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0996CF8D-3B5A-47AF-8F75-BEB7045BAA89}">
  <a:tblStyle styleId="{0996CF8D-3B5A-47AF-8F75-BEB7045BAA8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Need proof of presentation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Per diem =  lodging, meals, and incidental expenses</a:t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Always estimate your costs HIGH - they can’t ever give you more money than you estimated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Places will run out of money - apply sooner rather than later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8.jpg"/><Relationship Id="rId4" Type="http://schemas.openxmlformats.org/officeDocument/2006/relationships/image" Target="../media/image4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9.jpg"/><Relationship Id="rId4" Type="http://schemas.openxmlformats.org/officeDocument/2006/relationships/image" Target="../media/image3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jpg"/><Relationship Id="rId4" Type="http://schemas.openxmlformats.org/officeDocument/2006/relationships/image" Target="../media/image5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6.jpg"/><Relationship Id="rId4" Type="http://schemas.openxmlformats.org/officeDocument/2006/relationships/image" Target="../media/image1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0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gsc.nmsu.edu/funding/" TargetMode="External"/><Relationship Id="rId4" Type="http://schemas.openxmlformats.org/officeDocument/2006/relationships/hyperlink" Target="https://asnmsu.nmsu.edu/government/get-reimbursed/" TargetMode="External"/><Relationship Id="rId5" Type="http://schemas.openxmlformats.org/officeDocument/2006/relationships/hyperlink" Target="https://gradschool.nmsu.edu/graduate-forms/" TargetMode="External"/><Relationship Id="rId6" Type="http://schemas.openxmlformats.org/officeDocument/2006/relationships/hyperlink" Target="http://artsci.nmsu.edu/en/graduate-resources/student-travel-grants" TargetMode="External"/><Relationship Id="rId7" Type="http://schemas.openxmlformats.org/officeDocument/2006/relationships/hyperlink" Target="http://aces.nmsu.edu/aggiesgoglobal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Getting Travel Funding from NMSU</a:t>
            </a:r>
            <a:endParaRPr/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Kathryn Steakley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AGSO Feb 2017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GSC Requirements</a:t>
            </a:r>
            <a:endParaRPr/>
          </a:p>
        </p:txBody>
      </p:sp>
      <p:pic>
        <p:nvPicPr>
          <p:cNvPr id="109" name="Shape 10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0525" y="1017725"/>
            <a:ext cx="5755419" cy="38209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ASNMSU Requirements</a:t>
            </a:r>
            <a:endParaRPr/>
          </a:p>
        </p:txBody>
      </p:sp>
      <p:pic>
        <p:nvPicPr>
          <p:cNvPr id="115" name="Shape 1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92300" y="1700450"/>
            <a:ext cx="3888150" cy="2933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Shape 1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3913" y="1166937"/>
            <a:ext cx="3683526" cy="354965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Shape 117"/>
          <p:cNvSpPr txBox="1"/>
          <p:nvPr/>
        </p:nvSpPr>
        <p:spPr>
          <a:xfrm>
            <a:off x="573925" y="4633825"/>
            <a:ext cx="38880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See their flow chart</a:t>
            </a:r>
            <a:endParaRPr/>
          </a:p>
        </p:txBody>
      </p:sp>
      <p:sp>
        <p:nvSpPr>
          <p:cNvPr id="118" name="Shape 118"/>
          <p:cNvSpPr txBox="1"/>
          <p:nvPr/>
        </p:nvSpPr>
        <p:spPr>
          <a:xfrm>
            <a:off x="4692375" y="4633825"/>
            <a:ext cx="38880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Send this form to student senator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Graduate School</a:t>
            </a:r>
            <a:endParaRPr/>
          </a:p>
        </p:txBody>
      </p:sp>
      <p:pic>
        <p:nvPicPr>
          <p:cNvPr id="124" name="Shape 1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7225" y="1522625"/>
            <a:ext cx="4498675" cy="32106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Shape 1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75900" y="298712"/>
            <a:ext cx="4200268" cy="4546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College of Arts and Sciences</a:t>
            </a:r>
            <a:endParaRPr/>
          </a:p>
        </p:txBody>
      </p:sp>
      <p:pic>
        <p:nvPicPr>
          <p:cNvPr id="131" name="Shape 1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17000" y="1117075"/>
            <a:ext cx="2822960" cy="38209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Shape 1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75335" y="1117075"/>
            <a:ext cx="2920437" cy="382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Aggies Go Global</a:t>
            </a:r>
            <a:endParaRPr/>
          </a:p>
        </p:txBody>
      </p:sp>
      <p:pic>
        <p:nvPicPr>
          <p:cNvPr id="138" name="Shape 1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2275" y="1017725"/>
            <a:ext cx="6315497" cy="38209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Shape 13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127322" y="949050"/>
            <a:ext cx="1704975" cy="101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Travel form if going abroad</a:t>
            </a:r>
            <a:endParaRPr/>
          </a:p>
        </p:txBody>
      </p:sp>
      <p:pic>
        <p:nvPicPr>
          <p:cNvPr id="145" name="Shape 145"/>
          <p:cNvPicPr preferRelativeResize="0"/>
          <p:nvPr/>
        </p:nvPicPr>
        <p:blipFill rotWithShape="1">
          <a:blip r:embed="rId3">
            <a:alphaModFix/>
          </a:blip>
          <a:srcRect b="44527" l="0" r="0" t="0"/>
          <a:stretch/>
        </p:blipFill>
        <p:spPr>
          <a:xfrm>
            <a:off x="125975" y="1125000"/>
            <a:ext cx="4651476" cy="29887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Shape 146"/>
          <p:cNvPicPr preferRelativeResize="0"/>
          <p:nvPr/>
        </p:nvPicPr>
        <p:blipFill rotWithShape="1">
          <a:blip r:embed="rId3">
            <a:alphaModFix/>
          </a:blip>
          <a:srcRect b="0" l="0" r="0" t="55758"/>
          <a:stretch/>
        </p:blipFill>
        <p:spPr>
          <a:xfrm>
            <a:off x="4777450" y="2637325"/>
            <a:ext cx="4295824" cy="2201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Getting reimbursed</a:t>
            </a:r>
            <a:endParaRPr/>
          </a:p>
        </p:txBody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All receipts must be in YOUR name (if advisor pays or department card is used, cannot get reimbursed)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Submit all receipts after conference in meetings with each group that funded you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They usually need original receipts - Don’t leave original receipts with anyone!  Bring them to the meeting, let them make a copy for themselves, and then take those original receipts with you to the next meeting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Need proof of payment on receipt or bank statements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Funding sources for conference travel</a:t>
            </a:r>
            <a:endParaRPr/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GSC - Graduate Student Council: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https://gsc.nmsu.edu/funding/</a:t>
            </a:r>
            <a:r>
              <a:rPr lang="en"/>
              <a:t>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ASNMSU - Associated Students of NMSU: </a:t>
            </a:r>
            <a:r>
              <a:rPr lang="en" u="sng">
                <a:solidFill>
                  <a:schemeClr val="hlink"/>
                </a:solidFill>
                <a:hlinkClick r:id="rId4"/>
              </a:rPr>
              <a:t>https://asnmsu.nmsu.edu/government/get-reimbursed/</a:t>
            </a:r>
            <a:r>
              <a:rPr lang="en"/>
              <a:t>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Graduate School: </a:t>
            </a:r>
            <a:r>
              <a:rPr lang="en" u="sng">
                <a:solidFill>
                  <a:schemeClr val="hlink"/>
                </a:solidFill>
                <a:hlinkClick r:id="rId5"/>
              </a:rPr>
              <a:t>https://gradschool.nmsu.edu/graduate-forms/</a:t>
            </a:r>
            <a:r>
              <a:rPr lang="en"/>
              <a:t>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College of Arts and Sciences: </a:t>
            </a:r>
            <a:r>
              <a:rPr lang="en" u="sng">
                <a:solidFill>
                  <a:schemeClr val="hlink"/>
                </a:solidFill>
                <a:hlinkClick r:id="rId6"/>
              </a:rPr>
              <a:t>http://artsci.nmsu.edu/en/graduate-resources/student-travel-grants</a:t>
            </a:r>
            <a:r>
              <a:rPr lang="en"/>
              <a:t>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Aggies Go Global: </a:t>
            </a:r>
            <a:r>
              <a:rPr lang="en" u="sng">
                <a:solidFill>
                  <a:schemeClr val="hlink"/>
                </a:solidFill>
                <a:hlinkClick r:id="rId7"/>
              </a:rPr>
              <a:t>http://aces.nmsu.edu/aggiesgoglobal/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Reimbursement Process</a:t>
            </a:r>
            <a:endParaRPr/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All applications are for reimbursement (except potentially Aggies Go Global)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Submit applications before conference, pay for everything yourself, get reimbursed after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Original receipts required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All receipts must be in student’s name (not advisor or dept card)</a:t>
            </a:r>
            <a:endParaRPr/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Need proof of payment on receipt or bank statement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much money can you get?</a:t>
            </a:r>
            <a:endParaRPr/>
          </a:p>
        </p:txBody>
      </p:sp>
      <p:graphicFrame>
        <p:nvGraphicFramePr>
          <p:cNvPr id="73" name="Shape 73"/>
          <p:cNvGraphicFramePr/>
          <p:nvPr/>
        </p:nvGraphicFramePr>
        <p:xfrm>
          <a:off x="530325" y="1134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{0996CF8D-3B5A-47AF-8F75-BEB7045BAA89}</a:tableStyleId>
              </a:tblPr>
              <a:tblGrid>
                <a:gridCol w="2155400"/>
                <a:gridCol w="5927950"/>
              </a:tblGrid>
              <a:tr h="1222925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GSC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434343"/>
                          </a:solidFill>
                        </a:rPr>
                        <a:t>$400 (1 person)   - or -</a:t>
                      </a:r>
                      <a:endParaRPr sz="1800">
                        <a:solidFill>
                          <a:srgbClr val="434343"/>
                        </a:solidFill>
                      </a:endParaRPr>
                    </a:p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434343"/>
                        </a:solidFill>
                      </a:endParaRPr>
                    </a:p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800">
                          <a:solidFill>
                            <a:srgbClr val="434343"/>
                          </a:solidFill>
                        </a:rPr>
                        <a:t>$200 + $200 per person up to $1000</a:t>
                      </a:r>
                      <a:endParaRPr sz="1800">
                        <a:solidFill>
                          <a:srgbClr val="434343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91325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ASNMSU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434343"/>
                          </a:solidFill>
                        </a:rPr>
                        <a:t>40% of (total expenses - GSC $)</a:t>
                      </a:r>
                      <a:endParaRPr sz="1800">
                        <a:solidFill>
                          <a:srgbClr val="434343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97075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Graduate School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434343"/>
                          </a:solidFill>
                        </a:rPr>
                        <a:t>$150 in-state, $350 out of state, $600 international</a:t>
                      </a:r>
                      <a:endParaRPr sz="1800">
                        <a:solidFill>
                          <a:srgbClr val="434343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91325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Arts and Sciences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434343"/>
                          </a:solidFill>
                        </a:rPr>
                        <a:t>$500</a:t>
                      </a:r>
                      <a:endParaRPr sz="1800">
                        <a:solidFill>
                          <a:srgbClr val="434343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730025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Aggies Go Global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434343"/>
                          </a:solidFill>
                        </a:rPr>
                        <a:t>1 international plane ticket up to $1500</a:t>
                      </a:r>
                      <a:endParaRPr sz="1800">
                        <a:solidFill>
                          <a:srgbClr val="434343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costs are covered?</a:t>
            </a:r>
            <a:endParaRPr/>
          </a:p>
        </p:txBody>
      </p:sp>
      <p:graphicFrame>
        <p:nvGraphicFramePr>
          <p:cNvPr id="79" name="Shape 79"/>
          <p:cNvGraphicFramePr/>
          <p:nvPr/>
        </p:nvGraphicFramePr>
        <p:xfrm>
          <a:off x="530325" y="1134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{0996CF8D-3B5A-47AF-8F75-BEB7045BAA89}</a:tableStyleId>
              </a:tblPr>
              <a:tblGrid>
                <a:gridCol w="2155400"/>
                <a:gridCol w="5927950"/>
              </a:tblGrid>
              <a:tr h="5913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GSC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434343"/>
                          </a:solidFill>
                        </a:rPr>
                        <a:t>Registration, airfare, hotel, transportation, mileage, parking</a:t>
                      </a:r>
                      <a:endParaRPr sz="1800">
                        <a:solidFill>
                          <a:srgbClr val="434343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913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ASNMSU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800">
                          <a:solidFill>
                            <a:srgbClr val="434343"/>
                          </a:solidFill>
                        </a:rPr>
                        <a:t>Registration, airfare, hotel, transportation, mileage, parking</a:t>
                      </a:r>
                      <a:endParaRPr sz="1800">
                        <a:solidFill>
                          <a:srgbClr val="434343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970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Graduate School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800">
                          <a:solidFill>
                            <a:srgbClr val="434343"/>
                          </a:solidFill>
                        </a:rPr>
                        <a:t>Travel, per diem, rentals, other</a:t>
                      </a:r>
                      <a:endParaRPr sz="1800">
                        <a:solidFill>
                          <a:srgbClr val="434343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913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Arts and Sciences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800">
                          <a:solidFill>
                            <a:srgbClr val="434343"/>
                          </a:solidFill>
                        </a:rPr>
                        <a:t>Registration, airfare, hotel, transportation, mileage, parking, meals, shipping</a:t>
                      </a:r>
                      <a:endParaRPr sz="1800">
                        <a:solidFill>
                          <a:srgbClr val="434343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73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Aggies Go Global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434343"/>
                          </a:solidFill>
                        </a:rPr>
                        <a:t>International airfare only</a:t>
                      </a:r>
                      <a:endParaRPr sz="1800">
                        <a:solidFill>
                          <a:srgbClr val="434343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 do you have to apply?</a:t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85" name="Shape 85"/>
          <p:cNvGraphicFramePr/>
          <p:nvPr/>
        </p:nvGraphicFramePr>
        <p:xfrm>
          <a:off x="530325" y="1134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{0996CF8D-3B5A-47AF-8F75-BEB7045BAA89}</a:tableStyleId>
              </a:tblPr>
              <a:tblGrid>
                <a:gridCol w="2155400"/>
                <a:gridCol w="5927950"/>
              </a:tblGrid>
              <a:tr h="5913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GSC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434343"/>
                          </a:solidFill>
                        </a:rPr>
                        <a:t>By first GSC meeting after trip or second to last meeting of semester, whichever occurs first</a:t>
                      </a:r>
                      <a:endParaRPr sz="1800">
                        <a:solidFill>
                          <a:srgbClr val="434343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913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ASNMSU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434343"/>
                          </a:solidFill>
                        </a:rPr>
                        <a:t>3 weeks before last ASNMSU session of semester or SAME time/after GSC app</a:t>
                      </a:r>
                      <a:endParaRPr sz="1800">
                        <a:solidFill>
                          <a:srgbClr val="434343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970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Graduate School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434343"/>
                          </a:solidFill>
                        </a:rPr>
                        <a:t>10 days prior to conference date (July 1 - Apr 15)</a:t>
                      </a:r>
                      <a:endParaRPr sz="1800">
                        <a:solidFill>
                          <a:srgbClr val="434343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434343"/>
                          </a:solidFill>
                        </a:rPr>
                        <a:t>*Will want $ amounts provided by other sources*</a:t>
                      </a:r>
                      <a:endParaRPr sz="1800">
                        <a:solidFill>
                          <a:srgbClr val="434343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913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Arts and Sciences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434343"/>
                          </a:solidFill>
                        </a:rPr>
                        <a:t>Beginning of semester, watch for announcement</a:t>
                      </a:r>
                      <a:endParaRPr sz="1800">
                        <a:solidFill>
                          <a:srgbClr val="434343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800">
                          <a:solidFill>
                            <a:srgbClr val="434343"/>
                          </a:solidFill>
                        </a:rPr>
                        <a:t>*Will want $ amounts provided by other sources*</a:t>
                      </a:r>
                      <a:endParaRPr sz="1800">
                        <a:solidFill>
                          <a:srgbClr val="434343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73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Aggies Go Global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434343"/>
                          </a:solidFill>
                        </a:rPr>
                        <a:t>Prior to trip date</a:t>
                      </a:r>
                      <a:endParaRPr sz="1800">
                        <a:solidFill>
                          <a:srgbClr val="434343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434343"/>
                          </a:solidFill>
                        </a:rPr>
                        <a:t>Will want you to apply for ASNMSU</a:t>
                      </a:r>
                      <a:endParaRPr sz="1800">
                        <a:solidFill>
                          <a:srgbClr val="434343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multiple students go, do you apply as a group? </a:t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91" name="Shape 91"/>
          <p:cNvGraphicFramePr/>
          <p:nvPr/>
        </p:nvGraphicFramePr>
        <p:xfrm>
          <a:off x="530325" y="1134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{0996CF8D-3B5A-47AF-8F75-BEB7045BAA89}</a:tableStyleId>
              </a:tblPr>
              <a:tblGrid>
                <a:gridCol w="2155400"/>
                <a:gridCol w="5927950"/>
              </a:tblGrid>
              <a:tr h="5913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GSC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434343"/>
                          </a:solidFill>
                        </a:rPr>
                        <a:t>Yes</a:t>
                      </a:r>
                      <a:endParaRPr sz="1800">
                        <a:solidFill>
                          <a:srgbClr val="434343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913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ASNMSU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434343"/>
                          </a:solidFill>
                        </a:rPr>
                        <a:t>Yes</a:t>
                      </a:r>
                      <a:endParaRPr sz="1800">
                        <a:solidFill>
                          <a:srgbClr val="434343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970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Graduate School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434343"/>
                          </a:solidFill>
                        </a:rPr>
                        <a:t>No</a:t>
                      </a:r>
                      <a:endParaRPr sz="1800">
                        <a:solidFill>
                          <a:srgbClr val="434343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913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Arts and Sciences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434343"/>
                          </a:solidFill>
                        </a:rPr>
                        <a:t>No</a:t>
                      </a:r>
                      <a:endParaRPr sz="1800">
                        <a:solidFill>
                          <a:srgbClr val="434343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73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Aggies Go Global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434343"/>
                          </a:solidFill>
                        </a:rPr>
                        <a:t>No</a:t>
                      </a:r>
                      <a:endParaRPr sz="1800">
                        <a:solidFill>
                          <a:srgbClr val="434343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Requirement for student to present?</a:t>
            </a:r>
            <a:r>
              <a:rPr lang="en"/>
              <a:t> </a:t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97" name="Shape 97"/>
          <p:cNvGraphicFramePr/>
          <p:nvPr/>
        </p:nvGraphicFramePr>
        <p:xfrm>
          <a:off x="530325" y="1134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{0996CF8D-3B5A-47AF-8F75-BEB7045BAA89}</a:tableStyleId>
              </a:tblPr>
              <a:tblGrid>
                <a:gridCol w="2155400"/>
                <a:gridCol w="5927950"/>
              </a:tblGrid>
              <a:tr h="5913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GSC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434343"/>
                          </a:solidFill>
                        </a:rPr>
                        <a:t>If not presenting, must be going somewhere to “conduct research or receive training”</a:t>
                      </a:r>
                      <a:endParaRPr sz="1800">
                        <a:solidFill>
                          <a:srgbClr val="434343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913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ASNMSU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434343"/>
                          </a:solidFill>
                        </a:rPr>
                        <a:t>No, but must submit bills for those presenting and those not presenting.</a:t>
                      </a:r>
                      <a:endParaRPr sz="1800">
                        <a:solidFill>
                          <a:srgbClr val="434343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970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Graduate School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434343"/>
                          </a:solidFill>
                        </a:rPr>
                        <a:t>Yes</a:t>
                      </a:r>
                      <a:endParaRPr sz="1800">
                        <a:solidFill>
                          <a:srgbClr val="434343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913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Arts and Sciences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434343"/>
                          </a:solidFill>
                        </a:rPr>
                        <a:t>No, but preferable</a:t>
                      </a:r>
                      <a:endParaRPr sz="1800">
                        <a:solidFill>
                          <a:srgbClr val="434343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73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Aggies Go Global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434343"/>
                          </a:solidFill>
                        </a:rPr>
                        <a:t>No</a:t>
                      </a:r>
                      <a:endParaRPr sz="1800">
                        <a:solidFill>
                          <a:srgbClr val="434343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do I apply?</a:t>
            </a:r>
            <a:r>
              <a:rPr lang="en"/>
              <a:t> </a:t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103" name="Shape 103"/>
          <p:cNvGraphicFramePr/>
          <p:nvPr/>
        </p:nvGraphicFramePr>
        <p:xfrm>
          <a:off x="530325" y="1134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{0996CF8D-3B5A-47AF-8F75-BEB7045BAA89}</a:tableStyleId>
              </a:tblPr>
              <a:tblGrid>
                <a:gridCol w="2155400"/>
                <a:gridCol w="5927950"/>
              </a:tblGrid>
              <a:tr h="5913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GSC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Submit application to be read/voted on at GSC meeting</a:t>
                      </a:r>
                      <a:endParaRPr sz="1800"/>
                    </a:p>
                  </a:txBody>
                  <a:tcPr marT="91425" marB="91425" marR="91425" marL="91425"/>
                </a:tc>
              </a:tr>
              <a:tr h="5913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ASNMSU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Contact senator to submit bill</a:t>
                      </a:r>
                      <a:endParaRPr sz="1800"/>
                    </a:p>
                  </a:txBody>
                  <a:tcPr marT="91425" marB="91425" marR="91425" marL="91425"/>
                </a:tc>
              </a:tr>
              <a:tr h="5970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Graduate School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Submit application to Graduate School office</a:t>
                      </a:r>
                      <a:endParaRPr sz="1800"/>
                    </a:p>
                  </a:txBody>
                  <a:tcPr marT="91425" marB="91425" marR="91425" marL="91425"/>
                </a:tc>
              </a:tr>
              <a:tr h="5913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Arts and Sciences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Submit application via email</a:t>
                      </a:r>
                      <a:endParaRPr sz="1800"/>
                    </a:p>
                  </a:txBody>
                  <a:tcPr marT="91425" marB="91425" marR="91425" marL="91425"/>
                </a:tc>
              </a:tr>
              <a:tr h="73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Aggies Go Global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Contact and meet with Gary Lowe</a:t>
                      </a:r>
                      <a:endParaRPr sz="18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