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996CF8D-3B5A-47AF-8F75-BEB7045BAA89}">
  <a:tblStyle styleId="{0996CF8D-3B5A-47AF-8F75-BEB7045BAA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Need proof of presentation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 diem =  lodging, meals, and incidental expenses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Always estimate your costs HIGH - they can’t ever give you more money than you estimated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Places will run out of money - apply sooner rather than later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g"/><Relationship Id="rId4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g"/><Relationship Id="rId4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g"/><Relationship Id="rId4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gsc.nmsu.edu/funding/" TargetMode="External"/><Relationship Id="rId4" Type="http://schemas.openxmlformats.org/officeDocument/2006/relationships/hyperlink" Target="https://asnmsu.nmsu.edu/government/get-reimbursed/" TargetMode="External"/><Relationship Id="rId5" Type="http://schemas.openxmlformats.org/officeDocument/2006/relationships/hyperlink" Target="https://gradschool.nmsu.edu/graduate-forms/" TargetMode="External"/><Relationship Id="rId6" Type="http://schemas.openxmlformats.org/officeDocument/2006/relationships/hyperlink" Target="http://artsci.nmsu.edu/en/graduate-resources/student-travel-grants" TargetMode="External"/><Relationship Id="rId7" Type="http://schemas.openxmlformats.org/officeDocument/2006/relationships/hyperlink" Target="http://aces.nmsu.edu/aggiesgoglobal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Travel Funding from NMSU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Kathryn Steakley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AGSO Feb 2017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GSC Requirements</a:t>
            </a:r>
            <a:endParaRPr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525" y="1017725"/>
            <a:ext cx="5755419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ASNMSU Requirements</a:t>
            </a:r>
            <a:endParaRPr/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2300" y="1700450"/>
            <a:ext cx="3888150" cy="2933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3913" y="1166937"/>
            <a:ext cx="3683526" cy="354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/>
        </p:nvSpPr>
        <p:spPr>
          <a:xfrm>
            <a:off x="573925" y="4633825"/>
            <a:ext cx="38880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See their flow chart</a:t>
            </a:r>
            <a:endParaRPr/>
          </a:p>
        </p:txBody>
      </p:sp>
      <p:sp>
        <p:nvSpPr>
          <p:cNvPr id="118" name="Shape 118"/>
          <p:cNvSpPr txBox="1"/>
          <p:nvPr/>
        </p:nvSpPr>
        <p:spPr>
          <a:xfrm>
            <a:off x="4692375" y="4633825"/>
            <a:ext cx="38880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Send this form to student senator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Graduate School</a:t>
            </a:r>
            <a:endParaRPr/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225" y="1522625"/>
            <a:ext cx="4498675" cy="3210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5900" y="298712"/>
            <a:ext cx="4200268" cy="454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of Arts and Sciences</a:t>
            </a:r>
            <a:endParaRPr/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7000" y="1117075"/>
            <a:ext cx="2822960" cy="3820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5335" y="1117075"/>
            <a:ext cx="2920437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Aggies Go Global</a:t>
            </a:r>
            <a:endParaRPr/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275" y="1017725"/>
            <a:ext cx="6315497" cy="3820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27322" y="949050"/>
            <a:ext cx="170497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Travel form if going abroad</a:t>
            </a:r>
            <a:endParaRPr/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b="44527" l="0" r="0" t="0"/>
          <a:stretch/>
        </p:blipFill>
        <p:spPr>
          <a:xfrm>
            <a:off x="125975" y="1125000"/>
            <a:ext cx="4651476" cy="2988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 b="0" l="0" r="0" t="55758"/>
          <a:stretch/>
        </p:blipFill>
        <p:spPr>
          <a:xfrm>
            <a:off x="4777450" y="2637325"/>
            <a:ext cx="4295824" cy="220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reimbursed</a:t>
            </a:r>
            <a:endParaRPr/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receipts must be in YOUR name (if advisor pays or department card is used, cannot get reimbursed)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Submit all receipts after conference in meetings with each group that funded you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usually need original receipts - Don’t leave original receipts with anyone!  Bring them to the meeting, let them make a copy for themselves, and then take those original receipts with you to the next meeting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Need proof of payment on receipt or bank statements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Funding sources for conference travel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GSC - Graduate Student Council: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https://gsc.nmsu.edu/funding/</a:t>
            </a:r>
            <a:r>
              <a:rPr lang="en"/>
              <a:t>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ASNMSU - Associated Students of NMSU: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https://asnmsu.nmsu.edu/government/get-reimbursed/</a:t>
            </a:r>
            <a:r>
              <a:rPr lang="en"/>
              <a:t>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Graduate School: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https://gradschool.nmsu.edu/graduate-forms/</a:t>
            </a:r>
            <a:r>
              <a:rPr lang="en"/>
              <a:t>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College of Arts and Sciences: </a:t>
            </a:r>
            <a:r>
              <a:rPr lang="en" u="sng">
                <a:solidFill>
                  <a:schemeClr val="hlink"/>
                </a:solidFill>
                <a:hlinkClick r:id="rId6"/>
              </a:rPr>
              <a:t>http://artsci.nmsu.edu/en/graduate-resources/student-travel-grants</a:t>
            </a:r>
            <a:r>
              <a:rPr lang="en"/>
              <a:t>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Aggies Go Global: </a:t>
            </a:r>
            <a:r>
              <a:rPr lang="en" u="sng">
                <a:solidFill>
                  <a:schemeClr val="hlink"/>
                </a:solidFill>
                <a:hlinkClick r:id="rId7"/>
              </a:rPr>
              <a:t>http://aces.nmsu.edu/aggiesgoglobal/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Reimbursement Process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applications are for reimbursement (except potentially Aggies Go Global)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Submit applications before conference, pay for everything yourself, get reimbursed after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Original receipts required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All receipts must be in student’s name (not advisor or dept card)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Need proof of payment on receipt or bank statement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much money can you get?</a:t>
            </a:r>
            <a:endParaRPr/>
          </a:p>
        </p:txBody>
      </p:sp>
      <p:graphicFrame>
        <p:nvGraphicFramePr>
          <p:cNvPr id="73" name="Shape 73"/>
          <p:cNvGraphicFramePr/>
          <p:nvPr/>
        </p:nvGraphicFramePr>
        <p:xfrm>
          <a:off x="530325" y="113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{0996CF8D-3B5A-47AF-8F75-BEB7045BAA89}</a:tableStyleId>
              </a:tblPr>
              <a:tblGrid>
                <a:gridCol w="2155400"/>
                <a:gridCol w="5927950"/>
              </a:tblGrid>
              <a:tr h="1222925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GSC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$400 (1 person)   - or -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$200 + $200 per person up to $1000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ASNMSU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40% of (total expenses - GSC $)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7075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Graduate School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$150 in-state, $350 out of state, $600 international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Arts and Sciences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$500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30025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Aggies Go Global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1 international plane ticket up to $1500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costs are covered?</a:t>
            </a:r>
            <a:endParaRPr/>
          </a:p>
        </p:txBody>
      </p:sp>
      <p:graphicFrame>
        <p:nvGraphicFramePr>
          <p:cNvPr id="79" name="Shape 79"/>
          <p:cNvGraphicFramePr/>
          <p:nvPr/>
        </p:nvGraphicFramePr>
        <p:xfrm>
          <a:off x="530325" y="113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{0996CF8D-3B5A-47AF-8F75-BEB7045BAA89}</a:tableStyleId>
              </a:tblPr>
              <a:tblGrid>
                <a:gridCol w="2155400"/>
                <a:gridCol w="5927950"/>
              </a:tblGrid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GSC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Registration, airfare, hotel, transportation, mileage, parking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ASNMSU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Registration, airfare, hotel, transportation, mileage, parking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70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Graduate School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Travel, per diem, rentals, other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Arts and Sciences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Registration, airfare, hotel, transportation, mileage, parking, meals, shipping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3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Aggies Go Global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International airfare only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do you have to apply?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5" name="Shape 85"/>
          <p:cNvGraphicFramePr/>
          <p:nvPr/>
        </p:nvGraphicFramePr>
        <p:xfrm>
          <a:off x="530325" y="113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{0996CF8D-3B5A-47AF-8F75-BEB7045BAA89}</a:tableStyleId>
              </a:tblPr>
              <a:tblGrid>
                <a:gridCol w="2155400"/>
                <a:gridCol w="5927950"/>
              </a:tblGrid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GSC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By first GSC meeting after trip or second to last meeting of semester, whichever occurs first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ASNMSU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3 weeks before last ASNMSU session of semester or SAME time/after GSC app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70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Graduate School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10 days prior to conference date (July 1 - Apr 15)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*Will want $ amounts provided by other sources*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Arts and Sciences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Beginning of semester, watch for announcement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*Will want $ amounts provided by other sources*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3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Aggies Go Global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Prior to trip date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Will want you to apply for ASNMSU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multiple students go, do you apply as a group? 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91" name="Shape 91"/>
          <p:cNvGraphicFramePr/>
          <p:nvPr/>
        </p:nvGraphicFramePr>
        <p:xfrm>
          <a:off x="530325" y="113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{0996CF8D-3B5A-47AF-8F75-BEB7045BAA89}</a:tableStyleId>
              </a:tblPr>
              <a:tblGrid>
                <a:gridCol w="2155400"/>
                <a:gridCol w="5927950"/>
              </a:tblGrid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GSC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Yes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ASNMSU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Yes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70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Graduate School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No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Arts and Sciences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No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3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Aggies Go Global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No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Requirement for student to present?</a:t>
            </a:r>
            <a:r>
              <a:rPr lang="en"/>
              <a:t> 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97" name="Shape 97"/>
          <p:cNvGraphicFramePr/>
          <p:nvPr/>
        </p:nvGraphicFramePr>
        <p:xfrm>
          <a:off x="530325" y="113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{0996CF8D-3B5A-47AF-8F75-BEB7045BAA89}</a:tableStyleId>
              </a:tblPr>
              <a:tblGrid>
                <a:gridCol w="2155400"/>
                <a:gridCol w="5927950"/>
              </a:tblGrid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GSC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If not presenting, must be going somewhere to “conduct research or receive training”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ASNMSU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No, but must submit bills for those presenting and those not presenting.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70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Graduate School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Yes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Arts and Sciences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No, but preferable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3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Aggies Go Global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</a:rPr>
                        <a:t>No</a:t>
                      </a:r>
                      <a:endParaRPr sz="18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I apply?</a:t>
            </a:r>
            <a:r>
              <a:rPr lang="en"/>
              <a:t> 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03" name="Shape 103"/>
          <p:cNvGraphicFramePr/>
          <p:nvPr/>
        </p:nvGraphicFramePr>
        <p:xfrm>
          <a:off x="530325" y="113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{0996CF8D-3B5A-47AF-8F75-BEB7045BAA89}</a:tableStyleId>
              </a:tblPr>
              <a:tblGrid>
                <a:gridCol w="2155400"/>
                <a:gridCol w="5927950"/>
              </a:tblGrid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GSC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Submit application to be read/voted on at GSC meeting</a:t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ASNMSU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Contact senator to submit bill</a:t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5970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Graduate School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Submit application to Graduate School office</a:t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591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Arts and Sciences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Submit application via email</a:t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73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Aggies Go Global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Contact and meet with Gary Lowe</a:t>
                      </a:r>
                      <a:endParaRPr sz="18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