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mp4" ContentType="video/mp4"/>
  <Default Extension="mpg" ContentType="video/m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9"/>
  </p:notesMasterIdLst>
  <p:sldIdLst>
    <p:sldId id="425" r:id="rId2"/>
    <p:sldId id="1066" r:id="rId3"/>
    <p:sldId id="799" r:id="rId4"/>
    <p:sldId id="651" r:id="rId5"/>
    <p:sldId id="1030" r:id="rId6"/>
    <p:sldId id="814" r:id="rId7"/>
    <p:sldId id="1070" r:id="rId8"/>
    <p:sldId id="1052" r:id="rId9"/>
    <p:sldId id="1239" r:id="rId10"/>
    <p:sldId id="673" r:id="rId11"/>
    <p:sldId id="817" r:id="rId12"/>
    <p:sldId id="970" r:id="rId13"/>
    <p:sldId id="1068" r:id="rId14"/>
    <p:sldId id="1069" r:id="rId15"/>
    <p:sldId id="1534" r:id="rId16"/>
    <p:sldId id="1548" r:id="rId17"/>
    <p:sldId id="1056" r:id="rId18"/>
    <p:sldId id="1058" r:id="rId19"/>
    <p:sldId id="1057" r:id="rId20"/>
    <p:sldId id="706" r:id="rId21"/>
    <p:sldId id="707" r:id="rId22"/>
    <p:sldId id="1071" r:id="rId23"/>
    <p:sldId id="1059" r:id="rId24"/>
    <p:sldId id="1034" r:id="rId25"/>
    <p:sldId id="1072" r:id="rId26"/>
    <p:sldId id="1541" r:id="rId27"/>
    <p:sldId id="1535" r:id="rId28"/>
    <p:sldId id="1536" r:id="rId29"/>
    <p:sldId id="1537" r:id="rId30"/>
    <p:sldId id="1539" r:id="rId31"/>
    <p:sldId id="1540" r:id="rId32"/>
    <p:sldId id="1543" r:id="rId33"/>
    <p:sldId id="1544" r:id="rId34"/>
    <p:sldId id="1545" r:id="rId35"/>
    <p:sldId id="1547" r:id="rId36"/>
    <p:sldId id="1542" r:id="rId37"/>
    <p:sldId id="1546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4E6D2"/>
    <a:srgbClr val="FFD4D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878"/>
    <p:restoredTop sz="94686"/>
  </p:normalViewPr>
  <p:slideViewPr>
    <p:cSldViewPr snapToGrid="0" snapToObjects="1">
      <p:cViewPr varScale="1">
        <p:scale>
          <a:sx n="105" d="100"/>
          <a:sy n="105" d="100"/>
        </p:scale>
        <p:origin x="5960" y="40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5B7445-C04A-D948-A3D6-FB88DA1A0528}" type="datetimeFigureOut">
              <a:rPr lang="en-US" smtClean="0"/>
              <a:t>10/4/24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09E23A-F31B-134C-8C20-738E287454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9097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dirty="0">
                <a:solidFill>
                  <a:srgbClr val="1D1C1D"/>
                </a:solidFill>
                <a:effectLst/>
                <a:latin typeface="Slack-Lato"/>
              </a:rPr>
              <a:t>Z</a:t>
            </a:r>
            <a:r>
              <a:rPr lang="en-US" dirty="0">
                <a:solidFill>
                  <a:srgbClr val="1D1C1D"/>
                </a:solidFill>
                <a:latin typeface="Slack-Lato"/>
              </a:rPr>
              <a:t> </a:t>
            </a:r>
            <a:r>
              <a:rPr lang="en-US" b="0" i="0" dirty="0">
                <a:solidFill>
                  <a:srgbClr val="1D1C1D"/>
                </a:solidFill>
                <a:effectLst/>
                <a:latin typeface="Slack-Lato"/>
              </a:rPr>
              <a:t>= Z</a:t>
            </a:r>
            <a:r>
              <a:rPr lang="en-US" b="0" i="0" baseline="-25000" dirty="0">
                <a:solidFill>
                  <a:srgbClr val="040C28"/>
                </a:solidFill>
                <a:effectLst/>
                <a:latin typeface="Google Sans"/>
              </a:rPr>
              <a:t>☉</a:t>
            </a:r>
            <a:r>
              <a:rPr lang="en-US" b="0" i="0" dirty="0">
                <a:solidFill>
                  <a:srgbClr val="1D1C1D"/>
                </a:solidFill>
                <a:effectLst/>
                <a:latin typeface="Slack-Lato"/>
              </a:rPr>
              <a:t> 10</a:t>
            </a:r>
            <a:r>
              <a:rPr lang="en-US" b="0" i="0" baseline="30000" dirty="0">
                <a:solidFill>
                  <a:srgbClr val="1D1C1D"/>
                </a:solidFill>
                <a:effectLst/>
                <a:latin typeface="Slack-Lato"/>
              </a:rPr>
              <a:t>[Fe/H]</a:t>
            </a:r>
            <a:endParaRPr lang="en-US" baseline="300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09E23A-F31B-134C-8C20-738E287454D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8932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~100-1000 Earth masses of pebbles. They (not planetesimals) dominated the mass budget. So pebbles are the primary building blocks.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F712A0-4374-EE4D-8660-286782BE637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5907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488950" y="1027113"/>
            <a:ext cx="6578600" cy="37004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9318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69988" y="5087938"/>
            <a:ext cx="5222875" cy="41084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6886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488950" y="1027113"/>
            <a:ext cx="6578600" cy="37004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8089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69988" y="5087938"/>
            <a:ext cx="5222875" cy="41084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8835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dirty="0">
                <a:solidFill>
                  <a:srgbClr val="1D1C1D"/>
                </a:solidFill>
                <a:effectLst/>
                <a:latin typeface="Slack-Lato"/>
              </a:rPr>
              <a:t>The feedback has to stop somewhere, and that seems to be at the vicinity of St=1, due to the grain leaving the vortex / fragmenting.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09E23A-F31B-134C-8C20-738E287454DF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5572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7C7990-5CFA-A14C-9CEF-4B326D97081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0158FFD-D71E-2047-93CF-CB35D16F81D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6DDCF6-59E4-084F-9DE1-D2301732C4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C29B4-A9E6-404B-8F51-45158C37181A}" type="datetimeFigureOut">
              <a:rPr lang="en-US" smtClean="0"/>
              <a:t>10/4/24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85BF80-5074-F443-A0B4-5173EC5944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5F7AE4-A045-A049-8629-EF8A820696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195FF-CBF8-3D48-9D4E-172DE518B6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58330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00D6F7-98E0-FA41-9D2D-FC7ACEA17A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2580CF5-CEEA-C944-939E-F3BECD8244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6B98F0-EE77-5742-9F1E-D3F125C490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C29B4-A9E6-404B-8F51-45158C37181A}" type="datetimeFigureOut">
              <a:rPr lang="en-US" smtClean="0"/>
              <a:t>10/4/24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C7746F-E179-D240-8849-11D3151F0E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2DBBF1-43F4-5945-9CA6-11B191D40C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195FF-CBF8-3D48-9D4E-172DE518B6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55002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18456BE-A12F-1146-B394-1EAEF5F81CD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3D32B2B-2A86-974A-8EBA-B9747428C7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0530D7-9DF7-F54D-856C-43E0599772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C29B4-A9E6-404B-8F51-45158C37181A}" type="datetimeFigureOut">
              <a:rPr lang="en-US" smtClean="0"/>
              <a:t>10/4/24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6AA70B-342D-5F4D-B245-212305A017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317898-4B42-5E4F-B9F4-30277E60F0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195FF-CBF8-3D48-9D4E-172DE518B6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9420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002" y="568622"/>
            <a:ext cx="10407759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145234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40BCA2-E228-7A40-96B8-7391DBECF3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D44085-0969-0E46-8778-28235DDAAD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6E1F1A-6914-1244-B3CB-730C05CF78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C29B4-A9E6-404B-8F51-45158C37181A}" type="datetimeFigureOut">
              <a:rPr lang="en-US" smtClean="0"/>
              <a:t>10/4/24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B0C175-242C-A846-99D4-43179B930C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110AA7-D2BE-CC4B-88CA-B23B0B0120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195FF-CBF8-3D48-9D4E-172DE518B6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327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E50ACD-9913-584C-A2EE-675F75CA24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0A65C3-EA8F-7944-B6F3-BBA8D11559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72C38E-6711-F443-AB83-E976CF4EBE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C29B4-A9E6-404B-8F51-45158C37181A}" type="datetimeFigureOut">
              <a:rPr lang="en-US" smtClean="0"/>
              <a:t>10/4/24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FBBB68-9C81-2545-83DE-EC70DD94A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571096-69B3-6147-AFAD-399127A7D7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195FF-CBF8-3D48-9D4E-172DE518B6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72474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CA0408-9862-864C-AA0E-FA83688FFA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159421-FE4E-F84E-AF3B-1A50D419D3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0AE75C4-15CF-8D4A-90DF-96422AFD81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206F3BA-C5BE-B54F-BC55-FE176B40A4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C29B4-A9E6-404B-8F51-45158C37181A}" type="datetimeFigureOut">
              <a:rPr lang="en-US" smtClean="0"/>
              <a:t>10/4/24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A922FA-7B8F-7646-A90E-966E7A5FFA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3C2350-6F98-1942-B925-E9DC67212E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195FF-CBF8-3D48-9D4E-172DE518B6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2008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74B072-F3A1-4E40-A5A9-FF4F0BBB1A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EAD72B-08AA-7549-8A1D-CF8776984C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962B60-632E-B746-AF60-3864A463BA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D2D9310-3887-A941-AD2F-D9A7595D7F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6633015-CE4F-B641-A0B8-842EEA718EA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355D852-3A41-7D4B-A7F1-78030731AE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C29B4-A9E6-404B-8F51-45158C37181A}" type="datetimeFigureOut">
              <a:rPr lang="en-US" smtClean="0"/>
              <a:t>10/4/24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7F0F5CE-82B5-C840-8333-79D86CB3F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65C40AC-7482-0441-9AF7-8F8F50F5AF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195FF-CBF8-3D48-9D4E-172DE518B6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7911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0AC815-26D1-8145-B155-049B608EE1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A860484-D299-2149-B36A-3C559D945E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C29B4-A9E6-404B-8F51-45158C37181A}" type="datetimeFigureOut">
              <a:rPr lang="en-US" smtClean="0"/>
              <a:t>10/4/24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55F081F-26EB-3E46-A8DC-49BD186D58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7F92954-6818-C844-9D95-B0C8DCC1B5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195FF-CBF8-3D48-9D4E-172DE518B6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33196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102A81C-6366-4B48-B7AA-FD5275954D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C29B4-A9E6-404B-8F51-45158C37181A}" type="datetimeFigureOut">
              <a:rPr lang="en-US" smtClean="0"/>
              <a:t>10/4/24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FC87D74-6753-4C4D-8C5D-B62BEA4631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45658A-D514-2D4E-9748-DDD537166E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195FF-CBF8-3D48-9D4E-172DE518B6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0640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CF517F-75CA-9042-97A6-D97FBA54CC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E6CD10-A713-F54C-9C76-57BAAA1140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8046413-EDCD-3C4A-943D-6BC8F4DA70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26148F2-AE0D-1C46-B9BA-BD3A25EF2C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C29B4-A9E6-404B-8F51-45158C37181A}" type="datetimeFigureOut">
              <a:rPr lang="en-US" smtClean="0"/>
              <a:t>10/4/24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2D14C7-0BD8-7241-B994-85E93CBCA5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B7021D-5A48-1244-824F-EA005F154C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195FF-CBF8-3D48-9D4E-172DE518B6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65888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B6DB85-3B49-FB48-8E45-165CAB797C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1A9FA89-C5EB-7544-BC9A-245AF627137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A8E0A48-2ED5-1D49-A394-FABAD68FE8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413426-8772-0244-8AEE-DCD703FE4B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C29B4-A9E6-404B-8F51-45158C37181A}" type="datetimeFigureOut">
              <a:rPr lang="en-US" smtClean="0"/>
              <a:t>10/4/24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BE9886-0307-E743-A964-93B463E39E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387DA4-E56E-2E4A-A6B8-C0E6FA54BD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195FF-CBF8-3D48-9D4E-172DE518B6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4264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8D3C368-9259-2B49-9CE6-C0D8DDA779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7A0F8C-AA0C-9749-9481-CC8DFE559A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DA1AE8-1635-EB43-A52C-50F904F12A3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5C29B4-A9E6-404B-8F51-45158C37181A}" type="datetimeFigureOut">
              <a:rPr lang="en-US" smtClean="0"/>
              <a:t>10/4/24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8FD924-6BA2-0F4F-A58C-D7C688D8EE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4CE5E2-92B4-604B-9E9B-23B27FD547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3195FF-CBF8-3D48-9D4E-172DE518B6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9094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6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notesSlide" Target="../notesSlides/notesSlide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em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10.png"/><Relationship Id="rId7" Type="http://schemas.openxmlformats.org/officeDocument/2006/relationships/image" Target="../media/image62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11.svg"/><Relationship Id="rId9" Type="http://schemas.openxmlformats.org/officeDocument/2006/relationships/image" Target="../media/image6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g"/><Relationship Id="rId1" Type="http://schemas.microsoft.com/office/2007/relationships/media" Target="../media/media1.mp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g"/><Relationship Id="rId1" Type="http://schemas.microsoft.com/office/2007/relationships/media" Target="../media/media2.mp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9.png"/><Relationship Id="rId4" Type="http://schemas.openxmlformats.org/officeDocument/2006/relationships/image" Target="../media/image11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18" Type="http://schemas.openxmlformats.org/officeDocument/2006/relationships/image" Target="../media/image28.png"/><Relationship Id="rId3" Type="http://schemas.openxmlformats.org/officeDocument/2006/relationships/image" Target="../media/image13.png"/><Relationship Id="rId21" Type="http://schemas.openxmlformats.org/officeDocument/2006/relationships/image" Target="../media/image31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17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6.png"/><Relationship Id="rId20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5" Type="http://schemas.openxmlformats.org/officeDocument/2006/relationships/image" Target="../media/image25.png"/><Relationship Id="rId10" Type="http://schemas.openxmlformats.org/officeDocument/2006/relationships/image" Target="../media/image20.png"/><Relationship Id="rId19" Type="http://schemas.openxmlformats.org/officeDocument/2006/relationships/image" Target="../media/image29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Relationship Id="rId14" Type="http://schemas.openxmlformats.org/officeDocument/2006/relationships/image" Target="../media/image24.png"/><Relationship Id="rId22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1301E123-2437-6E0B-C404-4336CE9891F5}"/>
              </a:ext>
            </a:extLst>
          </p:cNvPr>
          <p:cNvSpPr txBox="1"/>
          <p:nvPr/>
        </p:nvSpPr>
        <p:spPr>
          <a:xfrm>
            <a:off x="4707924" y="6498456"/>
            <a:ext cx="19062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latin typeface="Helvetica" pitchFamily="2" charset="0"/>
              </a:rPr>
              <a:t>Pizza Lunch 09/30/24</a:t>
            </a:r>
            <a:endParaRPr lang="en-US" sz="1400" dirty="0">
              <a:latin typeface="Helvetica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78687CF-15A0-6E6B-1809-5FEB3C82DDD2}"/>
              </a:ext>
            </a:extLst>
          </p:cNvPr>
          <p:cNvSpPr txBox="1"/>
          <p:nvPr/>
        </p:nvSpPr>
        <p:spPr>
          <a:xfrm>
            <a:off x="0" y="216302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latin typeface="Helvetica" charset="0"/>
                <a:ea typeface="Helvetica" charset="0"/>
                <a:cs typeface="Helvetica" charset="0"/>
              </a:rPr>
              <a:t>Vortex Trapping: a pathway to planet formation in low metallicities?</a:t>
            </a:r>
            <a:endParaRPr lang="en-US" sz="2400" b="1" dirty="0">
              <a:latin typeface="Helvetica" charset="0"/>
              <a:ea typeface="Helvetica" charset="0"/>
              <a:cs typeface="Helvetica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7CFC8B8-5BDB-66A1-6D5B-7FCED6D24A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3650" y="1827126"/>
            <a:ext cx="5699168" cy="358430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3CEF269-5146-A511-DBB1-3D6FBA520E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444" y="1828791"/>
            <a:ext cx="5890925" cy="3582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4667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Line 1"/>
          <p:cNvSpPr>
            <a:spLocks noChangeShapeType="1"/>
          </p:cNvSpPr>
          <p:nvPr/>
        </p:nvSpPr>
        <p:spPr bwMode="auto">
          <a:xfrm>
            <a:off x="2587826" y="1012002"/>
            <a:ext cx="2431394" cy="3071992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632"/>
          </a:p>
        </p:txBody>
      </p:sp>
      <p:grpSp>
        <p:nvGrpSpPr>
          <p:cNvPr id="22530" name="Group 2"/>
          <p:cNvGrpSpPr>
            <a:grpSpLocks/>
          </p:cNvGrpSpPr>
          <p:nvPr/>
        </p:nvGrpSpPr>
        <p:grpSpPr bwMode="auto">
          <a:xfrm>
            <a:off x="2428035" y="987530"/>
            <a:ext cx="2700589" cy="2664601"/>
            <a:chOff x="626" y="686"/>
            <a:chExt cx="1876" cy="1851"/>
          </a:xfrm>
        </p:grpSpPr>
        <p:sp>
          <p:nvSpPr>
            <p:cNvPr id="22531" name="Freeform 3"/>
            <p:cNvSpPr>
              <a:spLocks noChangeArrowheads="1"/>
            </p:cNvSpPr>
            <p:nvPr/>
          </p:nvSpPr>
          <p:spPr bwMode="auto">
            <a:xfrm>
              <a:off x="626" y="686"/>
              <a:ext cx="1877" cy="1851"/>
            </a:xfrm>
            <a:custGeom>
              <a:avLst/>
              <a:gdLst>
                <a:gd name="T0" fmla="*/ 4139 w 8280"/>
                <a:gd name="T1" fmla="*/ 0 h 8166"/>
                <a:gd name="T2" fmla="*/ 8278 w 8280"/>
                <a:gd name="T3" fmla="*/ 4082 h 8166"/>
                <a:gd name="T4" fmla="*/ 4139 w 8280"/>
                <a:gd name="T5" fmla="*/ 8164 h 8166"/>
                <a:gd name="T6" fmla="*/ 0 w 8280"/>
                <a:gd name="T7" fmla="*/ 4082 h 8166"/>
                <a:gd name="T8" fmla="*/ 4139 w 8280"/>
                <a:gd name="T9" fmla="*/ 0 h 8166"/>
                <a:gd name="T10" fmla="*/ 0 w 8280"/>
                <a:gd name="T11" fmla="*/ 0 h 8166"/>
                <a:gd name="T12" fmla="*/ 0 w 8280"/>
                <a:gd name="T13" fmla="*/ 0 h 8166"/>
                <a:gd name="T14" fmla="*/ 8279 w 8280"/>
                <a:gd name="T15" fmla="*/ 8165 h 8166"/>
                <a:gd name="T16" fmla="*/ 8279 w 8280"/>
                <a:gd name="T17" fmla="*/ 8165 h 8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280" h="8166">
                  <a:moveTo>
                    <a:pt x="4139" y="0"/>
                  </a:moveTo>
                  <a:cubicBezTo>
                    <a:pt x="6486" y="0"/>
                    <a:pt x="8278" y="1768"/>
                    <a:pt x="8278" y="4082"/>
                  </a:cubicBezTo>
                  <a:cubicBezTo>
                    <a:pt x="8278" y="6396"/>
                    <a:pt x="6486" y="8164"/>
                    <a:pt x="4139" y="8164"/>
                  </a:cubicBezTo>
                  <a:cubicBezTo>
                    <a:pt x="1792" y="8164"/>
                    <a:pt x="0" y="6396"/>
                    <a:pt x="0" y="4082"/>
                  </a:cubicBezTo>
                  <a:cubicBezTo>
                    <a:pt x="0" y="1768"/>
                    <a:pt x="1792" y="0"/>
                    <a:pt x="4139" y="0"/>
                  </a:cubicBezTo>
                  <a:close/>
                  <a:moveTo>
                    <a:pt x="0" y="0"/>
                  </a:moveTo>
                  <a:lnTo>
                    <a:pt x="0" y="0"/>
                  </a:lnTo>
                  <a:close/>
                  <a:moveTo>
                    <a:pt x="8279" y="8165"/>
                  </a:moveTo>
                  <a:lnTo>
                    <a:pt x="8279" y="8165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632"/>
            </a:p>
          </p:txBody>
        </p:sp>
      </p:grpSp>
      <p:grpSp>
        <p:nvGrpSpPr>
          <p:cNvPr id="22532" name="Group 4"/>
          <p:cNvGrpSpPr>
            <a:grpSpLocks/>
          </p:cNvGrpSpPr>
          <p:nvPr/>
        </p:nvGrpSpPr>
        <p:grpSpPr bwMode="auto">
          <a:xfrm>
            <a:off x="2366136" y="788871"/>
            <a:ext cx="3515373" cy="3393012"/>
            <a:chOff x="583" y="548"/>
            <a:chExt cx="2442" cy="2357"/>
          </a:xfrm>
        </p:grpSpPr>
        <p:sp>
          <p:nvSpPr>
            <p:cNvPr id="22533" name="Freeform 5"/>
            <p:cNvSpPr>
              <a:spLocks noChangeArrowheads="1"/>
            </p:cNvSpPr>
            <p:nvPr/>
          </p:nvSpPr>
          <p:spPr bwMode="auto">
            <a:xfrm>
              <a:off x="583" y="548"/>
              <a:ext cx="2442" cy="2357"/>
            </a:xfrm>
            <a:custGeom>
              <a:avLst/>
              <a:gdLst>
                <a:gd name="T0" fmla="*/ 5386 w 10774"/>
                <a:gd name="T1" fmla="*/ 0 h 10397"/>
                <a:gd name="T2" fmla="*/ 10772 w 10774"/>
                <a:gd name="T3" fmla="*/ 5197 h 10397"/>
                <a:gd name="T4" fmla="*/ 5386 w 10774"/>
                <a:gd name="T5" fmla="*/ 10394 h 10397"/>
                <a:gd name="T6" fmla="*/ 0 w 10774"/>
                <a:gd name="T7" fmla="*/ 5197 h 10397"/>
                <a:gd name="T8" fmla="*/ 5386 w 10774"/>
                <a:gd name="T9" fmla="*/ 0 h 10397"/>
                <a:gd name="T10" fmla="*/ 0 w 10774"/>
                <a:gd name="T11" fmla="*/ 0 h 10397"/>
                <a:gd name="T12" fmla="*/ 0 w 10774"/>
                <a:gd name="T13" fmla="*/ 0 h 10397"/>
                <a:gd name="T14" fmla="*/ 10773 w 10774"/>
                <a:gd name="T15" fmla="*/ 10396 h 10397"/>
                <a:gd name="T16" fmla="*/ 10773 w 10774"/>
                <a:gd name="T17" fmla="*/ 10396 h 103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774" h="10397">
                  <a:moveTo>
                    <a:pt x="5386" y="0"/>
                  </a:moveTo>
                  <a:cubicBezTo>
                    <a:pt x="8440" y="0"/>
                    <a:pt x="10772" y="2251"/>
                    <a:pt x="10772" y="5197"/>
                  </a:cubicBezTo>
                  <a:cubicBezTo>
                    <a:pt x="10772" y="8143"/>
                    <a:pt x="8440" y="10394"/>
                    <a:pt x="5386" y="10394"/>
                  </a:cubicBezTo>
                  <a:cubicBezTo>
                    <a:pt x="2332" y="10394"/>
                    <a:pt x="0" y="8143"/>
                    <a:pt x="0" y="5197"/>
                  </a:cubicBezTo>
                  <a:cubicBezTo>
                    <a:pt x="0" y="2251"/>
                    <a:pt x="2332" y="0"/>
                    <a:pt x="5386" y="0"/>
                  </a:cubicBezTo>
                  <a:close/>
                  <a:moveTo>
                    <a:pt x="0" y="0"/>
                  </a:moveTo>
                  <a:lnTo>
                    <a:pt x="0" y="0"/>
                  </a:lnTo>
                  <a:close/>
                  <a:moveTo>
                    <a:pt x="10773" y="10396"/>
                  </a:moveTo>
                  <a:lnTo>
                    <a:pt x="10773" y="10396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632"/>
            </a:p>
          </p:txBody>
        </p:sp>
      </p:grpSp>
      <p:grpSp>
        <p:nvGrpSpPr>
          <p:cNvPr id="22534" name="Group 6"/>
          <p:cNvGrpSpPr>
            <a:grpSpLocks/>
          </p:cNvGrpSpPr>
          <p:nvPr/>
        </p:nvGrpSpPr>
        <p:grpSpPr bwMode="auto">
          <a:xfrm>
            <a:off x="2166038" y="1320065"/>
            <a:ext cx="2034080" cy="2071507"/>
            <a:chOff x="444" y="917"/>
            <a:chExt cx="1413" cy="1439"/>
          </a:xfrm>
        </p:grpSpPr>
        <p:sp>
          <p:nvSpPr>
            <p:cNvPr id="22535" name="Freeform 7"/>
            <p:cNvSpPr>
              <a:spLocks/>
            </p:cNvSpPr>
            <p:nvPr/>
          </p:nvSpPr>
          <p:spPr bwMode="auto">
            <a:xfrm>
              <a:off x="444" y="917"/>
              <a:ext cx="1414" cy="1439"/>
            </a:xfrm>
            <a:custGeom>
              <a:avLst/>
              <a:gdLst>
                <a:gd name="T0" fmla="*/ 3118 w 6238"/>
                <a:gd name="T1" fmla="*/ 0 h 6352"/>
                <a:gd name="T2" fmla="*/ 6236 w 6238"/>
                <a:gd name="T3" fmla="*/ 3174 h 6352"/>
                <a:gd name="T4" fmla="*/ 3118 w 6238"/>
                <a:gd name="T5" fmla="*/ 6349 h 6352"/>
                <a:gd name="T6" fmla="*/ 0 w 6238"/>
                <a:gd name="T7" fmla="*/ 3174 h 6352"/>
                <a:gd name="T8" fmla="*/ 3118 w 6238"/>
                <a:gd name="T9" fmla="*/ 0 h 6352"/>
                <a:gd name="T10" fmla="*/ 0 w 6238"/>
                <a:gd name="T11" fmla="*/ 0 h 6352"/>
                <a:gd name="T12" fmla="*/ 0 w 6238"/>
                <a:gd name="T13" fmla="*/ 0 h 6352"/>
                <a:gd name="T14" fmla="*/ 6237 w 6238"/>
                <a:gd name="T15" fmla="*/ 6351 h 6352"/>
                <a:gd name="T16" fmla="*/ 6237 w 6238"/>
                <a:gd name="T17" fmla="*/ 6351 h 6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238" h="6352">
                  <a:moveTo>
                    <a:pt x="3118" y="0"/>
                  </a:moveTo>
                  <a:cubicBezTo>
                    <a:pt x="4886" y="0"/>
                    <a:pt x="6236" y="1374"/>
                    <a:pt x="6236" y="3174"/>
                  </a:cubicBezTo>
                  <a:cubicBezTo>
                    <a:pt x="6236" y="4974"/>
                    <a:pt x="4886" y="6349"/>
                    <a:pt x="3118" y="6349"/>
                  </a:cubicBezTo>
                  <a:cubicBezTo>
                    <a:pt x="1350" y="6349"/>
                    <a:pt x="0" y="4974"/>
                    <a:pt x="0" y="3174"/>
                  </a:cubicBezTo>
                  <a:cubicBezTo>
                    <a:pt x="0" y="1374"/>
                    <a:pt x="1350" y="0"/>
                    <a:pt x="3118" y="0"/>
                  </a:cubicBezTo>
                  <a:close/>
                  <a:moveTo>
                    <a:pt x="0" y="0"/>
                  </a:moveTo>
                  <a:lnTo>
                    <a:pt x="0" y="0"/>
                  </a:lnTo>
                  <a:close/>
                  <a:moveTo>
                    <a:pt x="6237" y="6351"/>
                  </a:moveTo>
                  <a:lnTo>
                    <a:pt x="6237" y="6351"/>
                  </a:lnTo>
                  <a:close/>
                </a:path>
              </a:pathLst>
            </a:custGeom>
            <a:noFill/>
            <a:ln w="9525" cap="flat">
              <a:solidFill>
                <a:srgbClr val="000000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632"/>
            </a:p>
          </p:txBody>
        </p:sp>
      </p:grpSp>
      <p:sp>
        <p:nvSpPr>
          <p:cNvPr id="22536" name="Line 8"/>
          <p:cNvSpPr>
            <a:spLocks noChangeShapeType="1"/>
          </p:cNvSpPr>
          <p:nvPr/>
        </p:nvSpPr>
        <p:spPr bwMode="auto">
          <a:xfrm>
            <a:off x="3029766" y="3381496"/>
            <a:ext cx="37428" cy="1439"/>
          </a:xfrm>
          <a:prstGeom prst="line">
            <a:avLst/>
          </a:prstGeom>
          <a:noFill/>
          <a:ln w="9525" cap="flat">
            <a:solidFill>
              <a:srgbClr val="000000"/>
            </a:solidFill>
            <a:round/>
            <a:headEnd type="stealth" w="med" len="med"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632"/>
          </a:p>
        </p:txBody>
      </p:sp>
      <p:sp>
        <p:nvSpPr>
          <p:cNvPr id="22537" name="Line 9"/>
          <p:cNvSpPr>
            <a:spLocks noChangeShapeType="1"/>
          </p:cNvSpPr>
          <p:nvPr/>
        </p:nvSpPr>
        <p:spPr bwMode="auto">
          <a:xfrm flipH="1">
            <a:off x="3225545" y="1320065"/>
            <a:ext cx="102208" cy="1439"/>
          </a:xfrm>
          <a:prstGeom prst="line">
            <a:avLst/>
          </a:prstGeom>
          <a:noFill/>
          <a:ln w="9525" cap="flat">
            <a:solidFill>
              <a:srgbClr val="000000"/>
            </a:solidFill>
            <a:round/>
            <a:headEnd type="stealth" w="med" len="med"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632"/>
          </a:p>
        </p:txBody>
      </p:sp>
      <p:sp>
        <p:nvSpPr>
          <p:cNvPr id="22538" name="Line 10"/>
          <p:cNvSpPr>
            <a:spLocks noChangeShapeType="1"/>
          </p:cNvSpPr>
          <p:nvPr/>
        </p:nvSpPr>
        <p:spPr bwMode="auto">
          <a:xfrm>
            <a:off x="2177554" y="2183793"/>
            <a:ext cx="1440" cy="185701"/>
          </a:xfrm>
          <a:prstGeom prst="line">
            <a:avLst/>
          </a:prstGeom>
          <a:noFill/>
          <a:ln w="9525" cap="flat">
            <a:solidFill>
              <a:srgbClr val="000000"/>
            </a:solidFill>
            <a:round/>
            <a:headEnd type="stealth" w="med" len="med"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632"/>
          </a:p>
        </p:txBody>
      </p:sp>
      <p:sp>
        <p:nvSpPr>
          <p:cNvPr id="22539" name="Line 11"/>
          <p:cNvSpPr>
            <a:spLocks noChangeShapeType="1"/>
          </p:cNvSpPr>
          <p:nvPr/>
        </p:nvSpPr>
        <p:spPr bwMode="auto">
          <a:xfrm flipV="1">
            <a:off x="4202997" y="2381010"/>
            <a:ext cx="1439" cy="64780"/>
          </a:xfrm>
          <a:prstGeom prst="line">
            <a:avLst/>
          </a:prstGeom>
          <a:noFill/>
          <a:ln w="9525" cap="flat">
            <a:solidFill>
              <a:srgbClr val="000000"/>
            </a:solidFill>
            <a:round/>
            <a:headEnd type="stealth" w="med" len="med"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632"/>
          </a:p>
        </p:txBody>
      </p:sp>
      <p:sp>
        <p:nvSpPr>
          <p:cNvPr id="22540" name="Line 12"/>
          <p:cNvSpPr>
            <a:spLocks noChangeShapeType="1"/>
          </p:cNvSpPr>
          <p:nvPr/>
        </p:nvSpPr>
        <p:spPr bwMode="auto">
          <a:xfrm>
            <a:off x="4436203" y="2333506"/>
            <a:ext cx="850772" cy="12955"/>
          </a:xfrm>
          <a:prstGeom prst="line">
            <a:avLst/>
          </a:prstGeom>
          <a:noFill/>
          <a:ln w="144000" cap="flat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632"/>
          </a:p>
        </p:txBody>
      </p:sp>
      <p:sp>
        <p:nvSpPr>
          <p:cNvPr id="22541" name="Line 13"/>
          <p:cNvSpPr>
            <a:spLocks noChangeShapeType="1"/>
          </p:cNvSpPr>
          <p:nvPr/>
        </p:nvSpPr>
        <p:spPr bwMode="auto">
          <a:xfrm flipH="1" flipV="1">
            <a:off x="3065755" y="2319110"/>
            <a:ext cx="853651" cy="15835"/>
          </a:xfrm>
          <a:prstGeom prst="line">
            <a:avLst/>
          </a:prstGeom>
          <a:noFill/>
          <a:ln w="144000" cap="flat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632"/>
          </a:p>
        </p:txBody>
      </p:sp>
      <p:sp>
        <p:nvSpPr>
          <p:cNvPr id="22542" name="Text Box 14"/>
          <p:cNvSpPr txBox="1">
            <a:spLocks noChangeArrowheads="1"/>
          </p:cNvSpPr>
          <p:nvPr/>
        </p:nvSpPr>
        <p:spPr bwMode="auto">
          <a:xfrm>
            <a:off x="2734659" y="2542239"/>
            <a:ext cx="1690028" cy="5139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1451" dirty="0" err="1">
                <a:solidFill>
                  <a:srgbClr val="0000FF"/>
                </a:solidFill>
                <a:latin typeface="Helvetica"/>
                <a:cs typeface="Helvetica"/>
              </a:rPr>
              <a:t>Coriolis</a:t>
            </a:r>
            <a:endParaRPr lang="en-US" sz="1451" dirty="0">
              <a:solidFill>
                <a:srgbClr val="0000FF"/>
              </a:solidFill>
              <a:latin typeface="Helvetica"/>
              <a:cs typeface="Helvetica"/>
            </a:endParaRPr>
          </a:p>
          <a:p>
            <a:pPr algn="ctr">
              <a:lnSpc>
                <a:spcPct val="116000"/>
              </a:lnSpc>
            </a:pPr>
            <a:r>
              <a:rPr lang="en-US" sz="1451" dirty="0">
                <a:solidFill>
                  <a:srgbClr val="0000FF"/>
                </a:solidFill>
                <a:latin typeface="Helvetica"/>
                <a:cs typeface="Helvetica"/>
              </a:rPr>
              <a:t>force</a:t>
            </a:r>
          </a:p>
        </p:txBody>
      </p:sp>
      <p:sp>
        <p:nvSpPr>
          <p:cNvPr id="22543" name="Text Box 15"/>
          <p:cNvSpPr txBox="1">
            <a:spLocks noChangeArrowheads="1"/>
          </p:cNvSpPr>
          <p:nvPr/>
        </p:nvSpPr>
        <p:spPr bwMode="auto">
          <a:xfrm>
            <a:off x="3968350" y="2555196"/>
            <a:ext cx="1690028" cy="513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1451" dirty="0">
                <a:solidFill>
                  <a:srgbClr val="FF0000"/>
                </a:solidFill>
                <a:latin typeface="Helvetica"/>
                <a:cs typeface="Helvetica"/>
              </a:rPr>
              <a:t>Pressure </a:t>
            </a:r>
          </a:p>
          <a:p>
            <a:pPr algn="ctr">
              <a:lnSpc>
                <a:spcPct val="116000"/>
              </a:lnSpc>
            </a:pPr>
            <a:r>
              <a:rPr lang="en-US" sz="1451" dirty="0">
                <a:solidFill>
                  <a:srgbClr val="FF0000"/>
                </a:solidFill>
                <a:latin typeface="Helvetica"/>
                <a:cs typeface="Helvetica"/>
              </a:rPr>
              <a:t>force</a:t>
            </a:r>
          </a:p>
        </p:txBody>
      </p:sp>
      <p:sp>
        <p:nvSpPr>
          <p:cNvPr id="22544" name="Text Box 16"/>
          <p:cNvSpPr txBox="1">
            <a:spLocks noChangeArrowheads="1"/>
          </p:cNvSpPr>
          <p:nvPr/>
        </p:nvSpPr>
        <p:spPr bwMode="auto">
          <a:xfrm>
            <a:off x="2363256" y="3565758"/>
            <a:ext cx="1690028" cy="513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1451" dirty="0">
                <a:latin typeface="Helvetica"/>
                <a:cs typeface="Helvetica"/>
              </a:rPr>
              <a:t>Vortex </a:t>
            </a:r>
          </a:p>
          <a:p>
            <a:pPr algn="ctr">
              <a:lnSpc>
                <a:spcPct val="116000"/>
              </a:lnSpc>
            </a:pPr>
            <a:r>
              <a:rPr lang="en-US" sz="1451" dirty="0">
                <a:latin typeface="Helvetica"/>
                <a:cs typeface="Helvetica"/>
              </a:rPr>
              <a:t>streamline</a:t>
            </a:r>
          </a:p>
        </p:txBody>
      </p:sp>
      <p:sp>
        <p:nvSpPr>
          <p:cNvPr id="22545" name="Text Box 17"/>
          <p:cNvSpPr txBox="1">
            <a:spLocks noChangeArrowheads="1"/>
          </p:cNvSpPr>
          <p:nvPr/>
        </p:nvSpPr>
        <p:spPr bwMode="auto">
          <a:xfrm>
            <a:off x="1475056" y="801828"/>
            <a:ext cx="3862304" cy="3224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1814" dirty="0">
                <a:latin typeface="Helvetica"/>
                <a:cs typeface="Helvetica"/>
              </a:rPr>
              <a:t>Geostrophic balance:</a:t>
            </a:r>
          </a:p>
        </p:txBody>
      </p:sp>
      <p:sp>
        <p:nvSpPr>
          <p:cNvPr id="22547" name="Line 19"/>
          <p:cNvSpPr>
            <a:spLocks noChangeShapeType="1"/>
          </p:cNvSpPr>
          <p:nvPr/>
        </p:nvSpPr>
        <p:spPr bwMode="auto">
          <a:xfrm>
            <a:off x="4315282" y="1197703"/>
            <a:ext cx="221690" cy="148274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632"/>
          </a:p>
        </p:txBody>
      </p:sp>
      <p:sp>
        <p:nvSpPr>
          <p:cNvPr id="22548" name="Text Box 20"/>
          <p:cNvSpPr txBox="1">
            <a:spLocks noChangeArrowheads="1"/>
          </p:cNvSpPr>
          <p:nvPr/>
        </p:nvSpPr>
        <p:spPr bwMode="auto">
          <a:xfrm>
            <a:off x="2489936" y="4425166"/>
            <a:ext cx="7514433" cy="22528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1814" dirty="0">
                <a:latin typeface="Helvetica"/>
                <a:cs typeface="Helvetica"/>
              </a:rPr>
              <a:t>Grains do not feel the pressure gradient. </a:t>
            </a:r>
          </a:p>
          <a:p>
            <a:pPr algn="ctr">
              <a:lnSpc>
                <a:spcPct val="116000"/>
              </a:lnSpc>
            </a:pPr>
            <a:r>
              <a:rPr lang="en-US" sz="1814" dirty="0">
                <a:latin typeface="Helvetica"/>
                <a:cs typeface="Helvetica"/>
              </a:rPr>
              <a:t>They sink towards the center, where they accumulate.</a:t>
            </a:r>
          </a:p>
          <a:p>
            <a:pPr algn="ctr">
              <a:lnSpc>
                <a:spcPct val="116000"/>
              </a:lnSpc>
            </a:pPr>
            <a:endParaRPr lang="en-US" sz="1814" dirty="0">
              <a:latin typeface="Helvetica"/>
              <a:cs typeface="Helvetica"/>
            </a:endParaRPr>
          </a:p>
          <a:p>
            <a:pPr algn="ctr">
              <a:lnSpc>
                <a:spcPct val="116000"/>
              </a:lnSpc>
            </a:pPr>
            <a:r>
              <a:rPr lang="en-US" sz="1632" dirty="0">
                <a:latin typeface="Helvetica"/>
                <a:cs typeface="Helvetica"/>
              </a:rPr>
              <a:t>Aid to planet formation </a:t>
            </a:r>
          </a:p>
          <a:p>
            <a:pPr algn="ctr">
              <a:lnSpc>
                <a:spcPct val="116000"/>
              </a:lnSpc>
            </a:pP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"/>
                <a:cs typeface="Helvetica"/>
              </a:rPr>
              <a:t>(Barge &amp; 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Helvetica"/>
                <a:cs typeface="Helvetica"/>
              </a:rPr>
              <a:t>Sommeria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"/>
                <a:cs typeface="Helvetica"/>
              </a:rPr>
              <a:t> 1995, 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Helvetica"/>
                <a:cs typeface="Helvetica"/>
              </a:rPr>
              <a:t>Tanga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"/>
                <a:cs typeface="Helvetica"/>
              </a:rPr>
              <a:t> et al. 1996, 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Helvetica"/>
                <a:cs typeface="Helvetica"/>
              </a:rPr>
              <a:t>Barranco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"/>
                <a:cs typeface="Helvetica"/>
              </a:rPr>
              <a:t> &amp; Marcus 2005)</a:t>
            </a:r>
          </a:p>
          <a:p>
            <a:pPr algn="ctr">
              <a:lnSpc>
                <a:spcPct val="116000"/>
              </a:lnSpc>
            </a:pPr>
            <a:endParaRPr lang="en-US" sz="1632" dirty="0">
              <a:latin typeface="Helvetica"/>
              <a:cs typeface="Helvetica"/>
            </a:endParaRPr>
          </a:p>
          <a:p>
            <a:pPr algn="ctr">
              <a:lnSpc>
                <a:spcPct val="116000"/>
              </a:lnSpc>
            </a:pPr>
            <a:r>
              <a:rPr lang="en-US" sz="1632" dirty="0">
                <a:latin typeface="Helvetica"/>
                <a:cs typeface="Helvetica"/>
              </a:rPr>
              <a:t>Speeds up planet formation enormously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"/>
                <a:cs typeface="Helvetica"/>
              </a:rPr>
              <a:t> </a:t>
            </a:r>
          </a:p>
          <a:p>
            <a:pPr algn="ctr">
              <a:lnSpc>
                <a:spcPct val="116000"/>
              </a:lnSpc>
            </a:pP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"/>
                <a:cs typeface="Helvetica"/>
              </a:rPr>
              <a:t>(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Helvetica"/>
                <a:cs typeface="Helvetica"/>
              </a:rPr>
              <a:t>Lyra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"/>
                <a:cs typeface="Helvetica"/>
              </a:rPr>
              <a:t> et al. 2008b, 2009ab, 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Helvetica"/>
                <a:cs typeface="Helvetica"/>
              </a:rPr>
              <a:t>Raettig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"/>
                <a:cs typeface="Helvetica"/>
              </a:rPr>
              <a:t> et al. 2012)</a:t>
            </a:r>
          </a:p>
        </p:txBody>
      </p:sp>
      <p:sp>
        <p:nvSpPr>
          <p:cNvPr id="22549" name="Text Box 21"/>
          <p:cNvSpPr txBox="1">
            <a:spLocks noChangeArrowheads="1"/>
          </p:cNvSpPr>
          <p:nvPr/>
        </p:nvSpPr>
        <p:spPr bwMode="auto">
          <a:xfrm>
            <a:off x="1942909" y="274954"/>
            <a:ext cx="8094570" cy="3224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2176" b="1" dirty="0">
                <a:latin typeface="Helvetica"/>
                <a:cs typeface="Helvetica"/>
              </a:rPr>
              <a:t>Vortex Trapping</a:t>
            </a:r>
          </a:p>
        </p:txBody>
      </p:sp>
      <p:grpSp>
        <p:nvGrpSpPr>
          <p:cNvPr id="22550" name="Group 22"/>
          <p:cNvGrpSpPr>
            <a:grpSpLocks/>
          </p:cNvGrpSpPr>
          <p:nvPr/>
        </p:nvGrpSpPr>
        <p:grpSpPr bwMode="auto">
          <a:xfrm>
            <a:off x="3155007" y="4367584"/>
            <a:ext cx="6155501" cy="800388"/>
            <a:chOff x="1131" y="3034"/>
            <a:chExt cx="4276" cy="556"/>
          </a:xfrm>
        </p:grpSpPr>
        <p:sp>
          <p:nvSpPr>
            <p:cNvPr id="22551" name="AutoShape 23"/>
            <p:cNvSpPr>
              <a:spLocks noChangeArrowheads="1"/>
            </p:cNvSpPr>
            <p:nvPr/>
          </p:nvSpPr>
          <p:spPr bwMode="auto">
            <a:xfrm>
              <a:off x="1131" y="3034"/>
              <a:ext cx="4276" cy="556"/>
            </a:xfrm>
            <a:prstGeom prst="roundRect">
              <a:avLst>
                <a:gd name="adj" fmla="val 176"/>
              </a:avLst>
            </a:prstGeom>
            <a:noFill/>
            <a:ln w="72000" cap="flat">
              <a:solidFill>
                <a:srgbClr val="8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632"/>
            </a:p>
          </p:txBody>
        </p:sp>
      </p:grpSp>
      <p:pic>
        <p:nvPicPr>
          <p:cNvPr id="22552" name="Picture 2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6425" y="976013"/>
            <a:ext cx="3917006" cy="28891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2553" name="Text Box 25"/>
          <p:cNvSpPr txBox="1">
            <a:spLocks noChangeArrowheads="1"/>
          </p:cNvSpPr>
          <p:nvPr/>
        </p:nvSpPr>
        <p:spPr bwMode="auto">
          <a:xfrm>
            <a:off x="7123837" y="3868062"/>
            <a:ext cx="3152607" cy="165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10397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/>
            <a:r>
              <a:rPr lang="en-US" sz="1179"/>
              <a:t>Barge &amp; Sommeria (1995)</a:t>
            </a:r>
          </a:p>
        </p:txBody>
      </p:sp>
    </p:spTree>
    <p:extLst>
      <p:ext uri="{BB962C8B-B14F-4D97-AF65-F5344CB8AC3E}">
        <p14:creationId xmlns:p14="http://schemas.microsoft.com/office/powerpoint/2010/main" val="199073224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ext Box 1"/>
          <p:cNvSpPr txBox="1">
            <a:spLocks noChangeArrowheads="1"/>
          </p:cNvSpPr>
          <p:nvPr/>
        </p:nvSpPr>
        <p:spPr bwMode="auto">
          <a:xfrm>
            <a:off x="1942908" y="310942"/>
            <a:ext cx="8368084" cy="2749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1800" b="1" dirty="0"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Vortex Formation: Convective </a:t>
            </a:r>
            <a:r>
              <a:rPr lang="en-US" sz="1800" b="1" dirty="0" err="1"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Overstability</a:t>
            </a:r>
            <a:endParaRPr lang="en-US" sz="1800" b="1" dirty="0">
              <a:effectLst>
                <a:outerShdw blurRad="38100" dist="38100" dir="2700000" algn="tl">
                  <a:srgbClr val="DDDDDD"/>
                </a:outerShdw>
              </a:effectLst>
              <a:latin typeface="Helvetica"/>
              <a:cs typeface="Helvetica"/>
            </a:endParaRPr>
          </a:p>
        </p:txBody>
      </p:sp>
      <p:sp>
        <p:nvSpPr>
          <p:cNvPr id="10243" name="Text Box 3"/>
          <p:cNvSpPr txBox="1">
            <a:spLocks noChangeArrowheads="1"/>
          </p:cNvSpPr>
          <p:nvPr/>
        </p:nvSpPr>
        <p:spPr bwMode="auto">
          <a:xfrm>
            <a:off x="6231318" y="1307109"/>
            <a:ext cx="4356068" cy="6017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1632" dirty="0">
                <a:latin typeface="Helvetica"/>
                <a:cs typeface="Helvetica"/>
              </a:rPr>
              <a:t>Sketch of the</a:t>
            </a:r>
          </a:p>
          <a:p>
            <a:pPr algn="ctr">
              <a:lnSpc>
                <a:spcPct val="116000"/>
              </a:lnSpc>
            </a:pPr>
            <a:r>
              <a:rPr lang="en-US" sz="1632" dirty="0">
                <a:latin typeface="Helvetica"/>
                <a:cs typeface="Helvetica"/>
              </a:rPr>
              <a:t>Convective </a:t>
            </a:r>
            <a:r>
              <a:rPr lang="en-US" sz="1632" dirty="0" err="1">
                <a:latin typeface="Helvetica"/>
                <a:cs typeface="Helvetica"/>
              </a:rPr>
              <a:t>Overstability</a:t>
            </a:r>
            <a:endParaRPr lang="en-US" sz="1632" dirty="0">
              <a:latin typeface="Helvetica"/>
              <a:cs typeface="Helvetica"/>
            </a:endParaRPr>
          </a:p>
        </p:txBody>
      </p:sp>
      <p:sp>
        <p:nvSpPr>
          <p:cNvPr id="10260" name="Text Box 20"/>
          <p:cNvSpPr txBox="1">
            <a:spLocks noChangeArrowheads="1"/>
          </p:cNvSpPr>
          <p:nvPr/>
        </p:nvSpPr>
        <p:spPr bwMode="auto">
          <a:xfrm>
            <a:off x="7832261" y="5878746"/>
            <a:ext cx="1869971" cy="251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907" dirty="0">
                <a:latin typeface="Helvetica"/>
                <a:cs typeface="Helvetica"/>
              </a:rPr>
              <a:t>Latter (2016)</a:t>
            </a:r>
          </a:p>
        </p:txBody>
      </p:sp>
      <p:grpSp>
        <p:nvGrpSpPr>
          <p:cNvPr id="10262" name="Group 22"/>
          <p:cNvGrpSpPr>
            <a:grpSpLocks/>
          </p:cNvGrpSpPr>
          <p:nvPr/>
        </p:nvGrpSpPr>
        <p:grpSpPr bwMode="auto">
          <a:xfrm>
            <a:off x="5033380" y="3101344"/>
            <a:ext cx="165547" cy="151153"/>
            <a:chOff x="797" y="2234"/>
            <a:chExt cx="115" cy="105"/>
          </a:xfrm>
        </p:grpSpPr>
        <p:sp>
          <p:nvSpPr>
            <p:cNvPr id="10263" name="AutoShape 23"/>
            <p:cNvSpPr>
              <a:spLocks noChangeArrowheads="1"/>
            </p:cNvSpPr>
            <p:nvPr/>
          </p:nvSpPr>
          <p:spPr bwMode="auto">
            <a:xfrm>
              <a:off x="797" y="2234"/>
              <a:ext cx="115" cy="105"/>
            </a:xfrm>
            <a:prstGeom prst="roundRect">
              <a:avLst>
                <a:gd name="adj" fmla="val 940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632"/>
            </a:p>
          </p:txBody>
        </p:sp>
      </p:grpSp>
      <p:grpSp>
        <p:nvGrpSpPr>
          <p:cNvPr id="10264" name="Group 24"/>
          <p:cNvGrpSpPr>
            <a:grpSpLocks/>
          </p:cNvGrpSpPr>
          <p:nvPr/>
        </p:nvGrpSpPr>
        <p:grpSpPr bwMode="auto">
          <a:xfrm>
            <a:off x="3956600" y="2905566"/>
            <a:ext cx="1153076" cy="1151637"/>
            <a:chOff x="49" y="2098"/>
            <a:chExt cx="801" cy="800"/>
          </a:xfrm>
        </p:grpSpPr>
        <p:sp>
          <p:nvSpPr>
            <p:cNvPr id="10265" name="Freeform 25"/>
            <p:cNvSpPr>
              <a:spLocks noChangeArrowheads="1"/>
            </p:cNvSpPr>
            <p:nvPr/>
          </p:nvSpPr>
          <p:spPr bwMode="auto">
            <a:xfrm>
              <a:off x="49" y="2098"/>
              <a:ext cx="802" cy="800"/>
            </a:xfrm>
            <a:custGeom>
              <a:avLst/>
              <a:gdLst>
                <a:gd name="T0" fmla="*/ 1768 w 3539"/>
                <a:gd name="T1" fmla="*/ 0 h 3532"/>
                <a:gd name="T2" fmla="*/ 3536 w 3539"/>
                <a:gd name="T3" fmla="*/ 1765 h 3532"/>
                <a:gd name="T4" fmla="*/ 1768 w 3539"/>
                <a:gd name="T5" fmla="*/ 3530 h 3532"/>
                <a:gd name="T6" fmla="*/ 0 w 3539"/>
                <a:gd name="T7" fmla="*/ 1765 h 3532"/>
                <a:gd name="T8" fmla="*/ 1768 w 3539"/>
                <a:gd name="T9" fmla="*/ 0 h 3532"/>
                <a:gd name="T10" fmla="*/ 0 w 3539"/>
                <a:gd name="T11" fmla="*/ 0 h 3532"/>
                <a:gd name="T12" fmla="*/ 0 w 3539"/>
                <a:gd name="T13" fmla="*/ 0 h 3532"/>
                <a:gd name="T14" fmla="*/ 3538 w 3539"/>
                <a:gd name="T15" fmla="*/ 3531 h 3532"/>
                <a:gd name="T16" fmla="*/ 3538 w 3539"/>
                <a:gd name="T17" fmla="*/ 3531 h 35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539" h="3532">
                  <a:moveTo>
                    <a:pt x="1768" y="0"/>
                  </a:moveTo>
                  <a:cubicBezTo>
                    <a:pt x="2770" y="0"/>
                    <a:pt x="3536" y="764"/>
                    <a:pt x="3536" y="1765"/>
                  </a:cubicBezTo>
                  <a:cubicBezTo>
                    <a:pt x="3536" y="2766"/>
                    <a:pt x="2770" y="3530"/>
                    <a:pt x="1768" y="3530"/>
                  </a:cubicBezTo>
                  <a:cubicBezTo>
                    <a:pt x="766" y="3530"/>
                    <a:pt x="0" y="2765"/>
                    <a:pt x="0" y="1765"/>
                  </a:cubicBezTo>
                  <a:cubicBezTo>
                    <a:pt x="0" y="765"/>
                    <a:pt x="766" y="0"/>
                    <a:pt x="1768" y="0"/>
                  </a:cubicBezTo>
                  <a:close/>
                  <a:moveTo>
                    <a:pt x="0" y="0"/>
                  </a:moveTo>
                  <a:lnTo>
                    <a:pt x="0" y="0"/>
                  </a:lnTo>
                  <a:close/>
                  <a:moveTo>
                    <a:pt x="3538" y="3531"/>
                  </a:moveTo>
                  <a:lnTo>
                    <a:pt x="3538" y="3531"/>
                  </a:lnTo>
                  <a:close/>
                </a:path>
              </a:pathLst>
            </a:custGeom>
            <a:solidFill>
              <a:srgbClr val="00B8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0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632"/>
            </a:p>
          </p:txBody>
        </p:sp>
      </p:grpSp>
      <p:grpSp>
        <p:nvGrpSpPr>
          <p:cNvPr id="10266" name="Group 26"/>
          <p:cNvGrpSpPr>
            <a:grpSpLocks/>
          </p:cNvGrpSpPr>
          <p:nvPr/>
        </p:nvGrpSpPr>
        <p:grpSpPr bwMode="auto">
          <a:xfrm>
            <a:off x="4466199" y="3399331"/>
            <a:ext cx="142515" cy="142515"/>
            <a:chOff x="403" y="2441"/>
            <a:chExt cx="99" cy="99"/>
          </a:xfrm>
        </p:grpSpPr>
        <p:sp>
          <p:nvSpPr>
            <p:cNvPr id="10267" name="Freeform 27"/>
            <p:cNvSpPr>
              <a:spLocks noChangeArrowheads="1"/>
            </p:cNvSpPr>
            <p:nvPr/>
          </p:nvSpPr>
          <p:spPr bwMode="auto">
            <a:xfrm>
              <a:off x="403" y="2441"/>
              <a:ext cx="100" cy="99"/>
            </a:xfrm>
            <a:custGeom>
              <a:avLst/>
              <a:gdLst>
                <a:gd name="T0" fmla="*/ 0 w 444"/>
                <a:gd name="T1" fmla="*/ 221 h 443"/>
                <a:gd name="T2" fmla="*/ 52 w 444"/>
                <a:gd name="T3" fmla="*/ 241 h 443"/>
                <a:gd name="T4" fmla="*/ 7 w 444"/>
                <a:gd name="T5" fmla="*/ 278 h 443"/>
                <a:gd name="T6" fmla="*/ 63 w 444"/>
                <a:gd name="T7" fmla="*/ 284 h 443"/>
                <a:gd name="T8" fmla="*/ 29 w 444"/>
                <a:gd name="T9" fmla="*/ 331 h 443"/>
                <a:gd name="T10" fmla="*/ 85 w 444"/>
                <a:gd name="T11" fmla="*/ 323 h 443"/>
                <a:gd name="T12" fmla="*/ 64 w 444"/>
                <a:gd name="T13" fmla="*/ 377 h 443"/>
                <a:gd name="T14" fmla="*/ 116 w 444"/>
                <a:gd name="T15" fmla="*/ 354 h 443"/>
                <a:gd name="T16" fmla="*/ 110 w 444"/>
                <a:gd name="T17" fmla="*/ 412 h 443"/>
                <a:gd name="T18" fmla="*/ 154 w 444"/>
                <a:gd name="T19" fmla="*/ 377 h 443"/>
                <a:gd name="T20" fmla="*/ 164 w 444"/>
                <a:gd name="T21" fmla="*/ 434 h 443"/>
                <a:gd name="T22" fmla="*/ 197 w 444"/>
                <a:gd name="T23" fmla="*/ 389 h 443"/>
                <a:gd name="T24" fmla="*/ 221 w 444"/>
                <a:gd name="T25" fmla="*/ 441 h 443"/>
                <a:gd name="T26" fmla="*/ 242 w 444"/>
                <a:gd name="T27" fmla="*/ 389 h 443"/>
                <a:gd name="T28" fmla="*/ 278 w 444"/>
                <a:gd name="T29" fmla="*/ 434 h 443"/>
                <a:gd name="T30" fmla="*/ 285 w 444"/>
                <a:gd name="T31" fmla="*/ 378 h 443"/>
                <a:gd name="T32" fmla="*/ 332 w 444"/>
                <a:gd name="T33" fmla="*/ 412 h 443"/>
                <a:gd name="T34" fmla="*/ 324 w 444"/>
                <a:gd name="T35" fmla="*/ 356 h 443"/>
                <a:gd name="T36" fmla="*/ 378 w 444"/>
                <a:gd name="T37" fmla="*/ 377 h 443"/>
                <a:gd name="T38" fmla="*/ 355 w 444"/>
                <a:gd name="T39" fmla="*/ 325 h 443"/>
                <a:gd name="T40" fmla="*/ 413 w 444"/>
                <a:gd name="T41" fmla="*/ 331 h 443"/>
                <a:gd name="T42" fmla="*/ 378 w 444"/>
                <a:gd name="T43" fmla="*/ 287 h 443"/>
                <a:gd name="T44" fmla="*/ 435 w 444"/>
                <a:gd name="T45" fmla="*/ 278 h 443"/>
                <a:gd name="T46" fmla="*/ 390 w 444"/>
                <a:gd name="T47" fmla="*/ 244 h 443"/>
                <a:gd name="T48" fmla="*/ 442 w 444"/>
                <a:gd name="T49" fmla="*/ 221 h 443"/>
                <a:gd name="T50" fmla="*/ 390 w 444"/>
                <a:gd name="T51" fmla="*/ 200 h 443"/>
                <a:gd name="T52" fmla="*/ 435 w 444"/>
                <a:gd name="T53" fmla="*/ 164 h 443"/>
                <a:gd name="T54" fmla="*/ 379 w 444"/>
                <a:gd name="T55" fmla="*/ 157 h 443"/>
                <a:gd name="T56" fmla="*/ 413 w 444"/>
                <a:gd name="T57" fmla="*/ 110 h 443"/>
                <a:gd name="T58" fmla="*/ 357 w 444"/>
                <a:gd name="T59" fmla="*/ 118 h 443"/>
                <a:gd name="T60" fmla="*/ 378 w 444"/>
                <a:gd name="T61" fmla="*/ 64 h 443"/>
                <a:gd name="T62" fmla="*/ 326 w 444"/>
                <a:gd name="T63" fmla="*/ 87 h 443"/>
                <a:gd name="T64" fmla="*/ 332 w 444"/>
                <a:gd name="T65" fmla="*/ 29 h 443"/>
                <a:gd name="T66" fmla="*/ 288 w 444"/>
                <a:gd name="T67" fmla="*/ 64 h 443"/>
                <a:gd name="T68" fmla="*/ 278 w 444"/>
                <a:gd name="T69" fmla="*/ 7 h 443"/>
                <a:gd name="T70" fmla="*/ 245 w 444"/>
                <a:gd name="T71" fmla="*/ 52 h 443"/>
                <a:gd name="T72" fmla="*/ 221 w 444"/>
                <a:gd name="T73" fmla="*/ 0 h 443"/>
                <a:gd name="T74" fmla="*/ 200 w 444"/>
                <a:gd name="T75" fmla="*/ 52 h 443"/>
                <a:gd name="T76" fmla="*/ 164 w 444"/>
                <a:gd name="T77" fmla="*/ 7 h 443"/>
                <a:gd name="T78" fmla="*/ 157 w 444"/>
                <a:gd name="T79" fmla="*/ 63 h 443"/>
                <a:gd name="T80" fmla="*/ 110 w 444"/>
                <a:gd name="T81" fmla="*/ 29 h 443"/>
                <a:gd name="T82" fmla="*/ 118 w 444"/>
                <a:gd name="T83" fmla="*/ 85 h 443"/>
                <a:gd name="T84" fmla="*/ 64 w 444"/>
                <a:gd name="T85" fmla="*/ 64 h 443"/>
                <a:gd name="T86" fmla="*/ 87 w 444"/>
                <a:gd name="T87" fmla="*/ 116 h 443"/>
                <a:gd name="T88" fmla="*/ 29 w 444"/>
                <a:gd name="T89" fmla="*/ 110 h 443"/>
                <a:gd name="T90" fmla="*/ 64 w 444"/>
                <a:gd name="T91" fmla="*/ 154 h 443"/>
                <a:gd name="T92" fmla="*/ 7 w 444"/>
                <a:gd name="T93" fmla="*/ 164 h 443"/>
                <a:gd name="T94" fmla="*/ 52 w 444"/>
                <a:gd name="T95" fmla="*/ 197 h 443"/>
                <a:gd name="T96" fmla="*/ 0 w 444"/>
                <a:gd name="T97" fmla="*/ 221 h 443"/>
                <a:gd name="T98" fmla="*/ 0 w 444"/>
                <a:gd name="T99" fmla="*/ 0 h 443"/>
                <a:gd name="T100" fmla="*/ 0 w 444"/>
                <a:gd name="T101" fmla="*/ 0 h 443"/>
                <a:gd name="T102" fmla="*/ 443 w 444"/>
                <a:gd name="T103" fmla="*/ 442 h 443"/>
                <a:gd name="T104" fmla="*/ 443 w 444"/>
                <a:gd name="T105" fmla="*/ 442 h 4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444" h="443">
                  <a:moveTo>
                    <a:pt x="0" y="221"/>
                  </a:moveTo>
                  <a:lnTo>
                    <a:pt x="52" y="241"/>
                  </a:lnTo>
                  <a:lnTo>
                    <a:pt x="7" y="278"/>
                  </a:lnTo>
                  <a:lnTo>
                    <a:pt x="63" y="284"/>
                  </a:lnTo>
                  <a:lnTo>
                    <a:pt x="29" y="331"/>
                  </a:lnTo>
                  <a:lnTo>
                    <a:pt x="85" y="323"/>
                  </a:lnTo>
                  <a:lnTo>
                    <a:pt x="64" y="377"/>
                  </a:lnTo>
                  <a:lnTo>
                    <a:pt x="116" y="354"/>
                  </a:lnTo>
                  <a:lnTo>
                    <a:pt x="110" y="412"/>
                  </a:lnTo>
                  <a:lnTo>
                    <a:pt x="154" y="377"/>
                  </a:lnTo>
                  <a:lnTo>
                    <a:pt x="164" y="434"/>
                  </a:lnTo>
                  <a:lnTo>
                    <a:pt x="197" y="389"/>
                  </a:lnTo>
                  <a:lnTo>
                    <a:pt x="221" y="441"/>
                  </a:lnTo>
                  <a:lnTo>
                    <a:pt x="242" y="389"/>
                  </a:lnTo>
                  <a:lnTo>
                    <a:pt x="278" y="434"/>
                  </a:lnTo>
                  <a:lnTo>
                    <a:pt x="285" y="378"/>
                  </a:lnTo>
                  <a:lnTo>
                    <a:pt x="332" y="412"/>
                  </a:lnTo>
                  <a:lnTo>
                    <a:pt x="324" y="356"/>
                  </a:lnTo>
                  <a:lnTo>
                    <a:pt x="378" y="377"/>
                  </a:lnTo>
                  <a:lnTo>
                    <a:pt x="355" y="325"/>
                  </a:lnTo>
                  <a:lnTo>
                    <a:pt x="413" y="331"/>
                  </a:lnTo>
                  <a:lnTo>
                    <a:pt x="378" y="287"/>
                  </a:lnTo>
                  <a:lnTo>
                    <a:pt x="435" y="278"/>
                  </a:lnTo>
                  <a:lnTo>
                    <a:pt x="390" y="244"/>
                  </a:lnTo>
                  <a:lnTo>
                    <a:pt x="442" y="221"/>
                  </a:lnTo>
                  <a:lnTo>
                    <a:pt x="390" y="200"/>
                  </a:lnTo>
                  <a:lnTo>
                    <a:pt x="435" y="164"/>
                  </a:lnTo>
                  <a:lnTo>
                    <a:pt x="379" y="157"/>
                  </a:lnTo>
                  <a:lnTo>
                    <a:pt x="413" y="110"/>
                  </a:lnTo>
                  <a:lnTo>
                    <a:pt x="357" y="118"/>
                  </a:lnTo>
                  <a:lnTo>
                    <a:pt x="378" y="64"/>
                  </a:lnTo>
                  <a:lnTo>
                    <a:pt x="326" y="87"/>
                  </a:lnTo>
                  <a:lnTo>
                    <a:pt x="332" y="29"/>
                  </a:lnTo>
                  <a:lnTo>
                    <a:pt x="288" y="64"/>
                  </a:lnTo>
                  <a:lnTo>
                    <a:pt x="278" y="7"/>
                  </a:lnTo>
                  <a:lnTo>
                    <a:pt x="245" y="52"/>
                  </a:lnTo>
                  <a:lnTo>
                    <a:pt x="221" y="0"/>
                  </a:lnTo>
                  <a:lnTo>
                    <a:pt x="200" y="52"/>
                  </a:lnTo>
                  <a:lnTo>
                    <a:pt x="164" y="7"/>
                  </a:lnTo>
                  <a:lnTo>
                    <a:pt x="157" y="63"/>
                  </a:lnTo>
                  <a:lnTo>
                    <a:pt x="110" y="29"/>
                  </a:lnTo>
                  <a:lnTo>
                    <a:pt x="118" y="85"/>
                  </a:lnTo>
                  <a:lnTo>
                    <a:pt x="64" y="64"/>
                  </a:lnTo>
                  <a:lnTo>
                    <a:pt x="87" y="116"/>
                  </a:lnTo>
                  <a:lnTo>
                    <a:pt x="29" y="110"/>
                  </a:lnTo>
                  <a:lnTo>
                    <a:pt x="64" y="154"/>
                  </a:lnTo>
                  <a:lnTo>
                    <a:pt x="7" y="164"/>
                  </a:lnTo>
                  <a:lnTo>
                    <a:pt x="52" y="197"/>
                  </a:lnTo>
                  <a:lnTo>
                    <a:pt x="0" y="221"/>
                  </a:lnTo>
                  <a:close/>
                  <a:moveTo>
                    <a:pt x="0" y="0"/>
                  </a:moveTo>
                  <a:lnTo>
                    <a:pt x="0" y="0"/>
                  </a:lnTo>
                  <a:close/>
                  <a:moveTo>
                    <a:pt x="443" y="442"/>
                  </a:moveTo>
                  <a:lnTo>
                    <a:pt x="443" y="442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632"/>
            </a:p>
          </p:txBody>
        </p:sp>
      </p:grpSp>
      <p:grpSp>
        <p:nvGrpSpPr>
          <p:cNvPr id="10268" name="Group 28"/>
          <p:cNvGrpSpPr>
            <a:grpSpLocks/>
          </p:cNvGrpSpPr>
          <p:nvPr/>
        </p:nvGrpSpPr>
        <p:grpSpPr bwMode="auto">
          <a:xfrm>
            <a:off x="4219260" y="3389943"/>
            <a:ext cx="45720" cy="182880"/>
            <a:chOff x="626" y="2436"/>
            <a:chExt cx="110" cy="105"/>
          </a:xfrm>
        </p:grpSpPr>
        <p:sp>
          <p:nvSpPr>
            <p:cNvPr id="10269" name="AutoShape 29"/>
            <p:cNvSpPr>
              <a:spLocks noChangeArrowheads="1"/>
            </p:cNvSpPr>
            <p:nvPr/>
          </p:nvSpPr>
          <p:spPr bwMode="auto">
            <a:xfrm>
              <a:off x="626" y="2436"/>
              <a:ext cx="110" cy="105"/>
            </a:xfrm>
            <a:prstGeom prst="roundRect">
              <a:avLst>
                <a:gd name="adj" fmla="val 940"/>
              </a:avLst>
            </a:prstGeom>
            <a:solidFill>
              <a:srgbClr val="800000"/>
            </a:solidFill>
            <a:ln w="9525" cap="flat">
              <a:solidFill>
                <a:srgbClr val="8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632" dirty="0"/>
            </a:p>
          </p:txBody>
        </p:sp>
      </p:grp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95E4B0-49D1-F94E-861B-342F32EC37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A2156-0D06-F941-AE72-FDE114709D8C}" type="slidenum">
              <a:rPr lang="en-US" smtClean="0"/>
              <a:t>11</a:t>
            </a:fld>
            <a:endParaRPr lang="en-US"/>
          </a:p>
        </p:txBody>
      </p:sp>
      <p:pic>
        <p:nvPicPr>
          <p:cNvPr id="4" name="Picture 3" descr="A diagram of different types of weather&#10;&#10;Description automatically generated">
            <a:extLst>
              <a:ext uri="{FF2B5EF4-FFF2-40B4-BE49-F238E27FC236}">
                <a16:creationId xmlns:a16="http://schemas.microsoft.com/office/drawing/2014/main" id="{906F4018-26A4-427B-0864-B719DF58B2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47108" y="2064577"/>
            <a:ext cx="3640278" cy="3588485"/>
          </a:xfrm>
          <a:prstGeom prst="rect">
            <a:avLst/>
          </a:prstGeom>
        </p:spPr>
      </p:pic>
      <p:pic>
        <p:nvPicPr>
          <p:cNvPr id="7" name="gasmovie_vortex.mp4">
            <a:hlinkClick r:id="" action="ppaction://media"/>
            <a:extLst>
              <a:ext uri="{FF2B5EF4-FFF2-40B4-BE49-F238E27FC236}">
                <a16:creationId xmlns:a16="http://schemas.microsoft.com/office/drawing/2014/main" id="{D859B54D-E7C9-F286-303A-F1137F5FA19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 rot="16200000">
            <a:off x="-756307" y="2164745"/>
            <a:ext cx="5770456" cy="263327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E69F2A4-CB0F-A0C5-DFD2-8826F1000FFD}"/>
              </a:ext>
            </a:extLst>
          </p:cNvPr>
          <p:cNvSpPr/>
          <p:nvPr/>
        </p:nvSpPr>
        <p:spPr>
          <a:xfrm>
            <a:off x="1104900" y="6130666"/>
            <a:ext cx="838008" cy="2359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328C299-0F75-A649-856E-E166A3565C13}"/>
              </a:ext>
            </a:extLst>
          </p:cNvPr>
          <p:cNvSpPr/>
          <p:nvPr/>
        </p:nvSpPr>
        <p:spPr>
          <a:xfrm>
            <a:off x="3399661" y="615205"/>
            <a:ext cx="208377" cy="59961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61" name="Text Box 21"/>
          <p:cNvSpPr txBox="1">
            <a:spLocks noChangeArrowheads="1"/>
          </p:cNvSpPr>
          <p:nvPr/>
        </p:nvSpPr>
        <p:spPr bwMode="auto">
          <a:xfrm>
            <a:off x="2995217" y="5266538"/>
            <a:ext cx="3264891" cy="3030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800" dirty="0" err="1">
                <a:latin typeface="Helvetica"/>
                <a:cs typeface="Helvetica"/>
              </a:rPr>
              <a:t>Lesur</a:t>
            </a:r>
            <a:r>
              <a:rPr lang="en-US" sz="800" dirty="0">
                <a:latin typeface="Helvetica"/>
                <a:cs typeface="Helvetica"/>
              </a:rPr>
              <a:t> &amp; </a:t>
            </a:r>
            <a:r>
              <a:rPr lang="en-US" sz="800" dirty="0" err="1">
                <a:latin typeface="Helvetica"/>
                <a:cs typeface="Helvetica"/>
              </a:rPr>
              <a:t>Papaloizou</a:t>
            </a:r>
            <a:r>
              <a:rPr lang="en-US" sz="800" dirty="0">
                <a:latin typeface="Helvetica"/>
                <a:cs typeface="Helvetica"/>
              </a:rPr>
              <a:t> (2010), Lyra &amp; Klahr (2011), Klahr &amp; Hubbard (2014), Lyra (2014), Latter (2016), </a:t>
            </a:r>
            <a:r>
              <a:rPr lang="en-US" sz="800" dirty="0" err="1">
                <a:latin typeface="Helvetica"/>
                <a:cs typeface="Helvetica"/>
              </a:rPr>
              <a:t>Volponi</a:t>
            </a:r>
            <a:r>
              <a:rPr lang="en-US" sz="800" dirty="0">
                <a:latin typeface="Helvetica"/>
                <a:cs typeface="Helvetica"/>
              </a:rPr>
              <a:t> (2016), Lyra et al. (2018), Reed &amp; Latter (2021), </a:t>
            </a:r>
            <a:r>
              <a:rPr lang="en-US" sz="800" dirty="0" err="1">
                <a:latin typeface="Helvetica"/>
                <a:cs typeface="Helvetica"/>
              </a:rPr>
              <a:t>Raettig</a:t>
            </a:r>
            <a:r>
              <a:rPr lang="en-US" sz="800" dirty="0">
                <a:latin typeface="Helvetica"/>
                <a:cs typeface="Helvetica"/>
              </a:rPr>
              <a:t> et al. (2021)</a:t>
            </a:r>
          </a:p>
          <a:p>
            <a:pPr algn="ctr">
              <a:lnSpc>
                <a:spcPct val="116000"/>
              </a:lnSpc>
            </a:pPr>
            <a:r>
              <a:rPr lang="en-US" sz="800" dirty="0">
                <a:latin typeface="Helvetica"/>
                <a:cs typeface="Helvetica"/>
              </a:rPr>
              <a:t>Lyra et al. (2024)</a:t>
            </a:r>
          </a:p>
        </p:txBody>
      </p:sp>
      <p:sp>
        <p:nvSpPr>
          <p:cNvPr id="10271" name="Line 31"/>
          <p:cNvSpPr>
            <a:spLocks noChangeShapeType="1"/>
          </p:cNvSpPr>
          <p:nvPr/>
        </p:nvSpPr>
        <p:spPr bwMode="auto">
          <a:xfrm flipH="1">
            <a:off x="2166328" y="3536738"/>
            <a:ext cx="2047950" cy="2342008"/>
          </a:xfrm>
          <a:prstGeom prst="line">
            <a:avLst/>
          </a:prstGeom>
          <a:noFill/>
          <a:ln w="9525" cap="flat">
            <a:solidFill>
              <a:srgbClr val="00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632"/>
          </a:p>
        </p:txBody>
      </p:sp>
      <p:sp>
        <p:nvSpPr>
          <p:cNvPr id="10270" name="Line 30"/>
          <p:cNvSpPr>
            <a:spLocks noChangeShapeType="1"/>
          </p:cNvSpPr>
          <p:nvPr/>
        </p:nvSpPr>
        <p:spPr bwMode="auto">
          <a:xfrm flipH="1" flipV="1">
            <a:off x="2166328" y="762000"/>
            <a:ext cx="2047951" cy="2627943"/>
          </a:xfrm>
          <a:prstGeom prst="line">
            <a:avLst/>
          </a:prstGeom>
          <a:noFill/>
          <a:ln w="9525" cap="flat">
            <a:solidFill>
              <a:srgbClr val="00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632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4CE466F-DD6D-470B-AC30-24DC82FE7882}"/>
              </a:ext>
            </a:extLst>
          </p:cNvPr>
          <p:cNvSpPr/>
          <p:nvPr/>
        </p:nvSpPr>
        <p:spPr>
          <a:xfrm>
            <a:off x="803969" y="360210"/>
            <a:ext cx="2728292" cy="2749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18DAE81-7F11-E355-25EB-960E25BEF8BA}"/>
              </a:ext>
            </a:extLst>
          </p:cNvPr>
          <p:cNvSpPr txBox="1"/>
          <p:nvPr/>
        </p:nvSpPr>
        <p:spPr>
          <a:xfrm>
            <a:off x="1348215" y="6089493"/>
            <a:ext cx="35137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i="1" dirty="0"/>
              <a:t>x/H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37084FB7-720C-0353-7044-3AAF74CFE7A9}"/>
              </a:ext>
            </a:extLst>
          </p:cNvPr>
          <p:cNvCxnSpPr>
            <a:cxnSpLocks/>
            <a:endCxn id="10" idx="1"/>
          </p:cNvCxnSpPr>
          <p:nvPr/>
        </p:nvCxnSpPr>
        <p:spPr>
          <a:xfrm flipH="1" flipV="1">
            <a:off x="803969" y="497687"/>
            <a:ext cx="1362359" cy="2358"/>
          </a:xfrm>
          <a:prstGeom prst="straightConnector1">
            <a:avLst/>
          </a:prstGeom>
          <a:ln w="38100" cmpd="sng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4183C107-B05A-B52F-FA71-51ECED6B1117}"/>
                  </a:ext>
                </a:extLst>
              </p:cNvPr>
              <p:cNvSpPr txBox="1"/>
              <p:nvPr/>
            </p:nvSpPr>
            <p:spPr>
              <a:xfrm>
                <a:off x="728192" y="117238"/>
                <a:ext cx="1476796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i="1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𝛻</m:t>
                    </m:r>
                  </m:oMath>
                </a14:m>
                <a:r>
                  <a:rPr lang="en-US" i="1" dirty="0">
                    <a:solidFill>
                      <a:schemeClr val="accent6">
                        <a:lumMod val="50000"/>
                      </a:schemeClr>
                    </a:solidFill>
                  </a:rPr>
                  <a:t>S</a:t>
                </a:r>
                <a:endParaRPr lang="en-US" i="1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4183C107-B05A-B52F-FA71-51ECED6B11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8192" y="117238"/>
                <a:ext cx="1476796" cy="276999"/>
              </a:xfrm>
              <a:prstGeom prst="rect">
                <a:avLst/>
              </a:prstGeom>
              <a:blipFill>
                <a:blip r:embed="rId7"/>
                <a:stretch>
                  <a:fillRect t="-26087" b="-478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2906548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93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hart, line chart&#10;&#10;Description automatically generated">
            <a:extLst>
              <a:ext uri="{FF2B5EF4-FFF2-40B4-BE49-F238E27FC236}">
                <a16:creationId xmlns:a16="http://schemas.microsoft.com/office/drawing/2014/main" id="{11480078-5A58-1D41-B823-7B93C1ACFA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3507" y="1256414"/>
            <a:ext cx="4998860" cy="5197819"/>
          </a:xfrm>
          <a:prstGeom prst="rect">
            <a:avLst/>
          </a:prstGeom>
        </p:spPr>
      </p:pic>
      <p:sp>
        <p:nvSpPr>
          <p:cNvPr id="6" name="Text Box 2">
            <a:extLst>
              <a:ext uri="{FF2B5EF4-FFF2-40B4-BE49-F238E27FC236}">
                <a16:creationId xmlns:a16="http://schemas.microsoft.com/office/drawing/2014/main" id="{719DC259-6921-EA4F-8497-D620F2D59E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6879" y="333999"/>
            <a:ext cx="9138242" cy="578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2539" b="1" dirty="0">
                <a:solidFill>
                  <a:schemeClr val="tx1"/>
                </a:solidFill>
                <a:latin typeface="Helvetica" pitchFamily="2" charset="0"/>
                <a:cs typeface="Baghdad" pitchFamily="2" charset="-78"/>
              </a:rPr>
              <a:t>Pebble trapping in 3D vortices</a:t>
            </a:r>
          </a:p>
        </p:txBody>
      </p:sp>
      <p:sp>
        <p:nvSpPr>
          <p:cNvPr id="10" name="Text Box 30">
            <a:extLst>
              <a:ext uri="{FF2B5EF4-FFF2-40B4-BE49-F238E27FC236}">
                <a16:creationId xmlns:a16="http://schemas.microsoft.com/office/drawing/2014/main" id="{E2FA6167-4D16-914C-92FB-E2C17C5CB3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54467" y="6501289"/>
            <a:ext cx="4058081" cy="2763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907" dirty="0" err="1">
                <a:latin typeface="Helvetica"/>
                <a:cs typeface="Helvetica"/>
              </a:rPr>
              <a:t>Raettig</a:t>
            </a:r>
            <a:r>
              <a:rPr lang="en-US" sz="907" dirty="0">
                <a:latin typeface="Helvetica"/>
                <a:cs typeface="Helvetica"/>
              </a:rPr>
              <a:t> et al. (2021)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AEEB5556-32B8-A14D-8162-4219D948C3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C3499-0D4E-6144-833E-8A7D825377F8}" type="slidenum">
              <a:rPr lang="en-US" smtClean="0"/>
              <a:t>12</a:t>
            </a:fld>
            <a:endParaRPr lang="en-US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2EDC5FA0-3BF1-964F-385A-D60CFF39BAC8}"/>
              </a:ext>
            </a:extLst>
          </p:cNvPr>
          <p:cNvCxnSpPr/>
          <p:nvPr/>
        </p:nvCxnSpPr>
        <p:spPr>
          <a:xfrm flipV="1">
            <a:off x="6083507" y="1504950"/>
            <a:ext cx="0" cy="4267200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2A53F1A3-EAD2-2492-76D6-E42076FA8F6A}"/>
              </a:ext>
            </a:extLst>
          </p:cNvPr>
          <p:cNvSpPr txBox="1"/>
          <p:nvPr/>
        </p:nvSpPr>
        <p:spPr>
          <a:xfrm rot="16200000">
            <a:off x="5026442" y="3453884"/>
            <a:ext cx="12019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Metallicity</a:t>
            </a:r>
          </a:p>
        </p:txBody>
      </p:sp>
      <p:pic>
        <p:nvPicPr>
          <p:cNvPr id="13" name="Picture 12" descr="A picture containing text, curtain&#10;&#10;Description automatically generated">
            <a:extLst>
              <a:ext uri="{FF2B5EF4-FFF2-40B4-BE49-F238E27FC236}">
                <a16:creationId xmlns:a16="http://schemas.microsoft.com/office/drawing/2014/main" id="{296897AE-F4E0-095A-320D-DDC7F42537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6335" y="1315609"/>
            <a:ext cx="3311421" cy="512805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579CF46-D031-BE65-C8A7-397E0B13900E}"/>
              </a:ext>
            </a:extLst>
          </p:cNvPr>
          <p:cNvSpPr txBox="1"/>
          <p:nvPr/>
        </p:nvSpPr>
        <p:spPr>
          <a:xfrm>
            <a:off x="10845665" y="1676400"/>
            <a:ext cx="13260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Small grains</a:t>
            </a:r>
          </a:p>
          <a:p>
            <a:r>
              <a:rPr lang="en-US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(”pebbles”)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13A0DDD-D94E-CC8C-BF76-FB408162F05F}"/>
              </a:ext>
            </a:extLst>
          </p:cNvPr>
          <p:cNvSpPr txBox="1"/>
          <p:nvPr/>
        </p:nvSpPr>
        <p:spPr>
          <a:xfrm>
            <a:off x="10888373" y="4048641"/>
            <a:ext cx="13388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Large grains</a:t>
            </a:r>
          </a:p>
          <a:p>
            <a:r>
              <a:rPr lang="en-US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(”boulders”)</a:t>
            </a:r>
          </a:p>
        </p:txBody>
      </p:sp>
    </p:spTree>
    <p:extLst>
      <p:ext uri="{BB962C8B-B14F-4D97-AF65-F5344CB8AC3E}">
        <p14:creationId xmlns:p14="http://schemas.microsoft.com/office/powerpoint/2010/main" val="30948706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9205E5-8BEF-E99A-5743-3D481AA74C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ovie.mp4">
            <a:hlinkClick r:id="" action="ppaction://media"/>
            <a:extLst>
              <a:ext uri="{FF2B5EF4-FFF2-40B4-BE49-F238E27FC236}">
                <a16:creationId xmlns:a16="http://schemas.microsoft.com/office/drawing/2014/main" id="{AFEC8DCD-2037-FC7C-4B90-57F7F5D4C18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9149" y="1155211"/>
            <a:ext cx="9976247" cy="4547577"/>
          </a:xfrm>
          <a:prstGeom prst="rect">
            <a:avLst/>
          </a:prstGeom>
        </p:spPr>
      </p:pic>
      <p:sp>
        <p:nvSpPr>
          <p:cNvPr id="2" name="Text Box 2">
            <a:extLst>
              <a:ext uri="{FF2B5EF4-FFF2-40B4-BE49-F238E27FC236}">
                <a16:creationId xmlns:a16="http://schemas.microsoft.com/office/drawing/2014/main" id="{019EE3F3-1448-2CB5-895D-36793C0C6C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33999"/>
            <a:ext cx="12191999" cy="578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2539" b="1" dirty="0">
                <a:solidFill>
                  <a:schemeClr val="tx1"/>
                </a:solidFill>
                <a:latin typeface="Helvetica" pitchFamily="2" charset="0"/>
                <a:cs typeface="Baghdad" pitchFamily="2" charset="-78"/>
              </a:rPr>
              <a:t>Gravitational Collapse</a:t>
            </a:r>
          </a:p>
        </p:txBody>
      </p:sp>
      <p:sp>
        <p:nvSpPr>
          <p:cNvPr id="3" name="Text Box 30">
            <a:extLst>
              <a:ext uri="{FF2B5EF4-FFF2-40B4-BE49-F238E27FC236}">
                <a16:creationId xmlns:a16="http://schemas.microsoft.com/office/drawing/2014/main" id="{38357038-DB17-73BC-89DF-30F50CF308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01289"/>
            <a:ext cx="12191999" cy="3567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907" dirty="0">
                <a:latin typeface="Helvetica"/>
                <a:cs typeface="Helvetica"/>
              </a:rPr>
              <a:t>Lyra et al. (2024)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2DB51A1-1072-F58B-131B-B5162DC3B446}"/>
              </a:ext>
            </a:extLst>
          </p:cNvPr>
          <p:cNvSpPr/>
          <p:nvPr/>
        </p:nvSpPr>
        <p:spPr>
          <a:xfrm>
            <a:off x="632518" y="5577523"/>
            <a:ext cx="11102281" cy="5786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835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87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ovie_imf.mp4">
            <a:hlinkClick r:id="" action="ppaction://media"/>
            <a:extLst>
              <a:ext uri="{FF2B5EF4-FFF2-40B4-BE49-F238E27FC236}">
                <a16:creationId xmlns:a16="http://schemas.microsoft.com/office/drawing/2014/main" id="{0475E950-C114-9CBA-3870-F03C176CD2B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9313" y="0"/>
            <a:ext cx="104933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28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4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B1FD1B-BB7D-0ADA-E179-17F6F065ED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>
            <a:extLst>
              <a:ext uri="{FF2B5EF4-FFF2-40B4-BE49-F238E27FC236}">
                <a16:creationId xmlns:a16="http://schemas.microsoft.com/office/drawing/2014/main" id="{78E182FA-39B5-B65C-9787-38B7C5C8F8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80453"/>
            <a:ext cx="12192000" cy="578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2539" b="1" dirty="0">
                <a:solidFill>
                  <a:schemeClr val="tx1"/>
                </a:solidFill>
                <a:latin typeface="Helvetica" pitchFamily="2" charset="0"/>
                <a:cs typeface="Baghdad" pitchFamily="2" charset="-78"/>
              </a:rPr>
              <a:t>Gravitational Collapse - 512</a:t>
            </a:r>
            <a:r>
              <a:rPr lang="en-US" sz="2539" b="1" baseline="30000" dirty="0">
                <a:solidFill>
                  <a:schemeClr val="tx1"/>
                </a:solidFill>
                <a:latin typeface="Helvetica" pitchFamily="2" charset="0"/>
                <a:cs typeface="Baghdad" pitchFamily="2" charset="-78"/>
              </a:rPr>
              <a:t>3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C9139ADF-FE7C-F232-F3DA-1F764C16C911}"/>
              </a:ext>
            </a:extLst>
          </p:cNvPr>
          <p:cNvSpPr txBox="1">
            <a:spLocks/>
          </p:cNvSpPr>
          <p:nvPr/>
        </p:nvSpPr>
        <p:spPr bwMode="auto">
          <a:xfrm>
            <a:off x="0" y="6482464"/>
            <a:ext cx="12192000" cy="335702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742950" indent="-28575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 marL="11430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 marL="16002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 marL="20574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>
              <a:defRPr/>
            </a:pPr>
            <a:r>
              <a:rPr lang="en-US" sz="1000" dirty="0">
                <a:latin typeface="Helvetica"/>
                <a:cs typeface="Helvetica"/>
              </a:rPr>
              <a:t>Lyra et al. (2024)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1DEAAAC-878A-0657-CCF7-9C14BCA99E17}"/>
              </a:ext>
            </a:extLst>
          </p:cNvPr>
          <p:cNvCxnSpPr>
            <a:cxnSpLocks/>
          </p:cNvCxnSpPr>
          <p:nvPr/>
        </p:nvCxnSpPr>
        <p:spPr>
          <a:xfrm>
            <a:off x="625775" y="1519707"/>
            <a:ext cx="0" cy="4452468"/>
          </a:xfrm>
          <a:prstGeom prst="line">
            <a:avLst/>
          </a:prstGeom>
          <a:ln w="50800">
            <a:solidFill>
              <a:schemeClr val="bg2">
                <a:lumMod val="7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10C1CA4F-8D77-9417-2B76-173146D1893F}"/>
              </a:ext>
            </a:extLst>
          </p:cNvPr>
          <p:cNvSpPr txBox="1"/>
          <p:nvPr/>
        </p:nvSpPr>
        <p:spPr>
          <a:xfrm rot="16200000">
            <a:off x="5745" y="3440517"/>
            <a:ext cx="689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chemeClr val="bg2">
                    <a:lumMod val="50000"/>
                  </a:schemeClr>
                </a:solidFill>
                <a:latin typeface="Helvetica" pitchFamily="2" charset="0"/>
              </a:rPr>
              <a:t>Time</a:t>
            </a:r>
          </a:p>
        </p:txBody>
      </p:sp>
      <p:pic>
        <p:nvPicPr>
          <p:cNvPr id="5" name="Picture 4" descr="A group of colorful lines&#10;&#10;Description automatically generated with medium confidence">
            <a:extLst>
              <a:ext uri="{FF2B5EF4-FFF2-40B4-BE49-F238E27FC236}">
                <a16:creationId xmlns:a16="http://schemas.microsoft.com/office/drawing/2014/main" id="{C15C8B85-8F5C-62AC-2E06-2702559DAA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7912" y="1105846"/>
            <a:ext cx="9623415" cy="5121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6056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789B71-406E-82CE-EA3D-F7934C7740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>
            <a:extLst>
              <a:ext uri="{FF2B5EF4-FFF2-40B4-BE49-F238E27FC236}">
                <a16:creationId xmlns:a16="http://schemas.microsoft.com/office/drawing/2014/main" id="{C595E71D-82A7-760A-5411-EDB81E1799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80453"/>
            <a:ext cx="12192000" cy="578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2539" b="1" dirty="0">
                <a:solidFill>
                  <a:schemeClr val="tx1"/>
                </a:solidFill>
                <a:latin typeface="Helvetica" pitchFamily="2" charset="0"/>
                <a:cs typeface="Baghdad" pitchFamily="2" charset="-78"/>
              </a:rPr>
              <a:t>Gravitational Collapse – 256</a:t>
            </a:r>
            <a:r>
              <a:rPr lang="en-US" sz="2539" b="1" baseline="30000" dirty="0">
                <a:solidFill>
                  <a:schemeClr val="tx1"/>
                </a:solidFill>
                <a:latin typeface="Helvetica" pitchFamily="2" charset="0"/>
                <a:cs typeface="Baghdad" pitchFamily="2" charset="-78"/>
              </a:rPr>
              <a:t>3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4AE5F632-00E6-9A96-49EB-4113BBEA5C1E}"/>
              </a:ext>
            </a:extLst>
          </p:cNvPr>
          <p:cNvSpPr txBox="1">
            <a:spLocks/>
          </p:cNvSpPr>
          <p:nvPr/>
        </p:nvSpPr>
        <p:spPr bwMode="auto">
          <a:xfrm>
            <a:off x="0" y="6482464"/>
            <a:ext cx="12192000" cy="335702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742950" indent="-28575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 marL="11430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 marL="16002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 marL="20574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>
              <a:defRPr/>
            </a:pPr>
            <a:r>
              <a:rPr lang="en-US" sz="1000" dirty="0">
                <a:latin typeface="Helvetica"/>
                <a:cs typeface="Helvetica"/>
              </a:rPr>
              <a:t>Lyra et al. (2024)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70B1A23-1D84-4A34-9B42-1F59E84B0A99}"/>
              </a:ext>
            </a:extLst>
          </p:cNvPr>
          <p:cNvCxnSpPr>
            <a:cxnSpLocks/>
          </p:cNvCxnSpPr>
          <p:nvPr/>
        </p:nvCxnSpPr>
        <p:spPr>
          <a:xfrm>
            <a:off x="625775" y="1519707"/>
            <a:ext cx="0" cy="4452468"/>
          </a:xfrm>
          <a:prstGeom prst="line">
            <a:avLst/>
          </a:prstGeom>
          <a:ln w="50800">
            <a:solidFill>
              <a:schemeClr val="bg2">
                <a:lumMod val="7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7583E648-9CFA-514D-EA6E-126422A70E7E}"/>
              </a:ext>
            </a:extLst>
          </p:cNvPr>
          <p:cNvSpPr txBox="1"/>
          <p:nvPr/>
        </p:nvSpPr>
        <p:spPr>
          <a:xfrm rot="16200000">
            <a:off x="5745" y="3440517"/>
            <a:ext cx="689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chemeClr val="bg2">
                    <a:lumMod val="50000"/>
                  </a:schemeClr>
                </a:solidFill>
                <a:latin typeface="Helvetica" pitchFamily="2" charset="0"/>
              </a:rPr>
              <a:t>Time</a:t>
            </a:r>
          </a:p>
        </p:txBody>
      </p:sp>
      <p:pic>
        <p:nvPicPr>
          <p:cNvPr id="7" name="Picture 6" descr="A collage of images of a wood grain&#10;&#10;Description automatically generated">
            <a:extLst>
              <a:ext uri="{FF2B5EF4-FFF2-40B4-BE49-F238E27FC236}">
                <a16:creationId xmlns:a16="http://schemas.microsoft.com/office/drawing/2014/main" id="{C21F2C55-A40B-C16E-C754-52A9CC492D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8069" y="1147996"/>
            <a:ext cx="10115862" cy="5057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7595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E5F29C-6EDE-E264-0675-3413A64470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graph of a mass function&#10;&#10;Description automatically generated">
            <a:extLst>
              <a:ext uri="{FF2B5EF4-FFF2-40B4-BE49-F238E27FC236}">
                <a16:creationId xmlns:a16="http://schemas.microsoft.com/office/drawing/2014/main" id="{67CFF55F-6F59-DCF3-68F2-56A905F6C7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5930" y="1564037"/>
            <a:ext cx="6774944" cy="4959964"/>
          </a:xfrm>
          <a:prstGeom prst="rect">
            <a:avLst/>
          </a:prstGeom>
        </p:spPr>
      </p:pic>
      <p:sp>
        <p:nvSpPr>
          <p:cNvPr id="2" name="Text Box 2">
            <a:extLst>
              <a:ext uri="{FF2B5EF4-FFF2-40B4-BE49-F238E27FC236}">
                <a16:creationId xmlns:a16="http://schemas.microsoft.com/office/drawing/2014/main" id="{68DD831F-E301-E328-C532-A41917356F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33999"/>
            <a:ext cx="12191999" cy="578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2539" b="1" dirty="0">
                <a:solidFill>
                  <a:schemeClr val="tx1"/>
                </a:solidFill>
                <a:latin typeface="Helvetica" pitchFamily="2" charset="0"/>
                <a:cs typeface="Baghdad" pitchFamily="2" charset="-78"/>
              </a:rPr>
              <a:t>Convergence (or lack thereof)</a:t>
            </a:r>
          </a:p>
        </p:txBody>
      </p:sp>
      <p:pic>
        <p:nvPicPr>
          <p:cNvPr id="3" name="Picture 2" descr="A screenshot of a computer generated image&#10;&#10;Description automatically generated">
            <a:extLst>
              <a:ext uri="{FF2B5EF4-FFF2-40B4-BE49-F238E27FC236}">
                <a16:creationId xmlns:a16="http://schemas.microsoft.com/office/drawing/2014/main" id="{7F1CB704-4BAC-E946-1D86-2F6E163CC0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763" y="938191"/>
            <a:ext cx="2773637" cy="5673760"/>
          </a:xfrm>
          <a:prstGeom prst="rect">
            <a:avLst/>
          </a:prstGeom>
        </p:spPr>
      </p:pic>
      <p:sp>
        <p:nvSpPr>
          <p:cNvPr id="4" name="Text Box 30">
            <a:extLst>
              <a:ext uri="{FF2B5EF4-FFF2-40B4-BE49-F238E27FC236}">
                <a16:creationId xmlns:a16="http://schemas.microsoft.com/office/drawing/2014/main" id="{692EF5CC-4E80-E289-8769-DA02C07580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01289"/>
            <a:ext cx="12191999" cy="3567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907" dirty="0">
                <a:latin typeface="Helvetica"/>
                <a:cs typeface="Helvetica"/>
              </a:rPr>
              <a:t>Lyra et al. (2024)</a:t>
            </a:r>
          </a:p>
        </p:txBody>
      </p:sp>
      <p:pic>
        <p:nvPicPr>
          <p:cNvPr id="6" name="Picture 5" descr="A close up of the moon&#10;&#10;Description automatically generated with medium confidence">
            <a:extLst>
              <a:ext uri="{FF2B5EF4-FFF2-40B4-BE49-F238E27FC236}">
                <a16:creationId xmlns:a16="http://schemas.microsoft.com/office/drawing/2014/main" id="{569E0D1B-B959-2B2D-5EC5-4DC8A712DB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7345" y="706241"/>
            <a:ext cx="137160" cy="137160"/>
          </a:xfrm>
          <a:prstGeom prst="rect">
            <a:avLst/>
          </a:prstGeom>
        </p:spPr>
      </p:pic>
      <p:pic>
        <p:nvPicPr>
          <p:cNvPr id="8" name="Picture 7" descr="A picture containing indoor&#10;&#10;Description automatically generated">
            <a:extLst>
              <a:ext uri="{FF2B5EF4-FFF2-40B4-BE49-F238E27FC236}">
                <a16:creationId xmlns:a16="http://schemas.microsoft.com/office/drawing/2014/main" id="{8B336753-EB42-16C2-2281-E763222605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11701" y="572431"/>
            <a:ext cx="365760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1062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F54AEF-6FD1-054A-ED68-7B31514627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diagram of a graph&#10;&#10;Description automatically generated">
            <a:extLst>
              <a:ext uri="{FF2B5EF4-FFF2-40B4-BE49-F238E27FC236}">
                <a16:creationId xmlns:a16="http://schemas.microsoft.com/office/drawing/2014/main" id="{776AD65B-D3E5-EB87-0F18-AA405779A2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1171878"/>
            <a:ext cx="6553200" cy="5030221"/>
          </a:xfrm>
          <a:prstGeom prst="rect">
            <a:avLst/>
          </a:prstGeom>
        </p:spPr>
      </p:pic>
      <p:sp>
        <p:nvSpPr>
          <p:cNvPr id="2" name="Text Box 2">
            <a:extLst>
              <a:ext uri="{FF2B5EF4-FFF2-40B4-BE49-F238E27FC236}">
                <a16:creationId xmlns:a16="http://schemas.microsoft.com/office/drawing/2014/main" id="{65D8EB75-7CF6-F2E5-67BE-1BC19FEA42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33999"/>
            <a:ext cx="12191999" cy="578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2539" b="1" dirty="0">
                <a:solidFill>
                  <a:schemeClr val="tx1"/>
                </a:solidFill>
                <a:latin typeface="Helvetica" pitchFamily="2" charset="0"/>
                <a:cs typeface="Baghdad" pitchFamily="2" charset="-78"/>
              </a:rPr>
              <a:t>Convergence</a:t>
            </a:r>
          </a:p>
        </p:txBody>
      </p:sp>
      <p:sp>
        <p:nvSpPr>
          <p:cNvPr id="3" name="Text Box 30">
            <a:extLst>
              <a:ext uri="{FF2B5EF4-FFF2-40B4-BE49-F238E27FC236}">
                <a16:creationId xmlns:a16="http://schemas.microsoft.com/office/drawing/2014/main" id="{B52FF6E0-7B92-A7AC-E19F-72AF650794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01289"/>
            <a:ext cx="12191999" cy="3567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907" dirty="0">
                <a:latin typeface="Helvetica"/>
                <a:cs typeface="Helvetica"/>
              </a:rPr>
              <a:t>Lyra et al. (2024)</a:t>
            </a:r>
          </a:p>
        </p:txBody>
      </p:sp>
    </p:spTree>
    <p:extLst>
      <p:ext uri="{BB962C8B-B14F-4D97-AF65-F5344CB8AC3E}">
        <p14:creationId xmlns:p14="http://schemas.microsoft.com/office/powerpoint/2010/main" val="40710641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73836B-BE16-A4D5-2308-A510B654DA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aph of different colored lines&#10;&#10;Description automatically generated">
            <a:extLst>
              <a:ext uri="{FF2B5EF4-FFF2-40B4-BE49-F238E27FC236}">
                <a16:creationId xmlns:a16="http://schemas.microsoft.com/office/drawing/2014/main" id="{BFC29121-CAD5-0F8A-73F9-FD580DE7A2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203" y="1600201"/>
            <a:ext cx="10781594" cy="3448318"/>
          </a:xfrm>
          <a:prstGeom prst="rect">
            <a:avLst/>
          </a:prstGeom>
        </p:spPr>
      </p:pic>
      <p:sp>
        <p:nvSpPr>
          <p:cNvPr id="2" name="Text Box 2">
            <a:extLst>
              <a:ext uri="{FF2B5EF4-FFF2-40B4-BE49-F238E27FC236}">
                <a16:creationId xmlns:a16="http://schemas.microsoft.com/office/drawing/2014/main" id="{0965425D-A614-2652-7423-E3CA5CF3CE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33999"/>
            <a:ext cx="12191999" cy="578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2539" b="1" dirty="0">
                <a:solidFill>
                  <a:schemeClr val="tx1"/>
                </a:solidFill>
                <a:latin typeface="Helvetica" pitchFamily="2" charset="0"/>
                <a:cs typeface="Baghdad" pitchFamily="2" charset="-78"/>
              </a:rPr>
              <a:t>Limit to dust loading</a:t>
            </a:r>
          </a:p>
        </p:txBody>
      </p:sp>
      <p:sp>
        <p:nvSpPr>
          <p:cNvPr id="3" name="Text Box 30">
            <a:extLst>
              <a:ext uri="{FF2B5EF4-FFF2-40B4-BE49-F238E27FC236}">
                <a16:creationId xmlns:a16="http://schemas.microsoft.com/office/drawing/2014/main" id="{46640710-2AD6-0307-A3D0-7B67A3B1E9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01289"/>
            <a:ext cx="12191999" cy="3567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907" dirty="0">
                <a:latin typeface="Helvetica"/>
                <a:cs typeface="Helvetica"/>
              </a:rPr>
              <a:t>Lyra et al. (2024)</a:t>
            </a:r>
          </a:p>
        </p:txBody>
      </p:sp>
    </p:spTree>
    <p:extLst>
      <p:ext uri="{BB962C8B-B14F-4D97-AF65-F5344CB8AC3E}">
        <p14:creationId xmlns:p14="http://schemas.microsoft.com/office/powerpoint/2010/main" val="42877577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1505DE-3E5F-03F5-6435-91FA2FD37B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30AFDB5-6842-2EC6-5C97-4EA756D12116}"/>
              </a:ext>
            </a:extLst>
          </p:cNvPr>
          <p:cNvSpPr txBox="1"/>
          <p:nvPr/>
        </p:nvSpPr>
        <p:spPr>
          <a:xfrm>
            <a:off x="4707924" y="6498456"/>
            <a:ext cx="19062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latin typeface="Helvetica" pitchFamily="2" charset="0"/>
              </a:rPr>
              <a:t>Pizza Lunch 09/30/24</a:t>
            </a:r>
            <a:endParaRPr lang="en-US" sz="1400" dirty="0">
              <a:latin typeface="Helvetica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F8A0480-FE68-5731-F2AC-98B6387E95A0}"/>
              </a:ext>
            </a:extLst>
          </p:cNvPr>
          <p:cNvSpPr txBox="1"/>
          <p:nvPr/>
        </p:nvSpPr>
        <p:spPr>
          <a:xfrm>
            <a:off x="0" y="216302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latin typeface="Helvetica" charset="0"/>
                <a:ea typeface="Helvetica" charset="0"/>
                <a:cs typeface="Helvetica" charset="0"/>
              </a:rPr>
              <a:t>Vortex Trapping: a pathway to planet formation in low metallicities?</a:t>
            </a:r>
            <a:endParaRPr lang="en-US" sz="2400" b="1" dirty="0">
              <a:latin typeface="Helvetica" charset="0"/>
              <a:ea typeface="Helvetica" charset="0"/>
              <a:cs typeface="Helvetica" charset="0"/>
            </a:endParaRPr>
          </a:p>
        </p:txBody>
      </p:sp>
      <p:pic>
        <p:nvPicPr>
          <p:cNvPr id="11" name="Picture 10" descr="A red circle in space&#10;&#10;Description automatically generated">
            <a:extLst>
              <a:ext uri="{FF2B5EF4-FFF2-40B4-BE49-F238E27FC236}">
                <a16:creationId xmlns:a16="http://schemas.microsoft.com/office/drawing/2014/main" id="{01F09041-2CB4-EB98-A487-9F6F7B8D1F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275" y="1352550"/>
            <a:ext cx="4031649" cy="403164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FD0682F-38F2-6731-E22C-891323CDAA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0946" y="1562100"/>
            <a:ext cx="7124622" cy="373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9645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3470267" y="319580"/>
            <a:ext cx="5044171" cy="483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2539" b="1" dirty="0">
                <a:latin typeface="Helvetica"/>
                <a:cs typeface="Helvetica"/>
              </a:rPr>
              <a:t>Drag-Diffusion Equilibrium</a:t>
            </a:r>
          </a:p>
        </p:txBody>
      </p:sp>
      <p:pic>
        <p:nvPicPr>
          <p:cNvPr id="22" name="Picture 21" descr="eq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8572" y="2599821"/>
            <a:ext cx="3765854" cy="644917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6818652" y="2254330"/>
            <a:ext cx="2420856" cy="3434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32" dirty="0">
                <a:latin typeface="Helvetica"/>
                <a:cs typeface="Helvetica"/>
              </a:rPr>
              <a:t>Dust continuity equation</a:t>
            </a:r>
          </a:p>
        </p:txBody>
      </p:sp>
      <p:sp>
        <p:nvSpPr>
          <p:cNvPr id="24" name="Rectangle 23"/>
          <p:cNvSpPr/>
          <p:nvPr/>
        </p:nvSpPr>
        <p:spPr bwMode="auto">
          <a:xfrm>
            <a:off x="5920375" y="2254330"/>
            <a:ext cx="4076796" cy="1865652"/>
          </a:xfrm>
          <a:prstGeom prst="rect">
            <a:avLst/>
          </a:prstGeom>
          <a:noFill/>
          <a:ln w="38100" cap="rnd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2918" tIns="41459" rIns="82918" bIns="41459" numCol="1" rtlCol="0" anchor="t" anchorCtr="0" compatLnSpc="1">
            <a:prstTxWarp prst="textNoShape">
              <a:avLst/>
            </a:prstTxWarp>
          </a:bodyPr>
          <a:lstStyle/>
          <a:p>
            <a:pPr defTabSz="414589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en-US" sz="2176">
              <a:latin typeface="Times New Roman" charset="0"/>
              <a:ea typeface="ＭＳ Ｐゴシック" charset="0"/>
              <a:cs typeface="msmincho" charset="0"/>
            </a:endParaRPr>
          </a:p>
        </p:txBody>
      </p:sp>
      <p:sp>
        <p:nvSpPr>
          <p:cNvPr id="25" name="Text Box 5"/>
          <p:cNvSpPr txBox="1">
            <a:spLocks noChangeArrowheads="1"/>
          </p:cNvSpPr>
          <p:nvPr/>
        </p:nvSpPr>
        <p:spPr bwMode="auto">
          <a:xfrm>
            <a:off x="8020769" y="3457791"/>
            <a:ext cx="1561813" cy="2821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1196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sz="1270" b="1" dirty="0">
                <a:solidFill>
                  <a:srgbClr val="0000FF"/>
                </a:solidFill>
              </a:rPr>
              <a:t>compression</a:t>
            </a:r>
          </a:p>
        </p:txBody>
      </p:sp>
      <p:sp>
        <p:nvSpPr>
          <p:cNvPr id="26" name="Text Box 8"/>
          <p:cNvSpPr txBox="1">
            <a:spLocks noChangeArrowheads="1"/>
          </p:cNvSpPr>
          <p:nvPr/>
        </p:nvSpPr>
        <p:spPr bwMode="auto">
          <a:xfrm>
            <a:off x="9098895" y="3837831"/>
            <a:ext cx="1350295" cy="2821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1196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sz="1270" b="1" dirty="0">
                <a:solidFill>
                  <a:srgbClr val="FF6633"/>
                </a:solidFill>
              </a:rPr>
              <a:t>diffusion</a:t>
            </a:r>
          </a:p>
        </p:txBody>
      </p:sp>
      <p:sp>
        <p:nvSpPr>
          <p:cNvPr id="27" name="Line 11"/>
          <p:cNvSpPr>
            <a:spLocks noChangeShapeType="1"/>
          </p:cNvSpPr>
          <p:nvPr/>
        </p:nvSpPr>
        <p:spPr bwMode="auto">
          <a:xfrm>
            <a:off x="9359603" y="3152607"/>
            <a:ext cx="2136" cy="668337"/>
          </a:xfrm>
          <a:prstGeom prst="line">
            <a:avLst/>
          </a:prstGeom>
          <a:noFill/>
          <a:ln w="9525" cap="flat">
            <a:solidFill>
              <a:srgbClr val="FF663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632"/>
          </a:p>
        </p:txBody>
      </p:sp>
      <p:sp>
        <p:nvSpPr>
          <p:cNvPr id="28" name="Line 12"/>
          <p:cNvSpPr>
            <a:spLocks noChangeShapeType="1"/>
          </p:cNvSpPr>
          <p:nvPr/>
        </p:nvSpPr>
        <p:spPr bwMode="auto">
          <a:xfrm>
            <a:off x="8421461" y="3152607"/>
            <a:ext cx="2136" cy="334168"/>
          </a:xfrm>
          <a:prstGeom prst="line">
            <a:avLst/>
          </a:prstGeom>
          <a:noFill/>
          <a:ln w="9525" cap="flat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632"/>
          </a:p>
        </p:txBody>
      </p:sp>
      <p:sp>
        <p:nvSpPr>
          <p:cNvPr id="29" name="Line 13"/>
          <p:cNvSpPr>
            <a:spLocks noChangeShapeType="1"/>
          </p:cNvSpPr>
          <p:nvPr/>
        </p:nvSpPr>
        <p:spPr bwMode="auto">
          <a:xfrm>
            <a:off x="8075970" y="3152607"/>
            <a:ext cx="696462" cy="0"/>
          </a:xfrm>
          <a:prstGeom prst="line">
            <a:avLst/>
          </a:prstGeom>
          <a:noFill/>
          <a:ln w="9525" cap="flat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632"/>
          </a:p>
        </p:txBody>
      </p:sp>
      <p:sp>
        <p:nvSpPr>
          <p:cNvPr id="30" name="Line 16"/>
          <p:cNvSpPr>
            <a:spLocks noChangeShapeType="1"/>
          </p:cNvSpPr>
          <p:nvPr/>
        </p:nvSpPr>
        <p:spPr bwMode="auto">
          <a:xfrm>
            <a:off x="9024317" y="3152607"/>
            <a:ext cx="627364" cy="0"/>
          </a:xfrm>
          <a:prstGeom prst="line">
            <a:avLst/>
          </a:prstGeom>
          <a:noFill/>
          <a:ln w="9525" cap="flat">
            <a:solidFill>
              <a:srgbClr val="FF6633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632"/>
          </a:p>
        </p:txBody>
      </p:sp>
      <p:sp>
        <p:nvSpPr>
          <p:cNvPr id="31" name="Text Box 17"/>
          <p:cNvSpPr txBox="1">
            <a:spLocks noChangeArrowheads="1"/>
          </p:cNvSpPr>
          <p:nvPr/>
        </p:nvSpPr>
        <p:spPr bwMode="auto">
          <a:xfrm>
            <a:off x="7122142" y="3762975"/>
            <a:ext cx="1205010" cy="2821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1196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sz="1270" b="1" dirty="0">
                <a:solidFill>
                  <a:srgbClr val="333333"/>
                </a:solidFill>
              </a:rPr>
              <a:t>advection</a:t>
            </a:r>
          </a:p>
        </p:txBody>
      </p:sp>
      <p:sp>
        <p:nvSpPr>
          <p:cNvPr id="32" name="Line 18"/>
          <p:cNvSpPr>
            <a:spLocks noChangeShapeType="1"/>
          </p:cNvSpPr>
          <p:nvPr/>
        </p:nvSpPr>
        <p:spPr bwMode="auto">
          <a:xfrm>
            <a:off x="7453305" y="3152607"/>
            <a:ext cx="2136" cy="668337"/>
          </a:xfrm>
          <a:prstGeom prst="line">
            <a:avLst/>
          </a:prstGeom>
          <a:noFill/>
          <a:ln w="9525" cap="flat">
            <a:solidFill>
              <a:srgbClr val="80808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632"/>
          </a:p>
        </p:txBody>
      </p:sp>
      <p:sp>
        <p:nvSpPr>
          <p:cNvPr id="33" name="Line 19"/>
          <p:cNvSpPr>
            <a:spLocks noChangeShapeType="1"/>
          </p:cNvSpPr>
          <p:nvPr/>
        </p:nvSpPr>
        <p:spPr bwMode="auto">
          <a:xfrm>
            <a:off x="7053045" y="3152607"/>
            <a:ext cx="788532" cy="0"/>
          </a:xfrm>
          <a:prstGeom prst="line">
            <a:avLst/>
          </a:prstGeom>
          <a:noFill/>
          <a:ln w="9525" cap="flat">
            <a:solidFill>
              <a:srgbClr val="80808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632"/>
          </a:p>
        </p:txBody>
      </p:sp>
      <p:sp>
        <p:nvSpPr>
          <p:cNvPr id="34" name="Line 1"/>
          <p:cNvSpPr>
            <a:spLocks noChangeShapeType="1"/>
          </p:cNvSpPr>
          <p:nvPr/>
        </p:nvSpPr>
        <p:spPr bwMode="auto">
          <a:xfrm>
            <a:off x="2525925" y="2339264"/>
            <a:ext cx="2431394" cy="3071992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632"/>
          </a:p>
        </p:txBody>
      </p:sp>
      <p:grpSp>
        <p:nvGrpSpPr>
          <p:cNvPr id="35" name="Group 34"/>
          <p:cNvGrpSpPr>
            <a:grpSpLocks/>
          </p:cNvGrpSpPr>
          <p:nvPr/>
        </p:nvGrpSpPr>
        <p:grpSpPr bwMode="auto">
          <a:xfrm>
            <a:off x="2366135" y="2314791"/>
            <a:ext cx="2700589" cy="2664601"/>
            <a:chOff x="626" y="686"/>
            <a:chExt cx="1876" cy="1851"/>
          </a:xfrm>
        </p:grpSpPr>
        <p:sp>
          <p:nvSpPr>
            <p:cNvPr id="36" name="Freeform 35"/>
            <p:cNvSpPr>
              <a:spLocks noChangeArrowheads="1"/>
            </p:cNvSpPr>
            <p:nvPr/>
          </p:nvSpPr>
          <p:spPr bwMode="auto">
            <a:xfrm>
              <a:off x="626" y="686"/>
              <a:ext cx="1877" cy="1851"/>
            </a:xfrm>
            <a:custGeom>
              <a:avLst/>
              <a:gdLst>
                <a:gd name="T0" fmla="*/ 4139 w 8280"/>
                <a:gd name="T1" fmla="*/ 0 h 8166"/>
                <a:gd name="T2" fmla="*/ 8278 w 8280"/>
                <a:gd name="T3" fmla="*/ 4082 h 8166"/>
                <a:gd name="T4" fmla="*/ 4139 w 8280"/>
                <a:gd name="T5" fmla="*/ 8164 h 8166"/>
                <a:gd name="T6" fmla="*/ 0 w 8280"/>
                <a:gd name="T7" fmla="*/ 4082 h 8166"/>
                <a:gd name="T8" fmla="*/ 4139 w 8280"/>
                <a:gd name="T9" fmla="*/ 0 h 8166"/>
                <a:gd name="T10" fmla="*/ 0 w 8280"/>
                <a:gd name="T11" fmla="*/ 0 h 8166"/>
                <a:gd name="T12" fmla="*/ 0 w 8280"/>
                <a:gd name="T13" fmla="*/ 0 h 8166"/>
                <a:gd name="T14" fmla="*/ 8279 w 8280"/>
                <a:gd name="T15" fmla="*/ 8165 h 8166"/>
                <a:gd name="T16" fmla="*/ 8279 w 8280"/>
                <a:gd name="T17" fmla="*/ 8165 h 8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280" h="8166">
                  <a:moveTo>
                    <a:pt x="4139" y="0"/>
                  </a:moveTo>
                  <a:cubicBezTo>
                    <a:pt x="6486" y="0"/>
                    <a:pt x="8278" y="1768"/>
                    <a:pt x="8278" y="4082"/>
                  </a:cubicBezTo>
                  <a:cubicBezTo>
                    <a:pt x="8278" y="6396"/>
                    <a:pt x="6486" y="8164"/>
                    <a:pt x="4139" y="8164"/>
                  </a:cubicBezTo>
                  <a:cubicBezTo>
                    <a:pt x="1792" y="8164"/>
                    <a:pt x="0" y="6396"/>
                    <a:pt x="0" y="4082"/>
                  </a:cubicBezTo>
                  <a:cubicBezTo>
                    <a:pt x="0" y="1768"/>
                    <a:pt x="1792" y="0"/>
                    <a:pt x="4139" y="0"/>
                  </a:cubicBezTo>
                  <a:close/>
                  <a:moveTo>
                    <a:pt x="0" y="0"/>
                  </a:moveTo>
                  <a:lnTo>
                    <a:pt x="0" y="0"/>
                  </a:lnTo>
                  <a:close/>
                  <a:moveTo>
                    <a:pt x="8279" y="8165"/>
                  </a:moveTo>
                  <a:lnTo>
                    <a:pt x="8279" y="8165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632"/>
            </a:p>
          </p:txBody>
        </p:sp>
      </p:grpSp>
      <p:grpSp>
        <p:nvGrpSpPr>
          <p:cNvPr id="37" name="Group 36"/>
          <p:cNvGrpSpPr>
            <a:grpSpLocks/>
          </p:cNvGrpSpPr>
          <p:nvPr/>
        </p:nvGrpSpPr>
        <p:grpSpPr bwMode="auto">
          <a:xfrm>
            <a:off x="2304235" y="2116133"/>
            <a:ext cx="3515373" cy="3393012"/>
            <a:chOff x="583" y="548"/>
            <a:chExt cx="2442" cy="2357"/>
          </a:xfrm>
        </p:grpSpPr>
        <p:sp>
          <p:nvSpPr>
            <p:cNvPr id="38" name="Freeform 37"/>
            <p:cNvSpPr>
              <a:spLocks noChangeArrowheads="1"/>
            </p:cNvSpPr>
            <p:nvPr/>
          </p:nvSpPr>
          <p:spPr bwMode="auto">
            <a:xfrm>
              <a:off x="583" y="548"/>
              <a:ext cx="2442" cy="2357"/>
            </a:xfrm>
            <a:custGeom>
              <a:avLst/>
              <a:gdLst>
                <a:gd name="T0" fmla="*/ 5386 w 10774"/>
                <a:gd name="T1" fmla="*/ 0 h 10397"/>
                <a:gd name="T2" fmla="*/ 10772 w 10774"/>
                <a:gd name="T3" fmla="*/ 5197 h 10397"/>
                <a:gd name="T4" fmla="*/ 5386 w 10774"/>
                <a:gd name="T5" fmla="*/ 10394 h 10397"/>
                <a:gd name="T6" fmla="*/ 0 w 10774"/>
                <a:gd name="T7" fmla="*/ 5197 h 10397"/>
                <a:gd name="T8" fmla="*/ 5386 w 10774"/>
                <a:gd name="T9" fmla="*/ 0 h 10397"/>
                <a:gd name="T10" fmla="*/ 0 w 10774"/>
                <a:gd name="T11" fmla="*/ 0 h 10397"/>
                <a:gd name="T12" fmla="*/ 0 w 10774"/>
                <a:gd name="T13" fmla="*/ 0 h 10397"/>
                <a:gd name="T14" fmla="*/ 10773 w 10774"/>
                <a:gd name="T15" fmla="*/ 10396 h 10397"/>
                <a:gd name="T16" fmla="*/ 10773 w 10774"/>
                <a:gd name="T17" fmla="*/ 10396 h 103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774" h="10397">
                  <a:moveTo>
                    <a:pt x="5386" y="0"/>
                  </a:moveTo>
                  <a:cubicBezTo>
                    <a:pt x="8440" y="0"/>
                    <a:pt x="10772" y="2251"/>
                    <a:pt x="10772" y="5197"/>
                  </a:cubicBezTo>
                  <a:cubicBezTo>
                    <a:pt x="10772" y="8143"/>
                    <a:pt x="8440" y="10394"/>
                    <a:pt x="5386" y="10394"/>
                  </a:cubicBezTo>
                  <a:cubicBezTo>
                    <a:pt x="2332" y="10394"/>
                    <a:pt x="0" y="8143"/>
                    <a:pt x="0" y="5197"/>
                  </a:cubicBezTo>
                  <a:cubicBezTo>
                    <a:pt x="0" y="2251"/>
                    <a:pt x="2332" y="0"/>
                    <a:pt x="5386" y="0"/>
                  </a:cubicBezTo>
                  <a:close/>
                  <a:moveTo>
                    <a:pt x="0" y="0"/>
                  </a:moveTo>
                  <a:lnTo>
                    <a:pt x="0" y="0"/>
                  </a:lnTo>
                  <a:close/>
                  <a:moveTo>
                    <a:pt x="10773" y="10396"/>
                  </a:moveTo>
                  <a:lnTo>
                    <a:pt x="10773" y="10396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632"/>
            </a:p>
          </p:txBody>
        </p:sp>
      </p:grpSp>
      <p:grpSp>
        <p:nvGrpSpPr>
          <p:cNvPr id="39" name="Group 38"/>
          <p:cNvGrpSpPr>
            <a:grpSpLocks/>
          </p:cNvGrpSpPr>
          <p:nvPr/>
        </p:nvGrpSpPr>
        <p:grpSpPr bwMode="auto">
          <a:xfrm>
            <a:off x="2104137" y="1494250"/>
            <a:ext cx="2034080" cy="3224584"/>
            <a:chOff x="444" y="917"/>
            <a:chExt cx="1413" cy="1439"/>
          </a:xfrm>
        </p:grpSpPr>
        <p:sp>
          <p:nvSpPr>
            <p:cNvPr id="40" name="Freeform 39"/>
            <p:cNvSpPr>
              <a:spLocks/>
            </p:cNvSpPr>
            <p:nvPr/>
          </p:nvSpPr>
          <p:spPr bwMode="auto">
            <a:xfrm>
              <a:off x="444" y="917"/>
              <a:ext cx="1414" cy="1439"/>
            </a:xfrm>
            <a:custGeom>
              <a:avLst/>
              <a:gdLst>
                <a:gd name="T0" fmla="*/ 3118 w 6238"/>
                <a:gd name="T1" fmla="*/ 0 h 6352"/>
                <a:gd name="T2" fmla="*/ 6236 w 6238"/>
                <a:gd name="T3" fmla="*/ 3174 h 6352"/>
                <a:gd name="T4" fmla="*/ 3118 w 6238"/>
                <a:gd name="T5" fmla="*/ 6349 h 6352"/>
                <a:gd name="T6" fmla="*/ 0 w 6238"/>
                <a:gd name="T7" fmla="*/ 3174 h 6352"/>
                <a:gd name="T8" fmla="*/ 3118 w 6238"/>
                <a:gd name="T9" fmla="*/ 0 h 6352"/>
                <a:gd name="T10" fmla="*/ 0 w 6238"/>
                <a:gd name="T11" fmla="*/ 0 h 6352"/>
                <a:gd name="T12" fmla="*/ 0 w 6238"/>
                <a:gd name="T13" fmla="*/ 0 h 6352"/>
                <a:gd name="T14" fmla="*/ 6237 w 6238"/>
                <a:gd name="T15" fmla="*/ 6351 h 6352"/>
                <a:gd name="T16" fmla="*/ 6237 w 6238"/>
                <a:gd name="T17" fmla="*/ 6351 h 6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238" h="6352">
                  <a:moveTo>
                    <a:pt x="3118" y="0"/>
                  </a:moveTo>
                  <a:cubicBezTo>
                    <a:pt x="4886" y="0"/>
                    <a:pt x="6236" y="1374"/>
                    <a:pt x="6236" y="3174"/>
                  </a:cubicBezTo>
                  <a:cubicBezTo>
                    <a:pt x="6236" y="4974"/>
                    <a:pt x="4886" y="6349"/>
                    <a:pt x="3118" y="6349"/>
                  </a:cubicBezTo>
                  <a:cubicBezTo>
                    <a:pt x="1350" y="6349"/>
                    <a:pt x="0" y="4974"/>
                    <a:pt x="0" y="3174"/>
                  </a:cubicBezTo>
                  <a:cubicBezTo>
                    <a:pt x="0" y="1374"/>
                    <a:pt x="1350" y="0"/>
                    <a:pt x="3118" y="0"/>
                  </a:cubicBezTo>
                  <a:close/>
                  <a:moveTo>
                    <a:pt x="0" y="0"/>
                  </a:moveTo>
                  <a:lnTo>
                    <a:pt x="0" y="0"/>
                  </a:lnTo>
                  <a:close/>
                  <a:moveTo>
                    <a:pt x="6237" y="6351"/>
                  </a:moveTo>
                  <a:lnTo>
                    <a:pt x="6237" y="6351"/>
                  </a:lnTo>
                  <a:close/>
                </a:path>
              </a:pathLst>
            </a:custGeom>
            <a:noFill/>
            <a:ln w="9525" cap="flat">
              <a:solidFill>
                <a:srgbClr val="000000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632"/>
            </a:p>
          </p:txBody>
        </p:sp>
      </p:grpSp>
      <p:sp>
        <p:nvSpPr>
          <p:cNvPr id="41" name="Line 8"/>
          <p:cNvSpPr>
            <a:spLocks noChangeShapeType="1"/>
          </p:cNvSpPr>
          <p:nvPr/>
        </p:nvSpPr>
        <p:spPr bwMode="auto">
          <a:xfrm>
            <a:off x="3071513" y="4713420"/>
            <a:ext cx="37428" cy="1439"/>
          </a:xfrm>
          <a:prstGeom prst="line">
            <a:avLst/>
          </a:prstGeom>
          <a:noFill/>
          <a:ln w="9525" cap="flat">
            <a:solidFill>
              <a:srgbClr val="000000"/>
            </a:solidFill>
            <a:round/>
            <a:headEnd type="stealth" w="med" len="med"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632"/>
          </a:p>
        </p:txBody>
      </p:sp>
      <p:sp>
        <p:nvSpPr>
          <p:cNvPr id="42" name="Line 9"/>
          <p:cNvSpPr>
            <a:spLocks noChangeShapeType="1"/>
          </p:cNvSpPr>
          <p:nvPr/>
        </p:nvSpPr>
        <p:spPr bwMode="auto">
          <a:xfrm flipH="1">
            <a:off x="3163644" y="1494250"/>
            <a:ext cx="102208" cy="1439"/>
          </a:xfrm>
          <a:prstGeom prst="line">
            <a:avLst/>
          </a:prstGeom>
          <a:noFill/>
          <a:ln w="9525" cap="flat">
            <a:solidFill>
              <a:srgbClr val="000000"/>
            </a:solidFill>
            <a:round/>
            <a:headEnd type="stealth" w="med" len="med"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632"/>
          </a:p>
        </p:txBody>
      </p:sp>
      <p:sp>
        <p:nvSpPr>
          <p:cNvPr id="43" name="Line 10"/>
          <p:cNvSpPr>
            <a:spLocks noChangeShapeType="1"/>
          </p:cNvSpPr>
          <p:nvPr/>
        </p:nvSpPr>
        <p:spPr bwMode="auto">
          <a:xfrm>
            <a:off x="2102697" y="2807116"/>
            <a:ext cx="1440" cy="185701"/>
          </a:xfrm>
          <a:prstGeom prst="line">
            <a:avLst/>
          </a:prstGeom>
          <a:noFill/>
          <a:ln w="9525" cap="flat">
            <a:solidFill>
              <a:srgbClr val="000000"/>
            </a:solidFill>
            <a:round/>
            <a:headEnd type="stealth" w="med" len="med"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632"/>
          </a:p>
        </p:txBody>
      </p:sp>
      <p:sp>
        <p:nvSpPr>
          <p:cNvPr id="44" name="Line 11"/>
          <p:cNvSpPr>
            <a:spLocks noChangeShapeType="1"/>
          </p:cNvSpPr>
          <p:nvPr/>
        </p:nvSpPr>
        <p:spPr bwMode="auto">
          <a:xfrm flipV="1">
            <a:off x="4141096" y="2945312"/>
            <a:ext cx="1439" cy="64780"/>
          </a:xfrm>
          <a:prstGeom prst="line">
            <a:avLst/>
          </a:prstGeom>
          <a:noFill/>
          <a:ln w="9525" cap="flat">
            <a:solidFill>
              <a:srgbClr val="000000"/>
            </a:solidFill>
            <a:round/>
            <a:headEnd type="stealth" w="med" len="med"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632"/>
          </a:p>
        </p:txBody>
      </p:sp>
      <p:sp>
        <p:nvSpPr>
          <p:cNvPr id="45" name="Line 12"/>
          <p:cNvSpPr>
            <a:spLocks noChangeShapeType="1"/>
          </p:cNvSpPr>
          <p:nvPr/>
        </p:nvSpPr>
        <p:spPr bwMode="auto">
          <a:xfrm>
            <a:off x="4374302" y="2959708"/>
            <a:ext cx="850772" cy="12955"/>
          </a:xfrm>
          <a:prstGeom prst="line">
            <a:avLst/>
          </a:prstGeom>
          <a:noFill/>
          <a:ln w="144000" cap="flat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632"/>
          </a:p>
        </p:txBody>
      </p:sp>
      <p:sp>
        <p:nvSpPr>
          <p:cNvPr id="46" name="Line 13"/>
          <p:cNvSpPr>
            <a:spLocks noChangeShapeType="1"/>
          </p:cNvSpPr>
          <p:nvPr/>
        </p:nvSpPr>
        <p:spPr bwMode="auto">
          <a:xfrm flipH="1" flipV="1">
            <a:off x="3003854" y="2945312"/>
            <a:ext cx="853651" cy="15835"/>
          </a:xfrm>
          <a:prstGeom prst="line">
            <a:avLst/>
          </a:prstGeom>
          <a:noFill/>
          <a:ln w="144000" cap="flat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632"/>
          </a:p>
        </p:txBody>
      </p:sp>
      <p:sp>
        <p:nvSpPr>
          <p:cNvPr id="47" name="Text Box 14"/>
          <p:cNvSpPr txBox="1">
            <a:spLocks noChangeArrowheads="1"/>
          </p:cNvSpPr>
          <p:nvPr/>
        </p:nvSpPr>
        <p:spPr bwMode="auto">
          <a:xfrm>
            <a:off x="2672758" y="3168441"/>
            <a:ext cx="1690028" cy="5139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1451" dirty="0">
                <a:solidFill>
                  <a:srgbClr val="0000FF"/>
                </a:solidFill>
                <a:latin typeface="Helvetica"/>
                <a:cs typeface="Helvetica"/>
              </a:rPr>
              <a:t>Drag force</a:t>
            </a:r>
          </a:p>
        </p:txBody>
      </p:sp>
      <p:sp>
        <p:nvSpPr>
          <p:cNvPr id="48" name="Text Box 15"/>
          <p:cNvSpPr txBox="1">
            <a:spLocks noChangeArrowheads="1"/>
          </p:cNvSpPr>
          <p:nvPr/>
        </p:nvSpPr>
        <p:spPr bwMode="auto">
          <a:xfrm>
            <a:off x="3906449" y="3181398"/>
            <a:ext cx="1690028" cy="513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1451" dirty="0">
                <a:solidFill>
                  <a:srgbClr val="FF0000"/>
                </a:solidFill>
                <a:latin typeface="Helvetica"/>
                <a:cs typeface="Helvetica"/>
              </a:rPr>
              <a:t>Diffusion</a:t>
            </a:r>
          </a:p>
        </p:txBody>
      </p:sp>
      <p:sp>
        <p:nvSpPr>
          <p:cNvPr id="49" name="Text Box 16"/>
          <p:cNvSpPr txBox="1">
            <a:spLocks noChangeArrowheads="1"/>
          </p:cNvSpPr>
          <p:nvPr/>
        </p:nvSpPr>
        <p:spPr bwMode="auto">
          <a:xfrm>
            <a:off x="2301355" y="5018260"/>
            <a:ext cx="1690028" cy="513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1451" dirty="0">
                <a:latin typeface="Helvetica"/>
                <a:cs typeface="Helvetica"/>
              </a:rPr>
              <a:t>Trapped pebble</a:t>
            </a:r>
          </a:p>
        </p:txBody>
      </p:sp>
      <p:sp>
        <p:nvSpPr>
          <p:cNvPr id="50" name="Line 19"/>
          <p:cNvSpPr>
            <a:spLocks noChangeShapeType="1"/>
          </p:cNvSpPr>
          <p:nvPr/>
        </p:nvSpPr>
        <p:spPr bwMode="auto">
          <a:xfrm>
            <a:off x="4253381" y="2524965"/>
            <a:ext cx="221690" cy="148274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632"/>
          </a:p>
        </p:txBody>
      </p:sp>
      <p:sp>
        <p:nvSpPr>
          <p:cNvPr id="2" name="Text Box 30">
            <a:extLst>
              <a:ext uri="{FF2B5EF4-FFF2-40B4-BE49-F238E27FC236}">
                <a16:creationId xmlns:a16="http://schemas.microsoft.com/office/drawing/2014/main" id="{8D864921-E1B0-8DE2-7801-A447FFB199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01289"/>
            <a:ext cx="12191999" cy="3567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907" dirty="0">
                <a:latin typeface="Helvetica"/>
                <a:cs typeface="Helvetica"/>
              </a:rPr>
              <a:t>Lyra &amp; Lin (2013)</a:t>
            </a:r>
          </a:p>
        </p:txBody>
      </p:sp>
    </p:spTree>
    <p:extLst>
      <p:ext uri="{BB962C8B-B14F-4D97-AF65-F5344CB8AC3E}">
        <p14:creationId xmlns:p14="http://schemas.microsoft.com/office/powerpoint/2010/main" val="349185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0" y="319580"/>
            <a:ext cx="1219199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latin typeface="Helvetica"/>
                <a:cs typeface="Helvetica"/>
              </a:rPr>
              <a:t>Analytical Solution for dust in Drag-Diffusion Equilibrium</a:t>
            </a:r>
          </a:p>
        </p:txBody>
      </p:sp>
      <p:pic>
        <p:nvPicPr>
          <p:cNvPr id="18" name="Picture 17" descr="Screen Shot 2013-12-08 at 8.29.1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7799" y="1494249"/>
            <a:ext cx="5355113" cy="1128605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 bwMode="auto">
          <a:xfrm>
            <a:off x="5128625" y="2392526"/>
            <a:ext cx="5320564" cy="483688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2918" tIns="41459" rIns="82918" bIns="41459" numCol="1" rtlCol="0" anchor="t" anchorCtr="0" compatLnSpc="1">
            <a:prstTxWarp prst="textNoShape">
              <a:avLst/>
            </a:prstTxWarp>
          </a:bodyPr>
          <a:lstStyle/>
          <a:p>
            <a:pPr defTabSz="414589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en-US" sz="2176">
              <a:latin typeface="Times New Roman" charset="0"/>
              <a:ea typeface="ＭＳ Ｐゴシック" charset="0"/>
              <a:cs typeface="msmincho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622699" y="4385485"/>
            <a:ext cx="3427028" cy="1599284"/>
          </a:xfrm>
          <a:prstGeom prst="rect">
            <a:avLst/>
          </a:prstGeom>
          <a:noFill/>
          <a:ln>
            <a:solidFill>
              <a:srgbClr val="996633"/>
            </a:solidFill>
          </a:ln>
        </p:spPr>
        <p:txBody>
          <a:bodyPr wrap="none" rtlCol="0">
            <a:spAutoFit/>
          </a:bodyPr>
          <a:lstStyle/>
          <a:p>
            <a:r>
              <a:rPr lang="en-US" sz="1632" i="1" dirty="0"/>
              <a:t>a    </a:t>
            </a:r>
            <a:r>
              <a:rPr lang="en-US" sz="1632" dirty="0"/>
              <a:t>= vortex semi-minor axis</a:t>
            </a:r>
          </a:p>
          <a:p>
            <a:r>
              <a:rPr lang="en-US" sz="1632" i="1" dirty="0"/>
              <a:t>H</a:t>
            </a:r>
            <a:r>
              <a:rPr lang="en-US" sz="1632" dirty="0"/>
              <a:t>   = disk scale height (temperature)</a:t>
            </a:r>
          </a:p>
          <a:p>
            <a:r>
              <a:rPr lang="en-US" sz="1632" i="1" dirty="0">
                <a:latin typeface="Symbol" charset="2"/>
                <a:cs typeface="Symbol" charset="2"/>
              </a:rPr>
              <a:t>c    </a:t>
            </a:r>
            <a:r>
              <a:rPr lang="en-US" sz="1632" dirty="0"/>
              <a:t>= vortex aspect ratio</a:t>
            </a:r>
          </a:p>
          <a:p>
            <a:r>
              <a:rPr lang="en-US" sz="1632" i="1" dirty="0">
                <a:latin typeface="Symbol" charset="2"/>
                <a:cs typeface="Symbol" charset="2"/>
              </a:rPr>
              <a:t>d    </a:t>
            </a:r>
            <a:r>
              <a:rPr lang="en-US" sz="1632" dirty="0">
                <a:latin typeface="+mj-lt"/>
                <a:cs typeface="Symbol" charset="2"/>
              </a:rPr>
              <a:t>= diffusion parameter</a:t>
            </a:r>
          </a:p>
          <a:p>
            <a:r>
              <a:rPr lang="en-US" sz="1632" dirty="0">
                <a:latin typeface="+mj-lt"/>
                <a:cs typeface="Symbol" charset="2"/>
              </a:rPr>
              <a:t>St   = Stokes number (particle size)</a:t>
            </a:r>
          </a:p>
          <a:p>
            <a:r>
              <a:rPr lang="en-US" sz="1632" i="1" dirty="0">
                <a:latin typeface="+mj-lt"/>
                <a:cs typeface="Symbol" charset="2"/>
              </a:rPr>
              <a:t>f(</a:t>
            </a:r>
            <a:r>
              <a:rPr lang="en-US" sz="1632" i="1" dirty="0">
                <a:latin typeface="Symbol" charset="2"/>
                <a:cs typeface="Symbol" charset="2"/>
              </a:rPr>
              <a:t>c</a:t>
            </a:r>
            <a:r>
              <a:rPr lang="en-US" sz="1632" i="1" dirty="0">
                <a:latin typeface="+mj-lt"/>
                <a:cs typeface="Symbol" charset="2"/>
              </a:rPr>
              <a:t>)</a:t>
            </a:r>
            <a:r>
              <a:rPr lang="en-US" sz="1632" dirty="0">
                <a:latin typeface="+mj-lt"/>
                <a:cs typeface="Symbol" charset="2"/>
              </a:rPr>
              <a:t> = model-dependent scale function</a:t>
            </a:r>
          </a:p>
        </p:txBody>
      </p:sp>
      <p:sp>
        <p:nvSpPr>
          <p:cNvPr id="25" name="Text Box 30"/>
          <p:cNvSpPr txBox="1">
            <a:spLocks noChangeArrowheads="1"/>
          </p:cNvSpPr>
          <p:nvPr/>
        </p:nvSpPr>
        <p:spPr bwMode="auto">
          <a:xfrm>
            <a:off x="5197723" y="2392526"/>
            <a:ext cx="5389662" cy="2763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907" dirty="0">
                <a:latin typeface="Helvetica" charset="0"/>
                <a:ea typeface="Helvetica" charset="0"/>
                <a:cs typeface="Helvetica" charset="0"/>
              </a:rPr>
              <a:t>Lyra &amp; Lin (2013)</a:t>
            </a:r>
          </a:p>
        </p:txBody>
      </p:sp>
      <p:graphicFrame>
        <p:nvGraphicFramePr>
          <p:cNvPr id="26" name="Object 25"/>
          <p:cNvGraphicFramePr>
            <a:graphicFrameLocks noChangeAspect="1"/>
          </p:cNvGraphicFramePr>
          <p:nvPr/>
        </p:nvGraphicFramePr>
        <p:xfrm>
          <a:off x="7800423" y="3102457"/>
          <a:ext cx="552786" cy="5040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431800" imgH="393700" progId="Equation.3">
                  <p:embed/>
                </p:oleObj>
              </mc:Choice>
              <mc:Fallback>
                <p:oleObj name="Equation" r:id="rId3" imgW="431800" imgH="393700" progId="Equation.3">
                  <p:embed/>
                  <p:pic>
                    <p:nvPicPr>
                      <p:cNvPr id="26" name="Object 25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800423" y="3102457"/>
                        <a:ext cx="552786" cy="50401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7" name="Picture 26" descr="Screen Shot 2013-07-31 at 11.14.40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6736" y="3659327"/>
            <a:ext cx="1404997" cy="460655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5266821" y="1286954"/>
            <a:ext cx="5251466" cy="3434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32" dirty="0">
                <a:latin typeface="Helvetica"/>
                <a:cs typeface="Helvetica"/>
              </a:rPr>
              <a:t>Steady-state solution</a:t>
            </a:r>
          </a:p>
        </p:txBody>
      </p:sp>
      <p:sp>
        <p:nvSpPr>
          <p:cNvPr id="3" name="Rectangle 2"/>
          <p:cNvSpPr/>
          <p:nvPr/>
        </p:nvSpPr>
        <p:spPr>
          <a:xfrm>
            <a:off x="5266821" y="1286954"/>
            <a:ext cx="5320564" cy="1381965"/>
          </a:xfrm>
          <a:prstGeom prst="rect">
            <a:avLst/>
          </a:prstGeom>
          <a:noFill/>
          <a:ln w="3810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" name="Picture 44" descr="Screen Shot 2013-07-31 at 11.07.05 P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238" y="1817864"/>
            <a:ext cx="4783800" cy="3682926"/>
          </a:xfrm>
          <a:prstGeom prst="rect">
            <a:avLst/>
          </a:prstGeom>
        </p:spPr>
      </p:pic>
      <p:sp>
        <p:nvSpPr>
          <p:cNvPr id="47" name="TextBox 46"/>
          <p:cNvSpPr txBox="1"/>
          <p:nvPr/>
        </p:nvSpPr>
        <p:spPr>
          <a:xfrm>
            <a:off x="1618448" y="5436285"/>
            <a:ext cx="1896673" cy="10969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32" dirty="0">
                <a:latin typeface="Helvetica"/>
                <a:cs typeface="Helvetica"/>
              </a:rPr>
              <a:t>Solution for </a:t>
            </a:r>
          </a:p>
          <a:p>
            <a:pPr algn="ctr"/>
            <a:endParaRPr lang="en-US" sz="1632" i="1" dirty="0">
              <a:latin typeface="Helvetica"/>
              <a:cs typeface="Helvetica"/>
            </a:endParaRPr>
          </a:p>
          <a:p>
            <a:pPr algn="ctr"/>
            <a:r>
              <a:rPr lang="en-US" sz="1632" i="1" dirty="0">
                <a:solidFill>
                  <a:schemeClr val="accent2"/>
                </a:solidFill>
                <a:latin typeface="Helvetica"/>
                <a:cs typeface="Helvetica"/>
              </a:rPr>
              <a:t>H/r=0.1  </a:t>
            </a:r>
            <a:r>
              <a:rPr lang="en-US" sz="1632" i="1" dirty="0">
                <a:solidFill>
                  <a:srgbClr val="FF0000"/>
                </a:solidFill>
                <a:latin typeface="Symbol" charset="2"/>
                <a:cs typeface="Symbol" charset="2"/>
              </a:rPr>
              <a:t>c</a:t>
            </a:r>
            <a:r>
              <a:rPr lang="en-US" sz="1632" i="1" dirty="0">
                <a:solidFill>
                  <a:srgbClr val="FF0000"/>
                </a:solidFill>
                <a:latin typeface="Helvetica"/>
                <a:cs typeface="Helvetica"/>
              </a:rPr>
              <a:t>=4</a:t>
            </a:r>
            <a:r>
              <a:rPr lang="en-US" sz="1632" dirty="0">
                <a:solidFill>
                  <a:srgbClr val="FF0000"/>
                </a:solidFill>
                <a:latin typeface="Helvetica"/>
                <a:cs typeface="Helvetica"/>
              </a:rPr>
              <a:t>   </a:t>
            </a:r>
            <a:r>
              <a:rPr lang="en-US" sz="1632" i="1" dirty="0">
                <a:solidFill>
                  <a:schemeClr val="accent1">
                    <a:lumMod val="50000"/>
                  </a:schemeClr>
                </a:solidFill>
                <a:latin typeface="Helvetica"/>
                <a:cs typeface="Helvetica"/>
              </a:rPr>
              <a:t>S</a:t>
            </a:r>
            <a:r>
              <a:rPr lang="en-US" sz="1632" dirty="0">
                <a:solidFill>
                  <a:schemeClr val="accent1">
                    <a:lumMod val="50000"/>
                  </a:schemeClr>
                </a:solidFill>
                <a:latin typeface="Helvetica"/>
                <a:cs typeface="Helvetica"/>
              </a:rPr>
              <a:t>=1</a:t>
            </a:r>
          </a:p>
          <a:p>
            <a:pPr algn="ctr"/>
            <a:endParaRPr lang="en-US" sz="1632" dirty="0"/>
          </a:p>
        </p:txBody>
      </p:sp>
      <p:sp>
        <p:nvSpPr>
          <p:cNvPr id="2" name="Text Box 30">
            <a:extLst>
              <a:ext uri="{FF2B5EF4-FFF2-40B4-BE49-F238E27FC236}">
                <a16:creationId xmlns:a16="http://schemas.microsoft.com/office/drawing/2014/main" id="{5DB11C63-8F6D-B814-8447-4F54073A71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01289"/>
            <a:ext cx="12191999" cy="3567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907" dirty="0">
                <a:latin typeface="Helvetica"/>
                <a:cs typeface="Helvetica"/>
              </a:rPr>
              <a:t>Lyra &amp; Lin (2013)</a:t>
            </a:r>
          </a:p>
        </p:txBody>
      </p:sp>
    </p:spTree>
    <p:extLst>
      <p:ext uri="{BB962C8B-B14F-4D97-AF65-F5344CB8AC3E}">
        <p14:creationId xmlns:p14="http://schemas.microsoft.com/office/powerpoint/2010/main" val="773340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xmlns:p14="http://schemas.microsoft.com/office/powerpoint/2010/main" spd="slow">
        <p:dissolv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llage of different colors&#10;&#10;Description automatically generated">
            <a:extLst>
              <a:ext uri="{FF2B5EF4-FFF2-40B4-BE49-F238E27FC236}">
                <a16:creationId xmlns:a16="http://schemas.microsoft.com/office/drawing/2014/main" id="{8543AF7F-01AB-9A65-78BC-72D3188EA2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3716" y="1051662"/>
            <a:ext cx="7772400" cy="571108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AF3A558-C0DB-F4ED-4DC4-09B4250CEA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19580"/>
            <a:ext cx="1219199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latin typeface="Helvetica"/>
                <a:cs typeface="Helvetica"/>
              </a:rPr>
              <a:t>Vortices are quieter than the environment</a:t>
            </a:r>
          </a:p>
        </p:txBody>
      </p:sp>
    </p:spTree>
    <p:extLst>
      <p:ext uri="{BB962C8B-B14F-4D97-AF65-F5344CB8AC3E}">
        <p14:creationId xmlns:p14="http://schemas.microsoft.com/office/powerpoint/2010/main" val="30692202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122A43-3FCA-5DBD-ABE3-05C61291C7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aph of different colored lines&#10;&#10;Description automatically generated">
            <a:extLst>
              <a:ext uri="{FF2B5EF4-FFF2-40B4-BE49-F238E27FC236}">
                <a16:creationId xmlns:a16="http://schemas.microsoft.com/office/drawing/2014/main" id="{DB6C4AE5-4668-3B6F-8501-2F9C20CC43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4294" y="1165339"/>
            <a:ext cx="6651106" cy="489030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D5D4C9D-74E0-CF89-3FBA-8B22AA137D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19580"/>
            <a:ext cx="1219199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latin typeface="Helvetica"/>
                <a:cs typeface="Helvetica"/>
              </a:rPr>
              <a:t>Dust loading</a:t>
            </a:r>
            <a:r>
              <a:rPr lang="el-GR" sz="2000" b="1" dirty="0">
                <a:latin typeface="Helvetica"/>
                <a:cs typeface="Helvetica"/>
              </a:rPr>
              <a:t> </a:t>
            </a:r>
            <a:r>
              <a:rPr lang="en-US" sz="2000" b="1" dirty="0">
                <a:latin typeface="Helvetica"/>
                <a:cs typeface="Helvetica"/>
              </a:rPr>
              <a:t>dampens the turbulence</a:t>
            </a:r>
          </a:p>
        </p:txBody>
      </p:sp>
      <p:sp>
        <p:nvSpPr>
          <p:cNvPr id="3" name="Text Box 30">
            <a:extLst>
              <a:ext uri="{FF2B5EF4-FFF2-40B4-BE49-F238E27FC236}">
                <a16:creationId xmlns:a16="http://schemas.microsoft.com/office/drawing/2014/main" id="{F6272DD0-CFDF-ABB8-5138-4BC66E2C91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01289"/>
            <a:ext cx="12191999" cy="3567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907" dirty="0">
                <a:latin typeface="Helvetica"/>
                <a:cs typeface="Helvetica"/>
              </a:rPr>
              <a:t>Lyra et al. (2024)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8AE877C-5B0E-DC6D-C1C8-E58B862D3C39}"/>
              </a:ext>
            </a:extLst>
          </p:cNvPr>
          <p:cNvSpPr txBox="1"/>
          <p:nvPr/>
        </p:nvSpPr>
        <p:spPr>
          <a:xfrm>
            <a:off x="8724770" y="5323329"/>
            <a:ext cx="15184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Roche Density</a:t>
            </a:r>
          </a:p>
        </p:txBody>
      </p:sp>
      <p:pic>
        <p:nvPicPr>
          <p:cNvPr id="8" name="Picture 7" descr="A mathematical equation with numbers and symbols&#10;&#10;Description automatically generated">
            <a:extLst>
              <a:ext uri="{FF2B5EF4-FFF2-40B4-BE49-F238E27FC236}">
                <a16:creationId xmlns:a16="http://schemas.microsoft.com/office/drawing/2014/main" id="{AAE5AE7A-DF8C-11BF-C813-9F2596C867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55385" y="1988030"/>
            <a:ext cx="2476500" cy="88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86913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talie-fi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770642"/>
            <a:ext cx="8031437" cy="432461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 bwMode="auto">
          <a:xfrm>
            <a:off x="12210460" y="1751329"/>
            <a:ext cx="3512953" cy="437250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2918" tIns="41459" rIns="82918" bIns="41459" numCol="1" rtlCol="0" anchor="t" anchorCtr="0" compatLnSpc="1">
            <a:prstTxWarp prst="textNoShape">
              <a:avLst/>
            </a:prstTxWarp>
          </a:bodyPr>
          <a:lstStyle/>
          <a:p>
            <a:pPr defTabSz="414589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en-US" sz="2176">
              <a:latin typeface="Times New Roman" charset="0"/>
              <a:ea typeface="ＭＳ Ｐゴシック" charset="0"/>
              <a:cs typeface="msmincho" charset="0"/>
            </a:endParaRPr>
          </a:p>
        </p:txBody>
      </p:sp>
      <p:pic>
        <p:nvPicPr>
          <p:cNvPr id="4" name="Picture 3" descr="Screen Shot 2013-07-31 at 11.10.07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6880" y="2342376"/>
            <a:ext cx="4608552" cy="2694831"/>
          </a:xfrm>
          <a:prstGeom prst="rect">
            <a:avLst/>
          </a:prstGeom>
        </p:spPr>
      </p:pic>
      <p:sp>
        <p:nvSpPr>
          <p:cNvPr id="5" name="Text Box 1"/>
          <p:cNvSpPr txBox="1">
            <a:spLocks noChangeArrowheads="1"/>
          </p:cNvSpPr>
          <p:nvPr/>
        </p:nvSpPr>
        <p:spPr bwMode="auto">
          <a:xfrm>
            <a:off x="1881008" y="319580"/>
            <a:ext cx="8427106" cy="3224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2176" b="1" dirty="0"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Vortex “Boost” – Z = Z</a:t>
            </a:r>
            <a:r>
              <a:rPr lang="en-US" sz="2176" b="1" baseline="-25000" dirty="0"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0 </a:t>
            </a:r>
            <a:r>
              <a:rPr lang="en-US" sz="2176" b="1" dirty="0"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(</a:t>
            </a:r>
            <a:r>
              <a:rPr lang="en-US" sz="2176" b="1" baseline="30000" dirty="0"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St</a:t>
            </a:r>
            <a:r>
              <a:rPr lang="en-US" sz="2176" b="1" dirty="0"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/</a:t>
            </a:r>
            <a:r>
              <a:rPr lang="el-GR" sz="2176" b="1" baseline="-25000" dirty="0"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δ</a:t>
            </a:r>
            <a:r>
              <a:rPr lang="en-US" sz="2176" b="1" baseline="-25000" dirty="0"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 </a:t>
            </a:r>
            <a:r>
              <a:rPr lang="en-US" sz="2176" b="1" dirty="0"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+ 1)</a:t>
            </a:r>
            <a:endParaRPr lang="en-US" sz="2176" b="1" baseline="-25000" dirty="0">
              <a:effectLst>
                <a:outerShdw blurRad="38100" dist="38100" dir="2700000" algn="tl">
                  <a:srgbClr val="DDDDDD"/>
                </a:outerShdw>
              </a:effectLst>
              <a:latin typeface="Helvetica"/>
              <a:cs typeface="Helvetica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7152168" y="1770642"/>
            <a:ext cx="2744236" cy="20729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2918" tIns="41459" rIns="82918" bIns="41459" numCol="1" rtlCol="0" anchor="t" anchorCtr="0" compatLnSpc="1">
            <a:prstTxWarp prst="textNoShape">
              <a:avLst/>
            </a:prstTxWarp>
          </a:bodyPr>
          <a:lstStyle/>
          <a:p>
            <a:pPr defTabSz="414589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en-US" sz="2176">
              <a:latin typeface="Times New Roman" charset="0"/>
              <a:ea typeface="ＭＳ Ｐゴシック" charset="0"/>
              <a:cs typeface="msmincho" charset="0"/>
            </a:endParaRPr>
          </a:p>
        </p:txBody>
      </p:sp>
      <p:sp>
        <p:nvSpPr>
          <p:cNvPr id="9" name="Text Box 30"/>
          <p:cNvSpPr txBox="1">
            <a:spLocks noChangeArrowheads="1"/>
          </p:cNvSpPr>
          <p:nvPr/>
        </p:nvSpPr>
        <p:spPr bwMode="auto">
          <a:xfrm>
            <a:off x="6026902" y="6123831"/>
            <a:ext cx="4058081" cy="2763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907" dirty="0" err="1">
                <a:latin typeface="Helvetica"/>
                <a:cs typeface="Helvetica"/>
              </a:rPr>
              <a:t>Raettig</a:t>
            </a:r>
            <a:r>
              <a:rPr lang="en-US" sz="907" dirty="0">
                <a:latin typeface="Helvetica"/>
                <a:cs typeface="Helvetica"/>
              </a:rPr>
              <a:t> et al (2015)</a:t>
            </a:r>
          </a:p>
        </p:txBody>
      </p:sp>
      <p:sp>
        <p:nvSpPr>
          <p:cNvPr id="10" name="Text Box 30"/>
          <p:cNvSpPr txBox="1">
            <a:spLocks noChangeArrowheads="1"/>
          </p:cNvSpPr>
          <p:nvPr/>
        </p:nvSpPr>
        <p:spPr bwMode="auto">
          <a:xfrm>
            <a:off x="2036480" y="5880978"/>
            <a:ext cx="4058081" cy="2763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907" dirty="0" err="1">
                <a:latin typeface="Helvetica"/>
                <a:cs typeface="Helvetica"/>
              </a:rPr>
              <a:t>Lyra</a:t>
            </a:r>
            <a:r>
              <a:rPr lang="en-US" sz="907" dirty="0">
                <a:latin typeface="Helvetica"/>
                <a:cs typeface="Helvetica"/>
              </a:rPr>
              <a:t> &amp; Lin (2013)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970BE39-EAA4-2A4D-A13F-CC5DDAAF1F9D}"/>
              </a:ext>
            </a:extLst>
          </p:cNvPr>
          <p:cNvSpPr/>
          <p:nvPr/>
        </p:nvSpPr>
        <p:spPr bwMode="auto">
          <a:xfrm>
            <a:off x="10665120" y="1587232"/>
            <a:ext cx="3874007" cy="4821898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effectLst/>
              <a:latin typeface="Times New Roman" charset="0"/>
              <a:ea typeface="ＭＳ Ｐゴシック" charset="0"/>
              <a:cs typeface="msmincho" charset="0"/>
            </a:endParaRPr>
          </a:p>
        </p:txBody>
      </p:sp>
      <p:sp>
        <p:nvSpPr>
          <p:cNvPr id="13" name="Text Box 21">
            <a:extLst>
              <a:ext uri="{FF2B5EF4-FFF2-40B4-BE49-F238E27FC236}">
                <a16:creationId xmlns:a16="http://schemas.microsoft.com/office/drawing/2014/main" id="{8ACD4ECC-A48E-F249-BE82-8B3BA02AE2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42909" y="1086251"/>
            <a:ext cx="8094570" cy="3224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2176" dirty="0">
                <a:latin typeface="Helvetica"/>
                <a:cs typeface="Helvetica"/>
              </a:rPr>
              <a:t>Easily reaches dust-to-gas ratio &gt; 1 </a:t>
            </a:r>
          </a:p>
          <a:p>
            <a:pPr algn="ctr">
              <a:lnSpc>
                <a:spcPct val="116000"/>
              </a:lnSpc>
            </a:pPr>
            <a:r>
              <a:rPr lang="en-US" sz="2176" dirty="0">
                <a:latin typeface="Helvetica"/>
                <a:cs typeface="Helvetica"/>
              </a:rPr>
              <a:t>even for solar (and sub-solar) metallicities.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F4FEA11D-F951-F94A-86C4-4B266BD9FCEB}"/>
              </a:ext>
            </a:extLst>
          </p:cNvPr>
          <p:cNvCxnSpPr/>
          <p:nvPr/>
        </p:nvCxnSpPr>
        <p:spPr>
          <a:xfrm>
            <a:off x="2363190" y="5201392"/>
            <a:ext cx="3301340" cy="0"/>
          </a:xfrm>
          <a:prstGeom prst="straightConnector1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95557445-3269-864D-8060-A8EA81BFEE1F}"/>
              </a:ext>
            </a:extLst>
          </p:cNvPr>
          <p:cNvCxnSpPr>
            <a:cxnSpLocks/>
          </p:cNvCxnSpPr>
          <p:nvPr/>
        </p:nvCxnSpPr>
        <p:spPr>
          <a:xfrm flipV="1">
            <a:off x="1301153" y="2600325"/>
            <a:ext cx="0" cy="2024805"/>
          </a:xfrm>
          <a:prstGeom prst="straightConnector1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6B503BFC-4B9A-7047-86E8-F878C174F00E}"/>
              </a:ext>
            </a:extLst>
          </p:cNvPr>
          <p:cNvSpPr txBox="1"/>
          <p:nvPr/>
        </p:nvSpPr>
        <p:spPr>
          <a:xfrm>
            <a:off x="2307745" y="5276764"/>
            <a:ext cx="3005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" pitchFamily="2" charset="0"/>
              </a:rPr>
              <a:t>Distance from vortex center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806D4C2-13DD-6648-8EDA-0BBFC8885BD9}"/>
              </a:ext>
            </a:extLst>
          </p:cNvPr>
          <p:cNvSpPr txBox="1"/>
          <p:nvPr/>
        </p:nvSpPr>
        <p:spPr>
          <a:xfrm rot="16200000">
            <a:off x="3201" y="3428061"/>
            <a:ext cx="19800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" pitchFamily="2" charset="0"/>
              </a:rPr>
              <a:t>Dust-to-gas Ratio</a:t>
            </a:r>
          </a:p>
        </p:txBody>
      </p:sp>
      <p:pic>
        <p:nvPicPr>
          <p:cNvPr id="6" name="Picture 5" descr="A mathematical equation with numbers and symbols&#10;&#10;Description automatically generated">
            <a:extLst>
              <a:ext uri="{FF2B5EF4-FFF2-40B4-BE49-F238E27FC236}">
                <a16:creationId xmlns:a16="http://schemas.microsoft.com/office/drawing/2014/main" id="{893BF4BD-690A-D214-B6F5-ECE9C16774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101" y="1565293"/>
            <a:ext cx="2476500" cy="88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455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xmlns:p14="http://schemas.microsoft.com/office/powerpoint/2010/main" spd="slow">
        <p:circl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28F81E0-F74B-C99E-BFD4-745B2F38EF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19580"/>
            <a:ext cx="1219199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latin typeface="Helvetica"/>
                <a:cs typeface="Helvetica"/>
              </a:rPr>
              <a:t>Population II and Population III stars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42D54F4-0A7C-2B3C-D3DD-DDC69BADED4E}"/>
              </a:ext>
            </a:extLst>
          </p:cNvPr>
          <p:cNvSpPr txBox="1"/>
          <p:nvPr/>
        </p:nvSpPr>
        <p:spPr>
          <a:xfrm>
            <a:off x="333308" y="879838"/>
            <a:ext cx="8086792" cy="16619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rgbClr val="040C28"/>
                </a:solidFill>
                <a:effectLst/>
                <a:latin typeface="Helvetica" pitchFamily="2" charset="0"/>
              </a:rPr>
              <a:t>Z (pop II):  </a:t>
            </a:r>
            <a:r>
              <a:rPr lang="en-US" b="0" i="0" dirty="0">
                <a:solidFill>
                  <a:srgbClr val="001D35"/>
                </a:solidFill>
                <a:effectLst/>
                <a:latin typeface="Helvetica" pitchFamily="2" charset="0"/>
              </a:rPr>
              <a:t>10</a:t>
            </a:r>
            <a:r>
              <a:rPr lang="en-US" b="0" i="0" baseline="30000" dirty="0">
                <a:solidFill>
                  <a:srgbClr val="040C28"/>
                </a:solidFill>
                <a:effectLst/>
                <a:latin typeface="Helvetica" pitchFamily="2" charset="0"/>
              </a:rPr>
              <a:t> −4</a:t>
            </a:r>
            <a:r>
              <a:rPr lang="en-US" b="0" i="0" dirty="0">
                <a:solidFill>
                  <a:srgbClr val="001D35"/>
                </a:solidFill>
                <a:effectLst/>
                <a:latin typeface="Helvetica" pitchFamily="2" charset="0"/>
              </a:rPr>
              <a:t> </a:t>
            </a:r>
            <a:r>
              <a:rPr lang="en-US" b="0" i="0" dirty="0">
                <a:solidFill>
                  <a:srgbClr val="040C28"/>
                </a:solidFill>
                <a:effectLst/>
                <a:latin typeface="Helvetica" pitchFamily="2" charset="0"/>
              </a:rPr>
              <a:t>Z</a:t>
            </a:r>
            <a:r>
              <a:rPr lang="en-US" b="0" i="0" baseline="-25000" dirty="0">
                <a:solidFill>
                  <a:srgbClr val="040C28"/>
                </a:solidFill>
                <a:effectLst/>
                <a:latin typeface="Helvetica" pitchFamily="2" charset="0"/>
              </a:rPr>
              <a:t>⊙ </a:t>
            </a:r>
            <a:r>
              <a:rPr lang="en-US" b="0" i="0" dirty="0">
                <a:solidFill>
                  <a:srgbClr val="001D35"/>
                </a:solidFill>
                <a:effectLst/>
                <a:latin typeface="Helvetica" pitchFamily="2" charset="0"/>
              </a:rPr>
              <a:t>≤ Z &lt; 10</a:t>
            </a:r>
            <a:r>
              <a:rPr lang="en-US" b="0" i="0" baseline="30000" dirty="0">
                <a:solidFill>
                  <a:srgbClr val="040C28"/>
                </a:solidFill>
                <a:effectLst/>
                <a:latin typeface="Helvetica" pitchFamily="2" charset="0"/>
              </a:rPr>
              <a:t> −1</a:t>
            </a:r>
            <a:r>
              <a:rPr lang="en-US" b="0" i="0" dirty="0">
                <a:solidFill>
                  <a:srgbClr val="040C28"/>
                </a:solidFill>
                <a:effectLst/>
                <a:latin typeface="Helvetica" pitchFamily="2" charset="0"/>
              </a:rPr>
              <a:t> Z</a:t>
            </a:r>
            <a:r>
              <a:rPr lang="en-US" b="0" i="0" baseline="-25000" dirty="0">
                <a:solidFill>
                  <a:srgbClr val="040C28"/>
                </a:solidFill>
                <a:effectLst/>
                <a:latin typeface="Helvetica" pitchFamily="2" charset="0"/>
              </a:rPr>
              <a:t>⊙</a:t>
            </a:r>
            <a:endParaRPr lang="en-US" dirty="0">
              <a:solidFill>
                <a:srgbClr val="040C28"/>
              </a:solidFill>
              <a:latin typeface="Helvetica" pitchFamily="2" charset="0"/>
            </a:endParaRPr>
          </a:p>
          <a:p>
            <a:r>
              <a:rPr lang="en-US" b="0" i="0" dirty="0">
                <a:solidFill>
                  <a:srgbClr val="040C28"/>
                </a:solidFill>
                <a:effectLst/>
                <a:latin typeface="Helvetica" pitchFamily="2" charset="0"/>
              </a:rPr>
              <a:t>Z (pop III) ≈&lt; 10</a:t>
            </a:r>
            <a:r>
              <a:rPr lang="en-US" b="0" i="0" baseline="30000" dirty="0">
                <a:solidFill>
                  <a:srgbClr val="040C28"/>
                </a:solidFill>
                <a:effectLst/>
                <a:latin typeface="Helvetica" pitchFamily="2" charset="0"/>
              </a:rPr>
              <a:t>−4</a:t>
            </a:r>
            <a:r>
              <a:rPr lang="en-US" b="0" i="0" dirty="0">
                <a:solidFill>
                  <a:srgbClr val="040C28"/>
                </a:solidFill>
                <a:effectLst/>
                <a:latin typeface="Helvetica" pitchFamily="2" charset="0"/>
              </a:rPr>
              <a:t> Z</a:t>
            </a:r>
            <a:r>
              <a:rPr lang="en-US" b="0" i="0" baseline="-25000" dirty="0">
                <a:solidFill>
                  <a:srgbClr val="040C28"/>
                </a:solidFill>
                <a:effectLst/>
                <a:latin typeface="Helvetica" pitchFamily="2" charset="0"/>
              </a:rPr>
              <a:t>⊙</a:t>
            </a:r>
          </a:p>
          <a:p>
            <a:endParaRPr lang="en-US" baseline="-25000" dirty="0">
              <a:solidFill>
                <a:srgbClr val="040C28"/>
              </a:solidFill>
              <a:latin typeface="Helvetica" pitchFamily="2" charset="0"/>
            </a:endParaRPr>
          </a:p>
          <a:p>
            <a:r>
              <a:rPr lang="en-US" dirty="0">
                <a:solidFill>
                  <a:srgbClr val="040C28"/>
                </a:solidFill>
                <a:latin typeface="Helvetica" pitchFamily="2" charset="0"/>
              </a:rPr>
              <a:t>New simulations form solar-mass stars at zero metallicity</a:t>
            </a:r>
          </a:p>
          <a:p>
            <a:r>
              <a:rPr lang="en-US" dirty="0">
                <a:solidFill>
                  <a:srgbClr val="040C28"/>
                </a:solidFill>
                <a:latin typeface="Helvetica" pitchFamily="2" charset="0"/>
              </a:rPr>
              <a:t>	</a:t>
            </a:r>
            <a:r>
              <a:rPr lang="en-US" b="1" dirty="0">
                <a:solidFill>
                  <a:srgbClr val="040C28"/>
                </a:solidFill>
                <a:latin typeface="Helvetica" pitchFamily="2" charset="0"/>
              </a:rPr>
              <a:t>When did the first planet form?</a:t>
            </a:r>
          </a:p>
          <a:p>
            <a:r>
              <a:rPr lang="en-US" b="1" dirty="0">
                <a:solidFill>
                  <a:srgbClr val="040C28"/>
                </a:solidFill>
                <a:latin typeface="Helvetica" pitchFamily="2" charset="0"/>
              </a:rPr>
              <a:t>	When did the Universe start getting populated with planets?</a:t>
            </a:r>
            <a:r>
              <a:rPr lang="en-US" dirty="0">
                <a:solidFill>
                  <a:srgbClr val="040C28"/>
                </a:solidFill>
                <a:latin typeface="Helvetica" pitchFamily="2" charset="0"/>
              </a:rPr>
              <a:t> </a:t>
            </a:r>
            <a:endParaRPr lang="en-US" dirty="0">
              <a:latin typeface="Helvetica" pitchFamily="2" charset="0"/>
            </a:endParaRPr>
          </a:p>
        </p:txBody>
      </p:sp>
      <p:pic>
        <p:nvPicPr>
          <p:cNvPr id="7" name="Picture 6" descr="A diagram of a strong clumping&#10;&#10;Description automatically generated">
            <a:extLst>
              <a:ext uri="{FF2B5EF4-FFF2-40B4-BE49-F238E27FC236}">
                <a16:creationId xmlns:a16="http://schemas.microsoft.com/office/drawing/2014/main" id="{250D47AA-321A-F88B-E27B-817339A529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6616" y="2602579"/>
            <a:ext cx="5281466" cy="3959084"/>
          </a:xfrm>
          <a:prstGeom prst="rect">
            <a:avLst/>
          </a:prstGeom>
        </p:spPr>
      </p:pic>
      <p:pic>
        <p:nvPicPr>
          <p:cNvPr id="8" name="Picture 7" descr="A graph of a number of blue and black bars&#10;&#10;Description automatically generated">
            <a:extLst>
              <a:ext uri="{FF2B5EF4-FFF2-40B4-BE49-F238E27FC236}">
                <a16:creationId xmlns:a16="http://schemas.microsoft.com/office/drawing/2014/main" id="{F644EEA0-2DC4-4580-6170-5834D1C13B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358" y="2724074"/>
            <a:ext cx="6284258" cy="352658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DBAB5CF-FEBC-4E49-56C3-95311BEC9594}"/>
              </a:ext>
            </a:extLst>
          </p:cNvPr>
          <p:cNvSpPr txBox="1"/>
          <p:nvPr/>
        </p:nvSpPr>
        <p:spPr>
          <a:xfrm>
            <a:off x="8832354" y="2254564"/>
            <a:ext cx="1752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dirty="0">
                <a:solidFill>
                  <a:srgbClr val="1D1C1D"/>
                </a:solidFill>
                <a:effectLst/>
                <a:latin typeface="Slack-Lato"/>
              </a:rPr>
              <a:t>Z</a:t>
            </a:r>
            <a:r>
              <a:rPr lang="en-US" dirty="0">
                <a:solidFill>
                  <a:srgbClr val="1D1C1D"/>
                </a:solidFill>
                <a:latin typeface="Slack-Lato"/>
              </a:rPr>
              <a:t> </a:t>
            </a:r>
            <a:r>
              <a:rPr lang="en-US" b="0" i="0" dirty="0">
                <a:solidFill>
                  <a:srgbClr val="1D1C1D"/>
                </a:solidFill>
                <a:effectLst/>
                <a:latin typeface="Slack-Lato"/>
              </a:rPr>
              <a:t>= Z</a:t>
            </a:r>
            <a:r>
              <a:rPr lang="en-US" b="0" i="0" baseline="-25000" dirty="0">
                <a:solidFill>
                  <a:srgbClr val="040C28"/>
                </a:solidFill>
                <a:effectLst/>
                <a:latin typeface="Google Sans"/>
              </a:rPr>
              <a:t>☉</a:t>
            </a:r>
            <a:r>
              <a:rPr lang="en-US" b="0" i="0" dirty="0">
                <a:solidFill>
                  <a:srgbClr val="1D1C1D"/>
                </a:solidFill>
                <a:effectLst/>
                <a:latin typeface="Slack-Lato"/>
              </a:rPr>
              <a:t> 10</a:t>
            </a:r>
            <a:r>
              <a:rPr lang="en-US" b="0" i="0" baseline="30000" dirty="0">
                <a:solidFill>
                  <a:srgbClr val="1D1C1D"/>
                </a:solidFill>
                <a:effectLst/>
                <a:latin typeface="Slack-Lato"/>
              </a:rPr>
              <a:t>[Fe/H]</a:t>
            </a:r>
            <a:endParaRPr lang="en-US" baseline="300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B8B5C32-7886-F7A3-332B-CA8612508338}"/>
              </a:ext>
            </a:extLst>
          </p:cNvPr>
          <p:cNvSpPr txBox="1"/>
          <p:nvPr/>
        </p:nvSpPr>
        <p:spPr>
          <a:xfrm>
            <a:off x="2751537" y="6250658"/>
            <a:ext cx="1752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dirty="0">
                <a:solidFill>
                  <a:srgbClr val="1D1C1D"/>
                </a:solidFill>
                <a:effectLst/>
                <a:latin typeface="Slack-Lato"/>
              </a:rPr>
              <a:t>[Fe/H]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953889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aph of a slope and a line&#10;&#10;Description automatically generated with medium confidence">
            <a:extLst>
              <a:ext uri="{FF2B5EF4-FFF2-40B4-BE49-F238E27FC236}">
                <a16:creationId xmlns:a16="http://schemas.microsoft.com/office/drawing/2014/main" id="{8771D710-7581-0628-AC1C-5AE518FC92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49861" y="2146300"/>
            <a:ext cx="3484893" cy="2465918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1BF732BA-4F5C-0874-B4A2-C1B359C917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09954" y="150000"/>
            <a:ext cx="7772400" cy="529215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AB809F3-6A4F-A362-591E-CC286687B7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577" y="2123263"/>
            <a:ext cx="3252233" cy="2522507"/>
          </a:xfrm>
          <a:prstGeom prst="rect">
            <a:avLst/>
          </a:prstGeom>
        </p:spPr>
      </p:pic>
      <p:sp>
        <p:nvSpPr>
          <p:cNvPr id="82" name="TextBox 81">
            <a:extLst>
              <a:ext uri="{FF2B5EF4-FFF2-40B4-BE49-F238E27FC236}">
                <a16:creationId xmlns:a16="http://schemas.microsoft.com/office/drawing/2014/main" id="{6E5F9FF5-7601-9A60-BEBD-4B1E25451C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19580"/>
            <a:ext cx="1219199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latin typeface="Helvetica"/>
                <a:cs typeface="Helvetica"/>
              </a:rPr>
              <a:t>Metallicity – Redshift relationship</a:t>
            </a:r>
          </a:p>
        </p:txBody>
      </p:sp>
      <p:pic>
        <p:nvPicPr>
          <p:cNvPr id="84" name="Picture 83" descr="A graph of gas in clusters&#10;&#10;Description automatically generated">
            <a:extLst>
              <a:ext uri="{FF2B5EF4-FFF2-40B4-BE49-F238E27FC236}">
                <a16:creationId xmlns:a16="http://schemas.microsoft.com/office/drawing/2014/main" id="{A2D4C1CB-BD93-BF0E-9787-096538108A3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08290" y="1611343"/>
            <a:ext cx="4462187" cy="3170895"/>
          </a:xfrm>
          <a:prstGeom prst="rect">
            <a:avLst/>
          </a:prstGeom>
        </p:spPr>
      </p:pic>
      <p:sp>
        <p:nvSpPr>
          <p:cNvPr id="85" name="TextBox 84">
            <a:extLst>
              <a:ext uri="{FF2B5EF4-FFF2-40B4-BE49-F238E27FC236}">
                <a16:creationId xmlns:a16="http://schemas.microsoft.com/office/drawing/2014/main" id="{92D8DEFB-4A6B-D0AE-3C7B-F8F19340153B}"/>
              </a:ext>
            </a:extLst>
          </p:cNvPr>
          <p:cNvSpPr txBox="1"/>
          <p:nvPr/>
        </p:nvSpPr>
        <p:spPr>
          <a:xfrm>
            <a:off x="4252150" y="6046976"/>
            <a:ext cx="36614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Madau</a:t>
            </a:r>
            <a:r>
              <a:rPr lang="en-US" dirty="0"/>
              <a:t> &amp; Dickinson (2014)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A8AC8B2A-8E21-2776-A1BF-08209CB48ACB}"/>
              </a:ext>
            </a:extLst>
          </p:cNvPr>
          <p:cNvSpPr txBox="1"/>
          <p:nvPr/>
        </p:nvSpPr>
        <p:spPr>
          <a:xfrm>
            <a:off x="984500" y="6179181"/>
            <a:ext cx="1940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Fynbo</a:t>
            </a:r>
            <a:r>
              <a:rPr lang="en-US" dirty="0"/>
              <a:t> et al. (2006)</a:t>
            </a:r>
          </a:p>
        </p:txBody>
      </p:sp>
      <p:pic>
        <p:nvPicPr>
          <p:cNvPr id="88" name="Picture 87" descr="A close-up of a text&#10;&#10;Description automatically generated">
            <a:extLst>
              <a:ext uri="{FF2B5EF4-FFF2-40B4-BE49-F238E27FC236}">
                <a16:creationId xmlns:a16="http://schemas.microsoft.com/office/drawing/2014/main" id="{116A656D-6D6E-518F-668B-6871AEE070B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9696" y="4745441"/>
            <a:ext cx="3501498" cy="637351"/>
          </a:xfrm>
          <a:prstGeom prst="rect">
            <a:avLst/>
          </a:prstGeom>
        </p:spPr>
      </p:pic>
      <p:pic>
        <p:nvPicPr>
          <p:cNvPr id="90" name="Picture 89" descr="A close-up of a text&#10;&#10;Description automatically generated">
            <a:extLst>
              <a:ext uri="{FF2B5EF4-FFF2-40B4-BE49-F238E27FC236}">
                <a16:creationId xmlns:a16="http://schemas.microsoft.com/office/drawing/2014/main" id="{C506137F-F98C-83C7-F41A-8A8023A0D65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52150" y="4854244"/>
            <a:ext cx="3661439" cy="897880"/>
          </a:xfrm>
          <a:prstGeom prst="rect">
            <a:avLst/>
          </a:prstGeom>
        </p:spPr>
      </p:pic>
      <p:sp>
        <p:nvSpPr>
          <p:cNvPr id="91" name="TextBox 90">
            <a:extLst>
              <a:ext uri="{FF2B5EF4-FFF2-40B4-BE49-F238E27FC236}">
                <a16:creationId xmlns:a16="http://schemas.microsoft.com/office/drawing/2014/main" id="{C08443D6-E2EE-AFD9-EFF2-E91A68940D39}"/>
              </a:ext>
            </a:extLst>
          </p:cNvPr>
          <p:cNvSpPr txBox="1"/>
          <p:nvPr/>
        </p:nvSpPr>
        <p:spPr>
          <a:xfrm>
            <a:off x="8827989" y="6038828"/>
            <a:ext cx="32140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Tanvir et al. (2021)</a:t>
            </a:r>
          </a:p>
        </p:txBody>
      </p:sp>
      <p:pic>
        <p:nvPicPr>
          <p:cNvPr id="93" name="Picture 92" descr="A text on a page&#10;&#10;Description automatically generated">
            <a:extLst>
              <a:ext uri="{FF2B5EF4-FFF2-40B4-BE49-F238E27FC236}">
                <a16:creationId xmlns:a16="http://schemas.microsoft.com/office/drawing/2014/main" id="{BA3F3F8E-225B-2451-6A08-0D5A9DB7D2B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34549" y="4712795"/>
            <a:ext cx="3507444" cy="1116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56883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aph of a number of objects&#10;&#10;Description automatically generated with medium confidence">
            <a:extLst>
              <a:ext uri="{FF2B5EF4-FFF2-40B4-BE49-F238E27FC236}">
                <a16:creationId xmlns:a16="http://schemas.microsoft.com/office/drawing/2014/main" id="{A53BBE79-BF4F-B4EA-4E01-12DC2A6270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450" y="1094302"/>
            <a:ext cx="5750713" cy="4582598"/>
          </a:xfrm>
          <a:prstGeom prst="rect">
            <a:avLst/>
          </a:prstGeom>
        </p:spPr>
      </p:pic>
      <p:pic>
        <p:nvPicPr>
          <p:cNvPr id="5" name="Picture 4" descr="A blue grid with red and blue lines&#10;&#10;Description automatically generated">
            <a:extLst>
              <a:ext uri="{FF2B5EF4-FFF2-40B4-BE49-F238E27FC236}">
                <a16:creationId xmlns:a16="http://schemas.microsoft.com/office/drawing/2014/main" id="{FC6424E1-10C4-919F-72C9-D0B52BADFD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9839" y="1238250"/>
            <a:ext cx="5483039" cy="44386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DE2E57D-9480-D17A-FB0B-353DB4BBBA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19580"/>
            <a:ext cx="1219199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latin typeface="Helvetica"/>
                <a:cs typeface="Helvetica"/>
              </a:rPr>
              <a:t>Low Metallicity</a:t>
            </a:r>
          </a:p>
        </p:txBody>
      </p:sp>
    </p:spTree>
    <p:extLst>
      <p:ext uri="{BB962C8B-B14F-4D97-AF65-F5344CB8AC3E}">
        <p14:creationId xmlns:p14="http://schemas.microsoft.com/office/powerpoint/2010/main" val="135889655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1FAD3C-A0F4-78AC-4BC3-8B3CDA078A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7D1013E-EF96-D4E5-F2D0-6742EA5ACB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19580"/>
            <a:ext cx="1219199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latin typeface="Helvetica"/>
                <a:cs typeface="Helvetica"/>
              </a:rPr>
              <a:t>Vortex Boost</a:t>
            </a:r>
          </a:p>
        </p:txBody>
      </p:sp>
      <p:pic>
        <p:nvPicPr>
          <p:cNvPr id="7" name="Picture 6" descr="A diagram of a strong clumping&#10;&#10;Description automatically generated">
            <a:extLst>
              <a:ext uri="{FF2B5EF4-FFF2-40B4-BE49-F238E27FC236}">
                <a16:creationId xmlns:a16="http://schemas.microsoft.com/office/drawing/2014/main" id="{EAE35205-A10D-C22B-6A7B-A2B1D613F1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5267" y="2122136"/>
            <a:ext cx="5281466" cy="3959084"/>
          </a:xfrm>
          <a:prstGeom prst="rect">
            <a:avLst/>
          </a:prstGeom>
        </p:spPr>
      </p:pic>
      <p:sp>
        <p:nvSpPr>
          <p:cNvPr id="11" name="Text Box 1">
            <a:extLst>
              <a:ext uri="{FF2B5EF4-FFF2-40B4-BE49-F238E27FC236}">
                <a16:creationId xmlns:a16="http://schemas.microsoft.com/office/drawing/2014/main" id="{71BAE13C-9C7A-FADF-E514-C4EBEBEE6D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29100" y="1087017"/>
            <a:ext cx="40005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2176" dirty="0"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Z = Z</a:t>
            </a:r>
            <a:r>
              <a:rPr lang="en-US" sz="2176" baseline="-25000" dirty="0"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0 </a:t>
            </a:r>
            <a:r>
              <a:rPr lang="en-US" sz="2176" dirty="0"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(</a:t>
            </a:r>
            <a:r>
              <a:rPr lang="en-US" sz="2176" baseline="30000" dirty="0"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St</a:t>
            </a:r>
            <a:r>
              <a:rPr lang="en-US" sz="2176" dirty="0"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/</a:t>
            </a:r>
            <a:r>
              <a:rPr lang="el-GR" sz="2176" baseline="-25000" dirty="0"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δ</a:t>
            </a:r>
            <a:r>
              <a:rPr lang="en-US" sz="2176" baseline="-25000" dirty="0"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 </a:t>
            </a:r>
            <a:r>
              <a:rPr lang="en-US" sz="2176" dirty="0"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+ 1)</a:t>
            </a:r>
            <a:endParaRPr lang="en-US" sz="2176" baseline="-25000" dirty="0">
              <a:effectLst>
                <a:outerShdw blurRad="38100" dist="38100" dir="2700000" algn="tl">
                  <a:srgbClr val="DDDDDD"/>
                </a:outerShdw>
              </a:effectLst>
              <a:latin typeface="Helvetica"/>
              <a:cs typeface="Helvetica"/>
            </a:endParaRP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AF5FB58D-5137-ECA7-AD64-EF3C78414408}"/>
              </a:ext>
            </a:extLst>
          </p:cNvPr>
          <p:cNvCxnSpPr>
            <a:cxnSpLocks/>
          </p:cNvCxnSpPr>
          <p:nvPr/>
        </p:nvCxnSpPr>
        <p:spPr>
          <a:xfrm flipV="1">
            <a:off x="5314949" y="2979910"/>
            <a:ext cx="0" cy="2275384"/>
          </a:xfrm>
          <a:prstGeom prst="straightConnector1">
            <a:avLst/>
          </a:prstGeom>
          <a:ln w="38100">
            <a:solidFill>
              <a:schemeClr val="accent5">
                <a:lumMod val="50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2162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5F63E7-5BB1-329D-EE99-8A92B33DB0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C6C2BF1-3DFC-3A1D-F9A0-37A23AF222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19580"/>
            <a:ext cx="1219199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latin typeface="Helvetica"/>
                <a:cs typeface="Helvetica"/>
              </a:rPr>
              <a:t>Low Metallicity + Vortex Boost</a:t>
            </a:r>
          </a:p>
        </p:txBody>
      </p:sp>
      <p:pic>
        <p:nvPicPr>
          <p:cNvPr id="2" name="Picture 1" descr="A graph of a function&#10;&#10;Description automatically generated with medium confidence">
            <a:extLst>
              <a:ext uri="{FF2B5EF4-FFF2-40B4-BE49-F238E27FC236}">
                <a16:creationId xmlns:a16="http://schemas.microsoft.com/office/drawing/2014/main" id="{9934209E-319A-5AAC-576B-3886E27DCE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674" y="1341952"/>
            <a:ext cx="5995734" cy="4582598"/>
          </a:xfrm>
          <a:prstGeom prst="rect">
            <a:avLst/>
          </a:prstGeom>
        </p:spPr>
      </p:pic>
      <p:pic>
        <p:nvPicPr>
          <p:cNvPr id="3" name="Picture 2" descr="A graph of a graph&#10;&#10;Description automatically generated">
            <a:extLst>
              <a:ext uri="{FF2B5EF4-FFF2-40B4-BE49-F238E27FC236}">
                <a16:creationId xmlns:a16="http://schemas.microsoft.com/office/drawing/2014/main" id="{8C7744C9-C918-E0F6-4F94-077EDAD658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9507" y="1352550"/>
            <a:ext cx="5483039" cy="4438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1074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3E34B164-08A6-F246-BBAF-ED7621A54506}"/>
              </a:ext>
            </a:extLst>
          </p:cNvPr>
          <p:cNvSpPr/>
          <p:nvPr/>
        </p:nvSpPr>
        <p:spPr>
          <a:xfrm>
            <a:off x="1235931" y="1444488"/>
            <a:ext cx="4572000" cy="4572000"/>
          </a:xfrm>
          <a:prstGeom prst="ellipse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6EFD0998-5C21-614C-B6BA-A6D48B6EA934}"/>
              </a:ext>
            </a:extLst>
          </p:cNvPr>
          <p:cNvSpPr/>
          <p:nvPr/>
        </p:nvSpPr>
        <p:spPr>
          <a:xfrm flipH="1" flipV="1">
            <a:off x="3451362" y="3649983"/>
            <a:ext cx="137160" cy="13716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91D3367-7B94-4840-A589-F146F3EEA4A4}"/>
              </a:ext>
            </a:extLst>
          </p:cNvPr>
          <p:cNvSpPr txBox="1"/>
          <p:nvPr/>
        </p:nvSpPr>
        <p:spPr>
          <a:xfrm>
            <a:off x="3184301" y="3787143"/>
            <a:ext cx="5553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Star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5910B7B-2658-A44C-BDAE-0810AD5FE426}"/>
              </a:ext>
            </a:extLst>
          </p:cNvPr>
          <p:cNvSpPr txBox="1"/>
          <p:nvPr/>
        </p:nvSpPr>
        <p:spPr>
          <a:xfrm>
            <a:off x="2534924" y="3273626"/>
            <a:ext cx="12987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>
                <a:latin typeface="Helvetica" pitchFamily="2" charset="0"/>
              </a:rPr>
              <a:t>High pressure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3F4C738-534E-3343-970B-C8C7FE3328F6}"/>
              </a:ext>
            </a:extLst>
          </p:cNvPr>
          <p:cNvSpPr txBox="1"/>
          <p:nvPr/>
        </p:nvSpPr>
        <p:spPr>
          <a:xfrm>
            <a:off x="651699" y="2137777"/>
            <a:ext cx="12586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>
                <a:latin typeface="Helvetica" pitchFamily="2" charset="0"/>
              </a:rPr>
              <a:t>Low pressure</a:t>
            </a:r>
          </a:p>
        </p:txBody>
      </p:sp>
      <p:sp>
        <p:nvSpPr>
          <p:cNvPr id="11" name="Arc 10">
            <a:extLst>
              <a:ext uri="{FF2B5EF4-FFF2-40B4-BE49-F238E27FC236}">
                <a16:creationId xmlns:a16="http://schemas.microsoft.com/office/drawing/2014/main" id="{51D1B2D9-0681-3348-A632-8460E540F431}"/>
              </a:ext>
            </a:extLst>
          </p:cNvPr>
          <p:cNvSpPr/>
          <p:nvPr/>
        </p:nvSpPr>
        <p:spPr>
          <a:xfrm>
            <a:off x="1819643" y="2137777"/>
            <a:ext cx="3400597" cy="3275735"/>
          </a:xfrm>
          <a:prstGeom prst="arc">
            <a:avLst>
              <a:gd name="adj1" fmla="val 20505289"/>
              <a:gd name="adj2" fmla="val 1168650"/>
            </a:avLst>
          </a:prstGeom>
          <a:ln>
            <a:solidFill>
              <a:srgbClr val="FF0000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6AF6F20-C292-6E4A-9005-099669C7E8BD}"/>
              </a:ext>
            </a:extLst>
          </p:cNvPr>
          <p:cNvSpPr txBox="1"/>
          <p:nvPr/>
        </p:nvSpPr>
        <p:spPr>
          <a:xfrm>
            <a:off x="5272835" y="3581403"/>
            <a:ext cx="5132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  <a:latin typeface="Helvetica" pitchFamily="2" charset="0"/>
              </a:rPr>
              <a:t>Gas</a:t>
            </a:r>
          </a:p>
        </p:txBody>
      </p:sp>
      <p:sp>
        <p:nvSpPr>
          <p:cNvPr id="13" name="Arc 12">
            <a:extLst>
              <a:ext uri="{FF2B5EF4-FFF2-40B4-BE49-F238E27FC236}">
                <a16:creationId xmlns:a16="http://schemas.microsoft.com/office/drawing/2014/main" id="{6C511C2F-01D6-104B-9A60-9A6FB80E018C}"/>
              </a:ext>
            </a:extLst>
          </p:cNvPr>
          <p:cNvSpPr/>
          <p:nvPr/>
        </p:nvSpPr>
        <p:spPr>
          <a:xfrm>
            <a:off x="1910377" y="2080695"/>
            <a:ext cx="3223110" cy="3275735"/>
          </a:xfrm>
          <a:prstGeom prst="arc">
            <a:avLst>
              <a:gd name="adj1" fmla="val 20018316"/>
              <a:gd name="adj2" fmla="val 1744711"/>
            </a:avLst>
          </a:prstGeom>
          <a:ln>
            <a:solidFill>
              <a:srgbClr val="002060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65C65D4-FD24-E549-AC21-6BAD864695DF}"/>
              </a:ext>
            </a:extLst>
          </p:cNvPr>
          <p:cNvSpPr txBox="1"/>
          <p:nvPr/>
        </p:nvSpPr>
        <p:spPr>
          <a:xfrm>
            <a:off x="4413108" y="2793919"/>
            <a:ext cx="6888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2060"/>
                </a:solidFill>
                <a:latin typeface="Helvetica" pitchFamily="2" charset="0"/>
              </a:rPr>
              <a:t>Dust</a:t>
            </a:r>
          </a:p>
        </p:txBody>
      </p:sp>
      <p:sp>
        <p:nvSpPr>
          <p:cNvPr id="15" name="Text Box 2">
            <a:extLst>
              <a:ext uri="{FF2B5EF4-FFF2-40B4-BE49-F238E27FC236}">
                <a16:creationId xmlns:a16="http://schemas.microsoft.com/office/drawing/2014/main" id="{4A594063-F410-E045-B1B2-D1F53C6069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18340" y="3196946"/>
            <a:ext cx="5372559" cy="578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just">
              <a:lnSpc>
                <a:spcPct val="116000"/>
              </a:lnSpc>
            </a:pPr>
            <a:r>
              <a:rPr lang="en-US" sz="1800" dirty="0">
                <a:solidFill>
                  <a:schemeClr val="tx1"/>
                </a:solidFill>
                <a:latin typeface="Helvetica"/>
                <a:cs typeface="Helvetica"/>
              </a:rPr>
              <a:t>The </a:t>
            </a:r>
            <a:r>
              <a:rPr lang="en-US" sz="1800" dirty="0">
                <a:solidFill>
                  <a:srgbClr val="FF0000"/>
                </a:solidFill>
                <a:latin typeface="Helvetica"/>
                <a:cs typeface="Helvetica"/>
              </a:rPr>
              <a:t>gas</a:t>
            </a:r>
            <a:r>
              <a:rPr lang="en-US" sz="1800" dirty="0">
                <a:solidFill>
                  <a:schemeClr val="tx1"/>
                </a:solidFill>
                <a:latin typeface="Helvetica"/>
                <a:cs typeface="Helvetica"/>
              </a:rPr>
              <a:t> has some pressure support (sub-Keplerian).</a:t>
            </a:r>
          </a:p>
          <a:p>
            <a:pPr algn="just">
              <a:lnSpc>
                <a:spcPct val="116000"/>
              </a:lnSpc>
            </a:pPr>
            <a:endParaRPr lang="en-US" sz="1800" dirty="0">
              <a:solidFill>
                <a:schemeClr val="tx1"/>
              </a:solidFill>
              <a:latin typeface="Helvetica"/>
              <a:cs typeface="Helvetica"/>
            </a:endParaRPr>
          </a:p>
          <a:p>
            <a:pPr algn="just">
              <a:lnSpc>
                <a:spcPct val="116000"/>
              </a:lnSpc>
            </a:pPr>
            <a:r>
              <a:rPr lang="en-US" sz="1800" dirty="0">
                <a:solidFill>
                  <a:schemeClr val="tx1"/>
                </a:solidFill>
                <a:latin typeface="Helvetica"/>
                <a:cs typeface="Helvetica"/>
              </a:rPr>
              <a:t>The </a:t>
            </a:r>
            <a:r>
              <a:rPr lang="en-US" sz="1800" dirty="0">
                <a:solidFill>
                  <a:schemeClr val="accent1">
                    <a:lumMod val="75000"/>
                  </a:schemeClr>
                </a:solidFill>
                <a:latin typeface="Helvetica"/>
                <a:cs typeface="Helvetica"/>
              </a:rPr>
              <a:t>dust</a:t>
            </a:r>
            <a:r>
              <a:rPr lang="en-US" sz="1800" dirty="0">
                <a:solidFill>
                  <a:schemeClr val="tx1"/>
                </a:solidFill>
                <a:latin typeface="Helvetica"/>
                <a:cs typeface="Helvetica"/>
              </a:rPr>
              <a:t> does not feel gas pressure (Keplerian).</a:t>
            </a:r>
            <a:endParaRPr lang="en-US" sz="1800" dirty="0">
              <a:solidFill>
                <a:srgbClr val="280099"/>
              </a:solidFill>
              <a:latin typeface="Helvetica"/>
              <a:cs typeface="Helvetica"/>
            </a:endParaRPr>
          </a:p>
        </p:txBody>
      </p:sp>
      <p:sp>
        <p:nvSpPr>
          <p:cNvPr id="16" name="Text Box 2">
            <a:extLst>
              <a:ext uri="{FF2B5EF4-FFF2-40B4-BE49-F238E27FC236}">
                <a16:creationId xmlns:a16="http://schemas.microsoft.com/office/drawing/2014/main" id="{44B31871-80FB-A140-9CE0-3BCBBBD2CF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9279" y="523803"/>
            <a:ext cx="9138242" cy="578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2539" b="1" dirty="0">
                <a:solidFill>
                  <a:schemeClr val="tx1"/>
                </a:solidFill>
                <a:latin typeface="Helvetica"/>
                <a:cs typeface="Helvetica"/>
              </a:rPr>
              <a:t>Headwind and Dust Drift</a:t>
            </a:r>
            <a:endParaRPr lang="en-US" sz="2539" b="1" dirty="0">
              <a:solidFill>
                <a:srgbClr val="280099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42037978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39A291-63BB-F359-21BB-66B1EB47B7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4411146-4EBC-3B52-5A2B-2393203058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19580"/>
            <a:ext cx="1219199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latin typeface="Helvetica"/>
                <a:cs typeface="Helvetica"/>
              </a:rPr>
              <a:t>Vortex Boost – Effect on St and </a:t>
            </a:r>
            <a:r>
              <a:rPr lang="el-GR" sz="2000" b="1" dirty="0">
                <a:latin typeface="Helvetica"/>
                <a:cs typeface="Helvetica"/>
              </a:rPr>
              <a:t>δ</a:t>
            </a:r>
            <a:r>
              <a:rPr lang="en-US" sz="2000" b="1" dirty="0">
                <a:latin typeface="Helvetica"/>
                <a:cs typeface="Helvetica"/>
              </a:rPr>
              <a:t> </a:t>
            </a:r>
          </a:p>
        </p:txBody>
      </p:sp>
      <p:pic>
        <p:nvPicPr>
          <p:cNvPr id="7" name="Picture 6" descr="A diagram of a strong clumping&#10;&#10;Description automatically generated">
            <a:extLst>
              <a:ext uri="{FF2B5EF4-FFF2-40B4-BE49-F238E27FC236}">
                <a16:creationId xmlns:a16="http://schemas.microsoft.com/office/drawing/2014/main" id="{778C46FF-3873-2999-253B-FC4C0D64A0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5267" y="2122136"/>
            <a:ext cx="5281466" cy="3959084"/>
          </a:xfrm>
          <a:prstGeom prst="rect">
            <a:avLst/>
          </a:prstGeom>
        </p:spPr>
      </p:pic>
      <p:sp>
        <p:nvSpPr>
          <p:cNvPr id="11" name="Text Box 1">
            <a:extLst>
              <a:ext uri="{FF2B5EF4-FFF2-40B4-BE49-F238E27FC236}">
                <a16:creationId xmlns:a16="http://schemas.microsoft.com/office/drawing/2014/main" id="{6FB30610-6345-A674-EA41-C027CC3680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29100" y="932598"/>
            <a:ext cx="40005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2176" dirty="0"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Z = Z</a:t>
            </a:r>
            <a:r>
              <a:rPr lang="en-US" sz="2176" baseline="-25000" dirty="0"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0 </a:t>
            </a:r>
            <a:r>
              <a:rPr lang="en-US" sz="2176" dirty="0"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(</a:t>
            </a:r>
            <a:r>
              <a:rPr lang="en-US" sz="2176" baseline="30000" dirty="0"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St</a:t>
            </a:r>
            <a:r>
              <a:rPr lang="en-US" sz="2176" dirty="0"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/</a:t>
            </a:r>
            <a:r>
              <a:rPr lang="el-GR" sz="2176" baseline="-25000" dirty="0"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δ</a:t>
            </a:r>
            <a:r>
              <a:rPr lang="en-US" sz="2176" baseline="-25000" dirty="0"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 </a:t>
            </a:r>
            <a:r>
              <a:rPr lang="en-US" sz="2176" dirty="0"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+ 1)</a:t>
            </a:r>
            <a:endParaRPr lang="el-GR" sz="2176" dirty="0">
              <a:effectLst>
                <a:outerShdw blurRad="38100" dist="38100" dir="2700000" algn="tl">
                  <a:srgbClr val="DDDDDD"/>
                </a:outerShdw>
              </a:effectLst>
              <a:latin typeface="Helvetica"/>
              <a:cs typeface="Helvetica"/>
            </a:endParaRPr>
          </a:p>
          <a:p>
            <a:pPr algn="ctr">
              <a:lnSpc>
                <a:spcPct val="116000"/>
              </a:lnSpc>
            </a:pPr>
            <a:endParaRPr lang="en-US" sz="2176" baseline="-25000" dirty="0">
              <a:effectLst>
                <a:outerShdw blurRad="38100" dist="38100" dir="2700000" algn="tl">
                  <a:srgbClr val="DDDDDD"/>
                </a:outerShdw>
              </a:effectLst>
              <a:latin typeface="Helvetica"/>
              <a:cs typeface="Helvetica"/>
            </a:endParaRP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402B7767-16CD-4AF6-5914-EF5E1B8E0CAD}"/>
              </a:ext>
            </a:extLst>
          </p:cNvPr>
          <p:cNvCxnSpPr>
            <a:cxnSpLocks/>
          </p:cNvCxnSpPr>
          <p:nvPr/>
        </p:nvCxnSpPr>
        <p:spPr>
          <a:xfrm flipV="1">
            <a:off x="5314949" y="3238500"/>
            <a:ext cx="1543051" cy="2016794"/>
          </a:xfrm>
          <a:prstGeom prst="straightConnector1">
            <a:avLst/>
          </a:prstGeom>
          <a:ln w="38100">
            <a:solidFill>
              <a:schemeClr val="accent5">
                <a:lumMod val="50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22830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diagram of a graph&#10;&#10;Description automatically generated with medium confidence">
            <a:extLst>
              <a:ext uri="{FF2B5EF4-FFF2-40B4-BE49-F238E27FC236}">
                <a16:creationId xmlns:a16="http://schemas.microsoft.com/office/drawing/2014/main" id="{07FA0A14-BE22-67C7-9917-B247D51474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4150" y="1333499"/>
            <a:ext cx="6203950" cy="465296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83A0F66-8DD1-C8F6-0918-E5EAFA4181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19580"/>
            <a:ext cx="1219199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latin typeface="Helvetica"/>
                <a:cs typeface="Helvetica"/>
              </a:rPr>
              <a:t>Positive feedback loop</a:t>
            </a:r>
          </a:p>
        </p:txBody>
      </p:sp>
      <p:sp>
        <p:nvSpPr>
          <p:cNvPr id="7" name="Text Box 30">
            <a:extLst>
              <a:ext uri="{FF2B5EF4-FFF2-40B4-BE49-F238E27FC236}">
                <a16:creationId xmlns:a16="http://schemas.microsoft.com/office/drawing/2014/main" id="{428089B0-B93B-EF96-B021-BF9893E48B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01289"/>
            <a:ext cx="12191999" cy="3567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907" dirty="0">
                <a:latin typeface="Helvetica"/>
                <a:cs typeface="Helvetica"/>
              </a:rPr>
              <a:t>Carrera et al. (in prep)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F1F2E15-F7F6-E828-F33A-3371329D7320}"/>
              </a:ext>
            </a:extLst>
          </p:cNvPr>
          <p:cNvSpPr txBox="1"/>
          <p:nvPr/>
        </p:nvSpPr>
        <p:spPr>
          <a:xfrm>
            <a:off x="285750" y="2000250"/>
            <a:ext cx="5181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Vortex trapping increases pebble density</a:t>
            </a:r>
          </a:p>
          <a:p>
            <a:pPr algn="ctr"/>
            <a:r>
              <a:rPr lang="en-US" dirty="0"/>
              <a:t>Pebbles dampen turbulence</a:t>
            </a:r>
          </a:p>
          <a:p>
            <a:pPr algn="ctr"/>
            <a:r>
              <a:rPr lang="en-US" dirty="0"/>
              <a:t>Lower turbulence increases vortex trapping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algn="ctr"/>
            <a:r>
              <a:rPr lang="en-US" dirty="0"/>
              <a:t>Low turbulence decreases fragmentation</a:t>
            </a:r>
          </a:p>
          <a:p>
            <a:pPr algn="ctr"/>
            <a:r>
              <a:rPr lang="en-US" dirty="0"/>
              <a:t>Less fragmentation increases pebble size (St)</a:t>
            </a:r>
          </a:p>
          <a:p>
            <a:pPr algn="ctr"/>
            <a:r>
              <a:rPr lang="en-US" dirty="0"/>
              <a:t>Larger pebbles concentrate further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11" name="Arc 10">
            <a:extLst>
              <a:ext uri="{FF2B5EF4-FFF2-40B4-BE49-F238E27FC236}">
                <a16:creationId xmlns:a16="http://schemas.microsoft.com/office/drawing/2014/main" id="{846D3E3D-7C43-2FC0-DB6E-88389A648822}"/>
              </a:ext>
            </a:extLst>
          </p:cNvPr>
          <p:cNvSpPr/>
          <p:nvPr/>
        </p:nvSpPr>
        <p:spPr>
          <a:xfrm rot="11240880">
            <a:off x="435581" y="2205049"/>
            <a:ext cx="856716" cy="580950"/>
          </a:xfrm>
          <a:prstGeom prst="arc">
            <a:avLst>
              <a:gd name="adj1" fmla="val 16200000"/>
              <a:gd name="adj2" fmla="val 4894382"/>
            </a:avLst>
          </a:prstGeom>
          <a:ln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F66F302E-BAA5-9B9C-6140-23CC167F52C9}"/>
              </a:ext>
            </a:extLst>
          </p:cNvPr>
          <p:cNvSpPr/>
          <p:nvPr/>
        </p:nvSpPr>
        <p:spPr>
          <a:xfrm>
            <a:off x="4541809" y="2152623"/>
            <a:ext cx="722341" cy="266701"/>
          </a:xfrm>
          <a:prstGeom prst="arc">
            <a:avLst>
              <a:gd name="adj1" fmla="val 16200000"/>
              <a:gd name="adj2" fmla="val 5038475"/>
            </a:avLst>
          </a:prstGeom>
          <a:ln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Arc 13">
            <a:extLst>
              <a:ext uri="{FF2B5EF4-FFF2-40B4-BE49-F238E27FC236}">
                <a16:creationId xmlns:a16="http://schemas.microsoft.com/office/drawing/2014/main" id="{676A3054-1D74-B16B-A405-583719CCA376}"/>
              </a:ext>
            </a:extLst>
          </p:cNvPr>
          <p:cNvSpPr/>
          <p:nvPr/>
        </p:nvSpPr>
        <p:spPr>
          <a:xfrm>
            <a:off x="4548159" y="2514548"/>
            <a:ext cx="722341" cy="266701"/>
          </a:xfrm>
          <a:prstGeom prst="arc">
            <a:avLst>
              <a:gd name="adj1" fmla="val 16200000"/>
              <a:gd name="adj2" fmla="val 5038475"/>
            </a:avLst>
          </a:prstGeom>
          <a:ln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Arc 14">
            <a:extLst>
              <a:ext uri="{FF2B5EF4-FFF2-40B4-BE49-F238E27FC236}">
                <a16:creationId xmlns:a16="http://schemas.microsoft.com/office/drawing/2014/main" id="{2D085F1B-5887-7ACF-1225-90CB7950A5DA}"/>
              </a:ext>
            </a:extLst>
          </p:cNvPr>
          <p:cNvSpPr/>
          <p:nvPr/>
        </p:nvSpPr>
        <p:spPr>
          <a:xfrm rot="11240880">
            <a:off x="32201" y="2217020"/>
            <a:ext cx="1118633" cy="1738185"/>
          </a:xfrm>
          <a:prstGeom prst="arc">
            <a:avLst>
              <a:gd name="adj1" fmla="val 15818594"/>
              <a:gd name="adj2" fmla="val 4894382"/>
            </a:avLst>
          </a:prstGeom>
          <a:ln>
            <a:solidFill>
              <a:schemeClr val="accent6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Arc 15">
            <a:extLst>
              <a:ext uri="{FF2B5EF4-FFF2-40B4-BE49-F238E27FC236}">
                <a16:creationId xmlns:a16="http://schemas.microsoft.com/office/drawing/2014/main" id="{287F272C-BCEC-451C-0F4A-4394C3F154F7}"/>
              </a:ext>
            </a:extLst>
          </p:cNvPr>
          <p:cNvSpPr/>
          <p:nvPr/>
        </p:nvSpPr>
        <p:spPr>
          <a:xfrm>
            <a:off x="4554509" y="3314649"/>
            <a:ext cx="722341" cy="266701"/>
          </a:xfrm>
          <a:prstGeom prst="arc">
            <a:avLst>
              <a:gd name="adj1" fmla="val 16200000"/>
              <a:gd name="adj2" fmla="val 5038475"/>
            </a:avLst>
          </a:prstGeom>
          <a:ln>
            <a:solidFill>
              <a:schemeClr val="accent6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Arc 16">
            <a:extLst>
              <a:ext uri="{FF2B5EF4-FFF2-40B4-BE49-F238E27FC236}">
                <a16:creationId xmlns:a16="http://schemas.microsoft.com/office/drawing/2014/main" id="{592BCF89-D2CE-41E9-0415-737D5ABD17C7}"/>
              </a:ext>
            </a:extLst>
          </p:cNvPr>
          <p:cNvSpPr/>
          <p:nvPr/>
        </p:nvSpPr>
        <p:spPr>
          <a:xfrm>
            <a:off x="4611659" y="3696315"/>
            <a:ext cx="722341" cy="266701"/>
          </a:xfrm>
          <a:prstGeom prst="arc">
            <a:avLst>
              <a:gd name="adj1" fmla="val 16200000"/>
              <a:gd name="adj2" fmla="val 5038475"/>
            </a:avLst>
          </a:prstGeom>
          <a:ln>
            <a:solidFill>
              <a:schemeClr val="accent6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151706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F78F46-923F-D734-0CEC-48DE2A9847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A2DC3A5F-9A7B-26A1-C653-E0F0A5EA73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19580"/>
            <a:ext cx="1219199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latin typeface="Helvetica"/>
                <a:cs typeface="Helvetica"/>
              </a:rPr>
              <a:t>When does the positive feedback loop stop?</a:t>
            </a:r>
          </a:p>
        </p:txBody>
      </p:sp>
      <p:sp>
        <p:nvSpPr>
          <p:cNvPr id="7" name="Text Box 30">
            <a:extLst>
              <a:ext uri="{FF2B5EF4-FFF2-40B4-BE49-F238E27FC236}">
                <a16:creationId xmlns:a16="http://schemas.microsoft.com/office/drawing/2014/main" id="{E4B91282-EB81-9D89-F66F-224B6A7722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01289"/>
            <a:ext cx="12191999" cy="3567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907" dirty="0" err="1">
                <a:latin typeface="Helvetica"/>
                <a:cs typeface="Helvetica"/>
              </a:rPr>
              <a:t>Raettig</a:t>
            </a:r>
            <a:r>
              <a:rPr lang="en-US" sz="907" dirty="0">
                <a:latin typeface="Helvetica"/>
                <a:cs typeface="Helvetica"/>
              </a:rPr>
              <a:t> et al. (2015)</a:t>
            </a:r>
          </a:p>
        </p:txBody>
      </p:sp>
      <p:pic>
        <p:nvPicPr>
          <p:cNvPr id="8" name="Picture 7" descr="A group of blue and red vertical lines&#10;&#10;Description automatically generated">
            <a:extLst>
              <a:ext uri="{FF2B5EF4-FFF2-40B4-BE49-F238E27FC236}">
                <a16:creationId xmlns:a16="http://schemas.microsoft.com/office/drawing/2014/main" id="{328D417B-1743-16A2-6ED4-C29983428F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0055" y="1564682"/>
            <a:ext cx="6071890" cy="484607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9BB8331-1B61-CFCB-F68B-ECEF55D8408C}"/>
              </a:ext>
            </a:extLst>
          </p:cNvPr>
          <p:cNvSpPr txBox="1"/>
          <p:nvPr/>
        </p:nvSpPr>
        <p:spPr>
          <a:xfrm>
            <a:off x="4378606" y="1104813"/>
            <a:ext cx="3434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Very large grains don’t get trapped</a:t>
            </a:r>
          </a:p>
        </p:txBody>
      </p:sp>
    </p:spTree>
    <p:extLst>
      <p:ext uri="{BB962C8B-B14F-4D97-AF65-F5344CB8AC3E}">
        <p14:creationId xmlns:p14="http://schemas.microsoft.com/office/powerpoint/2010/main" val="103148720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13DDD3-10D7-3A7D-7759-73776B2503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9DD03D7-70B8-45F6-11FB-423016673E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19580"/>
            <a:ext cx="1219199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latin typeface="Helvetica"/>
                <a:cs typeface="Helvetica"/>
              </a:rPr>
              <a:t>When does the positive feedback loop stop?</a:t>
            </a:r>
          </a:p>
        </p:txBody>
      </p:sp>
      <p:sp>
        <p:nvSpPr>
          <p:cNvPr id="7" name="Text Box 30">
            <a:extLst>
              <a:ext uri="{FF2B5EF4-FFF2-40B4-BE49-F238E27FC236}">
                <a16:creationId xmlns:a16="http://schemas.microsoft.com/office/drawing/2014/main" id="{F41D343B-333E-F929-6C7F-56E685A9B6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01289"/>
            <a:ext cx="12191999" cy="3567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907" dirty="0" err="1">
                <a:latin typeface="Helvetica"/>
                <a:cs typeface="Helvetica"/>
              </a:rPr>
              <a:t>Ormel</a:t>
            </a:r>
            <a:r>
              <a:rPr lang="en-US" sz="907" dirty="0">
                <a:latin typeface="Helvetica"/>
                <a:cs typeface="Helvetica"/>
              </a:rPr>
              <a:t> &amp; </a:t>
            </a:r>
            <a:r>
              <a:rPr lang="en-US" sz="907" dirty="0" err="1">
                <a:latin typeface="Helvetica"/>
                <a:cs typeface="Helvetica"/>
              </a:rPr>
              <a:t>Cuzzi</a:t>
            </a:r>
            <a:r>
              <a:rPr lang="en-US" sz="907" dirty="0">
                <a:latin typeface="Helvetica"/>
                <a:cs typeface="Helvetica"/>
              </a:rPr>
              <a:t> (2007)</a:t>
            </a:r>
          </a:p>
        </p:txBody>
      </p:sp>
      <p:pic>
        <p:nvPicPr>
          <p:cNvPr id="5" name="Picture 4" descr="A diagram of a graph&#10;&#10;Description automatically generated">
            <a:extLst>
              <a:ext uri="{FF2B5EF4-FFF2-40B4-BE49-F238E27FC236}">
                <a16:creationId xmlns:a16="http://schemas.microsoft.com/office/drawing/2014/main" id="{2D968068-1924-9E7C-656A-2067D288F6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1549" y="1644567"/>
            <a:ext cx="4559300" cy="46863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ADE6C4D-195A-A7F9-95D0-6BDFCF54EF27}"/>
              </a:ext>
            </a:extLst>
          </p:cNvPr>
          <p:cNvSpPr txBox="1"/>
          <p:nvPr/>
        </p:nvSpPr>
        <p:spPr>
          <a:xfrm>
            <a:off x="4759606" y="1104813"/>
            <a:ext cx="23732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Fragmentation at St ~ 1</a:t>
            </a:r>
          </a:p>
        </p:txBody>
      </p:sp>
    </p:spTree>
    <p:extLst>
      <p:ext uri="{BB962C8B-B14F-4D97-AF65-F5344CB8AC3E}">
        <p14:creationId xmlns:p14="http://schemas.microsoft.com/office/powerpoint/2010/main" val="74899595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AA9CD9-FE46-C2CC-C951-E04FAAE785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83305BE-BEEE-66E5-4D59-6B94830F7E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19580"/>
            <a:ext cx="1219199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latin typeface="Helvetica"/>
                <a:cs typeface="Helvetica"/>
              </a:rPr>
              <a:t>Vortex Boost – Effect on St and </a:t>
            </a:r>
            <a:r>
              <a:rPr lang="el-GR" sz="2000" b="1" dirty="0">
                <a:latin typeface="Helvetica"/>
                <a:cs typeface="Helvetica"/>
              </a:rPr>
              <a:t>δ</a:t>
            </a:r>
            <a:r>
              <a:rPr lang="en-US" sz="2000" b="1" dirty="0">
                <a:latin typeface="Helvetica"/>
                <a:cs typeface="Helvetica"/>
              </a:rPr>
              <a:t> </a:t>
            </a:r>
          </a:p>
        </p:txBody>
      </p:sp>
      <p:pic>
        <p:nvPicPr>
          <p:cNvPr id="7" name="Picture 6" descr="A diagram of a strong clumping&#10;&#10;Description automatically generated">
            <a:extLst>
              <a:ext uri="{FF2B5EF4-FFF2-40B4-BE49-F238E27FC236}">
                <a16:creationId xmlns:a16="http://schemas.microsoft.com/office/drawing/2014/main" id="{A8F5C29C-0C9B-7BD2-08AD-0824284137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5267" y="2122136"/>
            <a:ext cx="5281466" cy="3959084"/>
          </a:xfrm>
          <a:prstGeom prst="rect">
            <a:avLst/>
          </a:prstGeom>
        </p:spPr>
      </p:pic>
      <p:sp>
        <p:nvSpPr>
          <p:cNvPr id="11" name="Text Box 1">
            <a:extLst>
              <a:ext uri="{FF2B5EF4-FFF2-40B4-BE49-F238E27FC236}">
                <a16:creationId xmlns:a16="http://schemas.microsoft.com/office/drawing/2014/main" id="{A25328BE-3B37-3921-4962-77DB45D3D6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29100" y="932598"/>
            <a:ext cx="40005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l-GR" sz="2176" i="1" dirty="0"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ρ</a:t>
            </a:r>
            <a:r>
              <a:rPr lang="en-US" sz="2176" baseline="-25000" dirty="0" err="1"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d,crit</a:t>
            </a:r>
            <a:r>
              <a:rPr lang="el-GR" sz="2176" dirty="0"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/ </a:t>
            </a:r>
            <a:r>
              <a:rPr lang="el-GR" sz="2176" i="1" dirty="0"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ρ</a:t>
            </a:r>
            <a:r>
              <a:rPr lang="en-US" sz="2176" baseline="-25000" dirty="0"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g</a:t>
            </a:r>
            <a:r>
              <a:rPr lang="en-US" sz="2176" dirty="0"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 = Z</a:t>
            </a:r>
            <a:r>
              <a:rPr lang="en-US" sz="2176" baseline="-25000" dirty="0"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 crit </a:t>
            </a:r>
            <a:r>
              <a:rPr lang="en-US" sz="2176" dirty="0"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(</a:t>
            </a:r>
            <a:r>
              <a:rPr lang="en-US" sz="2176" baseline="30000" dirty="0"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St</a:t>
            </a:r>
            <a:r>
              <a:rPr lang="en-US" sz="2176" dirty="0"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/</a:t>
            </a:r>
            <a:r>
              <a:rPr lang="el-GR" sz="2176" baseline="-25000" dirty="0"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δ</a:t>
            </a:r>
            <a:r>
              <a:rPr lang="en-US" sz="2176" baseline="-25000" dirty="0"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 </a:t>
            </a:r>
            <a:r>
              <a:rPr lang="en-US" sz="2176" dirty="0"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+ 1)</a:t>
            </a:r>
            <a:r>
              <a:rPr lang="en-US" sz="2176" baseline="30000" dirty="0"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1.5</a:t>
            </a:r>
          </a:p>
          <a:p>
            <a:pPr algn="ctr">
              <a:lnSpc>
                <a:spcPct val="116000"/>
              </a:lnSpc>
            </a:pPr>
            <a:endParaRPr lang="en-US" sz="2176" baseline="30000" dirty="0">
              <a:effectLst>
                <a:outerShdw blurRad="38100" dist="38100" dir="2700000" algn="tl">
                  <a:srgbClr val="DDDDDD"/>
                </a:outerShdw>
              </a:effectLst>
              <a:latin typeface="Helvetica"/>
              <a:cs typeface="Helvetica"/>
            </a:endParaRPr>
          </a:p>
          <a:p>
            <a:pPr algn="ctr">
              <a:lnSpc>
                <a:spcPct val="116000"/>
              </a:lnSpc>
            </a:pPr>
            <a:r>
              <a:rPr lang="en-US" sz="2176" dirty="0"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Z</a:t>
            </a:r>
            <a:r>
              <a:rPr lang="en-US" sz="2176" baseline="-25000" dirty="0"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 crit</a:t>
            </a:r>
            <a:r>
              <a:rPr lang="en-US" sz="2176" dirty="0"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 ~ 6 </a:t>
            </a:r>
            <a:r>
              <a:rPr lang="el-GR" sz="2176" dirty="0"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δ</a:t>
            </a:r>
            <a:r>
              <a:rPr lang="en-US" sz="2176" baseline="30000" dirty="0"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1.5</a:t>
            </a:r>
            <a:endParaRPr lang="el-GR" sz="2176" baseline="30000" dirty="0">
              <a:effectLst>
                <a:outerShdw blurRad="38100" dist="38100" dir="2700000" algn="tl">
                  <a:srgbClr val="DDDDDD"/>
                </a:outerShdw>
              </a:effectLst>
              <a:latin typeface="Helvetica"/>
              <a:cs typeface="Helvetica"/>
            </a:endParaRPr>
          </a:p>
          <a:p>
            <a:pPr algn="ctr">
              <a:lnSpc>
                <a:spcPct val="116000"/>
              </a:lnSpc>
            </a:pPr>
            <a:endParaRPr lang="el-GR" sz="2176" baseline="30000" dirty="0">
              <a:effectLst>
                <a:outerShdw blurRad="38100" dist="38100" dir="2700000" algn="tl">
                  <a:srgbClr val="DDDDDD"/>
                </a:outerShdw>
              </a:effectLst>
              <a:latin typeface="Helvetica"/>
              <a:cs typeface="Helvetica"/>
            </a:endParaRPr>
          </a:p>
          <a:p>
            <a:pPr algn="ctr">
              <a:lnSpc>
                <a:spcPct val="116000"/>
              </a:lnSpc>
            </a:pPr>
            <a:endParaRPr lang="en-US" sz="2176" baseline="-25000" dirty="0">
              <a:effectLst>
                <a:outerShdw blurRad="38100" dist="38100" dir="2700000" algn="tl">
                  <a:srgbClr val="DDDDDD"/>
                </a:outerShdw>
              </a:effectLst>
              <a:latin typeface="Helvetica"/>
              <a:cs typeface="Helvetica"/>
            </a:endParaRP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A31AEA30-1250-CFD2-6F51-D5DAFE7707DD}"/>
              </a:ext>
            </a:extLst>
          </p:cNvPr>
          <p:cNvCxnSpPr>
            <a:cxnSpLocks/>
          </p:cNvCxnSpPr>
          <p:nvPr/>
        </p:nvCxnSpPr>
        <p:spPr>
          <a:xfrm flipV="1">
            <a:off x="5314949" y="3238500"/>
            <a:ext cx="1543051" cy="2016794"/>
          </a:xfrm>
          <a:prstGeom prst="straightConnector1">
            <a:avLst/>
          </a:prstGeom>
          <a:ln w="38100">
            <a:solidFill>
              <a:schemeClr val="accent5">
                <a:lumMod val="50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01236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red grid with black lines&#10;&#10;Description automatically generated">
            <a:extLst>
              <a:ext uri="{FF2B5EF4-FFF2-40B4-BE49-F238E27FC236}">
                <a16:creationId xmlns:a16="http://schemas.microsoft.com/office/drawing/2014/main" id="{51B3DCF1-B7A2-225A-F22F-20F4521EA2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9364" y="1085850"/>
            <a:ext cx="7118986" cy="57721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D634373-39D2-421B-21A3-DBAC2A581D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19580"/>
            <a:ext cx="1219199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latin typeface="Helvetica"/>
                <a:cs typeface="Helvetica"/>
              </a:rPr>
              <a:t>Low Metallicity + Vortex Boost in Z and St</a:t>
            </a:r>
          </a:p>
        </p:txBody>
      </p:sp>
    </p:spTree>
    <p:extLst>
      <p:ext uri="{BB962C8B-B14F-4D97-AF65-F5344CB8AC3E}">
        <p14:creationId xmlns:p14="http://schemas.microsoft.com/office/powerpoint/2010/main" val="429443246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2C0E71-2F0B-8165-8E0E-DDD3E90E44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A1DD5A6D-DA77-B65F-FE34-AD6B588580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09954" y="150000"/>
            <a:ext cx="7772400" cy="5292159"/>
          </a:xfrm>
          <a:prstGeom prst="rect">
            <a:avLst/>
          </a:prstGeom>
        </p:spPr>
      </p:pic>
      <p:pic>
        <p:nvPicPr>
          <p:cNvPr id="13" name="Picture 12" descr="A graph of metallurgy&#10;&#10;Description automatically generated">
            <a:extLst>
              <a:ext uri="{FF2B5EF4-FFF2-40B4-BE49-F238E27FC236}">
                <a16:creationId xmlns:a16="http://schemas.microsoft.com/office/drawing/2014/main" id="{3965B3D0-61BF-DE00-F07F-DC2BE8A3B3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950" y="1809750"/>
            <a:ext cx="5842000" cy="4381500"/>
          </a:xfrm>
          <a:prstGeom prst="rect">
            <a:avLst/>
          </a:prstGeom>
        </p:spPr>
      </p:pic>
      <p:pic>
        <p:nvPicPr>
          <p:cNvPr id="17" name="Picture 16" descr="A graph of mass trapped&#10;&#10;Description automatically generated">
            <a:extLst>
              <a:ext uri="{FF2B5EF4-FFF2-40B4-BE49-F238E27FC236}">
                <a16:creationId xmlns:a16="http://schemas.microsoft.com/office/drawing/2014/main" id="{B14AA9E1-1A52-0F08-5DC4-D1021BD3AA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1809750"/>
            <a:ext cx="5842000" cy="4381500"/>
          </a:xfrm>
          <a:prstGeom prst="rect">
            <a:avLst/>
          </a:prstGeom>
        </p:spPr>
      </p:pic>
      <p:sp>
        <p:nvSpPr>
          <p:cNvPr id="18" name="Text Box 1">
            <a:extLst>
              <a:ext uri="{FF2B5EF4-FFF2-40B4-BE49-F238E27FC236}">
                <a16:creationId xmlns:a16="http://schemas.microsoft.com/office/drawing/2014/main" id="{04E4EB59-DC1D-7448-F699-DE4B4655D5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5902" y="1415841"/>
            <a:ext cx="40005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2176" dirty="0"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Z</a:t>
            </a:r>
            <a:r>
              <a:rPr lang="en-US" sz="2176" baseline="-25000" dirty="0"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 crit</a:t>
            </a:r>
            <a:r>
              <a:rPr lang="en-US" sz="2176" dirty="0"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 ~ 6 </a:t>
            </a:r>
            <a:r>
              <a:rPr lang="el-GR" sz="2176" dirty="0"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δ</a:t>
            </a:r>
            <a:r>
              <a:rPr lang="en-US" sz="2176" baseline="30000" dirty="0"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1.5</a:t>
            </a:r>
            <a:endParaRPr lang="el-GR" sz="2176" baseline="30000" dirty="0">
              <a:effectLst>
                <a:outerShdw blurRad="38100" dist="38100" dir="2700000" algn="tl">
                  <a:srgbClr val="DDDDDD"/>
                </a:outerShdw>
              </a:effectLst>
              <a:latin typeface="Helvetica"/>
              <a:cs typeface="Helvetica"/>
            </a:endParaRPr>
          </a:p>
          <a:p>
            <a:pPr algn="ctr">
              <a:lnSpc>
                <a:spcPct val="116000"/>
              </a:lnSpc>
            </a:pPr>
            <a:endParaRPr lang="en-US" sz="2176" baseline="-25000" dirty="0">
              <a:effectLst>
                <a:outerShdw blurRad="38100" dist="38100" dir="2700000" algn="tl">
                  <a:srgbClr val="DDDDDD"/>
                </a:outerShdw>
              </a:effectLst>
              <a:latin typeface="Helvetica"/>
              <a:cs typeface="Helvetica"/>
            </a:endParaRPr>
          </a:p>
        </p:txBody>
      </p:sp>
      <p:pic>
        <p:nvPicPr>
          <p:cNvPr id="20" name="Picture 19" descr="A black math equation&#10;&#10;Description automatically generated with medium confidence">
            <a:extLst>
              <a:ext uri="{FF2B5EF4-FFF2-40B4-BE49-F238E27FC236}">
                <a16:creationId xmlns:a16="http://schemas.microsoft.com/office/drawing/2014/main" id="{C00D978D-643D-D1BD-BFDB-6A71773670A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81954" y="1144152"/>
            <a:ext cx="4246700" cy="790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31570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0" y="442682"/>
            <a:ext cx="12192000" cy="526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2539" b="1" dirty="0">
                <a:solidFill>
                  <a:schemeClr val="tx1"/>
                </a:solidFill>
                <a:latin typeface="Baghdad" pitchFamily="2" charset="-78"/>
                <a:cs typeface="Baghdad" pitchFamily="2" charset="-78"/>
              </a:rPr>
              <a:t>Conclusions</a:t>
            </a:r>
          </a:p>
          <a:p>
            <a:pPr algn="ctr">
              <a:lnSpc>
                <a:spcPct val="116000"/>
              </a:lnSpc>
            </a:pPr>
            <a:endParaRPr lang="en-US" sz="2539" b="1" dirty="0">
              <a:solidFill>
                <a:schemeClr val="tx1"/>
              </a:solidFill>
              <a:latin typeface="Helvetica"/>
              <a:cs typeface="Helvetica"/>
            </a:endParaRPr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866274" y="1064887"/>
            <a:ext cx="11069052" cy="728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marL="457200" indent="-457200">
              <a:lnSpc>
                <a:spcPct val="116000"/>
              </a:lnSpc>
              <a:buFont typeface="Arial" charset="0"/>
              <a:buChar char="•"/>
            </a:pPr>
            <a:r>
              <a:rPr lang="en-US" sz="1800" b="1" dirty="0">
                <a:solidFill>
                  <a:schemeClr val="tx1"/>
                </a:solidFill>
                <a:latin typeface="Helvetica"/>
                <a:cs typeface="Helvetica"/>
              </a:rPr>
              <a:t>Vertical Shear Instability and Convective </a:t>
            </a:r>
            <a:r>
              <a:rPr lang="en-US" sz="1800" b="1" dirty="0" err="1">
                <a:solidFill>
                  <a:schemeClr val="tx1"/>
                </a:solidFill>
                <a:latin typeface="Helvetica"/>
                <a:cs typeface="Helvetica"/>
              </a:rPr>
              <a:t>Overstability</a:t>
            </a:r>
            <a:r>
              <a:rPr lang="en-US" sz="1800" b="1" dirty="0">
                <a:solidFill>
                  <a:schemeClr val="tx1"/>
                </a:solidFill>
                <a:latin typeface="Helvetica"/>
                <a:cs typeface="Helvetica"/>
              </a:rPr>
              <a:t> may be relevant for planet formation</a:t>
            </a:r>
          </a:p>
          <a:p>
            <a:pPr marL="914400" lvl="1" indent="-457200">
              <a:lnSpc>
                <a:spcPct val="116000"/>
              </a:lnSpc>
              <a:buFont typeface="Arial" charset="0"/>
              <a:buChar char="•"/>
            </a:pPr>
            <a:r>
              <a:rPr lang="en-US" sz="1800" dirty="0">
                <a:solidFill>
                  <a:schemeClr val="tx1"/>
                </a:solidFill>
                <a:latin typeface="Helvetica"/>
                <a:cs typeface="Helvetica"/>
              </a:rPr>
              <a:t>Vertical Shear Instability: rapid cooling + radial temperature gradient</a:t>
            </a:r>
          </a:p>
          <a:p>
            <a:pPr marL="914400" lvl="1" indent="-457200">
              <a:lnSpc>
                <a:spcPct val="116000"/>
              </a:lnSpc>
              <a:buFont typeface="Arial" charset="0"/>
              <a:buChar char="•"/>
            </a:pPr>
            <a:r>
              <a:rPr lang="en-US" sz="1800" dirty="0">
                <a:solidFill>
                  <a:schemeClr val="tx1"/>
                </a:solidFill>
                <a:latin typeface="Helvetica"/>
                <a:cs typeface="Helvetica"/>
              </a:rPr>
              <a:t>Convective </a:t>
            </a:r>
            <a:r>
              <a:rPr lang="en-US" sz="1800" dirty="0" err="1">
                <a:solidFill>
                  <a:schemeClr val="tx1"/>
                </a:solidFill>
                <a:latin typeface="Helvetica"/>
                <a:cs typeface="Helvetica"/>
              </a:rPr>
              <a:t>Overstability</a:t>
            </a:r>
            <a:r>
              <a:rPr lang="en-US" sz="1800" dirty="0">
                <a:solidFill>
                  <a:schemeClr val="tx1"/>
                </a:solidFill>
                <a:latin typeface="Helvetica"/>
                <a:cs typeface="Helvetica"/>
              </a:rPr>
              <a:t> finite cooling time + radial entropy gradient</a:t>
            </a:r>
          </a:p>
          <a:p>
            <a:pPr marL="914400" lvl="1" indent="-457200">
              <a:lnSpc>
                <a:spcPct val="116000"/>
              </a:lnSpc>
              <a:buFont typeface="Arial" charset="0"/>
              <a:buChar char="•"/>
            </a:pPr>
            <a:r>
              <a:rPr lang="en-US" sz="1800" dirty="0">
                <a:solidFill>
                  <a:schemeClr val="tx1"/>
                </a:solidFill>
                <a:latin typeface="Helvetica"/>
                <a:cs typeface="Helvetica"/>
              </a:rPr>
              <a:t>Saturate into vortices</a:t>
            </a:r>
            <a:endParaRPr lang="en-US" sz="2539" b="1" dirty="0">
              <a:solidFill>
                <a:schemeClr val="tx1"/>
              </a:solidFill>
              <a:latin typeface="Helvetica"/>
              <a:cs typeface="Helvetica"/>
            </a:endParaRP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866274" y="2599456"/>
            <a:ext cx="10226842" cy="728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marL="457200" indent="-457200">
              <a:lnSpc>
                <a:spcPct val="116000"/>
              </a:lnSpc>
              <a:buFont typeface="Arial" charset="0"/>
              <a:buChar char="•"/>
            </a:pPr>
            <a:r>
              <a:rPr lang="en-US" sz="1800" b="1" dirty="0">
                <a:solidFill>
                  <a:schemeClr val="tx1"/>
                </a:solidFill>
                <a:latin typeface="Helvetica"/>
                <a:cs typeface="Helvetica"/>
              </a:rPr>
              <a:t>Vortices are very efficient pebble traps</a:t>
            </a:r>
          </a:p>
          <a:p>
            <a:pPr marL="914400" lvl="1" indent="-457200">
              <a:lnSpc>
                <a:spcPct val="116000"/>
              </a:lnSpc>
              <a:buFont typeface="Arial" charset="0"/>
              <a:buChar char="•"/>
            </a:pPr>
            <a:r>
              <a:rPr lang="en-US" sz="1800" dirty="0">
                <a:solidFill>
                  <a:schemeClr val="tx1"/>
                </a:solidFill>
                <a:latin typeface="Helvetica"/>
                <a:cs typeface="Helvetica"/>
              </a:rPr>
              <a:t>High particle load disrupts vortical motion around midplane, but not the full column</a:t>
            </a:r>
          </a:p>
          <a:p>
            <a:pPr marL="1371600" lvl="2" indent="-457200">
              <a:lnSpc>
                <a:spcPct val="116000"/>
              </a:lnSpc>
              <a:buFont typeface="Arial" charset="0"/>
              <a:buChar char="•"/>
            </a:pPr>
            <a:r>
              <a:rPr lang="en-US" sz="1800" dirty="0">
                <a:solidFill>
                  <a:schemeClr val="tx1"/>
                </a:solidFill>
                <a:latin typeface="Helvetica"/>
                <a:cs typeface="Helvetica"/>
              </a:rPr>
              <a:t>Trapping properties are retained</a:t>
            </a:r>
          </a:p>
          <a:p>
            <a:pPr marL="914400" lvl="1" indent="-457200">
              <a:lnSpc>
                <a:spcPct val="116000"/>
              </a:lnSpc>
              <a:buFont typeface="Arial" charset="0"/>
              <a:buChar char="•"/>
            </a:pPr>
            <a:r>
              <a:rPr lang="en-US" sz="1800" dirty="0">
                <a:solidFill>
                  <a:schemeClr val="tx1"/>
                </a:solidFill>
                <a:latin typeface="Helvetica"/>
                <a:cs typeface="Helvetica"/>
              </a:rPr>
              <a:t>The pebble load is high enough to lead to direct gravitational collapse</a:t>
            </a:r>
          </a:p>
          <a:p>
            <a:pPr marL="1371600" lvl="2" indent="-457200">
              <a:lnSpc>
                <a:spcPct val="116000"/>
              </a:lnSpc>
              <a:buFont typeface="Arial" charset="0"/>
              <a:buChar char="•"/>
            </a:pPr>
            <a:endParaRPr lang="en-US" sz="2000" dirty="0">
              <a:solidFill>
                <a:schemeClr val="tx1"/>
              </a:solidFill>
              <a:latin typeface="Helvetica"/>
              <a:cs typeface="Helvetica"/>
            </a:endParaRPr>
          </a:p>
          <a:p>
            <a:pPr marL="914400" lvl="1" indent="-457200">
              <a:lnSpc>
                <a:spcPct val="116000"/>
              </a:lnSpc>
              <a:buFont typeface="Arial" charset="0"/>
              <a:buChar char="•"/>
            </a:pPr>
            <a:endParaRPr lang="en-US" sz="2000" dirty="0">
              <a:solidFill>
                <a:schemeClr val="tx1"/>
              </a:solidFill>
              <a:latin typeface="Helvetica"/>
              <a:cs typeface="Helvetica"/>
            </a:endParaRPr>
          </a:p>
          <a:p>
            <a:pPr algn="ctr">
              <a:lnSpc>
                <a:spcPct val="116000"/>
              </a:lnSpc>
            </a:pPr>
            <a:endParaRPr lang="en-US" sz="2539" b="1" dirty="0">
              <a:solidFill>
                <a:schemeClr val="tx1"/>
              </a:solidFill>
              <a:latin typeface="Helvetica"/>
              <a:cs typeface="Helvetica"/>
            </a:endParaRP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866274" y="4152357"/>
            <a:ext cx="11069052" cy="728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marL="457200" indent="-457200">
              <a:lnSpc>
                <a:spcPct val="116000"/>
              </a:lnSpc>
              <a:buFont typeface="Arial" charset="0"/>
              <a:buChar char="•"/>
            </a:pPr>
            <a:r>
              <a:rPr lang="en-US" sz="1800" b="1" dirty="0">
                <a:solidFill>
                  <a:schemeClr val="tx1"/>
                </a:solidFill>
                <a:latin typeface="Helvetica"/>
                <a:cs typeface="Helvetica"/>
              </a:rPr>
              <a:t>Planet population is of planetary embryo mass</a:t>
            </a:r>
          </a:p>
          <a:p>
            <a:pPr marL="914400" lvl="1" indent="-457200">
              <a:lnSpc>
                <a:spcPct val="116000"/>
              </a:lnSpc>
              <a:buFont typeface="Arial" charset="0"/>
              <a:buChar char="•"/>
            </a:pPr>
            <a:r>
              <a:rPr lang="en-US" sz="1800" dirty="0">
                <a:solidFill>
                  <a:schemeClr val="tx1"/>
                </a:solidFill>
                <a:latin typeface="Helvetica"/>
                <a:cs typeface="Helvetica"/>
              </a:rPr>
              <a:t>Moon to Mars mass objects</a:t>
            </a:r>
          </a:p>
          <a:p>
            <a:pPr marL="914400" lvl="1" indent="-457200">
              <a:lnSpc>
                <a:spcPct val="116000"/>
              </a:lnSpc>
              <a:buFont typeface="Arial" charset="0"/>
              <a:buChar char="•"/>
            </a:pPr>
            <a:r>
              <a:rPr lang="en-US" sz="1800" dirty="0">
                <a:solidFill>
                  <a:schemeClr val="tx1"/>
                </a:solidFill>
                <a:latin typeface="Helvetica"/>
                <a:cs typeface="Helvetica"/>
              </a:rPr>
              <a:t>Resolved simulation in both gas and pebbles</a:t>
            </a:r>
          </a:p>
          <a:p>
            <a:pPr algn="ctr">
              <a:lnSpc>
                <a:spcPct val="116000"/>
              </a:lnSpc>
            </a:pPr>
            <a:endParaRPr lang="en-US" sz="2539" b="1" dirty="0">
              <a:solidFill>
                <a:schemeClr val="tx1"/>
              </a:solidFill>
              <a:latin typeface="Helvetica"/>
              <a:cs typeface="Helvetica"/>
            </a:endParaRPr>
          </a:p>
        </p:txBody>
      </p:sp>
      <p:sp>
        <p:nvSpPr>
          <p:cNvPr id="9" name="Text Box 2">
            <a:extLst>
              <a:ext uri="{FF2B5EF4-FFF2-40B4-BE49-F238E27FC236}">
                <a16:creationId xmlns:a16="http://schemas.microsoft.com/office/drawing/2014/main" id="{78329A61-75C1-8540-A392-53897804DE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6274" y="5428917"/>
            <a:ext cx="11069052" cy="728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marL="457200" indent="-457200">
              <a:lnSpc>
                <a:spcPct val="116000"/>
              </a:lnSpc>
              <a:buFont typeface="Arial" charset="0"/>
              <a:buChar char="•"/>
            </a:pPr>
            <a:r>
              <a:rPr lang="en-US" sz="1800" b="1" dirty="0">
                <a:solidFill>
                  <a:schemeClr val="tx1"/>
                </a:solidFill>
                <a:latin typeface="Helvetica"/>
                <a:cs typeface="Helvetica"/>
              </a:rPr>
              <a:t>Limitations</a:t>
            </a:r>
          </a:p>
          <a:p>
            <a:pPr marL="914400" lvl="1" indent="-457200">
              <a:lnSpc>
                <a:spcPct val="116000"/>
              </a:lnSpc>
              <a:buFont typeface="Arial" charset="0"/>
              <a:buChar char="•"/>
            </a:pPr>
            <a:r>
              <a:rPr lang="en-US" sz="1800" dirty="0">
                <a:solidFill>
                  <a:schemeClr val="tx1"/>
                </a:solidFill>
                <a:latin typeface="Helvetica"/>
                <a:cs typeface="Helvetica"/>
              </a:rPr>
              <a:t>Streaming Instability not resolved</a:t>
            </a:r>
          </a:p>
          <a:p>
            <a:pPr marL="914400" lvl="1" indent="-457200">
              <a:lnSpc>
                <a:spcPct val="116000"/>
              </a:lnSpc>
              <a:buFont typeface="Arial" charset="0"/>
              <a:buChar char="•"/>
            </a:pPr>
            <a:r>
              <a:rPr lang="en-US" sz="1800" dirty="0">
                <a:solidFill>
                  <a:schemeClr val="tx1"/>
                </a:solidFill>
                <a:latin typeface="Helvetica"/>
                <a:cs typeface="Helvetica"/>
              </a:rPr>
              <a:t>Coagulation/Fragmentation not modeled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3ECEA548-C3DC-0741-A21F-3BBF8474F9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C3499-0D4E-6144-833E-8A7D825377F8}" type="slidenum">
              <a:rPr lang="en-US" smtClean="0"/>
              <a:t>37</a:t>
            </a:fld>
            <a:endParaRPr lang="en-US"/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D523BCF8-9069-444C-9218-4D77C992DF74}"/>
              </a:ext>
            </a:extLst>
          </p:cNvPr>
          <p:cNvSpPr/>
          <p:nvPr/>
        </p:nvSpPr>
        <p:spPr>
          <a:xfrm>
            <a:off x="731520" y="968771"/>
            <a:ext cx="10622280" cy="1433053"/>
          </a:xfrm>
          <a:prstGeom prst="round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B978848A-C297-904A-B865-4F284EB77AB2}"/>
              </a:ext>
            </a:extLst>
          </p:cNvPr>
          <p:cNvSpPr/>
          <p:nvPr/>
        </p:nvSpPr>
        <p:spPr>
          <a:xfrm>
            <a:off x="731520" y="2564557"/>
            <a:ext cx="10594206" cy="1433053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112C10DC-DFB3-884B-8034-DAA5C5078182}"/>
              </a:ext>
            </a:extLst>
          </p:cNvPr>
          <p:cNvSpPr/>
          <p:nvPr/>
        </p:nvSpPr>
        <p:spPr>
          <a:xfrm>
            <a:off x="726752" y="4117143"/>
            <a:ext cx="10594205" cy="1112734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9FEDA1BE-8FA8-DC42-BBFC-6978AC1ECCA0}"/>
              </a:ext>
            </a:extLst>
          </p:cNvPr>
          <p:cNvSpPr/>
          <p:nvPr/>
        </p:nvSpPr>
        <p:spPr>
          <a:xfrm>
            <a:off x="721988" y="5383974"/>
            <a:ext cx="10594205" cy="1031344"/>
          </a:xfrm>
          <a:prstGeom prst="round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54905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treaming3D_t1.0_e0.2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545946" y="1655478"/>
            <a:ext cx="5106689" cy="4468353"/>
          </a:xfrm>
          <a:prstGeom prst="rect">
            <a:avLst/>
          </a:prstGeom>
        </p:spPr>
      </p:pic>
      <p:grpSp>
        <p:nvGrpSpPr>
          <p:cNvPr id="4" name="Group 22"/>
          <p:cNvGrpSpPr>
            <a:grpSpLocks/>
          </p:cNvGrpSpPr>
          <p:nvPr/>
        </p:nvGrpSpPr>
        <p:grpSpPr bwMode="auto">
          <a:xfrm>
            <a:off x="3298962" y="2841665"/>
            <a:ext cx="165547" cy="151153"/>
            <a:chOff x="797" y="2234"/>
            <a:chExt cx="115" cy="105"/>
          </a:xfrm>
        </p:grpSpPr>
        <p:sp>
          <p:nvSpPr>
            <p:cNvPr id="5" name="AutoShape 23"/>
            <p:cNvSpPr>
              <a:spLocks noChangeArrowheads="1"/>
            </p:cNvSpPr>
            <p:nvPr/>
          </p:nvSpPr>
          <p:spPr bwMode="auto">
            <a:xfrm>
              <a:off x="797" y="2234"/>
              <a:ext cx="115" cy="105"/>
            </a:xfrm>
            <a:prstGeom prst="roundRect">
              <a:avLst>
                <a:gd name="adj" fmla="val 940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632"/>
            </a:p>
          </p:txBody>
        </p:sp>
      </p:grpSp>
      <p:grpSp>
        <p:nvGrpSpPr>
          <p:cNvPr id="6" name="Group 24"/>
          <p:cNvGrpSpPr>
            <a:grpSpLocks/>
          </p:cNvGrpSpPr>
          <p:nvPr/>
        </p:nvGrpSpPr>
        <p:grpSpPr bwMode="auto">
          <a:xfrm>
            <a:off x="2222181" y="2645887"/>
            <a:ext cx="1153076" cy="1151637"/>
            <a:chOff x="49" y="2098"/>
            <a:chExt cx="801" cy="800"/>
          </a:xfrm>
        </p:grpSpPr>
        <p:sp>
          <p:nvSpPr>
            <p:cNvPr id="7" name="Freeform 25"/>
            <p:cNvSpPr>
              <a:spLocks noChangeArrowheads="1"/>
            </p:cNvSpPr>
            <p:nvPr/>
          </p:nvSpPr>
          <p:spPr bwMode="auto">
            <a:xfrm>
              <a:off x="49" y="2098"/>
              <a:ext cx="802" cy="800"/>
            </a:xfrm>
            <a:custGeom>
              <a:avLst/>
              <a:gdLst>
                <a:gd name="T0" fmla="*/ 1768 w 3539"/>
                <a:gd name="T1" fmla="*/ 0 h 3532"/>
                <a:gd name="T2" fmla="*/ 3536 w 3539"/>
                <a:gd name="T3" fmla="*/ 1765 h 3532"/>
                <a:gd name="T4" fmla="*/ 1768 w 3539"/>
                <a:gd name="T5" fmla="*/ 3530 h 3532"/>
                <a:gd name="T6" fmla="*/ 0 w 3539"/>
                <a:gd name="T7" fmla="*/ 1765 h 3532"/>
                <a:gd name="T8" fmla="*/ 1768 w 3539"/>
                <a:gd name="T9" fmla="*/ 0 h 3532"/>
                <a:gd name="T10" fmla="*/ 0 w 3539"/>
                <a:gd name="T11" fmla="*/ 0 h 3532"/>
                <a:gd name="T12" fmla="*/ 0 w 3539"/>
                <a:gd name="T13" fmla="*/ 0 h 3532"/>
                <a:gd name="T14" fmla="*/ 3538 w 3539"/>
                <a:gd name="T15" fmla="*/ 3531 h 3532"/>
                <a:gd name="T16" fmla="*/ 3538 w 3539"/>
                <a:gd name="T17" fmla="*/ 3531 h 35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539" h="3532">
                  <a:moveTo>
                    <a:pt x="1768" y="0"/>
                  </a:moveTo>
                  <a:cubicBezTo>
                    <a:pt x="2770" y="0"/>
                    <a:pt x="3536" y="764"/>
                    <a:pt x="3536" y="1765"/>
                  </a:cubicBezTo>
                  <a:cubicBezTo>
                    <a:pt x="3536" y="2766"/>
                    <a:pt x="2770" y="3530"/>
                    <a:pt x="1768" y="3530"/>
                  </a:cubicBezTo>
                  <a:cubicBezTo>
                    <a:pt x="766" y="3530"/>
                    <a:pt x="0" y="2765"/>
                    <a:pt x="0" y="1765"/>
                  </a:cubicBezTo>
                  <a:cubicBezTo>
                    <a:pt x="0" y="765"/>
                    <a:pt x="766" y="0"/>
                    <a:pt x="1768" y="0"/>
                  </a:cubicBezTo>
                  <a:close/>
                  <a:moveTo>
                    <a:pt x="0" y="0"/>
                  </a:moveTo>
                  <a:lnTo>
                    <a:pt x="0" y="0"/>
                  </a:lnTo>
                  <a:close/>
                  <a:moveTo>
                    <a:pt x="3538" y="3531"/>
                  </a:moveTo>
                  <a:lnTo>
                    <a:pt x="3538" y="3531"/>
                  </a:lnTo>
                  <a:close/>
                </a:path>
              </a:pathLst>
            </a:custGeom>
            <a:solidFill>
              <a:srgbClr val="00B8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0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632"/>
            </a:p>
          </p:txBody>
        </p:sp>
      </p:grpSp>
      <p:grpSp>
        <p:nvGrpSpPr>
          <p:cNvPr id="8" name="Group 26"/>
          <p:cNvGrpSpPr>
            <a:grpSpLocks/>
          </p:cNvGrpSpPr>
          <p:nvPr/>
        </p:nvGrpSpPr>
        <p:grpSpPr bwMode="auto">
          <a:xfrm>
            <a:off x="2731780" y="3139651"/>
            <a:ext cx="142515" cy="142515"/>
            <a:chOff x="403" y="2441"/>
            <a:chExt cx="99" cy="99"/>
          </a:xfrm>
        </p:grpSpPr>
        <p:sp>
          <p:nvSpPr>
            <p:cNvPr id="9" name="Freeform 27"/>
            <p:cNvSpPr>
              <a:spLocks noChangeArrowheads="1"/>
            </p:cNvSpPr>
            <p:nvPr/>
          </p:nvSpPr>
          <p:spPr bwMode="auto">
            <a:xfrm>
              <a:off x="403" y="2441"/>
              <a:ext cx="100" cy="99"/>
            </a:xfrm>
            <a:custGeom>
              <a:avLst/>
              <a:gdLst>
                <a:gd name="T0" fmla="*/ 0 w 444"/>
                <a:gd name="T1" fmla="*/ 221 h 443"/>
                <a:gd name="T2" fmla="*/ 52 w 444"/>
                <a:gd name="T3" fmla="*/ 241 h 443"/>
                <a:gd name="T4" fmla="*/ 7 w 444"/>
                <a:gd name="T5" fmla="*/ 278 h 443"/>
                <a:gd name="T6" fmla="*/ 63 w 444"/>
                <a:gd name="T7" fmla="*/ 284 h 443"/>
                <a:gd name="T8" fmla="*/ 29 w 444"/>
                <a:gd name="T9" fmla="*/ 331 h 443"/>
                <a:gd name="T10" fmla="*/ 85 w 444"/>
                <a:gd name="T11" fmla="*/ 323 h 443"/>
                <a:gd name="T12" fmla="*/ 64 w 444"/>
                <a:gd name="T13" fmla="*/ 377 h 443"/>
                <a:gd name="T14" fmla="*/ 116 w 444"/>
                <a:gd name="T15" fmla="*/ 354 h 443"/>
                <a:gd name="T16" fmla="*/ 110 w 444"/>
                <a:gd name="T17" fmla="*/ 412 h 443"/>
                <a:gd name="T18" fmla="*/ 154 w 444"/>
                <a:gd name="T19" fmla="*/ 377 h 443"/>
                <a:gd name="T20" fmla="*/ 164 w 444"/>
                <a:gd name="T21" fmla="*/ 434 h 443"/>
                <a:gd name="T22" fmla="*/ 197 w 444"/>
                <a:gd name="T23" fmla="*/ 389 h 443"/>
                <a:gd name="T24" fmla="*/ 221 w 444"/>
                <a:gd name="T25" fmla="*/ 441 h 443"/>
                <a:gd name="T26" fmla="*/ 242 w 444"/>
                <a:gd name="T27" fmla="*/ 389 h 443"/>
                <a:gd name="T28" fmla="*/ 278 w 444"/>
                <a:gd name="T29" fmla="*/ 434 h 443"/>
                <a:gd name="T30" fmla="*/ 285 w 444"/>
                <a:gd name="T31" fmla="*/ 378 h 443"/>
                <a:gd name="T32" fmla="*/ 332 w 444"/>
                <a:gd name="T33" fmla="*/ 412 h 443"/>
                <a:gd name="T34" fmla="*/ 324 w 444"/>
                <a:gd name="T35" fmla="*/ 356 h 443"/>
                <a:gd name="T36" fmla="*/ 378 w 444"/>
                <a:gd name="T37" fmla="*/ 377 h 443"/>
                <a:gd name="T38" fmla="*/ 355 w 444"/>
                <a:gd name="T39" fmla="*/ 325 h 443"/>
                <a:gd name="T40" fmla="*/ 413 w 444"/>
                <a:gd name="T41" fmla="*/ 331 h 443"/>
                <a:gd name="T42" fmla="*/ 378 w 444"/>
                <a:gd name="T43" fmla="*/ 287 h 443"/>
                <a:gd name="T44" fmla="*/ 435 w 444"/>
                <a:gd name="T45" fmla="*/ 278 h 443"/>
                <a:gd name="T46" fmla="*/ 390 w 444"/>
                <a:gd name="T47" fmla="*/ 244 h 443"/>
                <a:gd name="T48" fmla="*/ 442 w 444"/>
                <a:gd name="T49" fmla="*/ 221 h 443"/>
                <a:gd name="T50" fmla="*/ 390 w 444"/>
                <a:gd name="T51" fmla="*/ 200 h 443"/>
                <a:gd name="T52" fmla="*/ 435 w 444"/>
                <a:gd name="T53" fmla="*/ 164 h 443"/>
                <a:gd name="T54" fmla="*/ 379 w 444"/>
                <a:gd name="T55" fmla="*/ 157 h 443"/>
                <a:gd name="T56" fmla="*/ 413 w 444"/>
                <a:gd name="T57" fmla="*/ 110 h 443"/>
                <a:gd name="T58" fmla="*/ 357 w 444"/>
                <a:gd name="T59" fmla="*/ 118 h 443"/>
                <a:gd name="T60" fmla="*/ 378 w 444"/>
                <a:gd name="T61" fmla="*/ 64 h 443"/>
                <a:gd name="T62" fmla="*/ 326 w 444"/>
                <a:gd name="T63" fmla="*/ 87 h 443"/>
                <a:gd name="T64" fmla="*/ 332 w 444"/>
                <a:gd name="T65" fmla="*/ 29 h 443"/>
                <a:gd name="T66" fmla="*/ 288 w 444"/>
                <a:gd name="T67" fmla="*/ 64 h 443"/>
                <a:gd name="T68" fmla="*/ 278 w 444"/>
                <a:gd name="T69" fmla="*/ 7 h 443"/>
                <a:gd name="T70" fmla="*/ 245 w 444"/>
                <a:gd name="T71" fmla="*/ 52 h 443"/>
                <a:gd name="T72" fmla="*/ 221 w 444"/>
                <a:gd name="T73" fmla="*/ 0 h 443"/>
                <a:gd name="T74" fmla="*/ 200 w 444"/>
                <a:gd name="T75" fmla="*/ 52 h 443"/>
                <a:gd name="T76" fmla="*/ 164 w 444"/>
                <a:gd name="T77" fmla="*/ 7 h 443"/>
                <a:gd name="T78" fmla="*/ 157 w 444"/>
                <a:gd name="T79" fmla="*/ 63 h 443"/>
                <a:gd name="T80" fmla="*/ 110 w 444"/>
                <a:gd name="T81" fmla="*/ 29 h 443"/>
                <a:gd name="T82" fmla="*/ 118 w 444"/>
                <a:gd name="T83" fmla="*/ 85 h 443"/>
                <a:gd name="T84" fmla="*/ 64 w 444"/>
                <a:gd name="T85" fmla="*/ 64 h 443"/>
                <a:gd name="T86" fmla="*/ 87 w 444"/>
                <a:gd name="T87" fmla="*/ 116 h 443"/>
                <a:gd name="T88" fmla="*/ 29 w 444"/>
                <a:gd name="T89" fmla="*/ 110 h 443"/>
                <a:gd name="T90" fmla="*/ 64 w 444"/>
                <a:gd name="T91" fmla="*/ 154 h 443"/>
                <a:gd name="T92" fmla="*/ 7 w 444"/>
                <a:gd name="T93" fmla="*/ 164 h 443"/>
                <a:gd name="T94" fmla="*/ 52 w 444"/>
                <a:gd name="T95" fmla="*/ 197 h 443"/>
                <a:gd name="T96" fmla="*/ 0 w 444"/>
                <a:gd name="T97" fmla="*/ 221 h 443"/>
                <a:gd name="T98" fmla="*/ 0 w 444"/>
                <a:gd name="T99" fmla="*/ 0 h 443"/>
                <a:gd name="T100" fmla="*/ 0 w 444"/>
                <a:gd name="T101" fmla="*/ 0 h 443"/>
                <a:gd name="T102" fmla="*/ 443 w 444"/>
                <a:gd name="T103" fmla="*/ 442 h 443"/>
                <a:gd name="T104" fmla="*/ 443 w 444"/>
                <a:gd name="T105" fmla="*/ 442 h 4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444" h="443">
                  <a:moveTo>
                    <a:pt x="0" y="221"/>
                  </a:moveTo>
                  <a:lnTo>
                    <a:pt x="52" y="241"/>
                  </a:lnTo>
                  <a:lnTo>
                    <a:pt x="7" y="278"/>
                  </a:lnTo>
                  <a:lnTo>
                    <a:pt x="63" y="284"/>
                  </a:lnTo>
                  <a:lnTo>
                    <a:pt x="29" y="331"/>
                  </a:lnTo>
                  <a:lnTo>
                    <a:pt x="85" y="323"/>
                  </a:lnTo>
                  <a:lnTo>
                    <a:pt x="64" y="377"/>
                  </a:lnTo>
                  <a:lnTo>
                    <a:pt x="116" y="354"/>
                  </a:lnTo>
                  <a:lnTo>
                    <a:pt x="110" y="412"/>
                  </a:lnTo>
                  <a:lnTo>
                    <a:pt x="154" y="377"/>
                  </a:lnTo>
                  <a:lnTo>
                    <a:pt x="164" y="434"/>
                  </a:lnTo>
                  <a:lnTo>
                    <a:pt x="197" y="389"/>
                  </a:lnTo>
                  <a:lnTo>
                    <a:pt x="221" y="441"/>
                  </a:lnTo>
                  <a:lnTo>
                    <a:pt x="242" y="389"/>
                  </a:lnTo>
                  <a:lnTo>
                    <a:pt x="278" y="434"/>
                  </a:lnTo>
                  <a:lnTo>
                    <a:pt x="285" y="378"/>
                  </a:lnTo>
                  <a:lnTo>
                    <a:pt x="332" y="412"/>
                  </a:lnTo>
                  <a:lnTo>
                    <a:pt x="324" y="356"/>
                  </a:lnTo>
                  <a:lnTo>
                    <a:pt x="378" y="377"/>
                  </a:lnTo>
                  <a:lnTo>
                    <a:pt x="355" y="325"/>
                  </a:lnTo>
                  <a:lnTo>
                    <a:pt x="413" y="331"/>
                  </a:lnTo>
                  <a:lnTo>
                    <a:pt x="378" y="287"/>
                  </a:lnTo>
                  <a:lnTo>
                    <a:pt x="435" y="278"/>
                  </a:lnTo>
                  <a:lnTo>
                    <a:pt x="390" y="244"/>
                  </a:lnTo>
                  <a:lnTo>
                    <a:pt x="442" y="221"/>
                  </a:lnTo>
                  <a:lnTo>
                    <a:pt x="390" y="200"/>
                  </a:lnTo>
                  <a:lnTo>
                    <a:pt x="435" y="164"/>
                  </a:lnTo>
                  <a:lnTo>
                    <a:pt x="379" y="157"/>
                  </a:lnTo>
                  <a:lnTo>
                    <a:pt x="413" y="110"/>
                  </a:lnTo>
                  <a:lnTo>
                    <a:pt x="357" y="118"/>
                  </a:lnTo>
                  <a:lnTo>
                    <a:pt x="378" y="64"/>
                  </a:lnTo>
                  <a:lnTo>
                    <a:pt x="326" y="87"/>
                  </a:lnTo>
                  <a:lnTo>
                    <a:pt x="332" y="29"/>
                  </a:lnTo>
                  <a:lnTo>
                    <a:pt x="288" y="64"/>
                  </a:lnTo>
                  <a:lnTo>
                    <a:pt x="278" y="7"/>
                  </a:lnTo>
                  <a:lnTo>
                    <a:pt x="245" y="52"/>
                  </a:lnTo>
                  <a:lnTo>
                    <a:pt x="221" y="0"/>
                  </a:lnTo>
                  <a:lnTo>
                    <a:pt x="200" y="52"/>
                  </a:lnTo>
                  <a:lnTo>
                    <a:pt x="164" y="7"/>
                  </a:lnTo>
                  <a:lnTo>
                    <a:pt x="157" y="63"/>
                  </a:lnTo>
                  <a:lnTo>
                    <a:pt x="110" y="29"/>
                  </a:lnTo>
                  <a:lnTo>
                    <a:pt x="118" y="85"/>
                  </a:lnTo>
                  <a:lnTo>
                    <a:pt x="64" y="64"/>
                  </a:lnTo>
                  <a:lnTo>
                    <a:pt x="87" y="116"/>
                  </a:lnTo>
                  <a:lnTo>
                    <a:pt x="29" y="110"/>
                  </a:lnTo>
                  <a:lnTo>
                    <a:pt x="64" y="154"/>
                  </a:lnTo>
                  <a:lnTo>
                    <a:pt x="7" y="164"/>
                  </a:lnTo>
                  <a:lnTo>
                    <a:pt x="52" y="197"/>
                  </a:lnTo>
                  <a:lnTo>
                    <a:pt x="0" y="221"/>
                  </a:lnTo>
                  <a:close/>
                  <a:moveTo>
                    <a:pt x="0" y="0"/>
                  </a:moveTo>
                  <a:lnTo>
                    <a:pt x="0" y="0"/>
                  </a:lnTo>
                  <a:close/>
                  <a:moveTo>
                    <a:pt x="443" y="442"/>
                  </a:moveTo>
                  <a:lnTo>
                    <a:pt x="443" y="442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632"/>
            </a:p>
          </p:txBody>
        </p:sp>
      </p:grpSp>
      <p:grpSp>
        <p:nvGrpSpPr>
          <p:cNvPr id="10" name="Group 28"/>
          <p:cNvGrpSpPr>
            <a:grpSpLocks/>
          </p:cNvGrpSpPr>
          <p:nvPr/>
        </p:nvGrpSpPr>
        <p:grpSpPr bwMode="auto">
          <a:xfrm>
            <a:off x="3052799" y="3132453"/>
            <a:ext cx="158350" cy="151153"/>
            <a:chOff x="626" y="2436"/>
            <a:chExt cx="110" cy="105"/>
          </a:xfrm>
        </p:grpSpPr>
        <p:sp>
          <p:nvSpPr>
            <p:cNvPr id="11" name="AutoShape 29"/>
            <p:cNvSpPr>
              <a:spLocks noChangeArrowheads="1"/>
            </p:cNvSpPr>
            <p:nvPr/>
          </p:nvSpPr>
          <p:spPr bwMode="auto">
            <a:xfrm>
              <a:off x="626" y="2436"/>
              <a:ext cx="110" cy="105"/>
            </a:xfrm>
            <a:prstGeom prst="roundRect">
              <a:avLst>
                <a:gd name="adj" fmla="val 940"/>
              </a:avLst>
            </a:prstGeom>
            <a:solidFill>
              <a:srgbClr val="800000"/>
            </a:solidFill>
            <a:ln w="9525" cap="flat">
              <a:solidFill>
                <a:srgbClr val="8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632"/>
            </a:p>
          </p:txBody>
        </p:sp>
      </p:grpSp>
      <p:sp>
        <p:nvSpPr>
          <p:cNvPr id="12" name="Line 30"/>
          <p:cNvSpPr>
            <a:spLocks noChangeShapeType="1"/>
          </p:cNvSpPr>
          <p:nvPr/>
        </p:nvSpPr>
        <p:spPr bwMode="auto">
          <a:xfrm flipV="1">
            <a:off x="3052799" y="2185231"/>
            <a:ext cx="1476974" cy="954420"/>
          </a:xfrm>
          <a:prstGeom prst="line">
            <a:avLst/>
          </a:prstGeom>
          <a:noFill/>
          <a:ln w="9525" cap="flat">
            <a:solidFill>
              <a:srgbClr val="00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632"/>
          </a:p>
        </p:txBody>
      </p:sp>
      <p:sp>
        <p:nvSpPr>
          <p:cNvPr id="13" name="Line 31"/>
          <p:cNvSpPr>
            <a:spLocks noChangeShapeType="1"/>
          </p:cNvSpPr>
          <p:nvPr/>
        </p:nvSpPr>
        <p:spPr bwMode="auto">
          <a:xfrm>
            <a:off x="3052798" y="3282167"/>
            <a:ext cx="1476975" cy="735609"/>
          </a:xfrm>
          <a:prstGeom prst="line">
            <a:avLst/>
          </a:prstGeom>
          <a:noFill/>
          <a:ln w="9525" cap="flat">
            <a:solidFill>
              <a:srgbClr val="00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632"/>
          </a:p>
        </p:txBody>
      </p:sp>
      <p:sp>
        <p:nvSpPr>
          <p:cNvPr id="14" name="Title 1"/>
          <p:cNvSpPr txBox="1">
            <a:spLocks/>
          </p:cNvSpPr>
          <p:nvPr/>
        </p:nvSpPr>
        <p:spPr bwMode="auto">
          <a:xfrm>
            <a:off x="0" y="112285"/>
            <a:ext cx="12191999" cy="69098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742950" indent="-28575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 marL="11430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 marL="16002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 marL="20574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>
              <a:defRPr/>
            </a:pPr>
            <a:r>
              <a:rPr lang="en-US" sz="2176" b="1" dirty="0">
                <a:latin typeface="Helvetica"/>
                <a:cs typeface="Helvetica"/>
              </a:rPr>
              <a:t>Streaming Instability</a:t>
            </a:r>
          </a:p>
        </p:txBody>
      </p:sp>
      <p:sp>
        <p:nvSpPr>
          <p:cNvPr id="15" name="Title 1"/>
          <p:cNvSpPr txBox="1">
            <a:spLocks/>
          </p:cNvSpPr>
          <p:nvPr/>
        </p:nvSpPr>
        <p:spPr bwMode="auto">
          <a:xfrm>
            <a:off x="2198838" y="738488"/>
            <a:ext cx="7800903" cy="69098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742950" indent="-28575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 marL="11430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 marL="16002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 marL="20574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>
              <a:defRPr/>
            </a:pPr>
            <a:r>
              <a:rPr lang="en-US" sz="1632" dirty="0">
                <a:latin typeface="Helvetica"/>
                <a:cs typeface="Helvetica"/>
              </a:rPr>
              <a:t>The dust drift is </a:t>
            </a:r>
            <a:r>
              <a:rPr lang="en-US" sz="1632" dirty="0" err="1">
                <a:latin typeface="Helvetica"/>
                <a:cs typeface="Helvetica"/>
              </a:rPr>
              <a:t>hydrodynamically</a:t>
            </a:r>
            <a:r>
              <a:rPr lang="en-US" sz="1632" dirty="0">
                <a:latin typeface="Helvetica"/>
                <a:cs typeface="Helvetica"/>
              </a:rPr>
              <a:t> unstable</a:t>
            </a:r>
          </a:p>
        </p:txBody>
      </p:sp>
      <p:sp>
        <p:nvSpPr>
          <p:cNvPr id="16" name="Title 1"/>
          <p:cNvSpPr txBox="1">
            <a:spLocks/>
          </p:cNvSpPr>
          <p:nvPr/>
        </p:nvSpPr>
        <p:spPr bwMode="auto">
          <a:xfrm>
            <a:off x="2235137" y="6140386"/>
            <a:ext cx="7800903" cy="69098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742950" indent="-28575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 marL="11430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 marL="16002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 marL="20574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>
              <a:defRPr/>
            </a:pPr>
            <a:r>
              <a:rPr lang="en-US" sz="1088" dirty="0" err="1">
                <a:latin typeface="Helvetica"/>
                <a:cs typeface="Helvetica"/>
              </a:rPr>
              <a:t>Youdin</a:t>
            </a:r>
            <a:r>
              <a:rPr lang="en-US" sz="1088" dirty="0">
                <a:latin typeface="Helvetica"/>
                <a:cs typeface="Helvetica"/>
              </a:rPr>
              <a:t> &amp; Goodman ‘05, Johansen &amp; </a:t>
            </a:r>
            <a:r>
              <a:rPr lang="en-US" sz="1088" dirty="0" err="1">
                <a:latin typeface="Helvetica"/>
                <a:cs typeface="Helvetica"/>
              </a:rPr>
              <a:t>Youdin</a:t>
            </a:r>
            <a:r>
              <a:rPr lang="en-US" sz="1088" dirty="0">
                <a:latin typeface="Helvetica"/>
                <a:cs typeface="Helvetica"/>
              </a:rPr>
              <a:t> ‘07, </a:t>
            </a:r>
            <a:r>
              <a:rPr lang="en-US" sz="1088" dirty="0" err="1">
                <a:latin typeface="Helvetica"/>
                <a:cs typeface="Helvetica"/>
              </a:rPr>
              <a:t>Youdin</a:t>
            </a:r>
            <a:r>
              <a:rPr lang="en-US" sz="1088" dirty="0">
                <a:latin typeface="Helvetica"/>
                <a:cs typeface="Helvetica"/>
              </a:rPr>
              <a:t> &amp; Johansen+ ‘07, </a:t>
            </a:r>
            <a:r>
              <a:rPr lang="en-US" sz="1088" dirty="0" err="1">
                <a:latin typeface="Helvetica"/>
                <a:cs typeface="Helvetica"/>
              </a:rPr>
              <a:t>Kowalik</a:t>
            </a:r>
            <a:r>
              <a:rPr lang="en-US" sz="1088" dirty="0">
                <a:latin typeface="Helvetica"/>
                <a:cs typeface="Helvetica"/>
              </a:rPr>
              <a:t>+ ’13, Lyra &amp; </a:t>
            </a:r>
            <a:r>
              <a:rPr lang="en-US" sz="1088" dirty="0" err="1">
                <a:latin typeface="Helvetica"/>
                <a:cs typeface="Helvetica"/>
              </a:rPr>
              <a:t>Kuchner</a:t>
            </a:r>
            <a:r>
              <a:rPr lang="en-US" sz="1088" dirty="0">
                <a:latin typeface="Helvetica"/>
                <a:cs typeface="Helvetica"/>
              </a:rPr>
              <a:t> ‘13, </a:t>
            </a:r>
          </a:p>
          <a:p>
            <a:pPr>
              <a:defRPr/>
            </a:pPr>
            <a:r>
              <a:rPr lang="en-US" sz="1088" dirty="0">
                <a:latin typeface="Helvetica"/>
                <a:cs typeface="Helvetica"/>
              </a:rPr>
              <a:t>Schreiber+ ‘18, Klahr &amp; Schreiber ’20, Simon+ ‘16, ‘17, Carrera+ ‘15, ‘17, ‘20, </a:t>
            </a:r>
            <a:r>
              <a:rPr lang="en-US" sz="1088" dirty="0" err="1">
                <a:latin typeface="Helvetica"/>
                <a:cs typeface="Helvetica"/>
              </a:rPr>
              <a:t>Gole</a:t>
            </a:r>
            <a:r>
              <a:rPr lang="en-US" sz="1088" dirty="0">
                <a:latin typeface="Helvetica"/>
                <a:cs typeface="Helvetica"/>
              </a:rPr>
              <a:t>+ ’20, Li+ ‘18, ‘19, </a:t>
            </a:r>
            <a:r>
              <a:rPr lang="en-US" sz="1088" dirty="0" err="1">
                <a:latin typeface="Helvetica"/>
                <a:cs typeface="Helvetica"/>
              </a:rPr>
              <a:t>Abod</a:t>
            </a:r>
            <a:r>
              <a:rPr lang="en-US" sz="1088" dirty="0">
                <a:latin typeface="Helvetica"/>
                <a:cs typeface="Helvetica"/>
              </a:rPr>
              <a:t>+ ’19, </a:t>
            </a:r>
            <a:r>
              <a:rPr lang="en-US" sz="1088" dirty="0" err="1">
                <a:latin typeface="Helvetica"/>
                <a:cs typeface="Helvetica"/>
              </a:rPr>
              <a:t>Nesvorny</a:t>
            </a:r>
            <a:r>
              <a:rPr lang="en-US" sz="1088" dirty="0">
                <a:latin typeface="Helvetica"/>
                <a:cs typeface="Helvetica"/>
              </a:rPr>
              <a:t>+ ’19</a:t>
            </a:r>
          </a:p>
        </p:txBody>
      </p:sp>
    </p:spTree>
    <p:extLst>
      <p:ext uri="{BB962C8B-B14F-4D97-AF65-F5344CB8AC3E}">
        <p14:creationId xmlns:p14="http://schemas.microsoft.com/office/powerpoint/2010/main" val="1606393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788" y="230327"/>
            <a:ext cx="8556665" cy="6391587"/>
          </a:xfrm>
          <a:prstGeom prst="rect">
            <a:avLst/>
          </a:prstGeom>
        </p:spPr>
      </p:pic>
      <p:pic>
        <p:nvPicPr>
          <p:cNvPr id="3" name="planetesimal_notitle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96000" y="1563348"/>
            <a:ext cx="4010577" cy="4010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618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29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25151"/>
            <a:ext cx="6833871" cy="515069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 bwMode="auto">
          <a:xfrm>
            <a:off x="771697" y="1425151"/>
            <a:ext cx="3826041" cy="49952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82918" tIns="41459" rIns="82918" bIns="41459" numCol="1" rtlCol="0" anchor="t" anchorCtr="0" compatLnSpc="1">
            <a:prstTxWarp prst="textNoShape">
              <a:avLst/>
            </a:prstTxWarp>
          </a:bodyPr>
          <a:lstStyle/>
          <a:p>
            <a:pPr algn="ctr" defTabSz="414589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en-US" sz="2176" dirty="0">
                <a:solidFill>
                  <a:srgbClr val="FF0000"/>
                </a:solidFill>
                <a:latin typeface="Helvetica" charset="0"/>
                <a:ea typeface="Helvetica" charset="0"/>
                <a:cs typeface="Helvetica" charset="0"/>
              </a:rPr>
              <a:t>Metallicity</a:t>
            </a:r>
          </a:p>
        </p:txBody>
      </p:sp>
      <p:cxnSp>
        <p:nvCxnSpPr>
          <p:cNvPr id="9" name="Straight Arrow Connector 8"/>
          <p:cNvCxnSpPr/>
          <p:nvPr/>
        </p:nvCxnSpPr>
        <p:spPr bwMode="auto">
          <a:xfrm>
            <a:off x="1174669" y="1924673"/>
            <a:ext cx="2965870" cy="0"/>
          </a:xfrm>
          <a:prstGeom prst="straightConnector1">
            <a:avLst/>
          </a:prstGeom>
          <a:solidFill>
            <a:srgbClr val="00B8FF"/>
          </a:solidFill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0" name="Rectangle 9"/>
          <p:cNvSpPr/>
          <p:nvPr/>
        </p:nvSpPr>
        <p:spPr>
          <a:xfrm>
            <a:off x="4308982" y="1425151"/>
            <a:ext cx="2117558" cy="48072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8FAE2B9-C6CB-C34E-8C5F-3C379F280858}"/>
              </a:ext>
            </a:extLst>
          </p:cNvPr>
          <p:cNvSpPr txBox="1"/>
          <p:nvPr/>
        </p:nvSpPr>
        <p:spPr>
          <a:xfrm>
            <a:off x="0" y="425587"/>
            <a:ext cx="1219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Helvetica" charset="0"/>
                <a:ea typeface="Helvetica" charset="0"/>
                <a:cs typeface="Helvetica" charset="0"/>
              </a:rPr>
              <a:t>Metallicity threshold?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3B16830-46FD-0241-A98E-A0CFCC80C551}"/>
              </a:ext>
            </a:extLst>
          </p:cNvPr>
          <p:cNvSpPr txBox="1"/>
          <p:nvPr/>
        </p:nvSpPr>
        <p:spPr>
          <a:xfrm>
            <a:off x="8606506" y="6437348"/>
            <a:ext cx="15664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Helvetica" charset="0"/>
                <a:ea typeface="Helvetica" charset="0"/>
                <a:cs typeface="Helvetica" charset="0"/>
              </a:rPr>
              <a:t>Carrera et al. (2015)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B8F4EF3-3E3F-5F49-9FAE-547264C0FBC8}"/>
              </a:ext>
            </a:extLst>
          </p:cNvPr>
          <p:cNvSpPr txBox="1"/>
          <p:nvPr/>
        </p:nvSpPr>
        <p:spPr>
          <a:xfrm>
            <a:off x="7568541" y="6411811"/>
            <a:ext cx="2604419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 err="1">
                <a:latin typeface="Helvetica" charset="0"/>
                <a:ea typeface="Helvetica" charset="0"/>
                <a:cs typeface="Helvetica" charset="0"/>
              </a:rPr>
              <a:t>Lesur</a:t>
            </a:r>
            <a:r>
              <a:rPr lang="en-US" sz="1200" dirty="0">
                <a:latin typeface="Helvetica" charset="0"/>
                <a:ea typeface="Helvetica" charset="0"/>
                <a:cs typeface="Helvetica" charset="0"/>
              </a:rPr>
              <a:t> et al. 2023</a:t>
            </a:r>
          </a:p>
        </p:txBody>
      </p:sp>
      <p:pic>
        <p:nvPicPr>
          <p:cNvPr id="4" name="Picture 3" descr="A diagram of a strong clumping&#10;&#10;Description automatically generated">
            <a:extLst>
              <a:ext uri="{FF2B5EF4-FFF2-40B4-BE49-F238E27FC236}">
                <a16:creationId xmlns:a16="http://schemas.microsoft.com/office/drawing/2014/main" id="{934FA4CD-364E-4FA1-D961-DD57257B18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2976" y="1499950"/>
            <a:ext cx="6313090" cy="4732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36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EC7E1924-9A55-B4C8-884E-D9AAAA23BA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59954" y="0"/>
            <a:ext cx="7772400" cy="5292159"/>
          </a:xfrm>
          <a:prstGeom prst="rect">
            <a:avLst/>
          </a:prstGeom>
        </p:spPr>
      </p:pic>
      <p:pic>
        <p:nvPicPr>
          <p:cNvPr id="2" name="Picture 1" descr="A diagram of a strong clumping&#10;&#10;Description automatically generated">
            <a:extLst>
              <a:ext uri="{FF2B5EF4-FFF2-40B4-BE49-F238E27FC236}">
                <a16:creationId xmlns:a16="http://schemas.microsoft.com/office/drawing/2014/main" id="{0FA372CE-BF62-E947-4B89-44C0B115AF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41853" y="1795943"/>
            <a:ext cx="5447045" cy="408320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37BEE60-7DE2-4D0E-DFB8-DF7C65735AB6}"/>
              </a:ext>
            </a:extLst>
          </p:cNvPr>
          <p:cNvSpPr txBox="1"/>
          <p:nvPr/>
        </p:nvSpPr>
        <p:spPr>
          <a:xfrm>
            <a:off x="0" y="425587"/>
            <a:ext cx="1219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Helvetica" charset="0"/>
                <a:ea typeface="Helvetica" charset="0"/>
                <a:cs typeface="Helvetica" charset="0"/>
              </a:rPr>
              <a:t>Metallicity threshold?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EEB28FF-8BA9-BF0E-3D25-DC75A2D4D80F}"/>
              </a:ext>
            </a:extLst>
          </p:cNvPr>
          <p:cNvSpPr txBox="1"/>
          <p:nvPr/>
        </p:nvSpPr>
        <p:spPr>
          <a:xfrm>
            <a:off x="9265375" y="4688393"/>
            <a:ext cx="2031275" cy="369332"/>
          </a:xfrm>
          <a:prstGeom prst="rect">
            <a:avLst/>
          </a:prstGeom>
          <a:solidFill>
            <a:srgbClr val="FFD4D2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No planets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71FFBE5-C83B-8FDE-D3EE-66F052452DC0}"/>
              </a:ext>
            </a:extLst>
          </p:cNvPr>
          <p:cNvSpPr txBox="1"/>
          <p:nvPr/>
        </p:nvSpPr>
        <p:spPr>
          <a:xfrm>
            <a:off x="9530358" y="3128340"/>
            <a:ext cx="1601688" cy="369332"/>
          </a:xfrm>
          <a:prstGeom prst="rect">
            <a:avLst/>
          </a:prstGeom>
          <a:solidFill>
            <a:srgbClr val="D4E6D2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Planets</a:t>
            </a:r>
          </a:p>
        </p:txBody>
      </p:sp>
      <p:pic>
        <p:nvPicPr>
          <p:cNvPr id="12" name="Picture 11" descr="A graph of a number of blue and black bars&#10;&#10;Description automatically generated">
            <a:extLst>
              <a:ext uri="{FF2B5EF4-FFF2-40B4-BE49-F238E27FC236}">
                <a16:creationId xmlns:a16="http://schemas.microsoft.com/office/drawing/2014/main" id="{B99A3E0D-F9D8-5546-47ED-BDAF80D2BB2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766" y="1940766"/>
            <a:ext cx="6284258" cy="352658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5CDA1DA-F96A-25F6-80AF-D3DAAE5C14CC}"/>
              </a:ext>
            </a:extLst>
          </p:cNvPr>
          <p:cNvSpPr txBox="1"/>
          <p:nvPr/>
        </p:nvSpPr>
        <p:spPr>
          <a:xfrm>
            <a:off x="8832354" y="1426611"/>
            <a:ext cx="1752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dirty="0">
                <a:solidFill>
                  <a:srgbClr val="1D1C1D"/>
                </a:solidFill>
                <a:effectLst/>
                <a:latin typeface="Slack-Lato"/>
              </a:rPr>
              <a:t>Z</a:t>
            </a:r>
            <a:r>
              <a:rPr lang="en-US" dirty="0">
                <a:solidFill>
                  <a:srgbClr val="1D1C1D"/>
                </a:solidFill>
                <a:latin typeface="Slack-Lato"/>
              </a:rPr>
              <a:t> </a:t>
            </a:r>
            <a:r>
              <a:rPr lang="en-US" b="0" i="0" dirty="0">
                <a:solidFill>
                  <a:srgbClr val="1D1C1D"/>
                </a:solidFill>
                <a:effectLst/>
                <a:latin typeface="Slack-Lato"/>
              </a:rPr>
              <a:t>= Z</a:t>
            </a:r>
            <a:r>
              <a:rPr lang="en-US" b="0" i="0" baseline="-25000" dirty="0">
                <a:solidFill>
                  <a:srgbClr val="040C28"/>
                </a:solidFill>
                <a:effectLst/>
                <a:latin typeface="Google Sans"/>
              </a:rPr>
              <a:t>☉</a:t>
            </a:r>
            <a:r>
              <a:rPr lang="en-US" b="0" i="0" dirty="0">
                <a:solidFill>
                  <a:srgbClr val="1D1C1D"/>
                </a:solidFill>
                <a:effectLst/>
                <a:latin typeface="Slack-Lato"/>
              </a:rPr>
              <a:t> 10</a:t>
            </a:r>
            <a:r>
              <a:rPr lang="en-US" b="0" i="0" baseline="30000" dirty="0">
                <a:solidFill>
                  <a:srgbClr val="1D1C1D"/>
                </a:solidFill>
                <a:effectLst/>
                <a:latin typeface="Slack-Lato"/>
              </a:rPr>
              <a:t>[Fe/H]</a:t>
            </a:r>
            <a:endParaRPr lang="en-US" baseline="300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AA01AD6-0E45-2398-C729-4C995078641D}"/>
              </a:ext>
            </a:extLst>
          </p:cNvPr>
          <p:cNvSpPr txBox="1"/>
          <p:nvPr/>
        </p:nvSpPr>
        <p:spPr>
          <a:xfrm>
            <a:off x="2488704" y="5467350"/>
            <a:ext cx="1752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dirty="0">
                <a:solidFill>
                  <a:srgbClr val="1D1C1D"/>
                </a:solidFill>
                <a:effectLst/>
                <a:latin typeface="Slack-Lato"/>
              </a:rPr>
              <a:t>[Fe/H]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16344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0854" y="5005200"/>
            <a:ext cx="1852880" cy="185288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7538" y="5005200"/>
            <a:ext cx="1895374" cy="188697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2914" y="5066902"/>
            <a:ext cx="1850668" cy="179515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9598" y="5074584"/>
            <a:ext cx="1834323" cy="178349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2354" y="5059190"/>
            <a:ext cx="1936736" cy="181018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0853" y="3338624"/>
            <a:ext cx="1907191" cy="184395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3809" y="3308505"/>
            <a:ext cx="1851557" cy="186250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5367" y="3372122"/>
            <a:ext cx="1848216" cy="181045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7486" y="3311304"/>
            <a:ext cx="1853418" cy="187895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0905" y="3338624"/>
            <a:ext cx="1842517" cy="183599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0854" y="1616851"/>
            <a:ext cx="1847220" cy="184395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7538" y="1624803"/>
            <a:ext cx="1930917" cy="183599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2609" y="1616851"/>
            <a:ext cx="1872531" cy="184395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9555" y="1616850"/>
            <a:ext cx="1877661" cy="184395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4438" y="1613235"/>
            <a:ext cx="1893681" cy="190356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6880" y="-93355"/>
            <a:ext cx="1840659" cy="179118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7538" y="-93355"/>
            <a:ext cx="1930917" cy="17911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454" y="-85403"/>
            <a:ext cx="1846687" cy="178322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9114" y="-85403"/>
            <a:ext cx="1840750" cy="178322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9864" y="-85403"/>
            <a:ext cx="1830568" cy="1783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5232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78C7EAE-CD7C-7D53-B44E-98AE2EF91E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9995" y="0"/>
            <a:ext cx="6858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7FAA7D0-665D-F9E7-74B7-B3242A6DEC1C}"/>
              </a:ext>
            </a:extLst>
          </p:cNvPr>
          <p:cNvSpPr txBox="1"/>
          <p:nvPr/>
        </p:nvSpPr>
        <p:spPr>
          <a:xfrm>
            <a:off x="263611" y="329513"/>
            <a:ext cx="17828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dirty="0">
                <a:solidFill>
                  <a:schemeClr val="bg1"/>
                </a:solidFill>
                <a:latin typeface="Helvetica" pitchFamily="2" charset="0"/>
                <a:cs typeface="Vladimir Script" panose="020F0502020204030204" pitchFamily="34" charset="0"/>
              </a:rPr>
              <a:t>MWC 758</a:t>
            </a:r>
          </a:p>
        </p:txBody>
      </p:sp>
    </p:spTree>
    <p:extLst>
      <p:ext uri="{BB962C8B-B14F-4D97-AF65-F5344CB8AC3E}">
        <p14:creationId xmlns:p14="http://schemas.microsoft.com/office/powerpoint/2010/main" val="166738349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3597</TotalTime>
  <Words>1018</Words>
  <Application>Microsoft Macintosh PowerPoint</Application>
  <PresentationFormat>Widescreen</PresentationFormat>
  <Paragraphs>171</Paragraphs>
  <Slides>37</Slides>
  <Notes>5</Notes>
  <HiddenSlides>0</HiddenSlides>
  <MMClips>5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9" baseType="lpstr">
      <vt:lpstr>Arial</vt:lpstr>
      <vt:lpstr>Baghdad</vt:lpstr>
      <vt:lpstr>Calibri</vt:lpstr>
      <vt:lpstr>Calibri Light</vt:lpstr>
      <vt:lpstr>Cambria Math</vt:lpstr>
      <vt:lpstr>Google Sans</vt:lpstr>
      <vt:lpstr>Helvetica</vt:lpstr>
      <vt:lpstr>Slack-Lato</vt:lpstr>
      <vt:lpstr>Symbol</vt:lpstr>
      <vt:lpstr>Times New Roman</vt:lpstr>
      <vt:lpstr>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Thayne Currie</dc:creator>
  <cp:lastModifiedBy>Wladimir Lyra</cp:lastModifiedBy>
  <cp:revision>33</cp:revision>
  <dcterms:created xsi:type="dcterms:W3CDTF">2022-04-22T00:24:24Z</dcterms:created>
  <dcterms:modified xsi:type="dcterms:W3CDTF">2024-10-04T19:27:05Z</dcterms:modified>
</cp:coreProperties>
</file>