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1"/>
  </p:notesMasterIdLst>
  <p:sldIdLst>
    <p:sldId id="425" r:id="rId2"/>
    <p:sldId id="407" r:id="rId3"/>
    <p:sldId id="403" r:id="rId4"/>
    <p:sldId id="423" r:id="rId5"/>
    <p:sldId id="410" r:id="rId6"/>
    <p:sldId id="411" r:id="rId7"/>
    <p:sldId id="426" r:id="rId8"/>
    <p:sldId id="412" r:id="rId9"/>
    <p:sldId id="413" r:id="rId10"/>
    <p:sldId id="453" r:id="rId11"/>
    <p:sldId id="449" r:id="rId12"/>
    <p:sldId id="452" r:id="rId13"/>
    <p:sldId id="451" r:id="rId14"/>
    <p:sldId id="414" r:id="rId15"/>
    <p:sldId id="415" r:id="rId16"/>
    <p:sldId id="427" r:id="rId17"/>
    <p:sldId id="417" r:id="rId18"/>
    <p:sldId id="1224" r:id="rId19"/>
    <p:sldId id="1226" r:id="rId20"/>
    <p:sldId id="1225" r:id="rId21"/>
    <p:sldId id="1231" r:id="rId22"/>
    <p:sldId id="1170" r:id="rId23"/>
    <p:sldId id="1171" r:id="rId24"/>
    <p:sldId id="1172" r:id="rId25"/>
    <p:sldId id="1227" r:id="rId26"/>
    <p:sldId id="1228" r:id="rId27"/>
    <p:sldId id="1230" r:id="rId28"/>
    <p:sldId id="262" r:id="rId29"/>
    <p:sldId id="263" r:id="rId30"/>
    <p:sldId id="259" r:id="rId31"/>
    <p:sldId id="264" r:id="rId32"/>
    <p:sldId id="257" r:id="rId33"/>
    <p:sldId id="265" r:id="rId34"/>
    <p:sldId id="266" r:id="rId35"/>
    <p:sldId id="256" r:id="rId36"/>
    <p:sldId id="1229" r:id="rId37"/>
    <p:sldId id="342" r:id="rId38"/>
    <p:sldId id="258" r:id="rId39"/>
    <p:sldId id="343" r:id="rId40"/>
    <p:sldId id="405" r:id="rId41"/>
    <p:sldId id="1232" r:id="rId42"/>
    <p:sldId id="1234" r:id="rId43"/>
    <p:sldId id="1233" r:id="rId44"/>
    <p:sldId id="424" r:id="rId45"/>
    <p:sldId id="421" r:id="rId46"/>
    <p:sldId id="422" r:id="rId47"/>
    <p:sldId id="416" r:id="rId48"/>
    <p:sldId id="428" r:id="rId49"/>
    <p:sldId id="419" r:id="rId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345"/>
    <p:restoredTop sz="94685"/>
  </p:normalViewPr>
  <p:slideViewPr>
    <p:cSldViewPr snapToGrid="0" snapToObjects="1">
      <p:cViewPr varScale="1">
        <p:scale>
          <a:sx n="110" d="100"/>
          <a:sy n="110" d="100"/>
        </p:scale>
        <p:origin x="176" y="2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B7445-C04A-D948-A3D6-FB88DA1A0528}" type="datetimeFigureOut">
              <a:rPr lang="en-US" smtClean="0"/>
              <a:t>4/20/26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09E23A-F31B-134C-8C20-738E287454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909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C50EA-737D-A043-B8CD-9B6883FE332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320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3C50EA-737D-A043-B8CD-9B6883FE332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5385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 Aur b has an apparent luminosity of log(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⊙)≈−2.60 to −2.79, which is comparable to that of 1-Myr-old, 10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J) planets. Gaia and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Hipparcos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astrometry set a dynamical mass upper limit of ~0.13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⊙.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9E23A-F31B-134C-8C20-738E287454D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130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9E23A-F31B-134C-8C20-738E287454D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308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9E23A-F31B-134C-8C20-738E287454D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7120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Point-spread function (PSF) subtraction using different approaches, that is, algorithms in combination with either angular differential imaging (ADI) or reference star differential imaging (RDI), recover AB Aur b with minimal evidence of photometric and astrometric biasing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09E23A-F31B-134C-8C20-738E287454D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301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C7990-5CFA-A14C-9CEF-4B326D9708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158FFD-D71E-2047-93CF-CB35D16F81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6DDCF6-59E4-084F-9DE1-D2301732C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29B4-A9E6-404B-8F51-45158C37181A}" type="datetimeFigureOut">
              <a:rPr lang="en-US" smtClean="0"/>
              <a:t>4/20/26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85BF80-5074-F443-A0B4-5173EC594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F7AE4-A045-A049-8629-EF8A82069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5FF-CBF8-3D48-9D4E-172DE518B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33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BCA2-E228-7A40-96B8-7391DBECF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44085-0969-0E46-8778-28235DDAA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6E1F1A-6914-1244-B3CB-730C05CF7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29B4-A9E6-404B-8F51-45158C37181A}" type="datetimeFigureOut">
              <a:rPr lang="en-US" smtClean="0"/>
              <a:t>4/20/26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0C175-242C-A846-99D4-43179B930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110AA7-D2BE-CC4B-88CA-B23B0B012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5FF-CBF8-3D48-9D4E-172DE518B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2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50ACD-9913-584C-A2EE-675F75CA2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0A65C3-EA8F-7944-B6F3-BBA8D1155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2C38E-6711-F443-AB83-E976CF4EB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29B4-A9E6-404B-8F51-45158C37181A}" type="datetimeFigureOut">
              <a:rPr lang="en-US" smtClean="0"/>
              <a:t>4/20/26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BBB68-9C81-2545-83DE-EC70DD94A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71096-69B3-6147-AFAD-399127A7D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5FF-CBF8-3D48-9D4E-172DE518B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247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A0408-9862-864C-AA0E-FA83688FF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59421-FE4E-F84E-AF3B-1A50D419D3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AE75C4-15CF-8D4A-90DF-96422AFD8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06F3BA-C5BE-B54F-BC55-FE176B40A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29B4-A9E6-404B-8F51-45158C37181A}" type="datetimeFigureOut">
              <a:rPr lang="en-US" smtClean="0"/>
              <a:t>4/20/26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A922FA-7B8F-7646-A90E-966E7A5FF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3C2350-6F98-1942-B925-E9DC67212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5FF-CBF8-3D48-9D4E-172DE518B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200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4B072-F3A1-4E40-A5A9-FF4F0BBB1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AD72B-08AA-7549-8A1D-CF8776984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62B60-632E-B746-AF60-3864A463B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2D9310-3887-A941-AD2F-D9A7595D7F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633015-CE4F-B641-A0B8-842EEA718E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55D852-3A41-7D4B-A7F1-78030731A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29B4-A9E6-404B-8F51-45158C37181A}" type="datetimeFigureOut">
              <a:rPr lang="en-US" smtClean="0"/>
              <a:t>4/20/26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F0F5CE-82B5-C840-8333-79D86CB3F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5C40AC-7482-0441-9AF7-8F8F50F5A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5FF-CBF8-3D48-9D4E-172DE518B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91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AC815-26D1-8145-B155-049B608EE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860484-D299-2149-B36A-3C559D945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29B4-A9E6-404B-8F51-45158C37181A}" type="datetimeFigureOut">
              <a:rPr lang="en-US" smtClean="0"/>
              <a:t>4/20/26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5F081F-26EB-3E46-A8DC-49BD186D5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F92954-6818-C844-9D95-B0C8DCC1B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5FF-CBF8-3D48-9D4E-172DE518B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19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02A81C-6366-4B48-B7AA-FD5275954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29B4-A9E6-404B-8F51-45158C37181A}" type="datetimeFigureOut">
              <a:rPr lang="en-US" smtClean="0"/>
              <a:t>4/20/26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C87D74-6753-4C4D-8C5D-B62BEA463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45658A-D514-2D4E-9748-DDD537166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5FF-CBF8-3D48-9D4E-172DE518B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064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F517F-75CA-9042-97A6-D97FBA54C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6CD10-A713-F54C-9C76-57BAAA114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46413-EDCD-3C4A-943D-6BC8F4DA70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148F2-AE0D-1C46-B9BA-BD3A25EF2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29B4-A9E6-404B-8F51-45158C37181A}" type="datetimeFigureOut">
              <a:rPr lang="en-US" smtClean="0"/>
              <a:t>4/20/26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2D14C7-0BD8-7241-B994-85E93CBCA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B7021D-5A48-1244-824F-EA005F154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5FF-CBF8-3D48-9D4E-172DE518B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88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6DB85-3B49-FB48-8E45-165CAB797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A9FA89-C5EB-7544-BC9A-245AF62713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E0A48-2ED5-1D49-A394-FABAD68FE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13426-8772-0244-8AEE-DCD703FE4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29B4-A9E6-404B-8F51-45158C37181A}" type="datetimeFigureOut">
              <a:rPr lang="en-US" smtClean="0"/>
              <a:t>4/20/26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BE9886-0307-E743-A964-93B463E39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387DA4-E56E-2E4A-A6B8-C0E6FA54B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5FF-CBF8-3D48-9D4E-172DE518B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426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0D6F7-98E0-FA41-9D2D-FC7ACEA17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580CF5-CEEA-C944-939E-F3BECD8244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B98F0-EE77-5742-9F1E-D3F125C49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29B4-A9E6-404B-8F51-45158C37181A}" type="datetimeFigureOut">
              <a:rPr lang="en-US" smtClean="0"/>
              <a:t>4/20/26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7746F-E179-D240-8849-11D3151F0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DBBF1-43F4-5945-9CA6-11B191D4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5FF-CBF8-3D48-9D4E-172DE518B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500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8456BE-A12F-1146-B394-1EAEF5F81C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32B2B-2A86-974A-8EBA-B9747428C7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530D7-9DF7-F54D-856C-43E0599772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C29B4-A9E6-404B-8F51-45158C37181A}" type="datetimeFigureOut">
              <a:rPr lang="en-US" smtClean="0"/>
              <a:t>4/20/26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AA70B-342D-5F4D-B245-212305A01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17898-4B42-5E4F-B9F4-30277E60F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195FF-CBF8-3D48-9D4E-172DE518B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942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002" y="568622"/>
            <a:ext cx="10407759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355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D3C368-9259-2B49-9CE6-C0D8DDA77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A0F8C-AA0C-9749-9481-CC8DFE559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A1AE8-1635-EB43-A52C-50F904F12A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C29B4-A9E6-404B-8F51-45158C37181A}" type="datetimeFigureOut">
              <a:rPr lang="en-US" smtClean="0"/>
              <a:t>4/20/26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FD924-6BA2-0F4F-A58C-D7C688D8EE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CE5E2-92B4-604B-9E9B-23B27FD54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195FF-CBF8-3D48-9D4E-172DE518B6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09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93AC0788-3B79-F5A6-80A4-4171D657C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11" y="1007076"/>
            <a:ext cx="5940441" cy="4170406"/>
          </a:xfrm>
          <a:prstGeom prst="rect">
            <a:avLst/>
          </a:prstGeom>
        </p:spPr>
      </p:pic>
      <p:pic>
        <p:nvPicPr>
          <p:cNvPr id="4" name="図 8">
            <a:extLst>
              <a:ext uri="{FF2B5EF4-FFF2-40B4-BE49-F238E27FC236}">
                <a16:creationId xmlns:a16="http://schemas.microsoft.com/office/drawing/2014/main" id="{340DBEF8-2C36-8574-8038-94EE0D3E4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1623" y="212634"/>
            <a:ext cx="3219540" cy="322718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80E5034-3AA8-1AA3-B10C-E35E00DAA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7828" y="3709598"/>
            <a:ext cx="4544795" cy="29357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01E123-2437-6E0B-C404-4336CE9891F5}"/>
              </a:ext>
            </a:extLst>
          </p:cNvPr>
          <p:cNvSpPr txBox="1"/>
          <p:nvPr/>
        </p:nvSpPr>
        <p:spPr>
          <a:xfrm>
            <a:off x="4707924" y="6498456"/>
            <a:ext cx="18069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Pizza Lunch 4/25/22</a:t>
            </a:r>
          </a:p>
        </p:txBody>
      </p:sp>
    </p:spTree>
    <p:extLst>
      <p:ext uri="{BB962C8B-B14F-4D97-AF65-F5344CB8AC3E}">
        <p14:creationId xmlns:p14="http://schemas.microsoft.com/office/powerpoint/2010/main" val="2128466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BE82D1DD-8F91-5E41-A3AB-938B97C4A7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590"/>
          <a:stretch/>
        </p:blipFill>
        <p:spPr>
          <a:xfrm>
            <a:off x="3722517" y="3979668"/>
            <a:ext cx="2618508" cy="230037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8419D94-CAA5-3541-B80D-A80B1945A5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556" r="49314"/>
          <a:stretch/>
        </p:blipFill>
        <p:spPr>
          <a:xfrm>
            <a:off x="6544561" y="4010581"/>
            <a:ext cx="2618508" cy="2292179"/>
          </a:xfrm>
          <a:prstGeom prst="rect">
            <a:avLst/>
          </a:prstGeom>
        </p:spPr>
      </p:pic>
      <p:sp>
        <p:nvSpPr>
          <p:cNvPr id="38" name="Text Box 6">
            <a:extLst>
              <a:ext uri="{FF2B5EF4-FFF2-40B4-BE49-F238E27FC236}">
                <a16:creationId xmlns:a16="http://schemas.microsoft.com/office/drawing/2014/main" id="{78DFEFF5-3B14-2E45-AE82-DBA12E3D7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53" y="4703472"/>
            <a:ext cx="2638575" cy="506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1600" b="1" dirty="0">
                <a:solidFill>
                  <a:srgbClr val="0070C0"/>
                </a:solidFill>
                <a:latin typeface="Helvetica" pitchFamily="2" charset="0"/>
                <a:ea typeface="Times New Roman" charset="0"/>
                <a:cs typeface="Times New Roman" charset="0"/>
              </a:rPr>
              <a:t>Fully-formed Planetary Systems</a:t>
            </a:r>
          </a:p>
        </p:txBody>
      </p:sp>
      <p:sp>
        <p:nvSpPr>
          <p:cNvPr id="40" name="Text Box 6">
            <a:extLst>
              <a:ext uri="{FF2B5EF4-FFF2-40B4-BE49-F238E27FC236}">
                <a16:creationId xmlns:a16="http://schemas.microsoft.com/office/drawing/2014/main" id="{7143A36A-2D1D-6046-BD16-CD85B1D20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2517" y="3769525"/>
            <a:ext cx="2589296" cy="245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1200" b="1" dirty="0">
                <a:latin typeface="Times New Roman" charset="0"/>
                <a:ea typeface="Times New Roman" charset="0"/>
                <a:cs typeface="Times New Roman" charset="0"/>
              </a:rPr>
              <a:t>HR 8799 (</a:t>
            </a:r>
            <a:r>
              <a:rPr lang="en-US" sz="1200" b="1" dirty="0" err="1">
                <a:latin typeface="Times New Roman" charset="0"/>
                <a:ea typeface="Times New Roman" charset="0"/>
                <a:cs typeface="Times New Roman" charset="0"/>
              </a:rPr>
              <a:t>SCExAO</a:t>
            </a:r>
            <a:r>
              <a:rPr lang="en-US" sz="1200" b="1" dirty="0">
                <a:latin typeface="Times New Roman" charset="0"/>
                <a:ea typeface="Times New Roman" charset="0"/>
                <a:cs typeface="Times New Roman" charset="0"/>
              </a:rPr>
              <a:t>)</a:t>
            </a:r>
          </a:p>
        </p:txBody>
      </p:sp>
      <p:sp>
        <p:nvSpPr>
          <p:cNvPr id="41" name="Text Box 6">
            <a:extLst>
              <a:ext uri="{FF2B5EF4-FFF2-40B4-BE49-F238E27FC236}">
                <a16:creationId xmlns:a16="http://schemas.microsoft.com/office/drawing/2014/main" id="{3CA3877C-DBA6-FB4E-8466-A30C4CC10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6642" y="3769805"/>
            <a:ext cx="2486428" cy="245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1200" b="1" dirty="0">
                <a:latin typeface="Times New Roman" charset="0"/>
                <a:ea typeface="Times New Roman" charset="0"/>
                <a:cs typeface="Times New Roman" charset="0"/>
              </a:rPr>
              <a:t>HIP 65426 (SPHERE)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3ED9C6A-E897-DC45-A662-E6869196388E}"/>
              </a:ext>
            </a:extLst>
          </p:cNvPr>
          <p:cNvSpPr/>
          <p:nvPr/>
        </p:nvSpPr>
        <p:spPr>
          <a:xfrm>
            <a:off x="0" y="6550223"/>
            <a:ext cx="121919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(Andrews et al. 2018; Keppler et al. 2018, 2019; Chauvin et al. 2017, Currie 2019)</a:t>
            </a:r>
          </a:p>
        </p:txBody>
      </p:sp>
      <p:sp>
        <p:nvSpPr>
          <p:cNvPr id="59" name="Text Box 6">
            <a:extLst>
              <a:ext uri="{FF2B5EF4-FFF2-40B4-BE49-F238E27FC236}">
                <a16:creationId xmlns:a16="http://schemas.microsoft.com/office/drawing/2014/main" id="{B1247B99-895A-5247-8F25-E5C6700C3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1966" y="69543"/>
            <a:ext cx="10329068" cy="40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400" b="1" dirty="0">
                <a:latin typeface="Helvetica" pitchFamily="2" charset="0"/>
                <a:ea typeface="Yu Gothic" panose="020B0400000000000000" pitchFamily="34" charset="-128"/>
                <a:cs typeface="Times New Roman" charset="0"/>
              </a:rPr>
              <a:t>From Imaging Planets to Imaging Planet Formation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19BD84B-F8EB-21A9-032E-DFE126F9C1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19" t="12387" r="79796" b="64363"/>
          <a:stretch/>
        </p:blipFill>
        <p:spPr>
          <a:xfrm>
            <a:off x="2936417" y="963086"/>
            <a:ext cx="1905588" cy="250008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1A1304F-2300-39AA-703C-386E043AD22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161" t="17078" r="14779" b="63937"/>
          <a:stretch/>
        </p:blipFill>
        <p:spPr>
          <a:xfrm>
            <a:off x="5349797" y="956657"/>
            <a:ext cx="1709765" cy="253448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C55FC4E-47F7-58B9-AD9D-97629A39B4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4122" y="951117"/>
            <a:ext cx="2514609" cy="2543848"/>
          </a:xfrm>
          <a:prstGeom prst="rect">
            <a:avLst/>
          </a:prstGeom>
        </p:spPr>
      </p:pic>
      <p:sp>
        <p:nvSpPr>
          <p:cNvPr id="33" name="Text Box 6">
            <a:extLst>
              <a:ext uri="{FF2B5EF4-FFF2-40B4-BE49-F238E27FC236}">
                <a16:creationId xmlns:a16="http://schemas.microsoft.com/office/drawing/2014/main" id="{EE0744B0-ECA7-3E77-7443-4F2A319A6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562" y="1773011"/>
            <a:ext cx="2451295" cy="302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1600" b="1" dirty="0">
                <a:solidFill>
                  <a:srgbClr val="FF0000"/>
                </a:solidFill>
                <a:latin typeface="Helvetica" pitchFamily="2" charset="0"/>
                <a:ea typeface="Times New Roman" charset="0"/>
                <a:cs typeface="Times New Roman" charset="0"/>
              </a:rPr>
              <a:t>Embedded planets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BD4F28-1A21-A35B-0D27-67E43B5259CF}"/>
              </a:ext>
            </a:extLst>
          </p:cNvPr>
          <p:cNvSpPr txBox="1"/>
          <p:nvPr/>
        </p:nvSpPr>
        <p:spPr>
          <a:xfrm>
            <a:off x="3529607" y="3166030"/>
            <a:ext cx="1281621" cy="27699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Near-IR polarized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AA38F2C-111A-E885-5A4B-2B97F341D8BA}"/>
              </a:ext>
            </a:extLst>
          </p:cNvPr>
          <p:cNvSpPr txBox="1"/>
          <p:nvPr/>
        </p:nvSpPr>
        <p:spPr>
          <a:xfrm>
            <a:off x="6331193" y="3214146"/>
            <a:ext cx="728368" cy="27699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sub-mm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B6CF057-E186-93E9-623E-BA8BA02EAB74}"/>
              </a:ext>
            </a:extLst>
          </p:cNvPr>
          <p:cNvSpPr txBox="1"/>
          <p:nvPr/>
        </p:nvSpPr>
        <p:spPr>
          <a:xfrm>
            <a:off x="8377407" y="3204356"/>
            <a:ext cx="157132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Near-IR total intensity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65F3F6-13B2-1DD7-0CA1-C692F69D7DDB}"/>
              </a:ext>
            </a:extLst>
          </p:cNvPr>
          <p:cNvSpPr/>
          <p:nvPr/>
        </p:nvSpPr>
        <p:spPr>
          <a:xfrm>
            <a:off x="2749138" y="639098"/>
            <a:ext cx="7447934" cy="2957856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7D2A43D-AC25-BB36-804B-8F76FA497542}"/>
              </a:ext>
            </a:extLst>
          </p:cNvPr>
          <p:cNvSpPr/>
          <p:nvPr/>
        </p:nvSpPr>
        <p:spPr>
          <a:xfrm>
            <a:off x="3382297" y="3709154"/>
            <a:ext cx="6105832" cy="2672933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 Box 6">
            <a:extLst>
              <a:ext uri="{FF2B5EF4-FFF2-40B4-BE49-F238E27FC236}">
                <a16:creationId xmlns:a16="http://schemas.microsoft.com/office/drawing/2014/main" id="{AFCE80F4-3CA9-8868-789C-28F8FE44D0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9137" y="674394"/>
            <a:ext cx="7447934" cy="245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1200" b="1" dirty="0">
                <a:latin typeface="Times New Roman" charset="0"/>
                <a:ea typeface="Times New Roman" charset="0"/>
                <a:cs typeface="Times New Roman" charset="0"/>
              </a:rPr>
              <a:t>PDS70</a:t>
            </a:r>
          </a:p>
        </p:txBody>
      </p:sp>
    </p:spTree>
    <p:extLst>
      <p:ext uri="{BB962C8B-B14F-4D97-AF65-F5344CB8AC3E}">
        <p14:creationId xmlns:p14="http://schemas.microsoft.com/office/powerpoint/2010/main" val="1074172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図 35">
            <a:extLst>
              <a:ext uri="{FF2B5EF4-FFF2-40B4-BE49-F238E27FC236}">
                <a16:creationId xmlns:a16="http://schemas.microsoft.com/office/drawing/2014/main" id="{C0B33A05-B48D-ED47-83AE-E6F4AAEC4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4036" y="2166720"/>
            <a:ext cx="2173807" cy="2173807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5EA54FE-9611-A347-9450-16A4710023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800" y="2166720"/>
            <a:ext cx="2131873" cy="213187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74C242A-D334-894D-8FB9-B0F6C73A7ACA}"/>
              </a:ext>
            </a:extLst>
          </p:cNvPr>
          <p:cNvSpPr txBox="1"/>
          <p:nvPr/>
        </p:nvSpPr>
        <p:spPr>
          <a:xfrm>
            <a:off x="418800" y="1767009"/>
            <a:ext cx="21318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Helvetica" pitchFamily="2" charset="0"/>
              </a:rPr>
              <a:t>CIAO+AO36</a:t>
            </a:r>
            <a:endParaRPr kumimoji="1" lang="ja-JP" altLang="en-US" sz="1400">
              <a:latin typeface="Helvetica" pitchFamily="2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98AE795-990B-6444-9FCA-93BE4F5960B2}"/>
              </a:ext>
            </a:extLst>
          </p:cNvPr>
          <p:cNvSpPr txBox="1"/>
          <p:nvPr/>
        </p:nvSpPr>
        <p:spPr>
          <a:xfrm>
            <a:off x="2664037" y="1767010"/>
            <a:ext cx="21738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Helvetica" pitchFamily="2" charset="0"/>
              </a:rPr>
              <a:t>HiCIAO + AO188</a:t>
            </a:r>
            <a:endParaRPr kumimoji="1" lang="ja-JP" altLang="en-US" sz="1400">
              <a:latin typeface="Helvetica" pitchFamily="2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197A6F6-A6A6-6C4F-B070-6917375832C1}"/>
              </a:ext>
            </a:extLst>
          </p:cNvPr>
          <p:cNvSpPr txBox="1"/>
          <p:nvPr/>
        </p:nvSpPr>
        <p:spPr>
          <a:xfrm>
            <a:off x="4951206" y="1767011"/>
            <a:ext cx="21738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Helvetica" pitchFamily="2" charset="0"/>
              </a:rPr>
              <a:t>ALMA</a:t>
            </a:r>
            <a:endParaRPr kumimoji="1" lang="ja-JP" altLang="en-US" sz="1400">
              <a:latin typeface="Helvetica" pitchFamily="2" charset="0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10E97D4-6412-334B-8319-AC98C50AD790}"/>
              </a:ext>
            </a:extLst>
          </p:cNvPr>
          <p:cNvSpPr txBox="1"/>
          <p:nvPr/>
        </p:nvSpPr>
        <p:spPr>
          <a:xfrm>
            <a:off x="0" y="175840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400" b="1" dirty="0">
                <a:latin typeface="Helvetica" pitchFamily="2" charset="0"/>
              </a:rPr>
              <a:t>AB </a:t>
            </a:r>
            <a:r>
              <a:rPr kumimoji="1" lang="en-US" altLang="ja-JP" sz="2400" b="1" dirty="0" err="1">
                <a:latin typeface="Helvetica" pitchFamily="2" charset="0"/>
              </a:rPr>
              <a:t>Aurigae</a:t>
            </a:r>
            <a:r>
              <a:rPr kumimoji="1" lang="en-US" altLang="ja-JP" sz="2400" b="1" dirty="0">
                <a:latin typeface="Helvetica" pitchFamily="2" charset="0"/>
              </a:rPr>
              <a:t>: Long considered a planet formation laboratory</a:t>
            </a:r>
            <a:endParaRPr kumimoji="1" lang="ja-JP" altLang="en-US" sz="2400" b="1">
              <a:latin typeface="Helvetica" pitchFamily="2" charset="0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0367637-40C7-4F48-8927-7F5EA8D438FF}"/>
              </a:ext>
            </a:extLst>
          </p:cNvPr>
          <p:cNvSpPr txBox="1"/>
          <p:nvPr/>
        </p:nvSpPr>
        <p:spPr>
          <a:xfrm>
            <a:off x="396895" y="4460077"/>
            <a:ext cx="21318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Helvetica" pitchFamily="2" charset="0"/>
              </a:rPr>
              <a:t>Fukagawa et al. 2004</a:t>
            </a:r>
            <a:endParaRPr kumimoji="1" lang="ja-JP" altLang="en-US" sz="1400">
              <a:latin typeface="Helvetica" pitchFamily="2" charset="0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33BCB98-CF2D-0B44-968E-D715512CFBCF}"/>
              </a:ext>
            </a:extLst>
          </p:cNvPr>
          <p:cNvSpPr txBox="1"/>
          <p:nvPr/>
        </p:nvSpPr>
        <p:spPr>
          <a:xfrm>
            <a:off x="2664036" y="4462284"/>
            <a:ext cx="2173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latin typeface="Helvetica" pitchFamily="2" charset="0"/>
              </a:rPr>
              <a:t>Hashimoto et al. 2011</a:t>
            </a:r>
            <a:endParaRPr kumimoji="1" lang="ja-JP" altLang="en-US" sz="1400">
              <a:latin typeface="Helvetica" pitchFamily="2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883C632-A42F-7745-9428-B5381A796A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532" t="48603" r="16936" b="4393"/>
          <a:stretch/>
        </p:blipFill>
        <p:spPr>
          <a:xfrm>
            <a:off x="9412674" y="2116431"/>
            <a:ext cx="2326437" cy="220806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96A181A-A09E-F44F-97F2-04EC35FB846D}"/>
              </a:ext>
            </a:extLst>
          </p:cNvPr>
          <p:cNvSpPr txBox="1"/>
          <p:nvPr/>
        </p:nvSpPr>
        <p:spPr>
          <a:xfrm>
            <a:off x="9914045" y="2166720"/>
            <a:ext cx="1160356" cy="24622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Helvetica" pitchFamily="2" charset="0"/>
              </a:rPr>
              <a:t>Sub-mm dust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7804CB9-6A1A-FF4E-A488-231689470B97}"/>
              </a:ext>
            </a:extLst>
          </p:cNvPr>
          <p:cNvSpPr/>
          <p:nvPr/>
        </p:nvSpPr>
        <p:spPr>
          <a:xfrm>
            <a:off x="9378368" y="4453923"/>
            <a:ext cx="26203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Francis &amp; van der </a:t>
            </a:r>
            <a:r>
              <a:rPr lang="en-US" sz="1400" dirty="0" err="1">
                <a:latin typeface="Helvetica" pitchFamily="2" charset="0"/>
              </a:rPr>
              <a:t>Marel</a:t>
            </a:r>
            <a:r>
              <a:rPr lang="en-US" sz="1400" dirty="0">
                <a:latin typeface="Helvetica" pitchFamily="2" charset="0"/>
              </a:rPr>
              <a:t> 2020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EB6A107D-53F7-1C43-ADBD-ACF66F15538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6028" t="7638" r="7533" b="17842"/>
          <a:stretch/>
        </p:blipFill>
        <p:spPr>
          <a:xfrm>
            <a:off x="4927930" y="2067112"/>
            <a:ext cx="2208066" cy="227341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F1F5618-0E91-2F40-A1DA-8369E0D684BA}"/>
              </a:ext>
            </a:extLst>
          </p:cNvPr>
          <p:cNvSpPr txBox="1"/>
          <p:nvPr/>
        </p:nvSpPr>
        <p:spPr>
          <a:xfrm>
            <a:off x="5342406" y="2166720"/>
            <a:ext cx="1404806" cy="24622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Helvetica" pitchFamily="2" charset="0"/>
              </a:rPr>
              <a:t>Sub-mm gas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482FA8C-DA2A-4844-AD13-8AC82BE41131}"/>
              </a:ext>
            </a:extLst>
          </p:cNvPr>
          <p:cNvSpPr/>
          <p:nvPr/>
        </p:nvSpPr>
        <p:spPr>
          <a:xfrm>
            <a:off x="4927930" y="4455593"/>
            <a:ext cx="21738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Helvetica" pitchFamily="2" charset="0"/>
              </a:rPr>
              <a:t>Tang et al. 2017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0CA6ACF2-1A66-7691-CF05-8CC55E6CA4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0301" t="50025" r="17407" b="39998"/>
          <a:stretch/>
        </p:blipFill>
        <p:spPr>
          <a:xfrm>
            <a:off x="11286318" y="3870960"/>
            <a:ext cx="275762" cy="404945"/>
          </a:xfrm>
          <a:prstGeom prst="rect">
            <a:avLst/>
          </a:prstGeom>
        </p:spPr>
      </p:pic>
      <p:pic>
        <p:nvPicPr>
          <p:cNvPr id="41" name="Picture 40" descr="A close up of a rose&#10;&#10;Description automatically generated with low confidence">
            <a:extLst>
              <a:ext uri="{FF2B5EF4-FFF2-40B4-BE49-F238E27FC236}">
                <a16:creationId xmlns:a16="http://schemas.microsoft.com/office/drawing/2014/main" id="{76D4316E-297A-0CDE-6E93-015F5450EF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0302" y="2124959"/>
            <a:ext cx="2208066" cy="2208066"/>
          </a:xfrm>
          <a:prstGeom prst="rect">
            <a:avLst/>
          </a:prstGeom>
        </p:spPr>
      </p:pic>
      <p:sp>
        <p:nvSpPr>
          <p:cNvPr id="42" name="テキスト ボックス 14">
            <a:extLst>
              <a:ext uri="{FF2B5EF4-FFF2-40B4-BE49-F238E27FC236}">
                <a16:creationId xmlns:a16="http://schemas.microsoft.com/office/drawing/2014/main" id="{DCFF54C1-0E6E-9A3A-81E8-E3C86A798DB4}"/>
              </a:ext>
            </a:extLst>
          </p:cNvPr>
          <p:cNvSpPr txBox="1"/>
          <p:nvPr/>
        </p:nvSpPr>
        <p:spPr>
          <a:xfrm>
            <a:off x="9412675" y="1767011"/>
            <a:ext cx="2208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Helvetica" pitchFamily="2" charset="0"/>
              </a:rPr>
              <a:t>ALMA</a:t>
            </a:r>
            <a:endParaRPr kumimoji="1" lang="ja-JP" altLang="en-US" sz="1400">
              <a:latin typeface="Helvetica" pitchFamily="2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4293028-86DD-2F34-D9E3-2B433EADAF52}"/>
              </a:ext>
            </a:extLst>
          </p:cNvPr>
          <p:cNvSpPr/>
          <p:nvPr/>
        </p:nvSpPr>
        <p:spPr>
          <a:xfrm>
            <a:off x="7101737" y="4441463"/>
            <a:ext cx="217380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latin typeface="Helvetica" pitchFamily="2" charset="0"/>
              </a:rPr>
              <a:t>Boccaletti</a:t>
            </a:r>
            <a:r>
              <a:rPr lang="en-US" sz="1400" dirty="0">
                <a:latin typeface="Helvetica" pitchFamily="2" charset="0"/>
              </a:rPr>
              <a:t> et al. 2020</a:t>
            </a:r>
          </a:p>
        </p:txBody>
      </p:sp>
      <p:sp>
        <p:nvSpPr>
          <p:cNvPr id="46" name="テキスト ボックス 14">
            <a:extLst>
              <a:ext uri="{FF2B5EF4-FFF2-40B4-BE49-F238E27FC236}">
                <a16:creationId xmlns:a16="http://schemas.microsoft.com/office/drawing/2014/main" id="{12585070-807E-6F49-0A7E-A5CFEFB3929D}"/>
              </a:ext>
            </a:extLst>
          </p:cNvPr>
          <p:cNvSpPr txBox="1"/>
          <p:nvPr/>
        </p:nvSpPr>
        <p:spPr>
          <a:xfrm>
            <a:off x="7176051" y="1767009"/>
            <a:ext cx="21738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dirty="0">
                <a:latin typeface="Helvetica" pitchFamily="2" charset="0"/>
              </a:rPr>
              <a:t>SPHERE</a:t>
            </a:r>
            <a:endParaRPr kumimoji="1" lang="ja-JP" altLang="en-US" sz="140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0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図 35">
            <a:extLst>
              <a:ext uri="{FF2B5EF4-FFF2-40B4-BE49-F238E27FC236}">
                <a16:creationId xmlns:a16="http://schemas.microsoft.com/office/drawing/2014/main" id="{C0B33A05-B48D-ED47-83AE-E6F4AAEC4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076" y="2159191"/>
            <a:ext cx="3968133" cy="3968133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10E97D4-6412-334B-8319-AC98C50AD790}"/>
              </a:ext>
            </a:extLst>
          </p:cNvPr>
          <p:cNvSpPr txBox="1"/>
          <p:nvPr/>
        </p:nvSpPr>
        <p:spPr>
          <a:xfrm>
            <a:off x="1252751" y="437450"/>
            <a:ext cx="3557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i="1" dirty="0">
                <a:latin typeface="Helvetica" pitchFamily="2" charset="0"/>
              </a:rPr>
              <a:t>… with film appearances</a:t>
            </a:r>
            <a:endParaRPr kumimoji="1" lang="ja-JP" altLang="en-US" sz="2400" i="1">
              <a:latin typeface="Helvetica" pitchFamily="2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4254966-57D4-8044-8A5C-EF85BBA0D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9269" y="2713400"/>
            <a:ext cx="4551899" cy="3413924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D7FDAF9-7A12-6540-9666-23B243BABD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9269" y="437450"/>
            <a:ext cx="4551900" cy="227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65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782C09-C098-EC47-9C1F-93F9D7ED25DD}"/>
              </a:ext>
            </a:extLst>
          </p:cNvPr>
          <p:cNvSpPr/>
          <p:nvPr/>
        </p:nvSpPr>
        <p:spPr>
          <a:xfrm>
            <a:off x="5798982" y="1841777"/>
            <a:ext cx="4686300" cy="30618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27D79DB1-4200-6842-8C90-FD19A38C0F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2282" y="167654"/>
            <a:ext cx="8763000" cy="40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AB </a:t>
            </a:r>
            <a:r>
              <a:rPr lang="en-US" sz="2400" b="1" dirty="0" err="1">
                <a:latin typeface="Helvetica" pitchFamily="2" charset="0"/>
                <a:ea typeface="Times New Roman" charset="0"/>
                <a:cs typeface="Times New Roman" charset="0"/>
              </a:rPr>
              <a:t>Aur</a:t>
            </a: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 b: CHARIS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CA6878-7023-3A49-9D70-B55705F40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80" y="1123110"/>
            <a:ext cx="11979520" cy="483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540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782C09-C098-EC47-9C1F-93F9D7ED25DD}"/>
              </a:ext>
            </a:extLst>
          </p:cNvPr>
          <p:cNvSpPr/>
          <p:nvPr/>
        </p:nvSpPr>
        <p:spPr>
          <a:xfrm>
            <a:off x="5798982" y="1841777"/>
            <a:ext cx="4686300" cy="30618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27D79DB1-4200-6842-8C90-FD19A38C0F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2282" y="167654"/>
            <a:ext cx="8763000" cy="40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AB </a:t>
            </a:r>
            <a:r>
              <a:rPr lang="en-US" sz="2400" b="1" dirty="0" err="1">
                <a:latin typeface="Helvetica" pitchFamily="2" charset="0"/>
                <a:ea typeface="Times New Roman" charset="0"/>
                <a:cs typeface="Times New Roman" charset="0"/>
              </a:rPr>
              <a:t>Aur</a:t>
            </a: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 b: HST</a:t>
            </a:r>
          </a:p>
        </p:txBody>
      </p:sp>
      <p:pic>
        <p:nvPicPr>
          <p:cNvPr id="6" name="図 4">
            <a:extLst>
              <a:ext uri="{FF2B5EF4-FFF2-40B4-BE49-F238E27FC236}">
                <a16:creationId xmlns:a16="http://schemas.microsoft.com/office/drawing/2014/main" id="{87C176BD-3D37-6B4D-94E1-672B82244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591" y="1137971"/>
            <a:ext cx="10317863" cy="522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48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>
            <a:extLst>
              <a:ext uri="{FF2B5EF4-FFF2-40B4-BE49-F238E27FC236}">
                <a16:creationId xmlns:a16="http://schemas.microsoft.com/office/drawing/2014/main" id="{651B68D7-3BC0-6249-81AC-591B6E9F7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147" y="184587"/>
            <a:ext cx="9792385" cy="40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AB </a:t>
            </a:r>
            <a:r>
              <a:rPr lang="en-US" sz="2400" b="1" dirty="0" err="1">
                <a:latin typeface="Helvetica" pitchFamily="2" charset="0"/>
                <a:ea typeface="Times New Roman" charset="0"/>
                <a:cs typeface="Times New Roman" charset="0"/>
              </a:rPr>
              <a:t>Aur</a:t>
            </a: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 b: Evidence for Orbital Motion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DA33BA-0A86-3D4E-AB6F-ED687CD3A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181" y="1258988"/>
            <a:ext cx="5676900" cy="4644736"/>
          </a:xfrm>
          <a:prstGeom prst="rect">
            <a:avLst/>
          </a:prstGeom>
        </p:spPr>
      </p:pic>
      <p:sp>
        <p:nvSpPr>
          <p:cNvPr id="11" name="テキスト ボックス 49">
            <a:extLst>
              <a:ext uri="{FF2B5EF4-FFF2-40B4-BE49-F238E27FC236}">
                <a16:creationId xmlns:a16="http://schemas.microsoft.com/office/drawing/2014/main" id="{690E5F8A-84A4-2447-8135-34434746C525}"/>
              </a:ext>
            </a:extLst>
          </p:cNvPr>
          <p:cNvSpPr txBox="1"/>
          <p:nvPr/>
        </p:nvSpPr>
        <p:spPr>
          <a:xfrm>
            <a:off x="4455666" y="6098384"/>
            <a:ext cx="2623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HST: Oct 2007 to Jan 2021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91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>
            <a:extLst>
              <a:ext uri="{FF2B5EF4-FFF2-40B4-BE49-F238E27FC236}">
                <a16:creationId xmlns:a16="http://schemas.microsoft.com/office/drawing/2014/main" id="{651B68D7-3BC0-6249-81AC-591B6E9F7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147" y="184587"/>
            <a:ext cx="9792385" cy="40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AB </a:t>
            </a:r>
            <a:r>
              <a:rPr lang="en-US" sz="2400" b="1" dirty="0" err="1">
                <a:latin typeface="Helvetica" pitchFamily="2" charset="0"/>
                <a:ea typeface="Times New Roman" charset="0"/>
                <a:cs typeface="Times New Roman" charset="0"/>
              </a:rPr>
              <a:t>Aur</a:t>
            </a: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 b: Evidence for Orbital Motion</a:t>
            </a:r>
          </a:p>
        </p:txBody>
      </p:sp>
      <p:sp>
        <p:nvSpPr>
          <p:cNvPr id="10" name="テキスト ボックス 49">
            <a:extLst>
              <a:ext uri="{FF2B5EF4-FFF2-40B4-BE49-F238E27FC236}">
                <a16:creationId xmlns:a16="http://schemas.microsoft.com/office/drawing/2014/main" id="{80A5A284-CD18-9146-8846-5FF3501912AA}"/>
              </a:ext>
            </a:extLst>
          </p:cNvPr>
          <p:cNvSpPr txBox="1"/>
          <p:nvPr/>
        </p:nvSpPr>
        <p:spPr>
          <a:xfrm>
            <a:off x="4751069" y="5896861"/>
            <a:ext cx="3113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/>
              <a:t>SCExAO</a:t>
            </a:r>
            <a:r>
              <a:rPr kumimoji="1" lang="en-US" altLang="ja-JP" dirty="0"/>
              <a:t>: Sept 2016 to Oct 2020</a:t>
            </a:r>
            <a:endParaRPr kumimoji="1" lang="ja-JP" alt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053CD86-0DF7-2743-A21F-561A7A9460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4533" y="1125592"/>
            <a:ext cx="4842933" cy="460681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126B642-C7F6-63FD-6881-CBAD90B2E50B}"/>
              </a:ext>
            </a:extLst>
          </p:cNvPr>
          <p:cNvCxnSpPr>
            <a:cxnSpLocks/>
          </p:cNvCxnSpPr>
          <p:nvPr/>
        </p:nvCxnSpPr>
        <p:spPr>
          <a:xfrm>
            <a:off x="6308034" y="3374262"/>
            <a:ext cx="0" cy="20672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17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>
            <a:extLst>
              <a:ext uri="{FF2B5EF4-FFF2-40B4-BE49-F238E27FC236}">
                <a16:creationId xmlns:a16="http://schemas.microsoft.com/office/drawing/2014/main" id="{651B68D7-3BC0-6249-81AC-591B6E9F7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147" y="184587"/>
            <a:ext cx="9792385" cy="407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AB </a:t>
            </a:r>
            <a:r>
              <a:rPr lang="en-US" sz="2400" b="1" dirty="0" err="1">
                <a:latin typeface="Helvetica" pitchFamily="2" charset="0"/>
                <a:ea typeface="Times New Roman" charset="0"/>
                <a:cs typeface="Times New Roman" charset="0"/>
              </a:rPr>
              <a:t>Aur</a:t>
            </a: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 b: Orbit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89C023-2F25-AA4E-9B94-883A54AF67B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91"/>
          <a:stretch/>
        </p:blipFill>
        <p:spPr bwMode="auto">
          <a:xfrm>
            <a:off x="2027673" y="838925"/>
            <a:ext cx="8233331" cy="57481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2911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8892ED-DA3F-6285-C46E-C4B1E186B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894" y="1066924"/>
            <a:ext cx="4864746" cy="5405273"/>
          </a:xfrm>
          <a:prstGeom prst="rect">
            <a:avLst/>
          </a:prstGeom>
        </p:spPr>
      </p:pic>
      <p:sp>
        <p:nvSpPr>
          <p:cNvPr id="3" name="Text Box 6">
            <a:extLst>
              <a:ext uri="{FF2B5EF4-FFF2-40B4-BE49-F238E27FC236}">
                <a16:creationId xmlns:a16="http://schemas.microsoft.com/office/drawing/2014/main" id="{E20E6D2B-9FC6-71BE-C142-7D2CAD231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147" y="184587"/>
            <a:ext cx="9792385" cy="407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What is it?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91ED9F-557B-4848-C577-D4DF96CAF42F}"/>
              </a:ext>
            </a:extLst>
          </p:cNvPr>
          <p:cNvSpPr txBox="1"/>
          <p:nvPr/>
        </p:nvSpPr>
        <p:spPr>
          <a:xfrm>
            <a:off x="6715760" y="2733040"/>
            <a:ext cx="1899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Disk feature?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Planet?</a:t>
            </a:r>
          </a:p>
        </p:txBody>
      </p:sp>
    </p:spTree>
    <p:extLst>
      <p:ext uri="{BB962C8B-B14F-4D97-AF65-F5344CB8AC3E}">
        <p14:creationId xmlns:p14="http://schemas.microsoft.com/office/powerpoint/2010/main" val="797187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2010235" y="250481"/>
            <a:ext cx="8231327" cy="32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sz="1814" b="1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A disk feature?</a:t>
            </a:r>
          </a:p>
          <a:p>
            <a:pPr algn="ctr">
              <a:lnSpc>
                <a:spcPct val="116000"/>
              </a:lnSpc>
            </a:pPr>
            <a:r>
              <a:rPr lang="en-US" sz="1814" b="1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Observation vs Synthetic Image for HD100546</a:t>
            </a:r>
          </a:p>
        </p:txBody>
      </p:sp>
      <p:pic>
        <p:nvPicPr>
          <p:cNvPr id="4" name="Picture 3" descr="Screen Shot 2015-03-08 at 11.38.0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106" y="1412195"/>
            <a:ext cx="3800403" cy="31351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5984" y="1261043"/>
            <a:ext cx="4707774" cy="3688118"/>
          </a:xfrm>
          <a:prstGeom prst="rect">
            <a:avLst/>
          </a:prstGeom>
        </p:spPr>
      </p:pic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6234197" y="5372388"/>
            <a:ext cx="3748786" cy="529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sz="1088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Hord, Lyra et al. (2017)</a:t>
            </a:r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1811909" y="5346476"/>
            <a:ext cx="3748786" cy="529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sz="1088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Currie et al. (2015)</a:t>
            </a:r>
          </a:p>
        </p:txBody>
      </p:sp>
    </p:spTree>
    <p:extLst>
      <p:ext uri="{BB962C8B-B14F-4D97-AF65-F5344CB8AC3E}">
        <p14:creationId xmlns:p14="http://schemas.microsoft.com/office/powerpoint/2010/main" val="4242851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551463" y="5881102"/>
            <a:ext cx="9122502" cy="32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sz="1088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Hord, Lyra et al. (2017)</a:t>
            </a: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2010235" y="250481"/>
            <a:ext cx="8231327" cy="32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sz="1814" b="1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A raised outer gap wall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2540" y="1839741"/>
            <a:ext cx="4413944" cy="33687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088" y="1701545"/>
            <a:ext cx="4365912" cy="357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762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551463" y="5881102"/>
            <a:ext cx="9122502" cy="32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sz="1088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Hord, Lyra et al. (2017)</a:t>
            </a:r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2010235" y="250481"/>
            <a:ext cx="8231327" cy="32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sz="1814" b="1" dirty="0">
                <a:effectLst>
                  <a:outerShdw blurRad="38100" dist="38100" dir="2700000" algn="tl">
                    <a:srgbClr val="DDDDDD"/>
                  </a:outerShdw>
                </a:effectLst>
                <a:latin typeface="Helvetica"/>
                <a:cs typeface="Helvetica"/>
              </a:rPr>
              <a:t>A raised outer gap wall: Scattering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648" y="2029934"/>
            <a:ext cx="4164738" cy="31785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610" y="2116134"/>
            <a:ext cx="4830037" cy="287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197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>
            <a:extLst>
              <a:ext uri="{FF2B5EF4-FFF2-40B4-BE49-F238E27FC236}">
                <a16:creationId xmlns:a16="http://schemas.microsoft.com/office/drawing/2014/main" id="{651B68D7-3BC0-6249-81AC-591B6E9F7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147" y="184587"/>
            <a:ext cx="9792385" cy="40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AB </a:t>
            </a:r>
            <a:r>
              <a:rPr lang="en-US" sz="2400" b="1" dirty="0" err="1">
                <a:latin typeface="Helvetica" pitchFamily="2" charset="0"/>
                <a:ea typeface="Times New Roman" charset="0"/>
                <a:cs typeface="Times New Roman" charset="0"/>
              </a:rPr>
              <a:t>Aur</a:t>
            </a: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 b: Emission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D2F367-055E-F549-8D82-546E8A41A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80" y="2014993"/>
            <a:ext cx="10923639" cy="38231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00A9E93-C23F-4900-0C2F-400BC2D1C749}"/>
              </a:ext>
            </a:extLst>
          </p:cNvPr>
          <p:cNvSpPr/>
          <p:nvPr/>
        </p:nvSpPr>
        <p:spPr>
          <a:xfrm>
            <a:off x="359899" y="1578228"/>
            <a:ext cx="40252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1400" dirty="0">
                <a:solidFill>
                  <a:srgbClr val="00B050"/>
                </a:solidFill>
                <a:latin typeface="Helvetica" pitchFamily="2" charset="0"/>
              </a:rPr>
              <a:t>Detection in total intensity</a:t>
            </a:r>
            <a:endParaRPr lang="en-US" sz="1400" dirty="0">
              <a:solidFill>
                <a:srgbClr val="00B05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4D75E5-C692-EA31-56B0-11454913D159}"/>
              </a:ext>
            </a:extLst>
          </p:cNvPr>
          <p:cNvSpPr/>
          <p:nvPr/>
        </p:nvSpPr>
        <p:spPr>
          <a:xfrm>
            <a:off x="4513005" y="1539973"/>
            <a:ext cx="34681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1400" dirty="0">
                <a:solidFill>
                  <a:srgbClr val="0070C0"/>
                </a:solidFill>
                <a:latin typeface="Helvetica" pitchFamily="2" charset="0"/>
              </a:rPr>
              <a:t>Non-detection in polarized light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8F8AEA-9DCC-C718-8052-8600577A46A7}"/>
              </a:ext>
            </a:extLst>
          </p:cNvPr>
          <p:cNvSpPr/>
          <p:nvPr/>
        </p:nvSpPr>
        <p:spPr>
          <a:xfrm>
            <a:off x="8108987" y="1527677"/>
            <a:ext cx="35520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1400" dirty="0">
                <a:solidFill>
                  <a:srgbClr val="FF0000"/>
                </a:solidFill>
                <a:latin typeface="Helvetica" pitchFamily="2" charset="0"/>
              </a:rPr>
              <a:t>Detection in H-alpha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D772BA-BEA8-D182-37D0-90A7D9B915B2}"/>
              </a:ext>
            </a:extLst>
          </p:cNvPr>
          <p:cNvSpPr/>
          <p:nvPr/>
        </p:nvSpPr>
        <p:spPr>
          <a:xfrm>
            <a:off x="8059824" y="1356849"/>
            <a:ext cx="3704469" cy="4599275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CE854D-CDE0-0E0E-5FF8-88F1FB9D029B}"/>
              </a:ext>
            </a:extLst>
          </p:cNvPr>
          <p:cNvSpPr/>
          <p:nvPr/>
        </p:nvSpPr>
        <p:spPr>
          <a:xfrm>
            <a:off x="4513005" y="1356849"/>
            <a:ext cx="3443585" cy="4599275"/>
          </a:xfrm>
          <a:prstGeom prst="rect">
            <a:avLst/>
          </a:prstGeom>
          <a:noFill/>
          <a:ln w="635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E9F8C8-E9A3-ED06-2FEF-9AD970FFD53D}"/>
              </a:ext>
            </a:extLst>
          </p:cNvPr>
          <p:cNvSpPr/>
          <p:nvPr/>
        </p:nvSpPr>
        <p:spPr>
          <a:xfrm>
            <a:off x="481781" y="1356848"/>
            <a:ext cx="3918155" cy="4599275"/>
          </a:xfrm>
          <a:prstGeom prst="rect">
            <a:avLst/>
          </a:prstGeom>
          <a:noFill/>
          <a:ln w="635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D378AB-B607-8C34-E180-839065DC5085}"/>
              </a:ext>
            </a:extLst>
          </p:cNvPr>
          <p:cNvSpPr/>
          <p:nvPr/>
        </p:nvSpPr>
        <p:spPr>
          <a:xfrm>
            <a:off x="4439264" y="1356848"/>
            <a:ext cx="45720" cy="4719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A904B1-517A-5B43-6C6E-CBB44ED83B54}"/>
              </a:ext>
            </a:extLst>
          </p:cNvPr>
          <p:cNvSpPr/>
          <p:nvPr/>
        </p:nvSpPr>
        <p:spPr>
          <a:xfrm>
            <a:off x="7984608" y="1356847"/>
            <a:ext cx="45720" cy="4719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764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>
            <a:extLst>
              <a:ext uri="{FF2B5EF4-FFF2-40B4-BE49-F238E27FC236}">
                <a16:creationId xmlns:a16="http://schemas.microsoft.com/office/drawing/2014/main" id="{651B68D7-3BC0-6249-81AC-591B6E9F7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147" y="184587"/>
            <a:ext cx="9792385" cy="40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Explaining AB </a:t>
            </a:r>
            <a:r>
              <a:rPr lang="en-US" sz="2400" b="1" dirty="0" err="1">
                <a:latin typeface="Helvetica" pitchFamily="2" charset="0"/>
                <a:ea typeface="Times New Roman" charset="0"/>
                <a:cs typeface="Times New Roman" charset="0"/>
              </a:rPr>
              <a:t>Aur</a:t>
            </a: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 b’s Appearance</a:t>
            </a:r>
          </a:p>
        </p:txBody>
      </p:sp>
      <p:sp>
        <p:nvSpPr>
          <p:cNvPr id="6" name="テキスト ボックス 49">
            <a:extLst>
              <a:ext uri="{FF2B5EF4-FFF2-40B4-BE49-F238E27FC236}">
                <a16:creationId xmlns:a16="http://schemas.microsoft.com/office/drawing/2014/main" id="{A04563B8-4DC3-8E46-8BCB-2283F21BC9CE}"/>
              </a:ext>
            </a:extLst>
          </p:cNvPr>
          <p:cNvSpPr txBox="1"/>
          <p:nvPr/>
        </p:nvSpPr>
        <p:spPr>
          <a:xfrm>
            <a:off x="3307787" y="6051966"/>
            <a:ext cx="61718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dirty="0">
                <a:latin typeface="Helvetica" pitchFamily="2" charset="0"/>
              </a:rPr>
              <a:t>Embedded blackbody point source</a:t>
            </a:r>
          </a:p>
          <a:p>
            <a:pPr algn="ctr"/>
            <a:r>
              <a:rPr kumimoji="1" lang="en-US" altLang="ja-JP" sz="1600" dirty="0">
                <a:latin typeface="Helvetica" pitchFamily="2" charset="0"/>
              </a:rPr>
              <a:t>appears spatially extended because of reprocessing from the disk</a:t>
            </a:r>
            <a:endParaRPr kumimoji="1" lang="ja-JP" altLang="en-US" sz="1600">
              <a:latin typeface="Helvetica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321A55-A715-1E42-8C8D-3B7CD65679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546" y="838925"/>
            <a:ext cx="9893450" cy="503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094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night, night sky&#10;&#10;Description automatically generated">
            <a:extLst>
              <a:ext uri="{FF2B5EF4-FFF2-40B4-BE49-F238E27FC236}">
                <a16:creationId xmlns:a16="http://schemas.microsoft.com/office/drawing/2014/main" id="{14006803-D0D9-804A-F475-A1F035D14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433" y="1281498"/>
            <a:ext cx="3876766" cy="5034115"/>
          </a:xfrm>
          <a:prstGeom prst="rect">
            <a:avLst/>
          </a:prstGeom>
        </p:spPr>
      </p:pic>
      <p:pic>
        <p:nvPicPr>
          <p:cNvPr id="5" name="Picture 4" descr="A picture containing text, cloudy, clouds, day&#10;&#10;Description automatically generated">
            <a:extLst>
              <a:ext uri="{FF2B5EF4-FFF2-40B4-BE49-F238E27FC236}">
                <a16:creationId xmlns:a16="http://schemas.microsoft.com/office/drawing/2014/main" id="{5547A324-D5DB-8C01-11A6-6A239B58A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704" y="1213496"/>
            <a:ext cx="5722374" cy="5102117"/>
          </a:xfrm>
          <a:prstGeom prst="rect">
            <a:avLst/>
          </a:prstGeom>
        </p:spPr>
      </p:pic>
      <p:sp>
        <p:nvSpPr>
          <p:cNvPr id="6" name="Text Box 6">
            <a:extLst>
              <a:ext uri="{FF2B5EF4-FFF2-40B4-BE49-F238E27FC236}">
                <a16:creationId xmlns:a16="http://schemas.microsoft.com/office/drawing/2014/main" id="{842076E9-AB54-8CE6-673A-B42D493C5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0226"/>
            <a:ext cx="12191999" cy="40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Analogy: seeing a lamp through fog</a:t>
            </a:r>
          </a:p>
        </p:txBody>
      </p:sp>
    </p:spTree>
    <p:extLst>
      <p:ext uri="{BB962C8B-B14F-4D97-AF65-F5344CB8AC3E}">
        <p14:creationId xmlns:p14="http://schemas.microsoft.com/office/powerpoint/2010/main" val="3704012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>
            <a:extLst>
              <a:ext uri="{FF2B5EF4-FFF2-40B4-BE49-F238E27FC236}">
                <a16:creationId xmlns:a16="http://schemas.microsoft.com/office/drawing/2014/main" id="{651B68D7-3BC0-6249-81AC-591B6E9F7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147" y="184587"/>
            <a:ext cx="9792385" cy="40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AB Aur b: Spectrum</a:t>
            </a:r>
          </a:p>
        </p:txBody>
      </p:sp>
      <p:sp>
        <p:nvSpPr>
          <p:cNvPr id="6" name="テキスト ボックス 49">
            <a:extLst>
              <a:ext uri="{FF2B5EF4-FFF2-40B4-BE49-F238E27FC236}">
                <a16:creationId xmlns:a16="http://schemas.microsoft.com/office/drawing/2014/main" id="{A04563B8-4DC3-8E46-8BCB-2283F21BC9CE}"/>
              </a:ext>
            </a:extLst>
          </p:cNvPr>
          <p:cNvSpPr txBox="1"/>
          <p:nvPr/>
        </p:nvSpPr>
        <p:spPr>
          <a:xfrm>
            <a:off x="7168246" y="1972662"/>
            <a:ext cx="47287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Helvetica" pitchFamily="2" charset="0"/>
              </a:rPr>
              <a:t>Inconsistent with pure scattered starlight;</a:t>
            </a:r>
          </a:p>
          <a:p>
            <a:endParaRPr kumimoji="1" lang="en-US" altLang="ja-JP" dirty="0">
              <a:latin typeface="Helvetica" pitchFamily="2" charset="0"/>
            </a:endParaRPr>
          </a:p>
          <a:p>
            <a:r>
              <a:rPr kumimoji="1" lang="en-US" altLang="ja-JP" dirty="0">
                <a:latin typeface="Helvetica" pitchFamily="2" charset="0"/>
              </a:rPr>
              <a:t>Reproduced by ~2000 K thermal source + ~10,000K magnetospheric accretion source</a:t>
            </a:r>
            <a:br>
              <a:rPr kumimoji="1" lang="en-US" altLang="ja-JP" dirty="0">
                <a:latin typeface="Helvetica" pitchFamily="2" charset="0"/>
              </a:rPr>
            </a:br>
            <a:endParaRPr kumimoji="1" lang="en-US" altLang="ja-JP" dirty="0">
              <a:latin typeface="Helvetica" pitchFamily="2" charset="0"/>
            </a:endParaRPr>
          </a:p>
          <a:p>
            <a:r>
              <a:rPr kumimoji="1" lang="en-US" altLang="ja-JP" dirty="0">
                <a:latin typeface="Helvetica" pitchFamily="2" charset="0"/>
              </a:rPr>
              <a:t>Luminosity consistent with  ~9-12 </a:t>
            </a:r>
            <a:r>
              <a:rPr kumimoji="1" lang="en-US" altLang="ja-JP" i="1" dirty="0">
                <a:latin typeface="Helvetica" pitchFamily="2" charset="0"/>
              </a:rPr>
              <a:t>M</a:t>
            </a:r>
            <a:r>
              <a:rPr kumimoji="1" lang="en-US" altLang="ja-JP" i="1" baseline="-25000" dirty="0">
                <a:latin typeface="Helvetica" pitchFamily="2" charset="0"/>
              </a:rPr>
              <a:t>J</a:t>
            </a:r>
            <a:r>
              <a:rPr kumimoji="1" lang="en-US" altLang="ja-JP" dirty="0">
                <a:latin typeface="Helvetica" pitchFamily="2" charset="0"/>
              </a:rPr>
              <a:t> object</a:t>
            </a:r>
            <a:endParaRPr kumimoji="1" lang="ja-JP" altLang="en-US">
              <a:latin typeface="Helvetica" pitchFamily="2" charset="0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559F365B-8FDD-1744-B97C-D9F7EA2AA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33" y="1160201"/>
            <a:ext cx="6599231" cy="494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605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9203E4-E832-A14C-A40C-5AC647410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0EAD3602-3D7A-BE44-ABF5-56354BC2E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0199" y="1228725"/>
            <a:ext cx="7231602" cy="5257800"/>
          </a:xfrm>
          <a:prstGeom prst="rect">
            <a:avLst/>
          </a:prstGeom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99B565CE-C5D4-3140-BDD0-8EEAB27C2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7943" y="207296"/>
            <a:ext cx="6217402" cy="531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12" tIns="40806" rIns="81612" bIns="40806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altLang="en-US" sz="2539" b="1" dirty="0">
                <a:latin typeface="Helvetica" charset="0"/>
                <a:ea typeface="Helvetica" charset="0"/>
                <a:cs typeface="Helvetica" charset="0"/>
              </a:rPr>
              <a:t>Luminosity of Substellar Objects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4F813C-6F1B-434A-ABAE-62A2EABF8B49}"/>
              </a:ext>
            </a:extLst>
          </p:cNvPr>
          <p:cNvSpPr txBox="1"/>
          <p:nvPr/>
        </p:nvSpPr>
        <p:spPr>
          <a:xfrm>
            <a:off x="10414712" y="6442042"/>
            <a:ext cx="14302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Helvetica" pitchFamily="2" charset="0"/>
              </a:rPr>
              <a:t>Burrow et al. 2012</a:t>
            </a:r>
          </a:p>
        </p:txBody>
      </p:sp>
    </p:spTree>
    <p:extLst>
      <p:ext uri="{BB962C8B-B14F-4D97-AF65-F5344CB8AC3E}">
        <p14:creationId xmlns:p14="http://schemas.microsoft.com/office/powerpoint/2010/main" val="3171440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65A6AD-8272-E542-9B11-BC715891C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196" y="113856"/>
            <a:ext cx="5767753" cy="64086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4ACB37-7DA0-D648-B292-4B31319A942A}"/>
              </a:ext>
            </a:extLst>
          </p:cNvPr>
          <p:cNvSpPr txBox="1"/>
          <p:nvPr/>
        </p:nvSpPr>
        <p:spPr>
          <a:xfrm>
            <a:off x="7362245" y="576193"/>
            <a:ext cx="4410182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Helvetica" pitchFamily="2" charset="0"/>
                <a:cs typeface="Times New Roman" panose="02020603050405020304" pitchFamily="18" charset="0"/>
              </a:rPr>
              <a:t>Photometric constrains</a:t>
            </a:r>
          </a:p>
          <a:p>
            <a:endParaRPr lang="en-US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Detection at J (1.25 mm), H (1.65 mm)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Weaker at K (2.2 mm)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No detection at </a:t>
            </a:r>
            <a:r>
              <a:rPr lang="en-US" dirty="0" err="1">
                <a:latin typeface="Helvetica" pitchFamily="2" charset="0"/>
              </a:rPr>
              <a:t>Lp</a:t>
            </a:r>
            <a:r>
              <a:rPr lang="en-US" dirty="0">
                <a:latin typeface="Helvetica" pitchFamily="2" charset="0"/>
              </a:rPr>
              <a:t> (3.8 mm)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Colors suggest 2300 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Helvetica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93739E-79E1-1962-2C80-407B8A9079EA}"/>
              </a:ext>
            </a:extLst>
          </p:cNvPr>
          <p:cNvSpPr/>
          <p:nvPr/>
        </p:nvSpPr>
        <p:spPr>
          <a:xfrm>
            <a:off x="7362245" y="3639969"/>
            <a:ext cx="315362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Helvetica" pitchFamily="2" charset="0"/>
                <a:cs typeface="Times New Roman" panose="02020603050405020304" pitchFamily="18" charset="0"/>
              </a:rPr>
              <a:t>A planet is </a:t>
            </a:r>
            <a:r>
              <a:rPr lang="en-US" b="1" i="1" dirty="0">
                <a:latin typeface="Helvetica" pitchFamily="2" charset="0"/>
                <a:cs typeface="Times New Roman" panose="02020603050405020304" pitchFamily="18" charset="0"/>
              </a:rPr>
              <a:t>plausible</a:t>
            </a:r>
          </a:p>
          <a:p>
            <a:endParaRPr lang="en-US" b="1" dirty="0">
              <a:latin typeface="Helvetica" pitchFamily="2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  <a:cs typeface="Times New Roman" panose="02020603050405020304" pitchFamily="18" charset="0"/>
              </a:rPr>
              <a:t>GI or Core Accretion?</a:t>
            </a:r>
          </a:p>
        </p:txBody>
      </p:sp>
    </p:spTree>
    <p:extLst>
      <p:ext uri="{BB962C8B-B14F-4D97-AF65-F5344CB8AC3E}">
        <p14:creationId xmlns:p14="http://schemas.microsoft.com/office/powerpoint/2010/main" val="1401794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rose&#10;&#10;Description automatically generated with low confidence">
            <a:extLst>
              <a:ext uri="{FF2B5EF4-FFF2-40B4-BE49-F238E27FC236}">
                <a16:creationId xmlns:a16="http://schemas.microsoft.com/office/drawing/2014/main" id="{88FFB340-5749-1CE0-8191-C91897072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422" y="1809999"/>
            <a:ext cx="4188578" cy="4188578"/>
          </a:xfrm>
          <a:prstGeom prst="rect">
            <a:avLst/>
          </a:prstGeom>
        </p:spPr>
      </p:pic>
      <p:sp>
        <p:nvSpPr>
          <p:cNvPr id="5" name="Text Box 2">
            <a:extLst>
              <a:ext uri="{FF2B5EF4-FFF2-40B4-BE49-F238E27FC236}">
                <a16:creationId xmlns:a16="http://schemas.microsoft.com/office/drawing/2014/main" id="{66E4C53B-5117-CF5F-A566-EBF3AD797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5422" y="1105470"/>
            <a:ext cx="4188578" cy="531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12" tIns="40806" rIns="81612" bIns="40806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altLang="en-US" dirty="0">
                <a:latin typeface="Helvetica" charset="0"/>
                <a:ea typeface="Helvetica" charset="0"/>
                <a:cs typeface="Helvetica" charset="0"/>
              </a:rPr>
              <a:t>AB Aur</a:t>
            </a:r>
          </a:p>
        </p:txBody>
      </p:sp>
      <p:pic>
        <p:nvPicPr>
          <p:cNvPr id="6" name="Picture 5" descr="diskinstab1.gif">
            <a:extLst>
              <a:ext uri="{FF2B5EF4-FFF2-40B4-BE49-F238E27FC236}">
                <a16:creationId xmlns:a16="http://schemas.microsoft.com/office/drawing/2014/main" id="{846A4B96-843D-B7FD-B91A-038A9C7F9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2" y="1809999"/>
            <a:ext cx="4033518" cy="4235194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67652B8C-9117-8930-5D69-44B6B101E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2" y="1105470"/>
            <a:ext cx="4033518" cy="531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12" tIns="40806" rIns="81612" bIns="40806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9pPr>
          </a:lstStyle>
          <a:p>
            <a:pPr algn="ctr">
              <a:lnSpc>
                <a:spcPct val="116000"/>
              </a:lnSpc>
            </a:pPr>
            <a:r>
              <a:rPr lang="en-US" altLang="en-US" dirty="0">
                <a:latin typeface="Helvetica" charset="0"/>
                <a:ea typeface="Helvetica" charset="0"/>
                <a:cs typeface="Helvetica" charset="0"/>
              </a:rPr>
              <a:t>Gravitational Instability model</a:t>
            </a:r>
          </a:p>
        </p:txBody>
      </p:sp>
    </p:spTree>
    <p:extLst>
      <p:ext uri="{BB962C8B-B14F-4D97-AF65-F5344CB8AC3E}">
        <p14:creationId xmlns:p14="http://schemas.microsoft.com/office/powerpoint/2010/main" val="134372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2A9002F0-05B3-8531-C686-33EFE228B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859" y="1219200"/>
            <a:ext cx="6192275" cy="4952144"/>
          </a:xfrm>
          <a:prstGeom prst="rect">
            <a:avLst/>
          </a:prstGeom>
        </p:spPr>
      </p:pic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5F2D574C-056B-CCBD-66F2-19D12A36E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246" y="1808479"/>
            <a:ext cx="4450244" cy="370712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B4524CA-15E6-14A7-E5D5-5B0DADA510EC}"/>
              </a:ext>
            </a:extLst>
          </p:cNvPr>
          <p:cNvSpPr txBox="1">
            <a:spLocks/>
          </p:cNvSpPr>
          <p:nvPr/>
        </p:nvSpPr>
        <p:spPr bwMode="auto">
          <a:xfrm>
            <a:off x="1127760" y="341165"/>
            <a:ext cx="9936480" cy="6909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 marL="1143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 marL="1600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 marL="20574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>
              <a:defRPr/>
            </a:pPr>
            <a:r>
              <a:rPr lang="en-US" sz="2000" b="1" dirty="0">
                <a:latin typeface="Helvetica"/>
                <a:cs typeface="Helvetica"/>
              </a:rPr>
              <a:t>Previous estimates of the disk mass were probably too low</a:t>
            </a:r>
          </a:p>
        </p:txBody>
      </p:sp>
    </p:spTree>
    <p:extLst>
      <p:ext uri="{BB962C8B-B14F-4D97-AF65-F5344CB8AC3E}">
        <p14:creationId xmlns:p14="http://schemas.microsoft.com/office/powerpoint/2010/main" val="173067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786358A6-0C46-5947-996C-9BE468B25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71" y="2928481"/>
            <a:ext cx="6232022" cy="296442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4FDD2A6-C376-714C-8B1C-707FA3CC0080}"/>
              </a:ext>
            </a:extLst>
          </p:cNvPr>
          <p:cNvSpPr txBox="1">
            <a:spLocks/>
          </p:cNvSpPr>
          <p:nvPr/>
        </p:nvSpPr>
        <p:spPr bwMode="auto">
          <a:xfrm>
            <a:off x="2400300" y="398813"/>
            <a:ext cx="7800903" cy="6909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 marL="1143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 marL="1600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 marL="20574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>
              <a:defRPr/>
            </a:pPr>
            <a:r>
              <a:rPr lang="en-US" sz="2539" b="1" dirty="0" err="1">
                <a:latin typeface="Helvetica"/>
                <a:cs typeface="Helvetica"/>
              </a:rPr>
              <a:t>Safronov-Toomre</a:t>
            </a:r>
            <a:r>
              <a:rPr lang="en-US" sz="2539" b="1" dirty="0">
                <a:latin typeface="Helvetica"/>
                <a:cs typeface="Helvetica"/>
              </a:rPr>
              <a:t> Stability</a:t>
            </a:r>
          </a:p>
        </p:txBody>
      </p:sp>
      <p:pic>
        <p:nvPicPr>
          <p:cNvPr id="4" name="Picture 3" descr="Screen Shot 2015-10-14 at 4.00.55 PM.png">
            <a:extLst>
              <a:ext uri="{FF2B5EF4-FFF2-40B4-BE49-F238E27FC236}">
                <a16:creationId xmlns:a16="http://schemas.microsoft.com/office/drawing/2014/main" id="{F9074A17-30A8-0C95-72F7-2B6AF540F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659" y="1920240"/>
            <a:ext cx="5245753" cy="47548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D3EF48-6F1C-C2D9-D4E8-2116DF7A3051}"/>
              </a:ext>
            </a:extLst>
          </p:cNvPr>
          <p:cNvSpPr txBox="1"/>
          <p:nvPr/>
        </p:nvSpPr>
        <p:spPr>
          <a:xfrm>
            <a:off x="914400" y="1287512"/>
            <a:ext cx="3406702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Q = c</a:t>
            </a:r>
            <a:r>
              <a:rPr lang="en-US" baseline="-25000" dirty="0">
                <a:latin typeface="Helvetica" pitchFamily="2" charset="0"/>
              </a:rPr>
              <a:t>s</a:t>
            </a:r>
            <a:r>
              <a:rPr lang="el-GR" baseline="-25000" dirty="0">
                <a:latin typeface="Helvetica" pitchFamily="2" charset="0"/>
              </a:rPr>
              <a:t> </a:t>
            </a:r>
            <a:r>
              <a:rPr lang="el-GR" dirty="0">
                <a:latin typeface="Helvetica" pitchFamily="2" charset="0"/>
              </a:rPr>
              <a:t>κ</a:t>
            </a:r>
            <a:r>
              <a:rPr lang="en-US" dirty="0">
                <a:latin typeface="Helvetica" pitchFamily="2" charset="0"/>
              </a:rPr>
              <a:t> / (</a:t>
            </a:r>
            <a:r>
              <a:rPr lang="el-GR" dirty="0">
                <a:latin typeface="Helvetica" pitchFamily="2" charset="0"/>
              </a:rPr>
              <a:t>π</a:t>
            </a:r>
            <a:r>
              <a:rPr lang="en-US" dirty="0">
                <a:latin typeface="Helvetica" pitchFamily="2" charset="0"/>
              </a:rPr>
              <a:t>G</a:t>
            </a:r>
            <a:r>
              <a:rPr lang="el-GR" dirty="0">
                <a:latin typeface="Helvetica" pitchFamily="2" charset="0"/>
              </a:rPr>
              <a:t>Σ</a:t>
            </a:r>
            <a:r>
              <a:rPr lang="en-US" dirty="0">
                <a:latin typeface="Helvetica" pitchFamily="2" charset="0"/>
              </a:rPr>
              <a:t>)</a:t>
            </a:r>
            <a:r>
              <a:rPr lang="el-GR" dirty="0">
                <a:latin typeface="Helvetica" pitchFamily="2" charset="0"/>
              </a:rPr>
              <a:t> </a:t>
            </a:r>
            <a:r>
              <a:rPr lang="en-US" dirty="0">
                <a:latin typeface="Helvetica" pitchFamily="2" charset="0"/>
              </a:rPr>
              <a:t> </a:t>
            </a:r>
            <a:r>
              <a:rPr lang="el-GR" dirty="0">
                <a:latin typeface="Helvetica" pitchFamily="2" charset="0"/>
              </a:rPr>
              <a:t>&lt; 1 (</a:t>
            </a:r>
            <a:r>
              <a:rPr lang="en-US" dirty="0">
                <a:latin typeface="Helvetica" pitchFamily="2" charset="0"/>
              </a:rPr>
              <a:t>instability)</a:t>
            </a:r>
          </a:p>
          <a:p>
            <a:endParaRPr lang="en-US" dirty="0"/>
          </a:p>
          <a:p>
            <a:r>
              <a:rPr lang="en-US" sz="1400" dirty="0">
                <a:latin typeface="Helvetica" pitchFamily="2" charset="0"/>
              </a:rPr>
              <a:t>c</a:t>
            </a:r>
            <a:r>
              <a:rPr lang="en-US" sz="1400" baseline="-25000" dirty="0">
                <a:latin typeface="Helvetica" pitchFamily="2" charset="0"/>
              </a:rPr>
              <a:t>s</a:t>
            </a:r>
            <a:r>
              <a:rPr lang="en-US" sz="1400" dirty="0">
                <a:latin typeface="Helvetica" pitchFamily="2" charset="0"/>
              </a:rPr>
              <a:t> = sound speed</a:t>
            </a:r>
          </a:p>
          <a:p>
            <a:r>
              <a:rPr lang="el-GR" sz="1400" dirty="0">
                <a:latin typeface="Helvetica" pitchFamily="2" charset="0"/>
              </a:rPr>
              <a:t>κ</a:t>
            </a:r>
            <a:r>
              <a:rPr lang="en-US" sz="1400" dirty="0">
                <a:latin typeface="Helvetica" pitchFamily="2" charset="0"/>
              </a:rPr>
              <a:t> = epicyclic frequency</a:t>
            </a:r>
          </a:p>
          <a:p>
            <a:r>
              <a:rPr lang="el-GR" sz="1400" dirty="0">
                <a:latin typeface="Helvetica" pitchFamily="2" charset="0"/>
              </a:rPr>
              <a:t>Σ</a:t>
            </a:r>
            <a:r>
              <a:rPr lang="en-US" sz="1400" dirty="0">
                <a:latin typeface="Helvetica" pitchFamily="2" charset="0"/>
              </a:rPr>
              <a:t> = column density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7C5C5C-BD23-6E25-BAD1-3A95C0EB2A76}"/>
              </a:ext>
            </a:extLst>
          </p:cNvPr>
          <p:cNvSpPr/>
          <p:nvPr/>
        </p:nvSpPr>
        <p:spPr>
          <a:xfrm>
            <a:off x="802640" y="1287512"/>
            <a:ext cx="3616960" cy="40920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76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solated galaxy evolution with feedback" descr="Isolated galaxy evolution with feedback">
            <a:hlinkClick r:id="" action="ppaction://media"/>
            <a:extLst>
              <a:ext uri="{FF2B5EF4-FFF2-40B4-BE49-F238E27FC236}">
                <a16:creationId xmlns:a16="http://schemas.microsoft.com/office/drawing/2014/main" id="{DD8EDB00-EB3B-D046-90C9-16683E07FA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75730" y="643466"/>
            <a:ext cx="644054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50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range, indoor, photo, looking&#10;&#10;Description automatically generated">
            <a:extLst>
              <a:ext uri="{FF2B5EF4-FFF2-40B4-BE49-F238E27FC236}">
                <a16:creationId xmlns:a16="http://schemas.microsoft.com/office/drawing/2014/main" id="{A3FD3D83-74F8-AD47-B136-F22C47224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80" y="1510173"/>
            <a:ext cx="11115040" cy="427188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335D728-BC74-1F29-7874-26BC799E804C}"/>
              </a:ext>
            </a:extLst>
          </p:cNvPr>
          <p:cNvSpPr txBox="1">
            <a:spLocks/>
          </p:cNvSpPr>
          <p:nvPr/>
        </p:nvSpPr>
        <p:spPr bwMode="auto">
          <a:xfrm>
            <a:off x="2400300" y="398813"/>
            <a:ext cx="7800903" cy="6909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 marL="1143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 marL="1600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 marL="20574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>
              <a:defRPr/>
            </a:pPr>
            <a:r>
              <a:rPr lang="en-US" sz="2539" b="1" dirty="0">
                <a:latin typeface="Helvetica"/>
                <a:cs typeface="Helvetica"/>
              </a:rPr>
              <a:t>What is the density of the AB Aur Disk?</a:t>
            </a:r>
          </a:p>
        </p:txBody>
      </p:sp>
    </p:spTree>
    <p:extLst>
      <p:ext uri="{BB962C8B-B14F-4D97-AF65-F5344CB8AC3E}">
        <p14:creationId xmlns:p14="http://schemas.microsoft.com/office/powerpoint/2010/main" val="318310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65A6AD-8272-E542-9B11-BC715891C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517" y="1727200"/>
            <a:ext cx="3255039" cy="361671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FAD8A02-0272-A535-9BA3-98BE79EA1ED6}"/>
              </a:ext>
            </a:extLst>
          </p:cNvPr>
          <p:cNvSpPr txBox="1">
            <a:spLocks/>
          </p:cNvSpPr>
          <p:nvPr/>
        </p:nvSpPr>
        <p:spPr bwMode="auto">
          <a:xfrm>
            <a:off x="2400300" y="398813"/>
            <a:ext cx="7800903" cy="6909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 marL="1143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 marL="1600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 marL="20574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>
              <a:defRPr/>
            </a:pPr>
            <a:r>
              <a:rPr lang="en-US" sz="2539" b="1" dirty="0">
                <a:latin typeface="Helvetica"/>
                <a:cs typeface="Helvetica"/>
              </a:rPr>
              <a:t>Density Estimate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E79224-A5F1-76A4-9B0A-5E87CB3D3B1A}"/>
              </a:ext>
            </a:extLst>
          </p:cNvPr>
          <p:cNvSpPr txBox="1"/>
          <p:nvPr/>
        </p:nvSpPr>
        <p:spPr>
          <a:xfrm>
            <a:off x="7651816" y="2113280"/>
            <a:ext cx="40429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Helvetica" pitchFamily="2" charset="0"/>
              </a:rPr>
              <a:t>if</a:t>
            </a:r>
            <a:r>
              <a:rPr lang="en-US" sz="1400" dirty="0">
                <a:latin typeface="Helvetica" pitchFamily="2" charset="0"/>
              </a:rPr>
              <a:t> (AB Aur b is a planet seen through haze) </a:t>
            </a:r>
            <a:r>
              <a:rPr lang="en-US" sz="1400" b="1" dirty="0">
                <a:latin typeface="Helvetica" pitchFamily="2" charset="0"/>
              </a:rPr>
              <a:t>then</a:t>
            </a:r>
            <a:r>
              <a:rPr lang="en-US" sz="1400" dirty="0">
                <a:latin typeface="Helvetica" pitchFamily="2" charset="0"/>
              </a:rPr>
              <a:t>:</a:t>
            </a:r>
          </a:p>
          <a:p>
            <a:endParaRPr lang="en-US" sz="1400" dirty="0">
              <a:latin typeface="Helvetica" pitchFamily="2" charset="0"/>
            </a:endParaRPr>
          </a:p>
          <a:p>
            <a:r>
              <a:rPr lang="en-US" sz="1400" dirty="0">
                <a:latin typeface="Helvetica" pitchFamily="2" charset="0"/>
              </a:rPr>
              <a:t>	optical depth ~ 1 </a:t>
            </a:r>
          </a:p>
        </p:txBody>
      </p:sp>
      <p:pic>
        <p:nvPicPr>
          <p:cNvPr id="7" name="Picture 6" descr="A picture containing text, cloudy, clouds, day&#10;&#10;Description automatically generated">
            <a:extLst>
              <a:ext uri="{FF2B5EF4-FFF2-40B4-BE49-F238E27FC236}">
                <a16:creationId xmlns:a16="http://schemas.microsoft.com/office/drawing/2014/main" id="{9FFBDADA-91A8-1ACC-C45A-2A9A56C0A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403" y="1930400"/>
            <a:ext cx="3060910" cy="27291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3C47B1-9F6B-729B-C75E-6E4A21108984}"/>
              </a:ext>
            </a:extLst>
          </p:cNvPr>
          <p:cNvSpPr txBox="1"/>
          <p:nvPr/>
        </p:nvSpPr>
        <p:spPr>
          <a:xfrm>
            <a:off x="8077200" y="3429000"/>
            <a:ext cx="355628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τ = κ ρ</a:t>
            </a:r>
            <a:r>
              <a:rPr lang="en-US" baseline="-25000" dirty="0"/>
              <a:t>d</a:t>
            </a:r>
            <a:r>
              <a:rPr lang="el-GR" dirty="0"/>
              <a:t> Η   </a:t>
            </a:r>
          </a:p>
          <a:p>
            <a:endParaRPr lang="el-GR" dirty="0"/>
          </a:p>
          <a:p>
            <a:r>
              <a:rPr lang="el-GR" dirty="0"/>
              <a:t>ρ</a:t>
            </a:r>
            <a:r>
              <a:rPr lang="en-US" baseline="-25000" dirty="0"/>
              <a:t>d</a:t>
            </a:r>
            <a:r>
              <a:rPr lang="el-GR" dirty="0"/>
              <a:t> ~ 1/(</a:t>
            </a:r>
            <a:r>
              <a:rPr lang="el-GR" dirty="0" err="1"/>
              <a:t>κΗ</a:t>
            </a:r>
            <a:r>
              <a:rPr lang="el-GR" dirty="0"/>
              <a:t>) </a:t>
            </a:r>
          </a:p>
          <a:p>
            <a:r>
              <a:rPr lang="el-GR" dirty="0"/>
              <a:t>   </a:t>
            </a:r>
            <a:r>
              <a:rPr lang="en-US" dirty="0"/>
              <a:t>  </a:t>
            </a:r>
            <a:r>
              <a:rPr lang="el-GR" dirty="0"/>
              <a:t>~ </a:t>
            </a:r>
            <a:r>
              <a:rPr lang="en-US" dirty="0"/>
              <a:t>10</a:t>
            </a:r>
            <a:r>
              <a:rPr lang="en-US" baseline="30000" dirty="0"/>
              <a:t>-14 </a:t>
            </a:r>
            <a:r>
              <a:rPr lang="en-US" dirty="0"/>
              <a:t>g/cm</a:t>
            </a:r>
            <a:r>
              <a:rPr lang="en-US" baseline="30000" dirty="0"/>
              <a:t>3</a:t>
            </a:r>
          </a:p>
          <a:p>
            <a:endParaRPr lang="en-US" baseline="30000" dirty="0"/>
          </a:p>
          <a:p>
            <a:r>
              <a:rPr lang="el-GR" b="1" dirty="0">
                <a:solidFill>
                  <a:srgbClr val="002060"/>
                </a:solidFill>
              </a:rPr>
              <a:t>ρ</a:t>
            </a:r>
            <a:r>
              <a:rPr lang="en-US" b="1" baseline="-25000" dirty="0">
                <a:solidFill>
                  <a:srgbClr val="002060"/>
                </a:solidFill>
              </a:rPr>
              <a:t>g </a:t>
            </a:r>
            <a:r>
              <a:rPr lang="en-US" b="1" dirty="0">
                <a:solidFill>
                  <a:srgbClr val="002060"/>
                </a:solidFill>
              </a:rPr>
              <a:t>~ 10</a:t>
            </a:r>
            <a:r>
              <a:rPr lang="en-US" b="1" baseline="30000" dirty="0">
                <a:solidFill>
                  <a:srgbClr val="002060"/>
                </a:solidFill>
              </a:rPr>
              <a:t>-12</a:t>
            </a:r>
            <a:r>
              <a:rPr lang="en-US" b="1" baseline="-25000" dirty="0">
                <a:solidFill>
                  <a:srgbClr val="002060"/>
                </a:solidFill>
              </a:rPr>
              <a:t> </a:t>
            </a:r>
            <a:r>
              <a:rPr lang="en-US" b="1" dirty="0">
                <a:solidFill>
                  <a:srgbClr val="002060"/>
                </a:solidFill>
              </a:rPr>
              <a:t>g/cm</a:t>
            </a:r>
            <a:r>
              <a:rPr lang="en-US" b="1" baseline="30000" dirty="0">
                <a:solidFill>
                  <a:srgbClr val="002060"/>
                </a:solidFill>
              </a:rPr>
              <a:t>3</a:t>
            </a:r>
          </a:p>
          <a:p>
            <a:endParaRPr lang="en-US" b="1" baseline="30000" dirty="0">
              <a:solidFill>
                <a:srgbClr val="002060"/>
              </a:solidFill>
            </a:endParaRPr>
          </a:p>
          <a:p>
            <a:r>
              <a:rPr lang="el-GR" b="1" dirty="0">
                <a:solidFill>
                  <a:srgbClr val="002060"/>
                </a:solidFill>
              </a:rPr>
              <a:t>Σ ~ 3 </a:t>
            </a:r>
            <a:r>
              <a:rPr lang="en-US" b="1" dirty="0">
                <a:solidFill>
                  <a:srgbClr val="002060"/>
                </a:solidFill>
              </a:rPr>
              <a:t>g/cm</a:t>
            </a:r>
            <a:r>
              <a:rPr lang="en-US" b="1" baseline="30000" dirty="0">
                <a:solidFill>
                  <a:srgbClr val="00206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196244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EA8736D9-60DC-35E7-E915-0B8F36E11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2063" y="1782974"/>
            <a:ext cx="6468817" cy="41631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C8E26F7-DD2F-7E1E-D4AA-E209D8D48FBC}"/>
              </a:ext>
            </a:extLst>
          </p:cNvPr>
          <p:cNvSpPr txBox="1">
            <a:spLocks/>
          </p:cNvSpPr>
          <p:nvPr/>
        </p:nvSpPr>
        <p:spPr bwMode="auto">
          <a:xfrm>
            <a:off x="2400300" y="398813"/>
            <a:ext cx="7800903" cy="6909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 marL="1143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 marL="1600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 marL="20574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>
              <a:defRPr/>
            </a:pPr>
            <a:r>
              <a:rPr lang="en-US" sz="2539" b="1" dirty="0" err="1">
                <a:latin typeface="Helvetica"/>
                <a:cs typeface="Helvetica"/>
              </a:rPr>
              <a:t>Toomre</a:t>
            </a:r>
            <a:r>
              <a:rPr lang="en-US" sz="2539" b="1" dirty="0">
                <a:latin typeface="Helvetica"/>
                <a:cs typeface="Helvetica"/>
              </a:rPr>
              <a:t> Q of the disk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D3F22538-8414-3D5D-0BBA-7DCB170A9E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62" y="836363"/>
            <a:ext cx="2834065" cy="1073150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5AE416BA-0EA6-4C08-E9E2-CA9EC4B8D8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260" y="1782974"/>
            <a:ext cx="1172035" cy="706226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2F2E5F1-2D30-B866-313C-3302E01003C9}"/>
              </a:ext>
            </a:extLst>
          </p:cNvPr>
          <p:cNvCxnSpPr>
            <a:cxnSpLocks/>
          </p:cNvCxnSpPr>
          <p:nvPr/>
        </p:nvCxnSpPr>
        <p:spPr>
          <a:xfrm flipH="1">
            <a:off x="6663834" y="4104640"/>
            <a:ext cx="3383280" cy="8839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80DF830-6291-C7F8-A677-653188001DA8}"/>
              </a:ext>
            </a:extLst>
          </p:cNvPr>
          <p:cNvSpPr txBox="1"/>
          <p:nvPr/>
        </p:nvSpPr>
        <p:spPr>
          <a:xfrm>
            <a:off x="10148714" y="3781474"/>
            <a:ext cx="1710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  <a:latin typeface="Helvetica" pitchFamily="2" charset="0"/>
              </a:rPr>
              <a:t>Gravitationally </a:t>
            </a:r>
          </a:p>
          <a:p>
            <a:r>
              <a:rPr lang="en-US" i="1" dirty="0">
                <a:solidFill>
                  <a:srgbClr val="FF0000"/>
                </a:solidFill>
                <a:latin typeface="Helvetica" pitchFamily="2" charset="0"/>
              </a:rPr>
              <a:t>Unstable! </a:t>
            </a:r>
          </a:p>
        </p:txBody>
      </p:sp>
      <p:pic>
        <p:nvPicPr>
          <p:cNvPr id="14" name="Picture 13" descr="A close up of a rose&#10;&#10;Description automatically generated with low confidence">
            <a:extLst>
              <a:ext uri="{FF2B5EF4-FFF2-40B4-BE49-F238E27FC236}">
                <a16:creationId xmlns:a16="http://schemas.microsoft.com/office/drawing/2014/main" id="{1B0333F1-3DC5-E3DF-36BD-39D4B3F5E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339" y="2856124"/>
            <a:ext cx="2246890" cy="224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83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801F73-A39C-763C-73D0-C169B1F032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280" y="1293374"/>
            <a:ext cx="10577440" cy="4271252"/>
          </a:xfrm>
          <a:prstGeom prst="rect">
            <a:avLst/>
          </a:prstGeom>
        </p:spPr>
      </p:pic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13F0D1FA-7E03-C349-C0A3-8FB6EA1FB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99" y="1889759"/>
            <a:ext cx="5563001" cy="358014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CC38E9C-8AA9-85D1-EFA8-4A5B91B563F0}"/>
              </a:ext>
            </a:extLst>
          </p:cNvPr>
          <p:cNvSpPr txBox="1">
            <a:spLocks/>
          </p:cNvSpPr>
          <p:nvPr/>
        </p:nvSpPr>
        <p:spPr bwMode="auto">
          <a:xfrm>
            <a:off x="2400300" y="398813"/>
            <a:ext cx="7800903" cy="6909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 marL="1143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 marL="1600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 marL="20574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>
              <a:defRPr/>
            </a:pPr>
            <a:r>
              <a:rPr lang="en-US" sz="2539" b="1" dirty="0">
                <a:latin typeface="Helvetica"/>
                <a:cs typeface="Helvetica"/>
              </a:rPr>
              <a:t>Consistent with the pebble ring</a:t>
            </a:r>
          </a:p>
        </p:txBody>
      </p:sp>
    </p:spTree>
    <p:extLst>
      <p:ext uri="{BB962C8B-B14F-4D97-AF65-F5344CB8AC3E}">
        <p14:creationId xmlns:p14="http://schemas.microsoft.com/office/powerpoint/2010/main" val="35352767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7E423861-4CB8-244A-B561-2A2220919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065" y="2205354"/>
            <a:ext cx="4969837" cy="33413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35BAB5-0A45-534C-AD23-E618A3E1F05C}"/>
              </a:ext>
            </a:extLst>
          </p:cNvPr>
          <p:cNvSpPr txBox="1"/>
          <p:nvPr/>
        </p:nvSpPr>
        <p:spPr>
          <a:xfrm>
            <a:off x="703707" y="1089795"/>
            <a:ext cx="35533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10 Jupiter masses, spread over area </a:t>
            </a:r>
            <a:r>
              <a:rPr lang="el-GR" dirty="0">
                <a:latin typeface="Helvetica" pitchFamily="2" charset="0"/>
              </a:rPr>
              <a:t>π(</a:t>
            </a:r>
            <a:r>
              <a:rPr lang="en-US" dirty="0" err="1">
                <a:latin typeface="Helvetica" pitchFamily="2" charset="0"/>
              </a:rPr>
              <a:t>fR</a:t>
            </a:r>
            <a:r>
              <a:rPr lang="el-GR" baseline="-25000" dirty="0">
                <a:latin typeface="Helvetica" pitchFamily="2" charset="0"/>
              </a:rPr>
              <a:t>Η</a:t>
            </a:r>
            <a:r>
              <a:rPr lang="en-US" baseline="-25000" dirty="0">
                <a:latin typeface="Helvetica" pitchFamily="2" charset="0"/>
              </a:rPr>
              <a:t>ill</a:t>
            </a:r>
            <a:r>
              <a:rPr lang="el-GR" dirty="0">
                <a:latin typeface="Helvetica" pitchFamily="2" charset="0"/>
              </a:rPr>
              <a:t>)</a:t>
            </a:r>
            <a:r>
              <a:rPr lang="en-US" baseline="30000" dirty="0">
                <a:latin typeface="Helvetica" pitchFamily="2" charset="0"/>
              </a:rPr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T  = 2000 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r = 100 AU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A2E6D92-D33E-1931-B1DD-655F0EAB1EDC}"/>
              </a:ext>
            </a:extLst>
          </p:cNvPr>
          <p:cNvSpPr txBox="1">
            <a:spLocks/>
          </p:cNvSpPr>
          <p:nvPr/>
        </p:nvSpPr>
        <p:spPr bwMode="auto">
          <a:xfrm>
            <a:off x="2400300" y="398813"/>
            <a:ext cx="7800903" cy="6909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 marL="1143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 marL="1600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 marL="20574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>
              <a:defRPr/>
            </a:pPr>
            <a:r>
              <a:rPr lang="en-US" sz="2539" b="1" dirty="0" err="1">
                <a:latin typeface="Helvetica"/>
                <a:cs typeface="Helvetica"/>
              </a:rPr>
              <a:t>Toomre</a:t>
            </a:r>
            <a:r>
              <a:rPr lang="en-US" sz="2539" b="1" dirty="0">
                <a:latin typeface="Helvetica"/>
                <a:cs typeface="Helvetica"/>
              </a:rPr>
              <a:t> Q of the clump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035F05-358C-75A6-F5BE-203EFA2E2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725" y="2723514"/>
            <a:ext cx="3255039" cy="36167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840B3F-E466-328C-98C7-049CB58CF767}"/>
              </a:ext>
            </a:extLst>
          </p:cNvPr>
          <p:cNvSpPr txBox="1"/>
          <p:nvPr/>
        </p:nvSpPr>
        <p:spPr>
          <a:xfrm>
            <a:off x="9318633" y="3200400"/>
            <a:ext cx="26276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  <a:latin typeface="Helvetica" pitchFamily="2" charset="0"/>
              </a:rPr>
              <a:t>The clump is consistent</a:t>
            </a:r>
          </a:p>
          <a:p>
            <a:r>
              <a:rPr lang="en-US" i="1" dirty="0">
                <a:solidFill>
                  <a:srgbClr val="FF0000"/>
                </a:solidFill>
                <a:latin typeface="Helvetica" pitchFamily="2" charset="0"/>
              </a:rPr>
              <a:t>with a Q~1 clump filling </a:t>
            </a:r>
          </a:p>
          <a:p>
            <a:r>
              <a:rPr lang="en-US" i="1" dirty="0">
                <a:solidFill>
                  <a:srgbClr val="FF0000"/>
                </a:solidFill>
                <a:latin typeface="Helvetica" pitchFamily="2" charset="0"/>
              </a:rPr>
              <a:t>its Hill sphere. </a:t>
            </a:r>
          </a:p>
        </p:txBody>
      </p:sp>
    </p:spTree>
    <p:extLst>
      <p:ext uri="{BB962C8B-B14F-4D97-AF65-F5344CB8AC3E}">
        <p14:creationId xmlns:p14="http://schemas.microsoft.com/office/powerpoint/2010/main" val="36610502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D05FB31-8C5A-9F48-A8DE-36CADE8AFBF7}"/>
              </a:ext>
            </a:extLst>
          </p:cNvPr>
          <p:cNvSpPr txBox="1"/>
          <p:nvPr/>
        </p:nvSpPr>
        <p:spPr>
          <a:xfrm>
            <a:off x="8136313" y="2009984"/>
            <a:ext cx="3586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T = 30K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latin typeface="Symbol" pitchFamily="2" charset="2"/>
              </a:rPr>
              <a:t>g </a:t>
            </a:r>
            <a:r>
              <a:rPr lang="en-US" dirty="0">
                <a:latin typeface="Helvetica" pitchFamily="2" charset="0"/>
              </a:rPr>
              <a:t>= 1.4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Helvetica" pitchFamily="2" charset="0"/>
            </a:endParaRPr>
          </a:p>
        </p:txBody>
      </p:sp>
      <p:pic>
        <p:nvPicPr>
          <p:cNvPr id="8" name="Picture 7" descr="Text&#10;&#10;Description automatically generated with medium confidence">
            <a:extLst>
              <a:ext uri="{FF2B5EF4-FFF2-40B4-BE49-F238E27FC236}">
                <a16:creationId xmlns:a16="http://schemas.microsoft.com/office/drawing/2014/main" id="{5FFB9FE6-4706-D24B-8447-4E46912C0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5195" y="3955564"/>
            <a:ext cx="3619500" cy="762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E000175-4325-699C-FACB-9573EBB185E2}"/>
              </a:ext>
            </a:extLst>
          </p:cNvPr>
          <p:cNvSpPr txBox="1">
            <a:spLocks/>
          </p:cNvSpPr>
          <p:nvPr/>
        </p:nvSpPr>
        <p:spPr bwMode="auto">
          <a:xfrm>
            <a:off x="2400300" y="398813"/>
            <a:ext cx="7800903" cy="6909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marL="742950" indent="-28575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2pPr>
            <a:lvl3pPr marL="1143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3pPr>
            <a:lvl4pPr marL="1600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4pPr>
            <a:lvl5pPr marL="20574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5pPr>
            <a:lvl6pPr marL="25146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6pPr>
            <a:lvl7pPr marL="29718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7pPr>
            <a:lvl8pPr marL="34290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8pPr>
            <a:lvl9pPr marL="3886200" indent="-228600" algn="ctr" defTabSz="457200" rtl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4400">
                <a:solidFill>
                  <a:srgbClr val="000000"/>
                </a:solidFill>
                <a:latin typeface="Times New Roman" charset="0"/>
                <a:ea typeface="ＭＳ Ｐゴシック" charset="0"/>
                <a:cs typeface="msmincho" charset="0"/>
              </a:defRPr>
            </a:lvl9pPr>
          </a:lstStyle>
          <a:p>
            <a:pPr>
              <a:defRPr/>
            </a:pPr>
            <a:r>
              <a:rPr lang="en-US" sz="2539" b="1" dirty="0" err="1">
                <a:latin typeface="Helvetica"/>
                <a:cs typeface="Helvetica"/>
              </a:rPr>
              <a:t>Bonnor</a:t>
            </a:r>
            <a:r>
              <a:rPr lang="en-US" sz="2539" b="1" dirty="0">
                <a:latin typeface="Helvetica"/>
                <a:cs typeface="Helvetica"/>
              </a:rPr>
              <a:t>—Ebert mass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640045-B72B-16CF-CB10-AB81736F2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20" y="1089795"/>
            <a:ext cx="6335828" cy="422388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AA3C919-2B1A-D36A-81A6-AD8370FDA072}"/>
              </a:ext>
            </a:extLst>
          </p:cNvPr>
          <p:cNvSpPr txBox="1"/>
          <p:nvPr/>
        </p:nvSpPr>
        <p:spPr>
          <a:xfrm>
            <a:off x="1505592" y="5425440"/>
            <a:ext cx="4752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  <a:latin typeface="Helvetica" pitchFamily="2" charset="0"/>
              </a:rPr>
              <a:t>Consistent with Jupiter-mass!</a:t>
            </a:r>
          </a:p>
        </p:txBody>
      </p:sp>
    </p:spTree>
    <p:extLst>
      <p:ext uri="{BB962C8B-B14F-4D97-AF65-F5344CB8AC3E}">
        <p14:creationId xmlns:p14="http://schemas.microsoft.com/office/powerpoint/2010/main" val="102473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70042C9-5F52-A34F-8396-7A8DD75D9950}"/>
              </a:ext>
            </a:extLst>
          </p:cNvPr>
          <p:cNvSpPr txBox="1"/>
          <p:nvPr/>
        </p:nvSpPr>
        <p:spPr>
          <a:xfrm>
            <a:off x="8298873" y="2385904"/>
            <a:ext cx="358644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Rounded MT Bold" panose="020F0704030504030204" pitchFamily="34" charset="77"/>
                <a:cs typeface="Times New Roman" panose="02020603050405020304" pitchFamily="18" charset="0"/>
              </a:rPr>
              <a:t>Model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2D r</a:t>
            </a:r>
            <a:r>
              <a:rPr lang="en-US" dirty="0">
                <a:latin typeface="Symbol" pitchFamily="2" charset="2"/>
              </a:rPr>
              <a:t>f</a:t>
            </a:r>
            <a:r>
              <a:rPr lang="en-US" dirty="0">
                <a:latin typeface="Helvetica" pitchFamily="2" charset="0"/>
              </a:rPr>
              <a:t> Resolution 432 x 864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Log grid </a:t>
            </a:r>
            <a:r>
              <a:rPr lang="en-US" i="1" dirty="0">
                <a:latin typeface="Symbol" pitchFamily="2" charset="2"/>
              </a:rPr>
              <a:t>D</a:t>
            </a:r>
            <a:r>
              <a:rPr lang="en-US" i="1" dirty="0">
                <a:latin typeface="Helvetica" pitchFamily="2" charset="0"/>
              </a:rPr>
              <a:t>r / r</a:t>
            </a:r>
            <a:r>
              <a:rPr lang="en-US" dirty="0">
                <a:latin typeface="Helvetica" pitchFamily="2" charset="0"/>
              </a:rPr>
              <a:t> = const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Radial range 30 – 300 AU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Exponential truncated disk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latin typeface="Symbol" pitchFamily="2" charset="2"/>
              </a:rPr>
              <a:t>b</a:t>
            </a:r>
            <a:r>
              <a:rPr lang="en-US" i="1" dirty="0">
                <a:latin typeface="Helvetica" pitchFamily="2" charset="0"/>
              </a:rPr>
              <a:t>-</a:t>
            </a:r>
            <a:r>
              <a:rPr lang="en-US" dirty="0">
                <a:latin typeface="Helvetica" pitchFamily="2" charset="0"/>
              </a:rPr>
              <a:t>cooling: 10 orbits at 100 AU</a:t>
            </a:r>
          </a:p>
        </p:txBody>
      </p:sp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EC880348-129B-A947-A7B2-3A7AE9CB4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85" y="1173018"/>
            <a:ext cx="7950945" cy="511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329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D11C9C3-D4AE-D743-9048-E65B8E821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15" y="747080"/>
            <a:ext cx="6306325" cy="56425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0042C9-5F52-A34F-8396-7A8DD75D9950}"/>
              </a:ext>
            </a:extLst>
          </p:cNvPr>
          <p:cNvSpPr txBox="1"/>
          <p:nvPr/>
        </p:nvSpPr>
        <p:spPr>
          <a:xfrm>
            <a:off x="8298873" y="2385904"/>
            <a:ext cx="358644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 Rounded MT Bold" panose="020F0704030504030204" pitchFamily="34" charset="77"/>
                <a:cs typeface="Times New Roman" panose="02020603050405020304" pitchFamily="18" charset="0"/>
              </a:rPr>
              <a:t>Model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2D r</a:t>
            </a:r>
            <a:r>
              <a:rPr lang="en-US" dirty="0">
                <a:latin typeface="Symbol" pitchFamily="2" charset="2"/>
              </a:rPr>
              <a:t>f</a:t>
            </a:r>
            <a:r>
              <a:rPr lang="en-US" dirty="0">
                <a:latin typeface="Helvetica" pitchFamily="2" charset="0"/>
              </a:rPr>
              <a:t> Resolution 432 x 864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Log grid </a:t>
            </a:r>
            <a:r>
              <a:rPr lang="en-US" i="1" dirty="0">
                <a:latin typeface="Symbol" pitchFamily="2" charset="2"/>
              </a:rPr>
              <a:t>D</a:t>
            </a:r>
            <a:r>
              <a:rPr lang="en-US" i="1" dirty="0">
                <a:latin typeface="Helvetica" pitchFamily="2" charset="0"/>
              </a:rPr>
              <a:t>r / r</a:t>
            </a:r>
            <a:r>
              <a:rPr lang="en-US" dirty="0">
                <a:latin typeface="Helvetica" pitchFamily="2" charset="0"/>
              </a:rPr>
              <a:t> = const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Radial range 30 – 300 AU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Helvetica" pitchFamily="2" charset="0"/>
              </a:rPr>
              <a:t>Exponential truncated disk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>
                <a:latin typeface="Symbol" pitchFamily="2" charset="2"/>
              </a:rPr>
              <a:t>b</a:t>
            </a:r>
            <a:r>
              <a:rPr lang="en-US" i="1" dirty="0">
                <a:latin typeface="Helvetica" pitchFamily="2" charset="0"/>
              </a:rPr>
              <a:t>-</a:t>
            </a:r>
            <a:r>
              <a:rPr lang="en-US" dirty="0">
                <a:latin typeface="Helvetica" pitchFamily="2" charset="0"/>
              </a:rPr>
              <a:t>cooling: 10 orbits at 100 AU</a:t>
            </a:r>
          </a:p>
        </p:txBody>
      </p:sp>
    </p:spTree>
    <p:extLst>
      <p:ext uri="{BB962C8B-B14F-4D97-AF65-F5344CB8AC3E}">
        <p14:creationId xmlns:p14="http://schemas.microsoft.com/office/powerpoint/2010/main" val="4653794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C1AEE4-0830-EF49-AE1D-829D2F8BA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42" y="838199"/>
            <a:ext cx="5943600" cy="5181601"/>
          </a:xfrm>
          <a:prstGeom prst="rect">
            <a:avLst/>
          </a:prstGeom>
        </p:spPr>
      </p:pic>
      <p:pic>
        <p:nvPicPr>
          <p:cNvPr id="6" name="Picture 5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34FB0C5D-C6D9-6C41-A982-3AF47A0FF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498" y="752477"/>
            <a:ext cx="5254154" cy="526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958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C28A7EF9-AF14-3747-8B53-11CB7643F3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083" y="977086"/>
            <a:ext cx="4891568" cy="49038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8AA1C0-B93D-294A-B74A-5103CE15C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084" y="1177636"/>
            <a:ext cx="5093918" cy="46845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D2B5D6-6925-1D48-AF8F-AAB270FB7578}"/>
              </a:ext>
            </a:extLst>
          </p:cNvPr>
          <p:cNvSpPr txBox="1"/>
          <p:nvPr/>
        </p:nvSpPr>
        <p:spPr>
          <a:xfrm>
            <a:off x="2286000" y="808304"/>
            <a:ext cx="100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H = c</a:t>
            </a:r>
            <a:r>
              <a:rPr lang="en-US" i="1" baseline="-25000" dirty="0"/>
              <a:t>s </a:t>
            </a:r>
            <a:r>
              <a:rPr lang="en-US" i="1" dirty="0"/>
              <a:t>/</a:t>
            </a:r>
            <a:r>
              <a:rPr lang="en-US" i="1" dirty="0">
                <a:latin typeface="Symbol" pitchFamily="2" charset="2"/>
              </a:rPr>
              <a:t>W</a:t>
            </a:r>
          </a:p>
        </p:txBody>
      </p:sp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A7C66439-FADE-EB43-ADDB-425754C52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9909" y="637825"/>
            <a:ext cx="30988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9270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01064C4A-B3E6-B243-BB46-7AEA09A19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1662960"/>
            <a:ext cx="3517119" cy="3525934"/>
          </a:xfrm>
          <a:prstGeom prst="rect">
            <a:avLst/>
          </a:prstGeom>
        </p:spPr>
      </p:pic>
      <p:pic>
        <p:nvPicPr>
          <p:cNvPr id="7" name="Picture 6" descr="Chart&#10;&#10;Description automatically generated with low confidence">
            <a:extLst>
              <a:ext uri="{FF2B5EF4-FFF2-40B4-BE49-F238E27FC236}">
                <a16:creationId xmlns:a16="http://schemas.microsoft.com/office/drawing/2014/main" id="{C73588C3-DCAF-CD41-8119-8AADC368E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676" y="1890569"/>
            <a:ext cx="3537345" cy="3070716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1B39B6AF-25CB-4646-86C5-41D5E3CE9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2336" y="1790468"/>
            <a:ext cx="3517120" cy="3270920"/>
          </a:xfrm>
          <a:prstGeom prst="rect">
            <a:avLst/>
          </a:prstGeom>
        </p:spPr>
      </p:pic>
      <p:sp>
        <p:nvSpPr>
          <p:cNvPr id="8" name="Text Box 6">
            <a:extLst>
              <a:ext uri="{FF2B5EF4-FFF2-40B4-BE49-F238E27FC236}">
                <a16:creationId xmlns:a16="http://schemas.microsoft.com/office/drawing/2014/main" id="{E71ECBFC-14FD-3346-7C52-7B22EEE64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807" y="418267"/>
            <a:ext cx="9792385" cy="35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000" b="1" dirty="0">
                <a:latin typeface="Helvetica" pitchFamily="2" charset="0"/>
                <a:ea typeface="Times New Roman" charset="0"/>
                <a:cs typeface="Times New Roman" charset="0"/>
              </a:rPr>
              <a:t>Synthetic Image with RADMC-3D</a:t>
            </a: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id="{9DB5BCCC-B3C0-80C7-4A5F-D0F0C5C8C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7600" y="5188894"/>
            <a:ext cx="2844800" cy="849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1400" dirty="0">
                <a:latin typeface="Helvetica" pitchFamily="2" charset="0"/>
                <a:ea typeface="Times New Roman" charset="0"/>
                <a:cs typeface="Times New Roman" charset="0"/>
              </a:rPr>
              <a:t>10</a:t>
            </a:r>
            <a:r>
              <a:rPr lang="en-US" sz="1400" baseline="30000" dirty="0">
                <a:latin typeface="Helvetica" pitchFamily="2" charset="0"/>
                <a:ea typeface="Times New Roman" charset="0"/>
                <a:cs typeface="Times New Roman" charset="0"/>
              </a:rPr>
              <a:t>7</a:t>
            </a:r>
            <a:r>
              <a:rPr lang="en-US" sz="1400" dirty="0">
                <a:latin typeface="Helvetica" pitchFamily="2" charset="0"/>
                <a:ea typeface="Times New Roman" charset="0"/>
                <a:cs typeface="Times New Roman" charset="0"/>
              </a:rPr>
              <a:t> photons</a:t>
            </a:r>
          </a:p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1400" dirty="0">
                <a:latin typeface="Helvetica" pitchFamily="2" charset="0"/>
                <a:ea typeface="Times New Roman" charset="0"/>
                <a:cs typeface="Times New Roman" charset="0"/>
              </a:rPr>
              <a:t>2.2 microns</a:t>
            </a:r>
          </a:p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endParaRPr lang="en-US" sz="1400" dirty="0">
              <a:latin typeface="Helvetica" pitchFamily="2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7713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pplication&#10;&#10;Description automatically generated">
            <a:extLst>
              <a:ext uri="{FF2B5EF4-FFF2-40B4-BE49-F238E27FC236}">
                <a16:creationId xmlns:a16="http://schemas.microsoft.com/office/drawing/2014/main" id="{FF14CB8D-2371-2F4B-B777-6EF0B08A5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132" y="3241040"/>
            <a:ext cx="4822613" cy="3616960"/>
          </a:xfrm>
          <a:prstGeom prst="rect">
            <a:avLst/>
          </a:prstGeom>
        </p:spPr>
      </p:pic>
      <p:pic>
        <p:nvPicPr>
          <p:cNvPr id="7" name="Picture 6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1637BBB4-EB28-D04F-93CB-34ACA1094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563" y="3241040"/>
            <a:ext cx="4822613" cy="36169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18DB66-25C8-0A49-8B13-0D4BB4F224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3402" y="1350387"/>
            <a:ext cx="2616200" cy="1841500"/>
          </a:xfrm>
          <a:prstGeom prst="rect">
            <a:avLst/>
          </a:prstGeom>
        </p:spPr>
      </p:pic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A2C107E-4BE0-414E-8CBC-9A2EF420AF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6183" y="1350387"/>
            <a:ext cx="2628900" cy="1892300"/>
          </a:xfrm>
          <a:prstGeom prst="rect">
            <a:avLst/>
          </a:prstGeom>
        </p:spPr>
      </p:pic>
      <p:pic>
        <p:nvPicPr>
          <p:cNvPr id="13" name="Picture 12" descr="A picture containing chart&#10;&#10;Description automatically generated">
            <a:extLst>
              <a:ext uri="{FF2B5EF4-FFF2-40B4-BE49-F238E27FC236}">
                <a16:creationId xmlns:a16="http://schemas.microsoft.com/office/drawing/2014/main" id="{324F9C70-BB12-9746-AB64-ADDEDF0877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70816" y="1350387"/>
            <a:ext cx="2679700" cy="18796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CEC4AE8-C6F0-D94F-B64E-A7A123AB6651}"/>
              </a:ext>
            </a:extLst>
          </p:cNvPr>
          <p:cNvSpPr txBox="1"/>
          <p:nvPr/>
        </p:nvSpPr>
        <p:spPr>
          <a:xfrm>
            <a:off x="2309224" y="3167380"/>
            <a:ext cx="118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1.6 micron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C40C0D-B3DD-C74C-A088-76F1A2524439}"/>
              </a:ext>
            </a:extLst>
          </p:cNvPr>
          <p:cNvSpPr txBox="1"/>
          <p:nvPr/>
        </p:nvSpPr>
        <p:spPr>
          <a:xfrm>
            <a:off x="8331655" y="3244334"/>
            <a:ext cx="118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3.8 micron</a:t>
            </a: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id="{F4076475-3CC7-932A-76C2-00A37765E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807" y="418267"/>
            <a:ext cx="9792385" cy="35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000" b="1" dirty="0">
                <a:latin typeface="Helvetica" pitchFamily="2" charset="0"/>
                <a:ea typeface="Times New Roman" charset="0"/>
                <a:cs typeface="Times New Roman" charset="0"/>
              </a:rPr>
              <a:t>Control Model without Self-Gravity</a:t>
            </a:r>
          </a:p>
        </p:txBody>
      </p:sp>
    </p:spTree>
    <p:extLst>
      <p:ext uri="{BB962C8B-B14F-4D97-AF65-F5344CB8AC3E}">
        <p14:creationId xmlns:p14="http://schemas.microsoft.com/office/powerpoint/2010/main" val="9471135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01064C4A-B3E6-B243-BB46-7AEA09A19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" y="1662960"/>
            <a:ext cx="3517119" cy="3525934"/>
          </a:xfrm>
          <a:prstGeom prst="rect">
            <a:avLst/>
          </a:prstGeom>
        </p:spPr>
      </p:pic>
      <p:pic>
        <p:nvPicPr>
          <p:cNvPr id="7" name="Picture 6" descr="Chart&#10;&#10;Description automatically generated with low confidence">
            <a:extLst>
              <a:ext uri="{FF2B5EF4-FFF2-40B4-BE49-F238E27FC236}">
                <a16:creationId xmlns:a16="http://schemas.microsoft.com/office/drawing/2014/main" id="{C73588C3-DCAF-CD41-8119-8AADC368E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676" y="1890569"/>
            <a:ext cx="3537345" cy="3070716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1B39B6AF-25CB-4646-86C5-41D5E3CE9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2336" y="1790468"/>
            <a:ext cx="3517120" cy="3270920"/>
          </a:xfrm>
          <a:prstGeom prst="rect">
            <a:avLst/>
          </a:prstGeom>
        </p:spPr>
      </p:pic>
      <p:sp>
        <p:nvSpPr>
          <p:cNvPr id="8" name="Text Box 6">
            <a:extLst>
              <a:ext uri="{FF2B5EF4-FFF2-40B4-BE49-F238E27FC236}">
                <a16:creationId xmlns:a16="http://schemas.microsoft.com/office/drawing/2014/main" id="{AC19E2F0-6B80-C628-1085-089921B7B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807" y="418267"/>
            <a:ext cx="9792385" cy="35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000" b="1" dirty="0">
                <a:latin typeface="Helvetica" pitchFamily="2" charset="0"/>
                <a:ea typeface="Times New Roman" charset="0"/>
                <a:cs typeface="Times New Roman" charset="0"/>
              </a:rPr>
              <a:t>AB Aur model</a:t>
            </a:r>
          </a:p>
        </p:txBody>
      </p:sp>
    </p:spTree>
    <p:extLst>
      <p:ext uri="{BB962C8B-B14F-4D97-AF65-F5344CB8AC3E}">
        <p14:creationId xmlns:p14="http://schemas.microsoft.com/office/powerpoint/2010/main" val="25589905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8772B2F2-59D4-3345-BA9A-9BB9BDC5A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467" y="158079"/>
            <a:ext cx="7104168" cy="660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920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8901F1-697C-364C-9D00-A27E46E64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7345" y="515826"/>
            <a:ext cx="6278880" cy="58263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CB30EF-DA89-C042-8CEA-BDDDC19B8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692" y="930011"/>
            <a:ext cx="4608927" cy="512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268936"/>
      </p:ext>
    </p:extLst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E29CC035-1389-DC41-93A2-90CC69A9C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190" y="1737821"/>
            <a:ext cx="3200400" cy="3200400"/>
          </a:xfrm>
          <a:prstGeom prst="rect">
            <a:avLst/>
          </a:prstGeom>
        </p:spPr>
      </p:pic>
      <p:pic>
        <p:nvPicPr>
          <p:cNvPr id="7" name="Picture 6" descr="A picture containing chart&#10;&#10;Description automatically generated">
            <a:extLst>
              <a:ext uri="{FF2B5EF4-FFF2-40B4-BE49-F238E27FC236}">
                <a16:creationId xmlns:a16="http://schemas.microsoft.com/office/drawing/2014/main" id="{0CED319D-181A-6240-9B04-AC9B4D87F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12" y="1728677"/>
            <a:ext cx="3200400" cy="3200400"/>
          </a:xfrm>
          <a:prstGeom prst="rect">
            <a:avLst/>
          </a:prstGeom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8431672D-4EFB-6741-BC51-BC69DA7162DE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8899300" y="1746965"/>
            <a:ext cx="3182112" cy="31821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1805DDD-B477-8649-BD62-E3C23E4E285B}"/>
              </a:ext>
            </a:extLst>
          </p:cNvPr>
          <p:cNvSpPr txBox="1"/>
          <p:nvPr/>
        </p:nvSpPr>
        <p:spPr>
          <a:xfrm>
            <a:off x="1352281" y="1537766"/>
            <a:ext cx="24147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Helvetica" pitchFamily="2" charset="0"/>
                <a:cs typeface="Times New Roman" panose="02020603050405020304" pitchFamily="18" charset="0"/>
              </a:rPr>
              <a:t>Star + GI Blob</a:t>
            </a:r>
            <a:endParaRPr lang="en-US" sz="2000" dirty="0">
              <a:latin typeface="Helvetica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F7DD84-FC2F-AC45-9D5F-A0B1A1B32CB6}"/>
              </a:ext>
            </a:extLst>
          </p:cNvPr>
          <p:cNvSpPr txBox="1"/>
          <p:nvPr/>
        </p:nvSpPr>
        <p:spPr>
          <a:xfrm>
            <a:off x="5349025" y="1537766"/>
            <a:ext cx="24147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Helvetica" pitchFamily="2" charset="0"/>
                <a:cs typeface="Times New Roman" panose="02020603050405020304" pitchFamily="18" charset="0"/>
              </a:rPr>
              <a:t>Star</a:t>
            </a:r>
            <a:endParaRPr lang="en-US" sz="2000" dirty="0">
              <a:latin typeface="Helvetica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2BBFB0-FF1E-3741-BC6E-B3B5A17EA47A}"/>
              </a:ext>
            </a:extLst>
          </p:cNvPr>
          <p:cNvSpPr txBox="1"/>
          <p:nvPr/>
        </p:nvSpPr>
        <p:spPr>
          <a:xfrm>
            <a:off x="9282961" y="1528622"/>
            <a:ext cx="24147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Helvetica" pitchFamily="2" charset="0"/>
                <a:cs typeface="Times New Roman" panose="02020603050405020304" pitchFamily="18" charset="0"/>
              </a:rPr>
              <a:t>Subtraction</a:t>
            </a:r>
            <a:endParaRPr lang="en-US" sz="2000" dirty="0">
              <a:latin typeface="Helvetica" pitchFamily="2" charset="0"/>
            </a:endParaRPr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509B5A74-2D9F-834B-8B52-CB9ED32D5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1933" y="347731"/>
            <a:ext cx="6808134" cy="35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000" b="1" dirty="0">
                <a:latin typeface="Helvetica" pitchFamily="2" charset="0"/>
                <a:ea typeface="Times New Roman" charset="0"/>
                <a:cs typeface="Times New Roman" charset="0"/>
              </a:rPr>
              <a:t>Synthetic Image + Planet </a:t>
            </a:r>
          </a:p>
        </p:txBody>
      </p:sp>
      <p:sp>
        <p:nvSpPr>
          <p:cNvPr id="14" name="Text Box 6">
            <a:extLst>
              <a:ext uri="{FF2B5EF4-FFF2-40B4-BE49-F238E27FC236}">
                <a16:creationId xmlns:a16="http://schemas.microsoft.com/office/drawing/2014/main" id="{E9B9BC58-7990-3C4E-92EA-7893BFF12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9323" y="5320234"/>
            <a:ext cx="6808134" cy="1166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571500" indent="-571500" algn="ctr" eaLnBrk="1">
              <a:lnSpc>
                <a:spcPct val="83000"/>
              </a:lnSpc>
              <a:spcBef>
                <a:spcPct val="50000"/>
              </a:spcBef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2.2 microns</a:t>
            </a:r>
          </a:p>
          <a:p>
            <a:pPr marL="571500" indent="-571500" algn="ctr" eaLnBrk="1">
              <a:lnSpc>
                <a:spcPct val="83000"/>
              </a:lnSpc>
              <a:spcBef>
                <a:spcPct val="50000"/>
              </a:spcBef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1e6 photons</a:t>
            </a:r>
          </a:p>
          <a:p>
            <a:pPr marL="571500" indent="-571500" algn="ctr" eaLnBrk="1">
              <a:lnSpc>
                <a:spcPct val="83000"/>
              </a:lnSpc>
              <a:spcBef>
                <a:spcPct val="50000"/>
              </a:spcBef>
              <a:buSzPct val="45000"/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Blob: 2 R</a:t>
            </a:r>
            <a:r>
              <a:rPr lang="en-US" sz="2000" baseline="-25000" dirty="0">
                <a:latin typeface="Times New Roman" charset="0"/>
                <a:ea typeface="Times New Roman" charset="0"/>
                <a:cs typeface="Times New Roman" charset="0"/>
              </a:rPr>
              <a:t>J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, 5000K, 2.5 x 10</a:t>
            </a:r>
            <a:r>
              <a:rPr lang="en-US" sz="2000" baseline="30000" dirty="0">
                <a:latin typeface="Times New Roman" charset="0"/>
                <a:ea typeface="Times New Roman" charset="0"/>
                <a:cs typeface="Times New Roman" charset="0"/>
              </a:rPr>
              <a:t>-3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>
                <a:latin typeface="Times New Roman" charset="0"/>
                <a:ea typeface="Times New Roman" charset="0"/>
                <a:cs typeface="Times New Roman" charset="0"/>
              </a:rPr>
              <a:t>Lsun</a:t>
            </a:r>
            <a:endParaRPr lang="en-US" sz="2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1896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B1B8064F-15F6-0042-8E00-8BCDC3364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2603-400B-484E-A76A-103A57D45893}" type="slidenum">
              <a:rPr lang="ja-JP" altLang="en-US" smtClean="0"/>
              <a:pPr/>
              <a:t>40</a:t>
            </a:fld>
            <a:endParaRPr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FE90D6D-A985-DC46-B08B-6180A84B9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161" y="912474"/>
            <a:ext cx="4820371" cy="4636542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6ADD91E-E71F-7A40-9283-D5EEF42D4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711" y="912474"/>
            <a:ext cx="4711730" cy="4636542"/>
          </a:xfrm>
          <a:prstGeom prst="rect">
            <a:avLst/>
          </a:prstGeom>
        </p:spPr>
      </p:pic>
      <p:sp>
        <p:nvSpPr>
          <p:cNvPr id="6" name="Text Box 6">
            <a:extLst>
              <a:ext uri="{FF2B5EF4-FFF2-40B4-BE49-F238E27FC236}">
                <a16:creationId xmlns:a16="http://schemas.microsoft.com/office/drawing/2014/main" id="{09C60631-4673-224C-9887-64CEC531D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147" y="184587"/>
            <a:ext cx="9792385" cy="35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000" b="1" dirty="0">
                <a:latin typeface="Helvetica" pitchFamily="2" charset="0"/>
                <a:ea typeface="Times New Roman" charset="0"/>
                <a:cs typeface="Times New Roman" charset="0"/>
              </a:rPr>
              <a:t>AB </a:t>
            </a:r>
            <a:r>
              <a:rPr lang="en-US" sz="2000" b="1" dirty="0" err="1">
                <a:latin typeface="Helvetica" pitchFamily="2" charset="0"/>
                <a:ea typeface="Times New Roman" charset="0"/>
                <a:cs typeface="Times New Roman" charset="0"/>
              </a:rPr>
              <a:t>Aur</a:t>
            </a:r>
            <a:r>
              <a:rPr lang="en-US" sz="2000" b="1" dirty="0">
                <a:latin typeface="Helvetica" pitchFamily="2" charset="0"/>
                <a:ea typeface="Times New Roman" charset="0"/>
                <a:cs typeface="Times New Roman" charset="0"/>
              </a:rPr>
              <a:t> b’s Formation</a:t>
            </a:r>
          </a:p>
        </p:txBody>
      </p:sp>
    </p:spTree>
    <p:extLst>
      <p:ext uri="{BB962C8B-B14F-4D97-AF65-F5344CB8AC3E}">
        <p14:creationId xmlns:p14="http://schemas.microsoft.com/office/powerpoint/2010/main" val="5677588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F043F275-6440-E440-A098-D4A4E420C3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79" y="2117558"/>
            <a:ext cx="6954252" cy="3477126"/>
          </a:xfrm>
          <a:prstGeom prst="rect">
            <a:avLst/>
          </a:prstGeom>
        </p:spPr>
      </p:pic>
      <p:sp>
        <p:nvSpPr>
          <p:cNvPr id="6" name="Text Box 6">
            <a:extLst>
              <a:ext uri="{FF2B5EF4-FFF2-40B4-BE49-F238E27FC236}">
                <a16:creationId xmlns:a16="http://schemas.microsoft.com/office/drawing/2014/main" id="{D4DFCD18-229A-020E-A96A-AACC478DF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807" y="508478"/>
            <a:ext cx="9792385" cy="35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000" b="1" dirty="0">
                <a:latin typeface="Helvetica" pitchFamily="2" charset="0"/>
                <a:ea typeface="Times New Roman" charset="0"/>
                <a:cs typeface="Times New Roman" charset="0"/>
              </a:rPr>
              <a:t>Alternative to GI: Vortex Trapping?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85E3E7-D488-1BB2-876E-4BC7F601952B}"/>
              </a:ext>
            </a:extLst>
          </p:cNvPr>
          <p:cNvSpPr txBox="1"/>
          <p:nvPr/>
        </p:nvSpPr>
        <p:spPr>
          <a:xfrm>
            <a:off x="6475207" y="5872875"/>
            <a:ext cx="2560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Earth-mass protoplanets!</a:t>
            </a:r>
          </a:p>
        </p:txBody>
      </p:sp>
      <p:pic>
        <p:nvPicPr>
          <p:cNvPr id="15" name="Picture 14" descr="Chart, bar chart, histogram&#10;&#10;Description automatically generated">
            <a:extLst>
              <a:ext uri="{FF2B5EF4-FFF2-40B4-BE49-F238E27FC236}">
                <a16:creationId xmlns:a16="http://schemas.microsoft.com/office/drawing/2014/main" id="{7FF6C996-F11F-3E91-B57A-45279842F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682" y="2108083"/>
            <a:ext cx="4621308" cy="3477126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543920B-807B-2B94-7BC8-557667C673AC}"/>
              </a:ext>
            </a:extLst>
          </p:cNvPr>
          <p:cNvCxnSpPr>
            <a:cxnSpLocks/>
          </p:cNvCxnSpPr>
          <p:nvPr/>
        </p:nvCxnSpPr>
        <p:spPr>
          <a:xfrm flipV="1">
            <a:off x="9035716" y="5436092"/>
            <a:ext cx="1235241" cy="8061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7676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85ECC0E9-57BE-58C3-9756-DC0FB18B7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14774"/>
            <a:ext cx="12192000" cy="3228452"/>
          </a:xfrm>
          <a:prstGeom prst="rect">
            <a:avLst/>
          </a:prstGeom>
        </p:spPr>
      </p:pic>
      <p:sp>
        <p:nvSpPr>
          <p:cNvPr id="10" name="Text Box 6">
            <a:extLst>
              <a:ext uri="{FF2B5EF4-FFF2-40B4-BE49-F238E27FC236}">
                <a16:creationId xmlns:a16="http://schemas.microsoft.com/office/drawing/2014/main" id="{75993942-A46D-6721-6AAF-C3273F9FA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807" y="508478"/>
            <a:ext cx="9792385" cy="35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000" b="1" dirty="0">
                <a:latin typeface="Helvetica" pitchFamily="2" charset="0"/>
                <a:ea typeface="Times New Roman" charset="0"/>
                <a:cs typeface="Times New Roman" charset="0"/>
              </a:rPr>
              <a:t>Convergence</a:t>
            </a:r>
          </a:p>
        </p:txBody>
      </p:sp>
    </p:spTree>
    <p:extLst>
      <p:ext uri="{BB962C8B-B14F-4D97-AF65-F5344CB8AC3E}">
        <p14:creationId xmlns:p14="http://schemas.microsoft.com/office/powerpoint/2010/main" val="4104399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">
            <a:extLst>
              <a:ext uri="{FF2B5EF4-FFF2-40B4-BE49-F238E27FC236}">
                <a16:creationId xmlns:a16="http://schemas.microsoft.com/office/drawing/2014/main" id="{D4DFCD18-229A-020E-A96A-AACC478DF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807" y="508478"/>
            <a:ext cx="9792385" cy="35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000" b="1" dirty="0">
                <a:latin typeface="Helvetica" pitchFamily="2" charset="0"/>
                <a:ea typeface="Times New Roman" charset="0"/>
                <a:cs typeface="Times New Roman" charset="0"/>
              </a:rPr>
              <a:t>Conclusions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E336A9C-0FBC-50C9-DEBB-344B1B5349A1}"/>
              </a:ext>
            </a:extLst>
          </p:cNvPr>
          <p:cNvSpPr txBox="1"/>
          <p:nvPr/>
        </p:nvSpPr>
        <p:spPr>
          <a:xfrm>
            <a:off x="409074" y="1481560"/>
            <a:ext cx="1162250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>
                <a:latin typeface="Helvetica" pitchFamily="2" charset="0"/>
              </a:rPr>
              <a:t>First embedded protoplanet</a:t>
            </a:r>
          </a:p>
          <a:p>
            <a:endParaRPr kumimoji="1" lang="en-US" altLang="ja-JP" dirty="0">
              <a:latin typeface="Helvetica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Compatible with Gravitational Instability</a:t>
            </a:r>
          </a:p>
          <a:p>
            <a:endParaRPr kumimoji="1" lang="en-US" altLang="ja-JP" dirty="0">
              <a:latin typeface="Helvetica" pitchFamily="2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ja-JP" dirty="0">
                <a:latin typeface="Helvetica" pitchFamily="2" charset="0"/>
              </a:rPr>
              <a:t>Disk has spiral structure (</a:t>
            </a:r>
            <a:r>
              <a:rPr kumimoji="1" lang="en-US" altLang="ja-JP" dirty="0" err="1">
                <a:latin typeface="Helvetica" pitchFamily="2" charset="0"/>
              </a:rPr>
              <a:t>infall</a:t>
            </a:r>
            <a:r>
              <a:rPr kumimoji="1" lang="en-US" altLang="ja-JP" dirty="0">
                <a:latin typeface="Helvetica" pitchFamily="2" charset="0"/>
              </a:rPr>
              <a:t> or GI)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kumimoji="1"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Possibly high-mass: high mass-accretion (1e-7 </a:t>
            </a:r>
            <a:r>
              <a:rPr kumimoji="1" lang="en-US" altLang="ja-JP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Msun</a:t>
            </a:r>
            <a:r>
              <a:rPr kumimoji="1"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/</a:t>
            </a:r>
            <a:r>
              <a:rPr kumimoji="1" lang="en-US" altLang="ja-JP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yr</a:t>
            </a:r>
            <a:r>
              <a:rPr kumimoji="1"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) implies </a:t>
            </a:r>
          </a:p>
          <a:p>
            <a:pPr lvl="2"/>
            <a:r>
              <a:rPr kumimoji="1"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      implausible viscous alpha values (0.1) unless high-mass in invoked (0.3-0.4 </a:t>
            </a:r>
            <a:r>
              <a:rPr kumimoji="1" lang="en-US" altLang="ja-JP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Msun</a:t>
            </a:r>
            <a:r>
              <a:rPr kumimoji="1"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).</a:t>
            </a:r>
          </a:p>
          <a:p>
            <a:pPr lvl="2"/>
            <a:endParaRPr kumimoji="1" lang="en-US" altLang="ja-JP" dirty="0">
              <a:latin typeface="Helvetica" pitchFamily="2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ja-JP" dirty="0">
                <a:latin typeface="Helvetica" pitchFamily="2" charset="0"/>
              </a:rPr>
              <a:t> Density derived from optical depth ~ 1 implies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kumimoji="1" lang="en-US" altLang="ja-JP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" pitchFamily="2" charset="0"/>
              </a:rPr>
              <a:t>Q~1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kumimoji="1" lang="en-US" altLang="ja-JP" dirty="0">
                <a:latin typeface="Helvetica" pitchFamily="2" charset="0"/>
              </a:rPr>
              <a:t>Typical disk model yields Q &lt; 1 between 50 and 150 AU</a:t>
            </a:r>
          </a:p>
          <a:p>
            <a:pPr marL="2114550" lvl="4" indent="-285750">
              <a:buFont typeface="Arial" panose="020B0604020202020204" pitchFamily="34" charset="0"/>
              <a:buChar char="•"/>
            </a:pPr>
            <a:r>
              <a:rPr kumimoji="1" lang="en-US" altLang="ja-JP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Explains inner spirals ~50AU and outer pebble ring ~150 AU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kumimoji="1" lang="en-US" altLang="ja-JP" dirty="0">
              <a:latin typeface="Helvetica" pitchFamily="2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kumimoji="1" lang="en-US" altLang="ja-JP" dirty="0" err="1">
                <a:latin typeface="Helvetica" pitchFamily="2" charset="0"/>
              </a:rPr>
              <a:t>Bonnor</a:t>
            </a:r>
            <a:r>
              <a:rPr kumimoji="1" lang="en-US" altLang="ja-JP" dirty="0">
                <a:latin typeface="Helvetica" pitchFamily="2" charset="0"/>
              </a:rPr>
              <a:t>-Ebert mass 1-10 M</a:t>
            </a:r>
            <a:r>
              <a:rPr kumimoji="1" lang="en-US" altLang="ja-JP" baseline="-25000" dirty="0">
                <a:latin typeface="Helvetica" pitchFamily="2" charset="0"/>
              </a:rPr>
              <a:t>J </a:t>
            </a:r>
            <a:r>
              <a:rPr kumimoji="1" lang="en-US" altLang="ja-JP" dirty="0">
                <a:latin typeface="Helvetica" pitchFamily="2" charset="0"/>
              </a:rPr>
              <a:t>for this disk pressure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kumimoji="1" lang="en-US" altLang="ja-JP" dirty="0">
              <a:latin typeface="Helvetica" pitchFamily="2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en-US" altLang="ja-JP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10 M</a:t>
            </a:r>
            <a:r>
              <a:rPr kumimoji="1" lang="en-US" altLang="ja-JP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J</a:t>
            </a:r>
            <a:r>
              <a:rPr kumimoji="1" lang="en-US" altLang="ja-JP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</a:rPr>
              <a:t> blob spread over ~ 1 Hill radius at measured temperature also implies Q~1.</a:t>
            </a:r>
          </a:p>
          <a:p>
            <a:endParaRPr kumimoji="1" lang="en-US" altLang="ja-JP" b="1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9646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B1B8064F-15F6-0042-8E00-8BCDC3364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E2603-400B-484E-A76A-103A57D45893}" type="slidenum">
              <a:rPr lang="ja-JP" altLang="en-US" smtClean="0"/>
              <a:pPr/>
              <a:t>44</a:t>
            </a:fld>
            <a:endParaRPr lang="ja-JP" altLang="en-US"/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09C60631-4673-224C-9887-64CEC531D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147" y="184587"/>
            <a:ext cx="9792385" cy="354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000" b="1" dirty="0">
                <a:latin typeface="Helvetica" pitchFamily="2" charset="0"/>
                <a:ea typeface="Times New Roman" charset="0"/>
                <a:cs typeface="Times New Roman" charset="0"/>
              </a:rPr>
              <a:t>Outstanding Questions</a:t>
            </a:r>
          </a:p>
        </p:txBody>
      </p:sp>
      <p:sp>
        <p:nvSpPr>
          <p:cNvPr id="9" name="テキスト ボックス 3">
            <a:extLst>
              <a:ext uri="{FF2B5EF4-FFF2-40B4-BE49-F238E27FC236}">
                <a16:creationId xmlns:a16="http://schemas.microsoft.com/office/drawing/2014/main" id="{A18DF390-5732-154D-8103-48AD25E5B345}"/>
              </a:ext>
            </a:extLst>
          </p:cNvPr>
          <p:cNvSpPr txBox="1"/>
          <p:nvPr/>
        </p:nvSpPr>
        <p:spPr>
          <a:xfrm>
            <a:off x="660400" y="1481560"/>
            <a:ext cx="1137117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latin typeface="Helvetica" pitchFamily="2" charset="0"/>
              </a:rPr>
              <a:t>・</a:t>
            </a:r>
            <a:r>
              <a:rPr kumimoji="1" lang="en-US" altLang="ja-JP" b="1" dirty="0">
                <a:latin typeface="Helvetica" pitchFamily="2" charset="0"/>
              </a:rPr>
              <a:t>Is AB </a:t>
            </a:r>
            <a:r>
              <a:rPr kumimoji="1" lang="en-US" altLang="ja-JP" b="1" dirty="0" err="1">
                <a:latin typeface="Helvetica" pitchFamily="2" charset="0"/>
              </a:rPr>
              <a:t>Aur</a:t>
            </a:r>
            <a:r>
              <a:rPr kumimoji="1" lang="en-US" altLang="ja-JP" b="1" dirty="0">
                <a:latin typeface="Helvetica" pitchFamily="2" charset="0"/>
              </a:rPr>
              <a:t> b accreting?</a:t>
            </a:r>
          </a:p>
          <a:p>
            <a:r>
              <a:rPr lang="en-US" altLang="ja-JP" dirty="0">
                <a:latin typeface="Helvetica" pitchFamily="2" charset="0"/>
              </a:rPr>
              <a:t> 	- Detection in H-alpha but not clear that this is from accretion</a:t>
            </a:r>
          </a:p>
          <a:p>
            <a:r>
              <a:rPr lang="en-US" altLang="ja-JP" dirty="0">
                <a:latin typeface="Helvetica" pitchFamily="2" charset="0"/>
              </a:rPr>
              <a:t> </a:t>
            </a:r>
            <a:endParaRPr kumimoji="1" lang="en-US" altLang="ja-JP" dirty="0">
              <a:latin typeface="Helvetica" pitchFamily="2" charset="0"/>
            </a:endParaRPr>
          </a:p>
          <a:p>
            <a:r>
              <a:rPr lang="ja-JP" altLang="en-US">
                <a:latin typeface="Helvetica" pitchFamily="2" charset="0"/>
              </a:rPr>
              <a:t>・</a:t>
            </a:r>
            <a:r>
              <a:rPr lang="en-US" altLang="ja-JP" b="1" dirty="0">
                <a:latin typeface="Helvetica" pitchFamily="2" charset="0"/>
              </a:rPr>
              <a:t>Emission Source</a:t>
            </a:r>
          </a:p>
          <a:p>
            <a:r>
              <a:rPr lang="en-US" altLang="ja-JP" dirty="0">
                <a:latin typeface="Helvetica" pitchFamily="2" charset="0"/>
              </a:rPr>
              <a:t> 	- Circumplanetary Envelope is current leading candidate </a:t>
            </a:r>
          </a:p>
          <a:p>
            <a:r>
              <a:rPr lang="en-US" altLang="ja-JP" dirty="0">
                <a:latin typeface="Helvetica" pitchFamily="2" charset="0"/>
              </a:rPr>
              <a:t> 	- Circumplanetary disk? ALMA limits are poor</a:t>
            </a:r>
          </a:p>
          <a:p>
            <a:endParaRPr kumimoji="1" lang="en-US" altLang="ja-JP" dirty="0">
              <a:latin typeface="Helvetica" pitchFamily="2" charset="0"/>
            </a:endParaRPr>
          </a:p>
          <a:p>
            <a:r>
              <a:rPr kumimoji="1" lang="ja-JP" altLang="en-US">
                <a:latin typeface="Helvetica" pitchFamily="2" charset="0"/>
              </a:rPr>
              <a:t>・</a:t>
            </a:r>
            <a:r>
              <a:rPr lang="en-US" altLang="ja-JP" b="1" dirty="0">
                <a:latin typeface="Helvetica" pitchFamily="2" charset="0"/>
              </a:rPr>
              <a:t>How massive is AB </a:t>
            </a:r>
            <a:r>
              <a:rPr lang="en-US" altLang="ja-JP" b="1" dirty="0" err="1">
                <a:latin typeface="Helvetica" pitchFamily="2" charset="0"/>
              </a:rPr>
              <a:t>Aur</a:t>
            </a:r>
            <a:r>
              <a:rPr lang="en-US" altLang="ja-JP" b="1" dirty="0">
                <a:latin typeface="Helvetica" pitchFamily="2" charset="0"/>
              </a:rPr>
              <a:t> b?  How massive can it get?</a:t>
            </a:r>
          </a:p>
          <a:p>
            <a:r>
              <a:rPr kumimoji="1" lang="en-US" altLang="ja-JP" dirty="0">
                <a:latin typeface="Helvetica" pitchFamily="2" charset="0"/>
              </a:rPr>
              <a:t> 	- Best estimate is 9-12 M</a:t>
            </a:r>
            <a:r>
              <a:rPr kumimoji="1" lang="en-US" altLang="ja-JP" baseline="-25000" dirty="0">
                <a:latin typeface="Helvetica" pitchFamily="2" charset="0"/>
              </a:rPr>
              <a:t>J</a:t>
            </a:r>
            <a:r>
              <a:rPr kumimoji="1" lang="en-US" altLang="ja-JP" dirty="0">
                <a:latin typeface="Helvetica" pitchFamily="2" charset="0"/>
              </a:rPr>
              <a:t> (true error bars are probably larger, </a:t>
            </a:r>
            <a:r>
              <a:rPr kumimoji="1" lang="en-US" altLang="ja-JP" dirty="0" err="1">
                <a:latin typeface="Helvetica" pitchFamily="2" charset="0"/>
              </a:rPr>
              <a:t>esp</a:t>
            </a:r>
            <a:r>
              <a:rPr kumimoji="1" lang="en-US" altLang="ja-JP" dirty="0">
                <a:latin typeface="Helvetica" pitchFamily="2" charset="0"/>
              </a:rPr>
              <a:t> for lower mass range)</a:t>
            </a:r>
          </a:p>
          <a:p>
            <a:r>
              <a:rPr lang="en-US" altLang="ja-JP" dirty="0">
                <a:latin typeface="Helvetica" pitchFamily="2" charset="0"/>
              </a:rPr>
              <a:t> 	- Could this get above ~13-20 M</a:t>
            </a:r>
            <a:r>
              <a:rPr lang="en-US" altLang="ja-JP" baseline="-25000" dirty="0">
                <a:latin typeface="Helvetica" pitchFamily="2" charset="0"/>
              </a:rPr>
              <a:t>J</a:t>
            </a:r>
            <a:r>
              <a:rPr lang="en-US" altLang="ja-JP" dirty="0">
                <a:latin typeface="Helvetica" pitchFamily="2" charset="0"/>
              </a:rPr>
              <a:t>? (best guess: probably not but need better disk mass constraints</a:t>
            </a:r>
          </a:p>
          <a:p>
            <a:endParaRPr lang="en-US" altLang="ja-JP" dirty="0">
              <a:latin typeface="Helvetica" pitchFamily="2" charset="0"/>
            </a:endParaRPr>
          </a:p>
          <a:p>
            <a:r>
              <a:rPr lang="ja-JP" altLang="en-US">
                <a:latin typeface="Helvetica" pitchFamily="2" charset="0"/>
              </a:rPr>
              <a:t>・</a:t>
            </a:r>
            <a:r>
              <a:rPr lang="en-US" altLang="ja-JP" b="1" dirty="0">
                <a:latin typeface="Helvetica" pitchFamily="2" charset="0"/>
              </a:rPr>
              <a:t>Are there other planets in the system?</a:t>
            </a:r>
          </a:p>
          <a:p>
            <a:endParaRPr lang="en-US" altLang="ja-JP" b="1" dirty="0">
              <a:latin typeface="Helvetica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b="1" dirty="0">
                <a:latin typeface="Helvetica" pitchFamily="2" charset="0"/>
              </a:rPr>
              <a:t>Can core accretion be responsible? Vortex trapping + pebble accretion @ 100 AU?</a:t>
            </a:r>
          </a:p>
        </p:txBody>
      </p:sp>
    </p:spTree>
    <p:extLst>
      <p:ext uri="{BB962C8B-B14F-4D97-AF65-F5344CB8AC3E}">
        <p14:creationId xmlns:p14="http://schemas.microsoft.com/office/powerpoint/2010/main" val="8003318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>
            <a:extLst>
              <a:ext uri="{FF2B5EF4-FFF2-40B4-BE49-F238E27FC236}">
                <a16:creationId xmlns:a16="http://schemas.microsoft.com/office/drawing/2014/main" id="{B76C9CB3-BB7B-3B46-A2B0-B38CEDCC5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147" y="184587"/>
            <a:ext cx="9792385" cy="1554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4400" b="1" dirty="0">
                <a:latin typeface="Times New Roman" charset="0"/>
                <a:ea typeface="Times New Roman" charset="0"/>
                <a:cs typeface="Times New Roman" charset="0"/>
              </a:rPr>
              <a:t>But what about …</a:t>
            </a:r>
          </a:p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4400" b="1" dirty="0">
                <a:latin typeface="Times New Roman" charset="0"/>
                <a:ea typeface="Times New Roman" charset="0"/>
                <a:cs typeface="Times New Roman" charset="0"/>
              </a:rPr>
              <a:t>SPHERE? They didn’t detect it, right?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BE02D9-F1A4-4C4E-98B9-6B0BAE761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33" y="1940891"/>
            <a:ext cx="8215840" cy="4127714"/>
          </a:xfrm>
          <a:prstGeom prst="rect">
            <a:avLst/>
          </a:prstGeom>
        </p:spPr>
      </p:pic>
      <p:sp>
        <p:nvSpPr>
          <p:cNvPr id="5" name="テキスト ボックス 49">
            <a:extLst>
              <a:ext uri="{FF2B5EF4-FFF2-40B4-BE49-F238E27FC236}">
                <a16:creationId xmlns:a16="http://schemas.microsoft.com/office/drawing/2014/main" id="{C1134100-D977-E34D-A31E-AD0C2C7D801B}"/>
              </a:ext>
            </a:extLst>
          </p:cNvPr>
          <p:cNvSpPr txBox="1"/>
          <p:nvPr/>
        </p:nvSpPr>
        <p:spPr>
          <a:xfrm>
            <a:off x="8778728" y="2137575"/>
            <a:ext cx="30461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/>
              <a:t>It </a:t>
            </a:r>
            <a:r>
              <a:rPr kumimoji="1" lang="en-US" altLang="ja-JP" sz="2800" u="sng" dirty="0"/>
              <a:t>IS</a:t>
            </a:r>
            <a:r>
              <a:rPr kumimoji="1" lang="en-US" altLang="ja-JP" sz="2800" dirty="0"/>
              <a:t> detected in a reanalysis of SPHERE data</a:t>
            </a:r>
            <a:endParaRPr kumimoji="1" lang="ja-JP" altLang="en-US" sz="2800"/>
          </a:p>
        </p:txBody>
      </p:sp>
    </p:spTree>
    <p:extLst>
      <p:ext uri="{BB962C8B-B14F-4D97-AF65-F5344CB8AC3E}">
        <p14:creationId xmlns:p14="http://schemas.microsoft.com/office/powerpoint/2010/main" val="15347545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>
            <a:extLst>
              <a:ext uri="{FF2B5EF4-FFF2-40B4-BE49-F238E27FC236}">
                <a16:creationId xmlns:a16="http://schemas.microsoft.com/office/drawing/2014/main" id="{B76C9CB3-BB7B-3B46-A2B0-B38CEDCC5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147" y="184587"/>
            <a:ext cx="9792385" cy="1554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4400" b="1" dirty="0">
                <a:latin typeface="Times New Roman" charset="0"/>
                <a:ea typeface="Times New Roman" charset="0"/>
                <a:cs typeface="Times New Roman" charset="0"/>
              </a:rPr>
              <a:t>But what about …</a:t>
            </a:r>
          </a:p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4400" b="1" dirty="0">
                <a:latin typeface="Times New Roman" charset="0"/>
                <a:ea typeface="Times New Roman" charset="0"/>
                <a:cs typeface="Times New Roman" charset="0"/>
              </a:rPr>
              <a:t>LBT?  They didn’t detect it</a:t>
            </a:r>
          </a:p>
        </p:txBody>
      </p:sp>
      <p:sp>
        <p:nvSpPr>
          <p:cNvPr id="5" name="テキスト ボックス 49">
            <a:extLst>
              <a:ext uri="{FF2B5EF4-FFF2-40B4-BE49-F238E27FC236}">
                <a16:creationId xmlns:a16="http://schemas.microsoft.com/office/drawing/2014/main" id="{C1134100-D977-E34D-A31E-AD0C2C7D801B}"/>
              </a:ext>
            </a:extLst>
          </p:cNvPr>
          <p:cNvSpPr txBox="1"/>
          <p:nvPr/>
        </p:nvSpPr>
        <p:spPr>
          <a:xfrm>
            <a:off x="8591691" y="1739492"/>
            <a:ext cx="34132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Yeah, but their data are not nearly as good and they processed it the wrong way</a:t>
            </a:r>
            <a:endParaRPr kumimoji="1" lang="ja-JP" altLang="en-US" sz="2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E94F39-BC12-B24E-AA00-B9C67DFAB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128" b="9784"/>
          <a:stretch/>
        </p:blipFill>
        <p:spPr>
          <a:xfrm>
            <a:off x="0" y="3200400"/>
            <a:ext cx="7895654" cy="3657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7855D5-76D4-FB46-9F34-D7ADB0B15F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29" b="49795"/>
          <a:stretch/>
        </p:blipFill>
        <p:spPr>
          <a:xfrm>
            <a:off x="7895654" y="3330944"/>
            <a:ext cx="3096491" cy="302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4352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>
            <a:extLst>
              <a:ext uri="{FF2B5EF4-FFF2-40B4-BE49-F238E27FC236}">
                <a16:creationId xmlns:a16="http://schemas.microsoft.com/office/drawing/2014/main" id="{651B68D7-3BC0-6249-81AC-591B6E9F7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4587"/>
            <a:ext cx="12191999" cy="40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AB </a:t>
            </a:r>
            <a:r>
              <a:rPr lang="en-US" sz="2400" b="1" dirty="0" err="1">
                <a:latin typeface="Helvetica" pitchFamily="2" charset="0"/>
                <a:ea typeface="Times New Roman" charset="0"/>
                <a:cs typeface="Times New Roman" charset="0"/>
              </a:rPr>
              <a:t>Aur</a:t>
            </a:r>
            <a:r>
              <a:rPr lang="en-US" sz="2400" b="1" dirty="0">
                <a:latin typeface="Helvetica" pitchFamily="2" charset="0"/>
                <a:ea typeface="Times New Roman" charset="0"/>
                <a:cs typeface="Times New Roman" charset="0"/>
              </a:rPr>
              <a:t> b: Not a Processing Artifact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E86F32-896D-BA4F-BCA4-EDB91BE58E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795"/>
          <a:stretch/>
        </p:blipFill>
        <p:spPr>
          <a:xfrm>
            <a:off x="3420242" y="1295398"/>
            <a:ext cx="5137957" cy="25958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95A543-E43C-4343-A2BD-71BAA8C4B0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05"/>
          <a:stretch/>
        </p:blipFill>
        <p:spPr>
          <a:xfrm>
            <a:off x="3420242" y="3942034"/>
            <a:ext cx="5137957" cy="257468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51FF575-B0BF-1F1B-DA47-2624038B0A92}"/>
              </a:ext>
            </a:extLst>
          </p:cNvPr>
          <p:cNvSpPr/>
          <p:nvPr/>
        </p:nvSpPr>
        <p:spPr>
          <a:xfrm>
            <a:off x="0" y="833845"/>
            <a:ext cx="1219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Helvetica" pitchFamily="2" charset="0"/>
              </a:rPr>
              <a:t>PSF subtraction using different approaches recover AB Aur b</a:t>
            </a:r>
          </a:p>
        </p:txBody>
      </p:sp>
    </p:spTree>
    <p:extLst>
      <p:ext uri="{BB962C8B-B14F-4D97-AF65-F5344CB8AC3E}">
        <p14:creationId xmlns:p14="http://schemas.microsoft.com/office/powerpoint/2010/main" val="20329682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0E4EC6-30B4-B79D-4C14-5BB991BC1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520" y="2346961"/>
            <a:ext cx="8868709" cy="303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7477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>
            <a:extLst>
              <a:ext uri="{FF2B5EF4-FFF2-40B4-BE49-F238E27FC236}">
                <a16:creationId xmlns:a16="http://schemas.microsoft.com/office/drawing/2014/main" id="{651B68D7-3BC0-6249-81AC-591B6E9F7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147" y="184587"/>
            <a:ext cx="9792385" cy="65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30" tIns="45716" rIns="91430" bIns="45716">
            <a:spAutoFit/>
          </a:bodyPr>
          <a:lstStyle>
            <a:lvl1pPr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28675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>
              <a:lnSpc>
                <a:spcPct val="83000"/>
              </a:lnSpc>
              <a:spcBef>
                <a:spcPct val="50000"/>
              </a:spcBef>
              <a:buSzPct val="45000"/>
            </a:pPr>
            <a:r>
              <a:rPr lang="en-US" sz="4400" b="1" dirty="0">
                <a:latin typeface="Times New Roman" charset="0"/>
                <a:ea typeface="Times New Roman" charset="0"/>
                <a:cs typeface="Times New Roman" charset="0"/>
              </a:rPr>
              <a:t>AB </a:t>
            </a:r>
            <a:r>
              <a:rPr lang="en-US" sz="4400" b="1" dirty="0" err="1">
                <a:latin typeface="Times New Roman" charset="0"/>
                <a:ea typeface="Times New Roman" charset="0"/>
                <a:cs typeface="Times New Roman" charset="0"/>
              </a:rPr>
              <a:t>Aur</a:t>
            </a:r>
            <a:r>
              <a:rPr lang="en-US" sz="4400" b="1" dirty="0">
                <a:latin typeface="Times New Roman" charset="0"/>
                <a:ea typeface="Times New Roman" charset="0"/>
                <a:cs typeface="Times New Roman" charset="0"/>
              </a:rPr>
              <a:t> b: Emission vs Wavelength</a:t>
            </a:r>
          </a:p>
        </p:txBody>
      </p:sp>
      <p:sp>
        <p:nvSpPr>
          <p:cNvPr id="6" name="テキスト ボックス 49">
            <a:extLst>
              <a:ext uri="{FF2B5EF4-FFF2-40B4-BE49-F238E27FC236}">
                <a16:creationId xmlns:a16="http://schemas.microsoft.com/office/drawing/2014/main" id="{A04563B8-4DC3-8E46-8BCB-2283F21BC9CE}"/>
              </a:ext>
            </a:extLst>
          </p:cNvPr>
          <p:cNvSpPr txBox="1"/>
          <p:nvPr/>
        </p:nvSpPr>
        <p:spPr>
          <a:xfrm>
            <a:off x="3305617" y="6150057"/>
            <a:ext cx="5372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A different spectrum from that of the star</a:t>
            </a:r>
            <a:endParaRPr kumimoji="1" lang="ja-JP" altLang="en-US" sz="24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B6CF9E-CFCC-9C4C-AFA4-B9D94442C9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447" y="838925"/>
            <a:ext cx="7723880" cy="531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934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3502</TotalTime>
  <Words>1060</Words>
  <Application>Microsoft Macintosh PowerPoint</Application>
  <PresentationFormat>Widescreen</PresentationFormat>
  <Paragraphs>195</Paragraphs>
  <Slides>49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Arial</vt:lpstr>
      <vt:lpstr>Arial Rounded MT Bold</vt:lpstr>
      <vt:lpstr>Calibri</vt:lpstr>
      <vt:lpstr>Calibri Light</vt:lpstr>
      <vt:lpstr>Helvetica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Thayne Currie</dc:creator>
  <cp:lastModifiedBy>Wladimir Lyra</cp:lastModifiedBy>
  <cp:revision>25</cp:revision>
  <dcterms:created xsi:type="dcterms:W3CDTF">2022-04-22T00:24:24Z</dcterms:created>
  <dcterms:modified xsi:type="dcterms:W3CDTF">2026-04-20T14:25:30Z</dcterms:modified>
</cp:coreProperties>
</file>