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778" r:id="rId3"/>
    <p:sldId id="784" r:id="rId4"/>
    <p:sldId id="739" r:id="rId5"/>
    <p:sldId id="628" r:id="rId6"/>
    <p:sldId id="708" r:id="rId7"/>
    <p:sldId id="709" r:id="rId8"/>
    <p:sldId id="690" r:id="rId9"/>
    <p:sldId id="710" r:id="rId10"/>
    <p:sldId id="713" r:id="rId11"/>
    <p:sldId id="711" r:id="rId12"/>
    <p:sldId id="712" r:id="rId13"/>
    <p:sldId id="649" r:id="rId14"/>
    <p:sldId id="653" r:id="rId15"/>
    <p:sldId id="651" r:id="rId16"/>
    <p:sldId id="740" r:id="rId17"/>
    <p:sldId id="741" r:id="rId18"/>
    <p:sldId id="724" r:id="rId19"/>
    <p:sldId id="726" r:id="rId20"/>
    <p:sldId id="774" r:id="rId21"/>
    <p:sldId id="669" r:id="rId22"/>
    <p:sldId id="758" r:id="rId23"/>
    <p:sldId id="670" r:id="rId24"/>
    <p:sldId id="759" r:id="rId25"/>
    <p:sldId id="677" r:id="rId26"/>
    <p:sldId id="682" r:id="rId27"/>
    <p:sldId id="680" r:id="rId28"/>
    <p:sldId id="685" r:id="rId29"/>
    <p:sldId id="799" r:id="rId30"/>
    <p:sldId id="686" r:id="rId31"/>
    <p:sldId id="727" r:id="rId32"/>
    <p:sldId id="730" r:id="rId33"/>
    <p:sldId id="762" r:id="rId34"/>
    <p:sldId id="763" r:id="rId35"/>
    <p:sldId id="776" r:id="rId36"/>
    <p:sldId id="775" r:id="rId37"/>
    <p:sldId id="764" r:id="rId38"/>
    <p:sldId id="767" r:id="rId39"/>
    <p:sldId id="768" r:id="rId40"/>
    <p:sldId id="769" r:id="rId41"/>
    <p:sldId id="765" r:id="rId42"/>
    <p:sldId id="770" r:id="rId43"/>
    <p:sldId id="766" r:id="rId44"/>
    <p:sldId id="771" r:id="rId45"/>
    <p:sldId id="772" r:id="rId46"/>
    <p:sldId id="773" r:id="rId47"/>
    <p:sldId id="753" r:id="rId48"/>
    <p:sldId id="746" r:id="rId49"/>
    <p:sldId id="745" r:id="rId50"/>
    <p:sldId id="777" r:id="rId51"/>
    <p:sldId id="343" r:id="rId52"/>
    <p:sldId id="796" r:id="rId53"/>
    <p:sldId id="797" r:id="rId54"/>
    <p:sldId id="78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AD38-897B-8F48-BB79-AF149F2BD044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712A0-4374-EE4D-8660-286782BE6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5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12A0-4374-EE4D-8660-286782BE637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7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2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4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A2156-0D06-F941-AE72-FDE11470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0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Evolution of </a:t>
            </a:r>
            <a:r>
              <a:rPr lang="en-US" sz="2539" b="1">
                <a:solidFill>
                  <a:srgbClr val="280099"/>
                </a:solidFill>
                <a:latin typeface="Helvetica"/>
                <a:cs typeface="Helvetica"/>
              </a:rPr>
              <a:t>Arrokoth 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from a binary </a:t>
            </a:r>
            <a:r>
              <a:rPr lang="en-US" sz="2539" b="1" dirty="0" err="1">
                <a:solidFill>
                  <a:srgbClr val="280099"/>
                </a:solidFill>
                <a:latin typeface="Helvetica"/>
                <a:cs typeface="Helvetica"/>
              </a:rPr>
              <a:t>planetesimal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into contact</a:t>
            </a:r>
          </a:p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via </a:t>
            </a:r>
            <a:r>
              <a:rPr lang="en-US" sz="2539" b="1" dirty="0" err="1">
                <a:solidFill>
                  <a:srgbClr val="280099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rgbClr val="280099"/>
                </a:solidFill>
                <a:latin typeface="Helvetica"/>
                <a:cs typeface="Helvetica"/>
              </a:rPr>
              <a:t> oscillations and nebular drag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608464" y="1697977"/>
            <a:ext cx="1312866" cy="487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12643" y="2305677"/>
            <a:ext cx="12179357" cy="1771650"/>
          </a:xfrm>
          <a:prstGeom prst="rect">
            <a:avLst/>
          </a:prstGeom>
          <a:ln/>
        </p:spPr>
        <p:txBody>
          <a:bodyPr vert="horz" lIns="91440" tIns="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dirty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b="1" dirty="0">
                <a:solidFill>
                  <a:srgbClr val="4C4C4C"/>
                </a:solidFill>
                <a:latin typeface="Helvetica"/>
                <a:cs typeface="Helvetica"/>
              </a:rPr>
              <a:t>New Mexico State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" y="1984762"/>
            <a:ext cx="3178954" cy="3496128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0" y="893658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4" y="1421364"/>
            <a:ext cx="857764" cy="8577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11" y="2291291"/>
            <a:ext cx="501673" cy="5016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4" y="2852623"/>
            <a:ext cx="736288" cy="702341"/>
          </a:xfrm>
          <a:prstGeom prst="rect">
            <a:avLst/>
          </a:prstGeom>
        </p:spPr>
      </p:pic>
      <p:pic>
        <p:nvPicPr>
          <p:cNvPr id="24" name="Picture 23" descr="ctio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" y="3550259"/>
            <a:ext cx="727715" cy="6143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05" y="5618262"/>
            <a:ext cx="904965" cy="5831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90" y="6241376"/>
            <a:ext cx="587375" cy="587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81475"/>
            <a:ext cx="764604" cy="7225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39" y="4958010"/>
            <a:ext cx="659645" cy="6596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0" y="101580"/>
            <a:ext cx="633984" cy="6339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2EA04F3-C23A-3743-926C-07D08AE66A91}"/>
              </a:ext>
            </a:extLst>
          </p:cNvPr>
          <p:cNvSpPr/>
          <p:nvPr/>
        </p:nvSpPr>
        <p:spPr>
          <a:xfrm>
            <a:off x="4344317" y="6400225"/>
            <a:ext cx="3717108" cy="33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Universidad de Concepcion, Apr 6</a:t>
            </a:r>
            <a:r>
              <a:rPr lang="en-US" sz="1451" baseline="30000" dirty="0">
                <a:solidFill>
                  <a:srgbClr val="4C4C4C"/>
                </a:solidFill>
                <a:latin typeface="Helvetica"/>
                <a:cs typeface="Helvetica"/>
              </a:rPr>
              <a:t>nd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, 2021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6DC4D8E-50BC-D649-8618-B9F9A2D6D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0080" y="4670987"/>
            <a:ext cx="1147068" cy="73911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3B26980-B846-5647-84FD-927F258618B3}"/>
              </a:ext>
            </a:extLst>
          </p:cNvPr>
          <p:cNvSpPr/>
          <p:nvPr/>
        </p:nvSpPr>
        <p:spPr>
          <a:xfrm>
            <a:off x="10440616" y="5493763"/>
            <a:ext cx="967509" cy="288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HST - 2016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F7F3F05-61A7-C849-9A80-7B3F2CF937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39" y="3377294"/>
            <a:ext cx="1101264" cy="95503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783AD72-A85C-F34A-9967-544206B4C79E}"/>
              </a:ext>
            </a:extLst>
          </p:cNvPr>
          <p:cNvSpPr/>
          <p:nvPr/>
        </p:nvSpPr>
        <p:spPr>
          <a:xfrm>
            <a:off x="9952667" y="4296332"/>
            <a:ext cx="1944292" cy="28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NRAO - 2017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72A3F0E-5351-1F44-A1DB-80CF34648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01" y="6139107"/>
            <a:ext cx="2060457" cy="66353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80CFD9A-F05C-1246-AF44-3846AF1A23C9}"/>
              </a:ext>
            </a:extLst>
          </p:cNvPr>
          <p:cNvSpPr/>
          <p:nvPr/>
        </p:nvSpPr>
        <p:spPr>
          <a:xfrm>
            <a:off x="9355544" y="5739033"/>
            <a:ext cx="2250937" cy="329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>
                <a:solidFill>
                  <a:srgbClr val="FF0000"/>
                </a:solidFill>
                <a:latin typeface="Helvetica"/>
                <a:cs typeface="Helvetica"/>
              </a:rPr>
              <a:t>Computational Facilities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E36F30B-EEC2-7B43-ADF0-998D83C68C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37" y="493192"/>
            <a:ext cx="850394" cy="7037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18241C-4DDF-A04F-9B71-0B61DD427B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97" y="6077982"/>
            <a:ext cx="798416" cy="80258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77F1A9D-F545-9840-8136-E928CB42FF66}"/>
              </a:ext>
            </a:extLst>
          </p:cNvPr>
          <p:cNvSpPr/>
          <p:nvPr/>
        </p:nvSpPr>
        <p:spPr>
          <a:xfrm>
            <a:off x="9971467" y="67257"/>
            <a:ext cx="1804245" cy="34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00" b="1" i="1" dirty="0">
                <a:solidFill>
                  <a:srgbClr val="FF0000"/>
                </a:solidFill>
                <a:latin typeface="Helvetica"/>
                <a:cs typeface="Helvetica"/>
              </a:rPr>
              <a:t>Funding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CE9122-E1AB-274B-8616-8C4231201BB6}"/>
              </a:ext>
            </a:extLst>
          </p:cNvPr>
          <p:cNvSpPr/>
          <p:nvPr/>
        </p:nvSpPr>
        <p:spPr>
          <a:xfrm>
            <a:off x="10073913" y="1305699"/>
            <a:ext cx="1701799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70C0"/>
                </a:solidFill>
                <a:latin typeface="Helvetica"/>
                <a:cs typeface="Helvetica"/>
              </a:rPr>
              <a:t>TCAN – 2020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70C0"/>
                </a:solidFill>
                <a:latin typeface="Helvetica"/>
                <a:cs typeface="Helvetica"/>
              </a:rPr>
              <a:t>NFDAP </a:t>
            </a:r>
            <a:r>
              <a:rPr lang="mr-IN" sz="1200" dirty="0">
                <a:solidFill>
                  <a:srgbClr val="0070C0"/>
                </a:solidFill>
                <a:latin typeface="Helvetica"/>
                <a:cs typeface="Helvetica"/>
              </a:rPr>
              <a:t>–</a:t>
            </a:r>
            <a:r>
              <a:rPr lang="en-US" sz="1200" dirty="0">
                <a:solidFill>
                  <a:srgbClr val="0070C0"/>
                </a:solidFill>
                <a:latin typeface="Helvetica"/>
                <a:cs typeface="Helvetica"/>
              </a:rPr>
              <a:t> 2019</a:t>
            </a:r>
          </a:p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70C0"/>
                </a:solidFill>
                <a:latin typeface="Helvetica"/>
                <a:cs typeface="Helvetica"/>
              </a:rPr>
              <a:t>XRP </a:t>
            </a:r>
            <a:r>
              <a:rPr lang="mr-IN" sz="1200" dirty="0">
                <a:solidFill>
                  <a:srgbClr val="0070C0"/>
                </a:solidFill>
                <a:latin typeface="Helvetica"/>
                <a:cs typeface="Helvetica"/>
              </a:rPr>
              <a:t>–</a:t>
            </a:r>
            <a:r>
              <a:rPr lang="en-US" sz="1200" dirty="0">
                <a:solidFill>
                  <a:srgbClr val="0070C0"/>
                </a:solidFill>
                <a:latin typeface="Helvetica"/>
                <a:cs typeface="Helvetica"/>
              </a:rPr>
              <a:t> 2016, 2018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E5ECA6E-2F6B-C145-842C-ED6152296A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3" y="2163477"/>
            <a:ext cx="774795" cy="77884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EFCD499-31A7-1A43-B656-FE029C3DDEBF}"/>
              </a:ext>
            </a:extLst>
          </p:cNvPr>
          <p:cNvSpPr/>
          <p:nvPr/>
        </p:nvSpPr>
        <p:spPr>
          <a:xfrm>
            <a:off x="9995266" y="2940069"/>
            <a:ext cx="1944292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200" dirty="0">
                <a:solidFill>
                  <a:srgbClr val="002060"/>
                </a:solidFill>
                <a:latin typeface="Helvetica"/>
                <a:cs typeface="Helvetica"/>
              </a:rPr>
              <a:t>AAG – 2010, 2020</a:t>
            </a:r>
          </a:p>
        </p:txBody>
      </p:sp>
    </p:spTree>
    <p:extLst>
      <p:ext uri="{BB962C8B-B14F-4D97-AF65-F5344CB8AC3E}">
        <p14:creationId xmlns:p14="http://schemas.microsoft.com/office/powerpoint/2010/main" val="91338914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10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Occultation data suggests binary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3" y="1401579"/>
            <a:ext cx="4503295" cy="4503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2" y="1403154"/>
            <a:ext cx="6022301" cy="45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5" y="1528162"/>
            <a:ext cx="4521200" cy="4521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Approach sequence: </a:t>
            </a:r>
          </a:p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Contact binary at inclination 99.3</a:t>
            </a:r>
            <a:r>
              <a:rPr lang="en-US" sz="2539" b="1" baseline="30000" dirty="0">
                <a:solidFill>
                  <a:schemeClr val="tx1"/>
                </a:solidFill>
                <a:latin typeface="Helvetica"/>
                <a:cs typeface="Helvetica"/>
              </a:rPr>
              <a:t>o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9" y="2034652"/>
            <a:ext cx="5444062" cy="35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0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12</a:t>
            </a:fld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Departure sequence: Shape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9" y="1664530"/>
            <a:ext cx="3848519" cy="3848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1" y="1664529"/>
            <a:ext cx="6841812" cy="3848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2" y="1664530"/>
            <a:ext cx="3207100" cy="38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9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12192000" cy="4907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The Cartoon Image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269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5" y="1469138"/>
            <a:ext cx="4519329" cy="4519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25" y="2344053"/>
            <a:ext cx="3723666" cy="24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Beyond the cartoon image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976734" y="3544935"/>
            <a:ext cx="2593299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9385" y="297681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695318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3D_t1.0_e0.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5946" y="1655478"/>
            <a:ext cx="5106689" cy="4468353"/>
          </a:xfrm>
          <a:prstGeom prst="rect">
            <a:avLst/>
          </a:prstGeom>
        </p:spPr>
      </p:pic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98962" y="2841665"/>
            <a:ext cx="165547" cy="151153"/>
            <a:chOff x="797" y="2234"/>
            <a:chExt cx="115" cy="105"/>
          </a:xfrm>
        </p:grpSpPr>
        <p:sp>
          <p:nvSpPr>
            <p:cNvPr id="5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222181" y="2645887"/>
            <a:ext cx="1153076" cy="1151637"/>
            <a:chOff x="49" y="2098"/>
            <a:chExt cx="801" cy="800"/>
          </a:xfrm>
        </p:grpSpPr>
        <p:sp>
          <p:nvSpPr>
            <p:cNvPr id="7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731780" y="3139651"/>
            <a:ext cx="142515" cy="142515"/>
            <a:chOff x="403" y="2441"/>
            <a:chExt cx="99" cy="99"/>
          </a:xfrm>
        </p:grpSpPr>
        <p:sp>
          <p:nvSpPr>
            <p:cNvPr id="9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3052799" y="3132453"/>
            <a:ext cx="158350" cy="151153"/>
            <a:chOff x="626" y="2436"/>
            <a:chExt cx="110" cy="105"/>
          </a:xfrm>
        </p:grpSpPr>
        <p:sp>
          <p:nvSpPr>
            <p:cNvPr id="11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sp>
        <p:nvSpPr>
          <p:cNvPr id="12" name="Line 30"/>
          <p:cNvSpPr>
            <a:spLocks noChangeShapeType="1"/>
          </p:cNvSpPr>
          <p:nvPr/>
        </p:nvSpPr>
        <p:spPr bwMode="auto">
          <a:xfrm flipV="1">
            <a:off x="3052799" y="2185231"/>
            <a:ext cx="1476974" cy="95442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3" name="Line 31"/>
          <p:cNvSpPr>
            <a:spLocks noChangeShapeType="1"/>
          </p:cNvSpPr>
          <p:nvPr/>
        </p:nvSpPr>
        <p:spPr bwMode="auto">
          <a:xfrm>
            <a:off x="3052798" y="3282167"/>
            <a:ext cx="1476975" cy="73560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26499" y="112285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>
                <a:latin typeface="Helvetica"/>
                <a:cs typeface="Helvetica"/>
              </a:rPr>
              <a:t>Streaming Instability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198838" y="738488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632" dirty="0">
                <a:latin typeface="Helvetica"/>
                <a:cs typeface="Helvetica"/>
              </a:rPr>
              <a:t>The dust drift is </a:t>
            </a:r>
            <a:r>
              <a:rPr lang="en-US" sz="1632" dirty="0" err="1">
                <a:latin typeface="Helvetica"/>
                <a:cs typeface="Helvetica"/>
              </a:rPr>
              <a:t>hydrodynamically</a:t>
            </a:r>
            <a:r>
              <a:rPr lang="en-US" sz="1632" dirty="0">
                <a:latin typeface="Helvetica"/>
                <a:cs typeface="Helvetica"/>
              </a:rPr>
              <a:t> unstable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35137" y="6140386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&amp; Goodman (2005), Johansen &amp; </a:t>
            </a: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(2007), </a:t>
            </a:r>
          </a:p>
          <a:p>
            <a:pPr>
              <a:defRPr/>
            </a:pP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&amp; Johansen (2007), Squire &amp; Hopkins (2018)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14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5" y="1602843"/>
            <a:ext cx="6491065" cy="3752928"/>
          </a:xfrm>
          <a:prstGeom prst="rect">
            <a:avLst/>
          </a:prstGeom>
        </p:spPr>
      </p:pic>
      <p:pic>
        <p:nvPicPr>
          <p:cNvPr id="4" name="41550_2019_806_MOESM2_E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024" y="1151817"/>
            <a:ext cx="5585976" cy="46549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26499" y="112285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>
                <a:latin typeface="Helvetica"/>
                <a:cs typeface="Helvetica"/>
              </a:rPr>
              <a:t>In the lookout for binaries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889" y="6413717"/>
            <a:ext cx="2771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 Light" charset="0"/>
              </a:rPr>
              <a:t>Nesvorny+’19, model by </a:t>
            </a:r>
            <a:r>
              <a:rPr lang="en-US" sz="1400" dirty="0" err="1">
                <a:latin typeface="Helvetica Light" charset="0"/>
              </a:rPr>
              <a:t>Rixin</a:t>
            </a:r>
            <a:r>
              <a:rPr lang="en-US" sz="1400" dirty="0">
                <a:latin typeface="Helvetica Light" charset="0"/>
              </a:rPr>
              <a:t> Li</a:t>
            </a:r>
          </a:p>
          <a:p>
            <a:pPr algn="ctr"/>
            <a:endParaRPr lang="en-US" sz="14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74" y="918043"/>
            <a:ext cx="7747725" cy="5438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2659" y="209158"/>
            <a:ext cx="4796506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b="1" dirty="0">
                <a:latin typeface="Helvetica"/>
                <a:cs typeface="Helvetica"/>
              </a:rPr>
              <a:t>Preference for Prograde (~80%)</a:t>
            </a:r>
            <a:endParaRPr lang="en-US" sz="24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9529" y="6459865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latin typeface="Helvetica Light" charset="0"/>
              </a:rPr>
              <a:t>Nesvorny+Li+Youdin</a:t>
            </a:r>
            <a:r>
              <a:rPr lang="en-US" sz="1400" dirty="0">
                <a:latin typeface="Helvetica Light" charset="0"/>
              </a:rPr>
              <a:t> ‘19</a:t>
            </a:r>
          </a:p>
          <a:p>
            <a:pPr algn="ctr"/>
            <a:endParaRPr lang="en-US" sz="1400" dirty="0">
              <a:effectLst/>
              <a:latin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2200" y="1543987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Model (solid)</a:t>
            </a:r>
          </a:p>
          <a:p>
            <a:r>
              <a:rPr lang="en-US" dirty="0"/>
              <a:t>KBOs (dashed)</a:t>
            </a:r>
          </a:p>
        </p:txBody>
      </p:sp>
    </p:spTree>
    <p:extLst>
      <p:ext uri="{BB962C8B-B14F-4D97-AF65-F5344CB8AC3E}">
        <p14:creationId xmlns:p14="http://schemas.microsoft.com/office/powerpoint/2010/main" val="11171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63" y="1589479"/>
            <a:ext cx="6126494" cy="4766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7955" y="209158"/>
            <a:ext cx="1705916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400" b="1" dirty="0">
                <a:latin typeface="Helvetica"/>
                <a:cs typeface="Helvetica"/>
              </a:rPr>
              <a:t>Hardening</a:t>
            </a:r>
            <a:endParaRPr lang="en-US" sz="24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94" y="6581001"/>
            <a:ext cx="1646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Helvetica Light" charset="0"/>
              </a:rPr>
              <a:t>Sketch by J.T. </a:t>
            </a:r>
            <a:r>
              <a:rPr lang="en-US" sz="1200" dirty="0">
                <a:latin typeface="Helvetica Light" charset="0"/>
              </a:rPr>
              <a:t>Keane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How was angular momentum lost?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2705677"/>
            <a:ext cx="2670254" cy="20776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5879" y="1034567"/>
            <a:ext cx="3221446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Mutual orbit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(i.e., not captured)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960545"/>
            <a:ext cx="4736892" cy="137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Inferred from: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alignment of component minor axes,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small angular momentum,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similar colors.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50" y="2243355"/>
            <a:ext cx="2830011" cy="34059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4791" y="950101"/>
            <a:ext cx="4287187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Slow merger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(~2 m/s: human walking speed)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842" y="5234591"/>
            <a:ext cx="4287187" cy="14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2400" b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Inferred from: 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Negligible evidence for impact damage</a:t>
            </a:r>
          </a:p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3050" y="5229867"/>
            <a:ext cx="2481281" cy="4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74011" y="2146344"/>
            <a:ext cx="2481281" cy="31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46" y="2407926"/>
            <a:ext cx="3349702" cy="27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BF9675-FAD7-F34B-866C-A5283D62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932" y="0"/>
            <a:ext cx="6724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56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93" y="1118537"/>
            <a:ext cx="5237813" cy="523781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Tombaugh </a:t>
            </a: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Regio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/ Sputnik </a:t>
            </a: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Planitia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mr-IN" sz="2539" b="1" dirty="0">
                <a:solidFill>
                  <a:schemeClr val="tx1"/>
                </a:solidFill>
                <a:latin typeface="Helvetica"/>
                <a:cs typeface="Helvetica"/>
              </a:rPr>
              <a:t>–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N</a:t>
            </a:r>
            <a:r>
              <a:rPr lang="en-US" sz="2539" b="1" baseline="-25000" dirty="0">
                <a:solidFill>
                  <a:schemeClr val="tx1"/>
                </a:solidFill>
                <a:latin typeface="Helvetica"/>
                <a:cs typeface="Helvetica"/>
              </a:rPr>
              <a:t>2 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frost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405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4" y="2120593"/>
            <a:ext cx="4908822" cy="40379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97" y="2929813"/>
            <a:ext cx="4758703" cy="1988874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MU69 and Pluto ices are different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140" y="6581001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Grundy+ ’16, </a:t>
            </a:r>
            <a:r>
              <a:rPr lang="en-US" sz="1200" dirty="0" err="1">
                <a:latin typeface="Helvetica Light" charset="0"/>
              </a:rPr>
              <a:t>Lisse+Lyra</a:t>
            </a:r>
            <a:r>
              <a:rPr lang="en-US" sz="1200" dirty="0">
                <a:latin typeface="Helvetica Light" charset="0"/>
              </a:rPr>
              <a:t> </a:t>
            </a:r>
            <a:r>
              <a:rPr lang="mr-IN" sz="1200" dirty="0">
                <a:latin typeface="Helvetica Light" charset="0"/>
              </a:rPr>
              <a:t>’</a:t>
            </a:r>
            <a:r>
              <a:rPr lang="en-US" sz="1200" dirty="0">
                <a:latin typeface="Helvetica Light" charset="0"/>
              </a:rPr>
              <a:t>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9141" y="1636266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MU69 : Methanol, 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0, HCN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3369" y="155852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Pluto : CH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N</a:t>
            </a:r>
            <a:r>
              <a:rPr lang="en-US" baseline="-25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CO</a:t>
            </a:r>
          </a:p>
        </p:txBody>
      </p:sp>
      <p:sp>
        <p:nvSpPr>
          <p:cNvPr id="3" name="Rectangle 2"/>
          <p:cNvSpPr/>
          <p:nvPr/>
        </p:nvSpPr>
        <p:spPr>
          <a:xfrm>
            <a:off x="6307494" y="2929813"/>
            <a:ext cx="5355771" cy="19888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015980"/>
            <a:ext cx="11572407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If Pluto is formed from similar bodies to MU69, they must retain N</a:t>
            </a:r>
            <a:r>
              <a:rPr lang="en-US" sz="2000" baseline="-25000" dirty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" y="1689207"/>
            <a:ext cx="6305280" cy="4760487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6090" y="6538912"/>
            <a:ext cx="4381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 Light" charset="0"/>
              </a:rPr>
              <a:t>Brown, </a:t>
            </a:r>
            <a:r>
              <a:rPr lang="en-US" sz="1400" dirty="0" err="1">
                <a:latin typeface="Helvetica Light" charset="0"/>
              </a:rPr>
              <a:t>Burgasser</a:t>
            </a:r>
            <a:r>
              <a:rPr lang="en-US" sz="1400" dirty="0">
                <a:latin typeface="Helvetica Light" charset="0"/>
              </a:rPr>
              <a:t>, &amp; Fraser (2011); </a:t>
            </a:r>
            <a:r>
              <a:rPr lang="en-US" sz="1400" dirty="0" err="1">
                <a:latin typeface="Helvetica Light" charset="0"/>
              </a:rPr>
              <a:t>Lisse+Lyra</a:t>
            </a:r>
            <a:r>
              <a:rPr lang="en-US" sz="1400" dirty="0">
                <a:latin typeface="Helvetica Light" charset="0"/>
              </a:rPr>
              <a:t> ‘20</a:t>
            </a:r>
            <a:endParaRPr lang="en-US" sz="1400" dirty="0">
              <a:effectLst/>
              <a:latin typeface="Helvetica Light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9489" y="1888761"/>
            <a:ext cx="2443396" cy="25783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41" y="1449022"/>
            <a:ext cx="4251224" cy="28074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8024" y="4299679"/>
            <a:ext cx="4416594" cy="4136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Needs shielding from the sunlight flambé.</a:t>
            </a:r>
          </a:p>
        </p:txBody>
      </p:sp>
    </p:spTree>
    <p:extLst>
      <p:ext uri="{BB962C8B-B14F-4D97-AF65-F5344CB8AC3E}">
        <p14:creationId xmlns:p14="http://schemas.microsoft.com/office/powerpoint/2010/main" val="4316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1394951"/>
            <a:ext cx="6135556" cy="425007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Retention of volatiles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4828" y="6581001"/>
            <a:ext cx="1189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Lisse+Lyra</a:t>
            </a:r>
            <a:r>
              <a:rPr lang="en-US" sz="1200" dirty="0">
                <a:latin typeface="Helvetica Light" charset="0"/>
              </a:rPr>
              <a:t> </a:t>
            </a:r>
            <a:r>
              <a:rPr lang="mr-IN" sz="1200" dirty="0">
                <a:latin typeface="Helvetica Light" charset="0"/>
              </a:rPr>
              <a:t>’</a:t>
            </a:r>
            <a:r>
              <a:rPr lang="en-US" sz="1200" dirty="0">
                <a:latin typeface="Helvetica Light" charset="0"/>
              </a:rPr>
              <a:t>20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27102" y="1886081"/>
            <a:ext cx="504169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err="1">
                <a:solidFill>
                  <a:schemeClr val="tx1"/>
                </a:solidFill>
                <a:latin typeface="Helvetica"/>
                <a:cs typeface="Helvetica"/>
              </a:rPr>
              <a:t>Hypervolatiles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(CH</a:t>
            </a:r>
            <a:r>
              <a:rPr lang="en-US" sz="1600" baseline="-25000" dirty="0">
                <a:solidFill>
                  <a:schemeClr val="tx1"/>
                </a:solidFill>
                <a:latin typeface="Helvetica"/>
                <a:cs typeface="Helvetica"/>
              </a:rPr>
              <a:t>4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/ CO / N</a:t>
            </a:r>
            <a:r>
              <a:rPr lang="en-US" sz="1600" baseline="-25000" dirty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)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lost under vacuum pressure and microgravity in ~1 </a:t>
            </a:r>
            <a:r>
              <a:rPr lang="en-US" sz="1600" dirty="0" err="1">
                <a:solidFill>
                  <a:schemeClr val="tx1"/>
                </a:solidFill>
                <a:latin typeface="Helvetica"/>
                <a:cs typeface="Helvetica"/>
              </a:rPr>
              <a:t>Myr</a:t>
            </a: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 for 40 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chemeClr val="tx1"/>
                </a:solidFill>
                <a:latin typeface="Helvetica"/>
                <a:cs typeface="Helvetica"/>
              </a:rPr>
              <a:t>Retained for long times if formed &lt; 20K</a:t>
            </a: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70284" y="4098275"/>
            <a:ext cx="4142343" cy="17884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739069" y="4264410"/>
            <a:ext cx="3417758" cy="1622290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Formation of MU69 in an optically thick disk keeps the interior cold enough to allow the volatiles to remain frozen.</a:t>
            </a:r>
            <a:endParaRPr lang="en-US" sz="2000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25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687737"/>
            <a:ext cx="4999652" cy="4452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4" y="1447442"/>
            <a:ext cx="3200400" cy="142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44" y="3487754"/>
            <a:ext cx="2184400" cy="71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3062" y="400237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90472" y="354017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23150" y="369257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459" y="313294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 equal mass: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3" y="4178546"/>
            <a:ext cx="1600200" cy="8001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90866" y="4709407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9" y="5528549"/>
            <a:ext cx="1549400" cy="520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13286" y="5716243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03844" y="5528549"/>
            <a:ext cx="1719305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3912" y="5002356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 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Angular momentum loss via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nebular drag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48449" y="1213203"/>
            <a:ext cx="137997" cy="20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94115" y="8511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gravity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85031" y="1238906"/>
            <a:ext cx="243277" cy="263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06669" y="9501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drag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69734" y="2329897"/>
            <a:ext cx="33650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Can gas drag alone harden the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binary to contact?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90637"/>
            <a:ext cx="6162388" cy="36782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7F1054A-B5FD-0C46-9C87-6C979064BCD4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Hardening during disk lifetime</a:t>
            </a:r>
            <a:endParaRPr lang="en-US" sz="2539" b="1" baseline="-25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687737"/>
            <a:ext cx="4999652" cy="4452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3154" y="39141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8052" y="400408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Ultima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2882" y="364260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60292" y="3720057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92970" y="3407763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445" y="1235703"/>
            <a:ext cx="538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 unequal mass the physics is similar, the 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drag time is just replaced by an effective drag time: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60686" y="3570156"/>
            <a:ext cx="332283" cy="32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7" y="4389298"/>
            <a:ext cx="1549400" cy="52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982" y="4389298"/>
            <a:ext cx="2014110" cy="5207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452" y="3874740"/>
            <a:ext cx="4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3" y="1890637"/>
            <a:ext cx="6162388" cy="36782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43" y="5462347"/>
            <a:ext cx="4443984" cy="784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2" y="2599593"/>
            <a:ext cx="3352800" cy="812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962" y="2109808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Effective drag 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9643" y="2589853"/>
            <a:ext cx="3422589" cy="780069"/>
          </a:xfrm>
          <a:prstGeom prst="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8CF2D8-E6CB-E94D-944F-926F9646D697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62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4" y="2959073"/>
            <a:ext cx="4008169" cy="21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23" y="2727583"/>
            <a:ext cx="3838317" cy="239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" y="2712992"/>
            <a:ext cx="4008854" cy="2392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3" y="5058938"/>
            <a:ext cx="2858164" cy="50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1" y="5040626"/>
            <a:ext cx="2858164" cy="50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3" y="5099404"/>
            <a:ext cx="2858164" cy="504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216" y="2695762"/>
            <a:ext cx="1376181" cy="2954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7974" y="1770491"/>
            <a:ext cx="164892" cy="28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8062" y="1460697"/>
            <a:ext cx="109728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1" y="2116395"/>
            <a:ext cx="1704340" cy="572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38756" y="2116395"/>
            <a:ext cx="2014110" cy="57277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824" y="1597771"/>
            <a:ext cx="41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Exponential decay of angular momentum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43" y="2045068"/>
            <a:ext cx="1841500" cy="52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7598" y="1585825"/>
            <a:ext cx="365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Exponential decay of </a:t>
            </a:r>
            <a:r>
              <a:rPr lang="en-US" b="1" dirty="0" err="1">
                <a:solidFill>
                  <a:schemeClr val="accent1"/>
                </a:solidFill>
              </a:rPr>
              <a:t>semimajor</a:t>
            </a:r>
            <a:r>
              <a:rPr lang="en-US" b="1" dirty="0">
                <a:solidFill>
                  <a:schemeClr val="accent1"/>
                </a:solidFill>
              </a:rPr>
              <a:t> axis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9254" y="2064337"/>
            <a:ext cx="2014110" cy="57277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7416" y="1597771"/>
            <a:ext cx="389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Exponential increase of orbital velocity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10" y="2073759"/>
            <a:ext cx="1879600" cy="55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032397" y="2078086"/>
            <a:ext cx="2014110" cy="572770"/>
          </a:xfrm>
          <a:prstGeom prst="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Analytical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BD1B9-8500-E04B-A098-0D8110E7820B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96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Analytical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1571" y="1927555"/>
            <a:ext cx="215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Time until contact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6" y="2404911"/>
            <a:ext cx="1480487" cy="646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" y="2456993"/>
            <a:ext cx="4008169" cy="2164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78" y="2124578"/>
            <a:ext cx="1376181" cy="295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5756" y="3472412"/>
            <a:ext cx="655820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 </a:t>
            </a:r>
            <a:r>
              <a:rPr lang="en-US" i="1" dirty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 = 0.1 </a:t>
            </a:r>
            <a:r>
              <a:rPr lang="en-US" i="1" dirty="0" err="1"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i="1" baseline="-25000" dirty="0" err="1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i="1" baseline="-25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(6000 km), hardening to </a:t>
            </a:r>
            <a:r>
              <a:rPr lang="en-US" i="1" dirty="0">
                <a:latin typeface="Ayuthaya" charset="-34"/>
                <a:ea typeface="Ayuthaya" charset="-34"/>
                <a:cs typeface="Ayuthaya" charset="-34"/>
              </a:rPr>
              <a:t>a</a:t>
            </a:r>
            <a:r>
              <a:rPr lang="en-US" i="1" baseline="-25000" dirty="0"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=20km and</a:t>
            </a:r>
            <a:r>
              <a:rPr lang="en-US" dirty="0"/>
              <a:t>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tW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=10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7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b="1" baseline="30000" dirty="0"/>
          </a:p>
          <a:p>
            <a:endParaRPr lang="en-US" b="1" baseline="30000" dirty="0"/>
          </a:p>
          <a:p>
            <a:endParaRPr lang="en-US" b="1" baseline="30000" dirty="0"/>
          </a:p>
          <a:p>
            <a:r>
              <a:rPr lang="en-US" sz="4000" b="1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 ~ 100 </a:t>
            </a:r>
            <a:r>
              <a:rPr lang="en-US" sz="4000" b="1" i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Myr</a:t>
            </a:r>
            <a:r>
              <a:rPr lang="en-US" b="1" dirty="0"/>
              <a:t> </a:t>
            </a:r>
          </a:p>
        </p:txBody>
      </p:sp>
      <p:sp>
        <p:nvSpPr>
          <p:cNvPr id="9" name="Smiley Face 8"/>
          <p:cNvSpPr/>
          <p:nvPr/>
        </p:nvSpPr>
        <p:spPr>
          <a:xfrm>
            <a:off x="8526712" y="4241853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1B4EA-52AF-BB44-8957-1A9C2B0501B4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E34B164-08A6-F246-BBAF-ED7621A54506}"/>
              </a:ext>
            </a:extLst>
          </p:cNvPr>
          <p:cNvSpPr/>
          <p:nvPr/>
        </p:nvSpPr>
        <p:spPr>
          <a:xfrm>
            <a:off x="1679279" y="1444488"/>
            <a:ext cx="4572000" cy="4572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FD0998-5C21-614C-B6BA-A6D48B6EA934}"/>
              </a:ext>
            </a:extLst>
          </p:cNvPr>
          <p:cNvSpPr/>
          <p:nvPr/>
        </p:nvSpPr>
        <p:spPr>
          <a:xfrm flipH="1" flipV="1">
            <a:off x="3894710" y="36499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D3367-7B94-4840-A589-F146F3EEA4A4}"/>
              </a:ext>
            </a:extLst>
          </p:cNvPr>
          <p:cNvSpPr txBox="1"/>
          <p:nvPr/>
        </p:nvSpPr>
        <p:spPr>
          <a:xfrm>
            <a:off x="3627649" y="378714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10B7B-2658-A44C-BDAE-0810AD5FE426}"/>
              </a:ext>
            </a:extLst>
          </p:cNvPr>
          <p:cNvSpPr txBox="1"/>
          <p:nvPr/>
        </p:nvSpPr>
        <p:spPr>
          <a:xfrm>
            <a:off x="2978272" y="3273626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4C738-534E-3343-970B-C8C7FE3328F6}"/>
              </a:ext>
            </a:extLst>
          </p:cNvPr>
          <p:cNvSpPr txBox="1"/>
          <p:nvPr/>
        </p:nvSpPr>
        <p:spPr>
          <a:xfrm>
            <a:off x="1095047" y="2137777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Low pressure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1D1B2D9-0681-3348-A632-8460E540F431}"/>
              </a:ext>
            </a:extLst>
          </p:cNvPr>
          <p:cNvSpPr/>
          <p:nvPr/>
        </p:nvSpPr>
        <p:spPr>
          <a:xfrm>
            <a:off x="2262991" y="2137777"/>
            <a:ext cx="3400597" cy="3275735"/>
          </a:xfrm>
          <a:prstGeom prst="arc">
            <a:avLst>
              <a:gd name="adj1" fmla="val 20505289"/>
              <a:gd name="adj2" fmla="val 1168650"/>
            </a:avLst>
          </a:prstGeom>
          <a:ln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F6F20-C292-6E4A-9005-099669C7E8BD}"/>
              </a:ext>
            </a:extLst>
          </p:cNvPr>
          <p:cNvSpPr txBox="1"/>
          <p:nvPr/>
        </p:nvSpPr>
        <p:spPr>
          <a:xfrm>
            <a:off x="5716183" y="358140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Gas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C511C2F-01D6-104B-9A60-9A6FB80E018C}"/>
              </a:ext>
            </a:extLst>
          </p:cNvPr>
          <p:cNvSpPr/>
          <p:nvPr/>
        </p:nvSpPr>
        <p:spPr>
          <a:xfrm>
            <a:off x="2353725" y="2080695"/>
            <a:ext cx="3223110" cy="3275735"/>
          </a:xfrm>
          <a:prstGeom prst="arc">
            <a:avLst>
              <a:gd name="adj1" fmla="val 20018316"/>
              <a:gd name="adj2" fmla="val 1744711"/>
            </a:avLst>
          </a:prstGeom>
          <a:ln>
            <a:solidFill>
              <a:srgbClr val="00206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C65D4-FD24-E549-AC21-6BAD864695DF}"/>
              </a:ext>
            </a:extLst>
          </p:cNvPr>
          <p:cNvSpPr txBox="1"/>
          <p:nvPr/>
        </p:nvSpPr>
        <p:spPr>
          <a:xfrm>
            <a:off x="4351627" y="2691186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Helvetica" pitchFamily="2" charset="0"/>
              </a:rPr>
              <a:t>Planetesimal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A594063-F410-E045-B1B2-D1F53C60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899" y="3196946"/>
            <a:ext cx="4572000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gas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has some pressure support.</a:t>
            </a:r>
          </a:p>
          <a:p>
            <a:pPr algn="just">
              <a:lnSpc>
                <a:spcPct val="116000"/>
              </a:lnSpc>
            </a:pP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planetesimal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has none.  </a:t>
            </a:r>
            <a:endParaRPr lang="en-US" sz="1800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44B31871-80FB-A140-9CE0-3BCBBBD2C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79" y="5238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Wind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473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21730-F379-C04B-9E2F-869518052FA8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3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1" y="1148093"/>
            <a:ext cx="4999652" cy="445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3153" y="3374500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8051" y="3464440"/>
            <a:ext cx="815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051" y="2088602"/>
            <a:ext cx="41408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Binary orbital velocity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 ~ 10 cm/s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Solar orbit velocity at 42AU 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~ 4.5 km/s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Subkeplerian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pressure support </a:t>
            </a:r>
          </a:p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W = </a:t>
            </a:r>
            <a:r>
              <a:rPr lang="en-US" b="1" dirty="0" err="1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>
                <a:latin typeface="Helvetica" charset="0"/>
                <a:ea typeface="Helvetica" charset="0"/>
                <a:cs typeface="Helvetica" charset="0"/>
              </a:rPr>
              <a:t>k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 (1-h)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 ; 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h~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1% (50 m/s)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err="1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Subkeplerian</a:t>
            </a:r>
            <a:r>
              <a:rPr lang="en-US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 wind on the binary </a:t>
            </a:r>
          </a:p>
          <a:p>
            <a:r>
              <a:rPr 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     = 100 times orbital velocity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242969" y="4736892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11184" y="4783783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579397" y="4795507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259337" y="4865845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27550" y="4877569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595766" y="4865844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170195" y="4877568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362816" y="2438400"/>
            <a:ext cx="0" cy="8853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843297" y="3404710"/>
            <a:ext cx="0" cy="721813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477553" y="239150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00029" y="3885900"/>
            <a:ext cx="9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62816" y="516203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100 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DA2DB-0405-5F47-980A-24C33E7DAEDA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79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8" y="3902679"/>
            <a:ext cx="6898807" cy="2477894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8733" y="4201222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9611194" y="5623808"/>
            <a:ext cx="357265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31" y="950101"/>
            <a:ext cx="9930860" cy="3055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45453-B01B-E84E-907B-0EB2DB558875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91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Wind solution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4275" y="4586990"/>
            <a:ext cx="104932" cy="110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216577" y="5156616"/>
            <a:ext cx="479684" cy="1685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44"/>
            <a:ext cx="7357362" cy="5518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4357" y="2990375"/>
            <a:ext cx="52986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Angular momentum loss at constant energy.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Eccentricity increase at constant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semimajor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axis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AC720E-6833-4B48-9777-4944E8B27901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34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33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Timescales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0622" y="2711364"/>
            <a:ext cx="4132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Wind has a strong effect in the distances of the asteroid belt.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No effect in the Kuiper belt. </a:t>
            </a:r>
          </a:p>
          <a:p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89701"/>
            <a:ext cx="6738548" cy="50539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357415-1815-C548-BDED-C0C569135A63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55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994060"/>
            <a:ext cx="3712684" cy="4631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61812" y="4239808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0202" y="1173146"/>
            <a:ext cx="143219" cy="143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" y="994060"/>
            <a:ext cx="6304964" cy="47287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1044238" y="1173146"/>
            <a:ext cx="28575" cy="45496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0122115" y="3400427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Reynolds number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613" y="5562236"/>
            <a:ext cx="98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Viscous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8688" y="5616659"/>
            <a:ext cx="11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Turbulent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15FB5-9775-D54F-9638-767D23520B12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8" y="1023541"/>
            <a:ext cx="7110412" cy="533280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2803BF-9914-CA46-890F-C731671A4AE7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09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286510"/>
            <a:ext cx="5852160" cy="438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1" y="1148093"/>
            <a:ext cx="4999652" cy="4452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90374" y="3374500"/>
            <a:ext cx="647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5272" y="3464440"/>
            <a:ext cx="751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00189" y="4736892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68404" y="4783783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136617" y="4795507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816557" y="4865845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484770" y="4877569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152986" y="4865844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727415" y="4877568"/>
            <a:ext cx="0" cy="1588957"/>
          </a:xfrm>
          <a:prstGeom prst="straightConnector1">
            <a:avLst/>
          </a:prstGeom>
          <a:ln w="254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920036" y="2438400"/>
            <a:ext cx="0" cy="885365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00517" y="3404710"/>
            <a:ext cx="0" cy="721813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34773" y="239150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57249" y="3885900"/>
            <a:ext cx="9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20036" y="5162038"/>
            <a:ext cx="7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100 v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Linear vs quadratic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A9BC47-C8E8-C04C-BB83-852527E1F801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82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8" y="1115656"/>
            <a:ext cx="9786516" cy="489325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of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265" y="1115656"/>
            <a:ext cx="11783269" cy="16555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399" y="2771192"/>
            <a:ext cx="11783269" cy="142623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265" y="4197427"/>
            <a:ext cx="11783269" cy="181148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3720" y="191693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719" y="329964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</a:rPr>
              <a:t>= 60</a:t>
            </a:r>
            <a:r>
              <a:rPr lang="en-US" b="1" i="1" baseline="3000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b="1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128" y="488851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1" i="1" baseline="-25000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= 90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3C27A0-4808-BF46-91D9-EED5DA4779C3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65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10972800" cy="2743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i="1" dirty="0">
                <a:solidFill>
                  <a:schemeClr val="tx1"/>
                </a:solidFill>
                <a:latin typeface="Helvetica"/>
                <a:cs typeface="Helvetica"/>
              </a:rPr>
              <a:t>I</a:t>
            </a:r>
            <a:r>
              <a:rPr lang="en-US" sz="2539" b="1" i="1" baseline="-25000" dirty="0">
                <a:solidFill>
                  <a:schemeClr val="tx1"/>
                </a:solidFill>
                <a:latin typeface="Helvetica"/>
                <a:cs typeface="Helvetica"/>
              </a:rPr>
              <a:t>0 </a:t>
            </a:r>
            <a:r>
              <a:rPr lang="en-US" sz="2539" b="1" i="1" dirty="0">
                <a:solidFill>
                  <a:schemeClr val="tx1"/>
                </a:solidFill>
                <a:latin typeface="Helvetica"/>
                <a:cs typeface="Helvetica"/>
              </a:rPr>
              <a:t>= 90</a:t>
            </a:r>
            <a:r>
              <a:rPr lang="en-US" sz="2539" b="1" i="1" baseline="30000" dirty="0">
                <a:solidFill>
                  <a:schemeClr val="tx1"/>
                </a:solidFill>
                <a:latin typeface="Helvetica"/>
                <a:cs typeface="Helvetica"/>
              </a:rPr>
              <a:t>o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2458B-7900-1E45-AB57-23B36636248D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33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5" y="1244906"/>
            <a:ext cx="3413285" cy="4456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77" y="1244906"/>
            <a:ext cx="3634106" cy="4655028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Naoz</a:t>
            </a:r>
            <a:r>
              <a:rPr lang="en-US" sz="1200" dirty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0597" y="1983421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Angular</a:t>
            </a:r>
          </a:p>
          <a:p>
            <a:pPr algn="ctr"/>
            <a:r>
              <a:rPr lang="en-US" sz="1200" dirty="0">
                <a:effectLst/>
                <a:latin typeface="Helvetica Light" charset="0"/>
              </a:rPr>
              <a:t>Momentum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4183" y="2623179"/>
            <a:ext cx="5036458" cy="10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39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Arrokoth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(MU</a:t>
            </a:r>
            <a:r>
              <a:rPr lang="en-US" sz="2539" b="1" baseline="-25000" dirty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460900" y="-179698"/>
            <a:ext cx="5270200" cy="7529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CBD61F-F7F3-3641-A393-9F359820D8B1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26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3" y="1024569"/>
            <a:ext cx="4461610" cy="5245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1480" y="2623179"/>
            <a:ext cx="5859161" cy="234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Conserved quantity is not angular momentum, but vertical angular momentum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400" i="1" dirty="0" err="1">
                <a:latin typeface="Helvetica"/>
                <a:cs typeface="Helvetica"/>
              </a:rPr>
              <a:t>j</a:t>
            </a:r>
            <a:r>
              <a:rPr lang="en-US" sz="2400" i="1" baseline="-25000" dirty="0" err="1">
                <a:latin typeface="Helvetica"/>
                <a:cs typeface="Helvetica"/>
              </a:rPr>
              <a:t>z</a:t>
            </a:r>
            <a:r>
              <a:rPr lang="en-US" sz="2400" i="1" baseline="-25000" dirty="0">
                <a:latin typeface="Helvetica"/>
                <a:cs typeface="Helvetica"/>
              </a:rPr>
              <a:t> </a:t>
            </a:r>
            <a:r>
              <a:rPr lang="en-US" sz="2400" i="1" dirty="0">
                <a:latin typeface="Helvetica"/>
                <a:cs typeface="Helvetica"/>
              </a:rPr>
              <a:t>= (1-</a:t>
            </a:r>
            <a:r>
              <a:rPr lang="en-US" sz="2400" i="1" dirty="0">
                <a:latin typeface="Kokonor" charset="0"/>
                <a:ea typeface="Kokonor" charset="0"/>
                <a:cs typeface="Kokonor" charset="0"/>
              </a:rPr>
              <a:t>e</a:t>
            </a:r>
            <a:r>
              <a:rPr lang="en-US" sz="2400" i="1" baseline="30000" dirty="0">
                <a:latin typeface="Helvetica"/>
                <a:cs typeface="Helvetica"/>
              </a:rPr>
              <a:t>2</a:t>
            </a:r>
            <a:r>
              <a:rPr lang="en-US" sz="2400" i="1" dirty="0">
                <a:latin typeface="Helvetica"/>
                <a:cs typeface="Helvetica"/>
              </a:rPr>
              <a:t>)</a:t>
            </a:r>
            <a:r>
              <a:rPr lang="en-US" sz="2400" i="1" baseline="30000" dirty="0">
                <a:latin typeface="Helvetica"/>
                <a:cs typeface="Helvetica"/>
              </a:rPr>
              <a:t>1/2</a:t>
            </a:r>
            <a:r>
              <a:rPr lang="en-US" sz="2400" i="1" dirty="0">
                <a:latin typeface="Helvetica"/>
                <a:cs typeface="Helvetica"/>
              </a:rPr>
              <a:t> cos I </a:t>
            </a:r>
          </a:p>
          <a:p>
            <a:pPr algn="ctr">
              <a:lnSpc>
                <a:spcPct val="116000"/>
              </a:lnSpc>
            </a:pPr>
            <a:endParaRPr lang="en-US" sz="2400" i="1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400" dirty="0">
                <a:latin typeface="Helvetica"/>
                <a:cs typeface="Helvetica"/>
              </a:rPr>
              <a:t>Cycles of inclination and eccentricity.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1597" y="6538912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Helvetica Light" charset="0"/>
              </a:rPr>
              <a:t>Naoz</a:t>
            </a:r>
            <a:r>
              <a:rPr lang="en-US" sz="1200" dirty="0">
                <a:latin typeface="Helvetica Light" charset="0"/>
              </a:rPr>
              <a:t> 2016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6801" y="2291095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i="1" dirty="0">
                <a:latin typeface="Helvetica Light" charset="0"/>
              </a:rPr>
              <a:t>cos I</a:t>
            </a:r>
            <a:endParaRPr lang="en-US" sz="1200" b="1" i="1" dirty="0">
              <a:effectLst/>
              <a:latin typeface="Helvetica Light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3403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85" y="1531101"/>
            <a:ext cx="6005215" cy="42442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1124959"/>
            <a:ext cx="6187071" cy="2577946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9" y="3920557"/>
            <a:ext cx="2953769" cy="22870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9290" y="1035698"/>
            <a:ext cx="6380588" cy="55032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4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5" y="1576835"/>
            <a:ext cx="2782115" cy="3658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09" y="1729648"/>
            <a:ext cx="6386191" cy="3645818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Yoshihide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(1928-2018)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5483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2774108"/>
            <a:ext cx="8629191" cy="1643655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Kozai-Lidov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Oscillations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9793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33" y="1524777"/>
            <a:ext cx="7132361" cy="324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" y="1738064"/>
            <a:ext cx="3429531" cy="3252577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194C9-6770-8B49-8C43-BE5C687E4690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4" y="1069000"/>
            <a:ext cx="5271259" cy="3945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75" y="2054043"/>
            <a:ext cx="6008806" cy="250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0" y="1691866"/>
            <a:ext cx="1195405" cy="18259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A4878A-FD60-304A-A3D0-BA682893091A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9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524000"/>
            <a:ext cx="7594600" cy="379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93" y="5017529"/>
            <a:ext cx="6972300" cy="6731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Critical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9F18AB-1C8C-2442-BF54-F2BD09529458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43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9950"/>
            <a:ext cx="10972800" cy="5486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107102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 err="1">
                <a:solidFill>
                  <a:schemeClr val="tx1"/>
                </a:solidFill>
                <a:latin typeface="Helvetica"/>
                <a:cs typeface="Helvetica"/>
              </a:rPr>
              <a:t>Kozai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 + Tidal Friction +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330DFD-D6C2-E64D-92B7-732D6162B056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39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0972800" cy="32004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Effect </a:t>
            </a:r>
            <a:r>
              <a:rPr lang="en-US" sz="2539" b="1">
                <a:solidFill>
                  <a:schemeClr val="tx1"/>
                </a:solidFill>
                <a:latin typeface="Helvetica"/>
                <a:cs typeface="Helvetica"/>
              </a:rPr>
              <a:t>of Drag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5C4B9-605A-F845-8280-5BC214C6B605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87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7315200" cy="3657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Fine Tuning of Initial Inclination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31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MU</a:t>
            </a:r>
            <a:r>
              <a:rPr lang="en-US" sz="2539" b="1" baseline="-25000" dirty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: Dimensions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8" y="1159391"/>
            <a:ext cx="9665903" cy="53313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47934" y="3259015"/>
            <a:ext cx="0" cy="2901942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27385" y="461889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19km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47934" y="1379287"/>
            <a:ext cx="0" cy="1879728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7385" y="2168771"/>
            <a:ext cx="85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14km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7918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10972800" cy="27432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Double-Averaged vs Single-Averaged 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A168A3-7B9E-9E41-BC0C-AB1B742EA5DA}"/>
              </a:ext>
            </a:extLst>
          </p:cNvPr>
          <p:cNvSpPr/>
          <p:nvPr/>
        </p:nvSpPr>
        <p:spPr>
          <a:xfrm>
            <a:off x="4569531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808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78" y="1543887"/>
            <a:ext cx="5302644" cy="43878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3D703-67A5-2042-A0EE-D2629ED339D1}"/>
              </a:ext>
            </a:extLst>
          </p:cNvPr>
          <p:cNvSpPr txBox="1"/>
          <p:nvPr/>
        </p:nvSpPr>
        <p:spPr>
          <a:xfrm>
            <a:off x="8526483" y="2303813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Time to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79770-5903-DF4A-B934-8F132A08846E}"/>
              </a:ext>
            </a:extLst>
          </p:cNvPr>
          <p:cNvSpPr txBox="1"/>
          <p:nvPr/>
        </p:nvSpPr>
        <p:spPr>
          <a:xfrm>
            <a:off x="8526482" y="439189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Speed at 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8CD81-A10D-C945-BF91-7534BC10B327}"/>
              </a:ext>
            </a:extLst>
          </p:cNvPr>
          <p:cNvSpPr txBox="1"/>
          <p:nvPr/>
        </p:nvSpPr>
        <p:spPr>
          <a:xfrm>
            <a:off x="1156872" y="451519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Inclination at contact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D3EC7-1B24-254E-99AE-5326318D46C8}"/>
              </a:ext>
            </a:extLst>
          </p:cNvPr>
          <p:cNvSpPr txBox="1"/>
          <p:nvPr/>
        </p:nvSpPr>
        <p:spPr>
          <a:xfrm>
            <a:off x="2104402" y="24197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Pericenter</a:t>
            </a:r>
          </a:p>
        </p:txBody>
      </p:sp>
    </p:spTree>
    <p:extLst>
      <p:ext uri="{BB962C8B-B14F-4D97-AF65-F5344CB8AC3E}">
        <p14:creationId xmlns:p14="http://schemas.microsoft.com/office/powerpoint/2010/main" val="3856395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96" y="-2319129"/>
            <a:ext cx="9762854" cy="8078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32B58-44FF-B948-AFC7-EE4946A8DA78}"/>
              </a:ext>
            </a:extLst>
          </p:cNvPr>
          <p:cNvSpPr/>
          <p:nvPr/>
        </p:nvSpPr>
        <p:spPr>
          <a:xfrm>
            <a:off x="2596825" y="-1302028"/>
            <a:ext cx="9952984" cy="30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7ECF1-D6BF-B244-A8FB-845FFF59FA1F}"/>
              </a:ext>
            </a:extLst>
          </p:cNvPr>
          <p:cNvSpPr/>
          <p:nvPr/>
        </p:nvSpPr>
        <p:spPr>
          <a:xfrm>
            <a:off x="7737866" y="1574780"/>
            <a:ext cx="4510625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Helvetica" pitchFamily="2" charset="0"/>
              </a:rPr>
              <a:t>Inclination at contact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Uniform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any inclination (from 40</a:t>
            </a:r>
            <a:r>
              <a:rPr lang="en-US" sz="1600" baseline="30000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 to 140</a:t>
            </a:r>
            <a:r>
              <a:rPr lang="en-US" sz="1600" baseline="30000" dirty="0">
                <a:solidFill>
                  <a:schemeClr val="tx1"/>
                </a:solidFill>
                <a:latin typeface="Helvetica" pitchFamily="2" charset="0"/>
              </a:rPr>
              <a:t>o</a:t>
            </a:r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) equally likely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DC082-8D91-AF47-8E96-3FC8AED1DAE6}"/>
              </a:ext>
            </a:extLst>
          </p:cNvPr>
          <p:cNvSpPr txBox="1"/>
          <p:nvPr/>
        </p:nvSpPr>
        <p:spPr>
          <a:xfrm>
            <a:off x="8538333" y="2370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i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87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339" y="1722784"/>
            <a:ext cx="9762854" cy="8078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BC3-CA3A-174B-9ED4-756799DDD727}"/>
              </a:ext>
            </a:extLst>
          </p:cNvPr>
          <p:cNvSpPr/>
          <p:nvPr/>
        </p:nvSpPr>
        <p:spPr>
          <a:xfrm>
            <a:off x="5017578" y="6524010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FF2A9BF-2CDC-0C43-A661-B35574BD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454997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N-body simulations (no tides, J2, or drag)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90070-AED8-414E-8304-B45B597F60E5}"/>
              </a:ext>
            </a:extLst>
          </p:cNvPr>
          <p:cNvSpPr/>
          <p:nvPr/>
        </p:nvSpPr>
        <p:spPr>
          <a:xfrm>
            <a:off x="-1246585" y="1593281"/>
            <a:ext cx="5015530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AC0A9-E95B-B441-9299-A1485B9B062A}"/>
              </a:ext>
            </a:extLst>
          </p:cNvPr>
          <p:cNvSpPr/>
          <p:nvPr/>
        </p:nvSpPr>
        <p:spPr>
          <a:xfrm>
            <a:off x="-1233339" y="5775324"/>
            <a:ext cx="10218313" cy="43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F7CDA-06DC-2F4A-B2D9-31E0158BFEEF}"/>
              </a:ext>
            </a:extLst>
          </p:cNvPr>
          <p:cNvSpPr txBox="1"/>
          <p:nvPr/>
        </p:nvSpPr>
        <p:spPr>
          <a:xfrm>
            <a:off x="8017565" y="2736521"/>
            <a:ext cx="417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Helvetica" pitchFamily="2" charset="0"/>
              </a:rPr>
              <a:t>Time to contact</a:t>
            </a:r>
          </a:p>
          <a:p>
            <a:endParaRPr lang="en-US" sz="1600" i="1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Too short to allow for alignment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73C404-6790-3345-8BC1-508C231010E3}"/>
              </a:ext>
            </a:extLst>
          </p:cNvPr>
          <p:cNvSpPr/>
          <p:nvPr/>
        </p:nvSpPr>
        <p:spPr>
          <a:xfrm>
            <a:off x="5130221" y="6524009"/>
            <a:ext cx="153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Grishin et al. (2020)</a:t>
            </a:r>
            <a:endParaRPr lang="en-US" sz="12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54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54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98336"/>
            <a:ext cx="3319511" cy="399509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6708" y="336775"/>
            <a:ext cx="6339863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Conclusions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183" y="1129004"/>
            <a:ext cx="734387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Solved the binary planetesimal problem with gas drag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Implemented the solution into 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Kozai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plus tidal friction code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Contact possible in the asteroid belt within 0.1 </a:t>
            </a:r>
            <a:r>
              <a:rPr lang="en-US" dirty="0" err="1"/>
              <a:t>Myr</a:t>
            </a:r>
            <a:r>
              <a:rPr lang="en-US" dirty="0"/>
              <a:t> (depleted of binaries)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Contact via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Kozai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cycles in the Kuiper belt, orbits become grazing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Window of contact increased by </a:t>
            </a:r>
            <a:r>
              <a:rPr lang="en-US" i="1" dirty="0"/>
              <a:t>J</a:t>
            </a:r>
            <a:r>
              <a:rPr lang="en-US" i="1" baseline="-25000" dirty="0"/>
              <a:t>2</a:t>
            </a:r>
            <a:r>
              <a:rPr lang="en-US" dirty="0"/>
              <a:t> and drag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Enough time for the bodies to come to alignment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Model predictions: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~ 10% of KBCC binaries should be contact binaries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Velocities at contact should be about 3-4 m/s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Open questions: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Single-averaged (or N-body) needed to reproduce final inclinations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Combine our model with single-averaged </a:t>
            </a:r>
            <a:r>
              <a:rPr lang="en-US" dirty="0" err="1"/>
              <a:t>Kozai</a:t>
            </a:r>
            <a:r>
              <a:rPr lang="en-US" dirty="0"/>
              <a:t> (or N-body)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9532" y="6524010"/>
            <a:ext cx="242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Helvetica Light" charset="0"/>
              </a:rPr>
              <a:t>Lyra, </a:t>
            </a:r>
            <a:r>
              <a:rPr lang="en-US" sz="1200" dirty="0" err="1">
                <a:latin typeface="Helvetica Light" charset="0"/>
              </a:rPr>
              <a:t>Youdin</a:t>
            </a:r>
            <a:r>
              <a:rPr lang="en-US" sz="1200" dirty="0">
                <a:latin typeface="Helvetica Light" charset="0"/>
              </a:rPr>
              <a:t>, &amp; Johansen (2021)</a:t>
            </a:r>
            <a:endParaRPr lang="en-US" sz="1200" dirty="0">
              <a:effectLst/>
              <a:latin typeface="Helvetica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E99B6-6E06-7C44-9F80-F74A15A2C639}"/>
              </a:ext>
            </a:extLst>
          </p:cNvPr>
          <p:cNvSpPr/>
          <p:nvPr/>
        </p:nvSpPr>
        <p:spPr>
          <a:xfrm>
            <a:off x="9572888" y="5509389"/>
            <a:ext cx="13949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Helvetica Light" charset="0"/>
              </a:rPr>
              <a:t>Sketch by J.T. Keane</a:t>
            </a:r>
            <a:endParaRPr lang="en-US" sz="1000" dirty="0">
              <a:effectLst/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5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3953"/>
            <a:ext cx="11557415" cy="68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21" y="1444989"/>
            <a:ext cx="5883895" cy="480643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2014 MU</a:t>
            </a:r>
            <a:r>
              <a:rPr lang="en-US" sz="2539" b="1" baseline="-25000" dirty="0">
                <a:solidFill>
                  <a:schemeClr val="tx1"/>
                </a:solidFill>
                <a:latin typeface="Helvetica"/>
                <a:cs typeface="Helvetica"/>
              </a:rPr>
              <a:t>69</a:t>
            </a: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: Discovery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365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11" y="1209568"/>
            <a:ext cx="4646449" cy="4626129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6879" y="3714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Cold Classical Kuiper Belt Object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33128" y="5835697"/>
            <a:ext cx="5559433" cy="12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solidFill>
                  <a:schemeClr val="tx1"/>
                </a:solidFill>
                <a:latin typeface="Helvetica"/>
                <a:cs typeface="Helvetica"/>
              </a:rPr>
              <a:t>Presumably pristine </a:t>
            </a:r>
            <a:r>
              <a:rPr lang="en-US" sz="2000" dirty="0" err="1">
                <a:solidFill>
                  <a:schemeClr val="tx1"/>
                </a:solidFill>
                <a:latin typeface="Helvetica"/>
                <a:cs typeface="Helvetica"/>
              </a:rPr>
              <a:t>planetesimals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901" y="6538912"/>
            <a:ext cx="4862228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 err="1">
                <a:solidFill>
                  <a:srgbClr val="4C4C4C"/>
                </a:solidFill>
                <a:latin typeface="Helvetica"/>
                <a:cs typeface="Helvetica"/>
              </a:rPr>
              <a:t>Gladman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+ ‘08, </a:t>
            </a:r>
            <a:r>
              <a:rPr lang="en-US" sz="1451" dirty="0" err="1">
                <a:solidFill>
                  <a:srgbClr val="4C4C4C"/>
                </a:solidFill>
                <a:latin typeface="Helvetica"/>
                <a:cs typeface="Helvetica"/>
              </a:rPr>
              <a:t>Batygin</a:t>
            </a: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+ ’10, Dawson &amp; Murray-Clay ‘12 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9325" y="1693889"/>
            <a:ext cx="25787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Resonant and Scattered</a:t>
            </a:r>
          </a:p>
          <a:p>
            <a:r>
              <a:rPr lang="en-US" dirty="0">
                <a:solidFill>
                  <a:srgbClr val="FF0000"/>
                </a:solidFill>
              </a:rPr>
              <a:t>Cold Classical </a:t>
            </a:r>
            <a:r>
              <a:rPr lang="en-US" i="1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&lt;2</a:t>
            </a:r>
            <a:r>
              <a:rPr lang="en-US" baseline="30000" dirty="0">
                <a:solidFill>
                  <a:srgbClr val="FF0000"/>
                </a:solidFill>
              </a:rPr>
              <a:t>o   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</a:rPr>
              <a:t>“Ambiguous” 2</a:t>
            </a:r>
            <a:r>
              <a:rPr lang="en-US" baseline="30000" dirty="0">
                <a:solidFill>
                  <a:srgbClr val="7030A0"/>
                </a:solidFill>
              </a:rPr>
              <a:t>o</a:t>
            </a:r>
            <a:r>
              <a:rPr lang="en-US" dirty="0">
                <a:solidFill>
                  <a:srgbClr val="7030A0"/>
                </a:solidFill>
              </a:rPr>
              <a:t>&lt;</a:t>
            </a:r>
            <a:r>
              <a:rPr lang="en-US" i="1" dirty="0" err="1">
                <a:solidFill>
                  <a:srgbClr val="7030A0"/>
                </a:solidFill>
              </a:rPr>
              <a:t>i</a:t>
            </a:r>
            <a:r>
              <a:rPr lang="en-US" dirty="0">
                <a:solidFill>
                  <a:srgbClr val="7030A0"/>
                </a:solidFill>
              </a:rPr>
              <a:t>&lt;6</a:t>
            </a:r>
            <a:r>
              <a:rPr lang="en-US" baseline="30000" dirty="0">
                <a:solidFill>
                  <a:srgbClr val="7030A0"/>
                </a:solidFill>
              </a:rPr>
              <a:t>o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Hot </a:t>
            </a:r>
            <a:r>
              <a:rPr lang="en-US" i="1" dirty="0" err="1">
                <a:solidFill>
                  <a:schemeClr val="accent1"/>
                </a:solidFill>
              </a:rPr>
              <a:t>Classicals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&gt;6</a:t>
            </a:r>
            <a:r>
              <a:rPr lang="en-US" baseline="30000" dirty="0">
                <a:solidFill>
                  <a:schemeClr val="accent1"/>
                </a:solidFill>
              </a:rPr>
              <a:t>o</a:t>
            </a:r>
          </a:p>
          <a:p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867" y="6449694"/>
            <a:ext cx="810735" cy="351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  <a:tab pos="5907893" algn="l"/>
                <a:tab pos="6564325" algn="l"/>
                <a:tab pos="7220758" algn="l"/>
                <a:tab pos="7877190" algn="l"/>
                <a:tab pos="8533623" algn="l"/>
              </a:tabLst>
            </a:pPr>
            <a:r>
              <a:rPr lang="en-US" sz="1451" dirty="0">
                <a:solidFill>
                  <a:srgbClr val="4C4C4C"/>
                </a:solidFill>
                <a:latin typeface="Helvetica"/>
                <a:cs typeface="Helvetica"/>
              </a:rPr>
              <a:t>W. Lyra</a:t>
            </a:r>
            <a:endParaRPr lang="en-US" sz="1451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899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" y="1490267"/>
            <a:ext cx="7745788" cy="386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4" y="4113234"/>
            <a:ext cx="7493000" cy="2476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2616" y="4407105"/>
            <a:ext cx="1484026" cy="329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66094" y="4242213"/>
            <a:ext cx="425864" cy="212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88" y="0"/>
            <a:ext cx="9182100" cy="1358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62" y="2550196"/>
            <a:ext cx="4182988" cy="2186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97572" y="2728210"/>
            <a:ext cx="4197978" cy="169388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7905003" y="4454574"/>
            <a:ext cx="160348" cy="11555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1224</Words>
  <Application>Microsoft Macintosh PowerPoint</Application>
  <PresentationFormat>Widescreen</PresentationFormat>
  <Paragraphs>290</Paragraphs>
  <Slides>54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Ayuthaya</vt:lpstr>
      <vt:lpstr>Calibri</vt:lpstr>
      <vt:lpstr>Calibri Light</vt:lpstr>
      <vt:lpstr>Helvetica</vt:lpstr>
      <vt:lpstr>Helvetica Light</vt:lpstr>
      <vt:lpstr>Kokonor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Wladimir Lyra</dc:creator>
  <cp:lastModifiedBy>Wladimir Lyra</cp:lastModifiedBy>
  <cp:revision>138</cp:revision>
  <cp:lastPrinted>2019-05-18T17:08:43Z</cp:lastPrinted>
  <dcterms:created xsi:type="dcterms:W3CDTF">2019-03-20T18:15:39Z</dcterms:created>
  <dcterms:modified xsi:type="dcterms:W3CDTF">2021-04-07T17:58:42Z</dcterms:modified>
</cp:coreProperties>
</file>