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g" ContentType="video/mpeg"/>
  <Default Extension="mp4" ContentType="video/mp4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7"/>
  </p:notesMasterIdLst>
  <p:sldIdLst>
    <p:sldId id="257" r:id="rId2"/>
    <p:sldId id="778" r:id="rId3"/>
    <p:sldId id="784" r:id="rId4"/>
    <p:sldId id="739" r:id="rId5"/>
    <p:sldId id="628" r:id="rId6"/>
    <p:sldId id="708" r:id="rId7"/>
    <p:sldId id="709" r:id="rId8"/>
    <p:sldId id="690" r:id="rId9"/>
    <p:sldId id="710" r:id="rId10"/>
    <p:sldId id="713" r:id="rId11"/>
    <p:sldId id="711" r:id="rId12"/>
    <p:sldId id="712" r:id="rId13"/>
    <p:sldId id="649" r:id="rId14"/>
    <p:sldId id="653" r:id="rId15"/>
    <p:sldId id="651" r:id="rId16"/>
    <p:sldId id="740" r:id="rId17"/>
    <p:sldId id="741" r:id="rId18"/>
    <p:sldId id="782" r:id="rId19"/>
    <p:sldId id="783" r:id="rId20"/>
    <p:sldId id="779" r:id="rId21"/>
    <p:sldId id="780" r:id="rId22"/>
    <p:sldId id="781" r:id="rId23"/>
    <p:sldId id="724" r:id="rId24"/>
    <p:sldId id="726" r:id="rId25"/>
    <p:sldId id="774" r:id="rId26"/>
    <p:sldId id="669" r:id="rId27"/>
    <p:sldId id="758" r:id="rId28"/>
    <p:sldId id="670" r:id="rId29"/>
    <p:sldId id="759" r:id="rId30"/>
    <p:sldId id="677" r:id="rId31"/>
    <p:sldId id="682" r:id="rId32"/>
    <p:sldId id="680" r:id="rId33"/>
    <p:sldId id="685" r:id="rId34"/>
    <p:sldId id="686" r:id="rId35"/>
    <p:sldId id="727" r:id="rId36"/>
    <p:sldId id="730" r:id="rId37"/>
    <p:sldId id="762" r:id="rId38"/>
    <p:sldId id="763" r:id="rId39"/>
    <p:sldId id="776" r:id="rId40"/>
    <p:sldId id="775" r:id="rId41"/>
    <p:sldId id="764" r:id="rId42"/>
    <p:sldId id="767" r:id="rId43"/>
    <p:sldId id="768" r:id="rId44"/>
    <p:sldId id="769" r:id="rId45"/>
    <p:sldId id="765" r:id="rId46"/>
    <p:sldId id="770" r:id="rId47"/>
    <p:sldId id="766" r:id="rId48"/>
    <p:sldId id="771" r:id="rId49"/>
    <p:sldId id="772" r:id="rId50"/>
    <p:sldId id="773" r:id="rId51"/>
    <p:sldId id="753" r:id="rId52"/>
    <p:sldId id="746" r:id="rId53"/>
    <p:sldId id="745" r:id="rId54"/>
    <p:sldId id="777" r:id="rId55"/>
    <p:sldId id="725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09"/>
    <p:restoredTop sz="94555"/>
  </p:normalViewPr>
  <p:slideViewPr>
    <p:cSldViewPr snapToGrid="0" snapToObjects="1">
      <p:cViewPr varScale="1">
        <p:scale>
          <a:sx n="69" d="100"/>
          <a:sy n="69" d="100"/>
        </p:scale>
        <p:origin x="208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3AD38-897B-8F48-BB79-AF149F2BD044}" type="datetimeFigureOut">
              <a:rPr lang="en-US" smtClean="0"/>
              <a:t>3/2/20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712A0-4374-EE4D-8660-286782BE6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01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88950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457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Fractal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249DF-6025-7E45-9530-92E4963F37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39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712A0-4374-EE4D-8660-286782BE637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6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70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47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43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002" y="568622"/>
            <a:ext cx="10407759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7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21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84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46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8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1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91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51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3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0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Relationship Id="rId3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g"/><Relationship Id="rId3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36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4.png"/><Relationship Id="rId7" Type="http://schemas.openxmlformats.org/officeDocument/2006/relationships/image" Target="../media/image58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Relationship Id="rId3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rgbClr val="280099"/>
                </a:solidFill>
                <a:latin typeface="Helvetica"/>
                <a:cs typeface="Helvetica"/>
              </a:rPr>
              <a:t>Evolution</a:t>
            </a:r>
            <a:r>
              <a:rPr lang="en-US" sz="2539" b="1" dirty="0">
                <a:solidFill>
                  <a:srgbClr val="280099"/>
                </a:solidFill>
                <a:latin typeface="Helvetica"/>
                <a:cs typeface="Helvetica"/>
              </a:rPr>
              <a:t> </a:t>
            </a:r>
            <a:r>
              <a:rPr lang="en-US" sz="2539" b="1" dirty="0" smtClean="0">
                <a:solidFill>
                  <a:srgbClr val="280099"/>
                </a:solidFill>
                <a:latin typeface="Helvetica"/>
                <a:cs typeface="Helvetica"/>
              </a:rPr>
              <a:t>of MU69 </a:t>
            </a:r>
          </a:p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rgbClr val="280099"/>
                </a:solidFill>
                <a:latin typeface="Helvetica"/>
                <a:cs typeface="Helvetica"/>
              </a:rPr>
              <a:t>from a binary </a:t>
            </a:r>
            <a:r>
              <a:rPr lang="en-US" sz="2539" b="1" dirty="0" err="1" smtClean="0">
                <a:solidFill>
                  <a:srgbClr val="280099"/>
                </a:solidFill>
                <a:latin typeface="Helvetica"/>
                <a:cs typeface="Helvetica"/>
              </a:rPr>
              <a:t>planetesimal</a:t>
            </a:r>
            <a:r>
              <a:rPr lang="en-US" sz="2539" b="1" dirty="0">
                <a:solidFill>
                  <a:srgbClr val="280099"/>
                </a:solidFill>
                <a:latin typeface="Helvetica"/>
                <a:cs typeface="Helvetica"/>
              </a:rPr>
              <a:t> </a:t>
            </a:r>
            <a:r>
              <a:rPr lang="en-US" sz="2539" b="1" dirty="0" smtClean="0">
                <a:solidFill>
                  <a:srgbClr val="280099"/>
                </a:solidFill>
                <a:latin typeface="Helvetica"/>
                <a:cs typeface="Helvetica"/>
              </a:rPr>
              <a:t>into contact</a:t>
            </a:r>
          </a:p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rgbClr val="280099"/>
                </a:solidFill>
                <a:latin typeface="Helvetica"/>
                <a:cs typeface="Helvetica"/>
              </a:rPr>
              <a:t>via </a:t>
            </a:r>
            <a:r>
              <a:rPr lang="en-US" sz="2539" b="1" dirty="0" err="1" smtClean="0">
                <a:solidFill>
                  <a:srgbClr val="280099"/>
                </a:solidFill>
                <a:latin typeface="Helvetica"/>
                <a:cs typeface="Helvetica"/>
              </a:rPr>
              <a:t>Kozai-Lidov</a:t>
            </a:r>
            <a:r>
              <a:rPr lang="en-US" sz="2539" b="1" dirty="0" smtClean="0">
                <a:solidFill>
                  <a:srgbClr val="280099"/>
                </a:solidFill>
                <a:latin typeface="Helvetica"/>
                <a:cs typeface="Helvetica"/>
              </a:rPr>
              <a:t> oscillations and nebular drag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63284" y="6400225"/>
            <a:ext cx="2079160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 smtClean="0">
                <a:solidFill>
                  <a:srgbClr val="4C4C4C"/>
                </a:solidFill>
                <a:latin typeface="Helvetica"/>
                <a:cs typeface="Helvetica"/>
              </a:rPr>
              <a:t>Tucson, Mar 2</a:t>
            </a:r>
            <a:r>
              <a:rPr lang="en-US" sz="1451" baseline="30000" dirty="0" smtClean="0">
                <a:solidFill>
                  <a:srgbClr val="4C4C4C"/>
                </a:solidFill>
                <a:latin typeface="Helvetica"/>
                <a:cs typeface="Helvetica"/>
              </a:rPr>
              <a:t>nd</a:t>
            </a:r>
            <a:r>
              <a:rPr lang="en-US" sz="1451" dirty="0" smtClean="0">
                <a:solidFill>
                  <a:srgbClr val="4C4C4C"/>
                </a:solidFill>
                <a:latin typeface="Helvetica"/>
                <a:cs typeface="Helvetica"/>
              </a:rPr>
              <a:t>, 2020 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608464" y="1697977"/>
            <a:ext cx="1312866" cy="4872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2918" tIns="41459" rIns="82918" bIns="41459" numCol="1" rtlCol="0" anchor="t" anchorCtr="0" compatLnSpc="1">
            <a:prstTxWarp prst="textNoShape">
              <a:avLst/>
            </a:prstTxWarp>
          </a:bodyPr>
          <a:lstStyle/>
          <a:p>
            <a:pPr defTabSz="41458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176"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20" name="Rectangle 1"/>
          <p:cNvSpPr txBox="1">
            <a:spLocks noChangeArrowheads="1"/>
          </p:cNvSpPr>
          <p:nvPr/>
        </p:nvSpPr>
        <p:spPr>
          <a:xfrm>
            <a:off x="12643" y="2305677"/>
            <a:ext cx="12179357" cy="1771650"/>
          </a:xfrm>
          <a:prstGeom prst="rect">
            <a:avLst/>
          </a:prstGeom>
          <a:ln/>
        </p:spPr>
        <p:txBody>
          <a:bodyPr vert="horz" lIns="91440" tIns="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6000"/>
              </a:lnSpc>
              <a:spcAft>
                <a:spcPct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b="1" dirty="0" smtClean="0">
                <a:latin typeface="Helvetica"/>
                <a:cs typeface="Helvetica"/>
              </a:rPr>
              <a:t>Wladimir  Lyra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b="1" dirty="0" smtClean="0">
                <a:solidFill>
                  <a:srgbClr val="4C4C4C"/>
                </a:solidFill>
                <a:latin typeface="Helvetica"/>
                <a:cs typeface="Helvetica"/>
              </a:rPr>
              <a:t>New </a:t>
            </a:r>
            <a:r>
              <a:rPr lang="en-US" sz="2000" b="1" dirty="0">
                <a:solidFill>
                  <a:srgbClr val="4C4C4C"/>
                </a:solidFill>
                <a:latin typeface="Helvetica"/>
                <a:cs typeface="Helvetica"/>
              </a:rPr>
              <a:t>Mexico State </a:t>
            </a:r>
            <a:r>
              <a:rPr lang="en-US" sz="2000" b="1" dirty="0" smtClean="0">
                <a:solidFill>
                  <a:srgbClr val="4C4C4C"/>
                </a:solidFill>
                <a:latin typeface="Helvetica"/>
                <a:cs typeface="Helvetica"/>
              </a:rPr>
              <a:t>University</a:t>
            </a:r>
            <a:endParaRPr lang="en-US" sz="2000" b="1" dirty="0">
              <a:solidFill>
                <a:srgbClr val="4C4C4C"/>
              </a:solidFill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4" y="1984762"/>
            <a:ext cx="3178954" cy="3496128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80" y="893658"/>
            <a:ext cx="750716" cy="45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14" y="1421364"/>
            <a:ext cx="857764" cy="8577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111" y="2291291"/>
            <a:ext cx="501673" cy="5016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04" y="2852623"/>
            <a:ext cx="736288" cy="702341"/>
          </a:xfrm>
          <a:prstGeom prst="rect">
            <a:avLst/>
          </a:prstGeom>
        </p:spPr>
      </p:pic>
      <p:pic>
        <p:nvPicPr>
          <p:cNvPr id="24" name="Picture 23" descr="ctio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9" y="3550259"/>
            <a:ext cx="727715" cy="61430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05" y="5618262"/>
            <a:ext cx="904965" cy="58311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90" y="6241376"/>
            <a:ext cx="587375" cy="5873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4181475"/>
            <a:ext cx="764604" cy="72255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39" y="4958010"/>
            <a:ext cx="659645" cy="6596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0" y="101580"/>
            <a:ext cx="633984" cy="6339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5122" y="4312986"/>
            <a:ext cx="1147068" cy="73911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0735658" y="5135762"/>
            <a:ext cx="967509" cy="288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200" dirty="0" smtClean="0">
                <a:solidFill>
                  <a:srgbClr val="002060"/>
                </a:solidFill>
                <a:latin typeface="Helvetica"/>
                <a:cs typeface="Helvetica"/>
              </a:rPr>
              <a:t>HST - 2016</a:t>
            </a:r>
            <a:endParaRPr lang="en-US" sz="1200" dirty="0">
              <a:solidFill>
                <a:srgbClr val="002060"/>
              </a:solidFill>
              <a:latin typeface="Helvetica"/>
              <a:cs typeface="Helvetica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781" y="2919712"/>
            <a:ext cx="1101264" cy="95503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0247709" y="3933750"/>
            <a:ext cx="1944292" cy="288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200" dirty="0" smtClean="0">
                <a:solidFill>
                  <a:srgbClr val="002060"/>
                </a:solidFill>
                <a:latin typeface="Helvetica"/>
                <a:cs typeface="Helvetica"/>
              </a:rPr>
              <a:t>NRAO - 2017</a:t>
            </a:r>
            <a:endParaRPr lang="en-US" sz="1200" dirty="0">
              <a:solidFill>
                <a:srgbClr val="002060"/>
              </a:solidFill>
              <a:latin typeface="Helvetica"/>
              <a:cs typeface="Helvetica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437" y="5951727"/>
            <a:ext cx="2060457" cy="663537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9474880" y="5551653"/>
            <a:ext cx="2250937" cy="329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00" b="1" i="1" dirty="0" smtClean="0">
                <a:solidFill>
                  <a:srgbClr val="FF0000"/>
                </a:solidFill>
                <a:latin typeface="Helvetica"/>
                <a:cs typeface="Helvetica"/>
              </a:rPr>
              <a:t>Computational Facilities</a:t>
            </a:r>
            <a:endParaRPr lang="en-US" sz="1400" b="1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055" y="1375708"/>
            <a:ext cx="1005700" cy="83230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670" y="5866307"/>
            <a:ext cx="902421" cy="907138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0387755" y="998031"/>
            <a:ext cx="1804245" cy="34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00" b="1" i="1" dirty="0" smtClean="0">
                <a:solidFill>
                  <a:srgbClr val="FF0000"/>
                </a:solidFill>
                <a:latin typeface="Helvetica"/>
                <a:cs typeface="Helvetica"/>
              </a:rPr>
              <a:t>Funding</a:t>
            </a:r>
            <a:endParaRPr lang="en-US" sz="1400" b="1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387756" y="2235712"/>
            <a:ext cx="1701799" cy="735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200" dirty="0" smtClean="0">
                <a:solidFill>
                  <a:srgbClr val="002060"/>
                </a:solidFill>
                <a:latin typeface="Helvetica"/>
                <a:cs typeface="Helvetica"/>
              </a:rPr>
              <a:t>NFDAP </a:t>
            </a:r>
            <a:r>
              <a:rPr lang="mr-IN" sz="1200" dirty="0" smtClean="0">
                <a:solidFill>
                  <a:srgbClr val="002060"/>
                </a:solidFill>
                <a:latin typeface="Helvetica"/>
                <a:cs typeface="Helvetica"/>
              </a:rPr>
              <a:t>–</a:t>
            </a:r>
            <a:r>
              <a:rPr lang="en-US" sz="1200" dirty="0" smtClean="0">
                <a:solidFill>
                  <a:srgbClr val="002060"/>
                </a:solidFill>
                <a:latin typeface="Helvetica"/>
                <a:cs typeface="Helvetica"/>
              </a:rPr>
              <a:t> 2019</a:t>
            </a:r>
          </a:p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200" dirty="0" smtClean="0">
                <a:solidFill>
                  <a:srgbClr val="002060"/>
                </a:solidFill>
                <a:latin typeface="Helvetica"/>
                <a:cs typeface="Helvetica"/>
              </a:rPr>
              <a:t>XRP </a:t>
            </a:r>
            <a:r>
              <a:rPr lang="mr-IN" sz="1200" dirty="0" smtClean="0">
                <a:solidFill>
                  <a:srgbClr val="002060"/>
                </a:solidFill>
                <a:latin typeface="Helvetica"/>
                <a:cs typeface="Helvetica"/>
              </a:rPr>
              <a:t>–</a:t>
            </a:r>
            <a:r>
              <a:rPr lang="en-US" sz="1200" dirty="0" smtClean="0">
                <a:solidFill>
                  <a:srgbClr val="002060"/>
                </a:solidFill>
                <a:latin typeface="Helvetica"/>
                <a:cs typeface="Helvetica"/>
              </a:rPr>
              <a:t> 2018</a:t>
            </a:r>
          </a:p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200" dirty="0" smtClean="0">
                <a:solidFill>
                  <a:srgbClr val="002060"/>
                </a:solidFill>
                <a:latin typeface="Helvetica"/>
                <a:cs typeface="Helvetica"/>
              </a:rPr>
              <a:t>XRP - 2016</a:t>
            </a:r>
            <a:endParaRPr lang="en-US" sz="1200" dirty="0">
              <a:solidFill>
                <a:srgbClr val="00206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133891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10</a:t>
            </a:fld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Occultation data suggests binary</a:t>
            </a:r>
            <a:endParaRPr lang="en-US" sz="2539" b="1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23" y="1401579"/>
            <a:ext cx="4503295" cy="4503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302" y="1403154"/>
            <a:ext cx="6022301" cy="450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5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05" y="1528162"/>
            <a:ext cx="4521200" cy="45212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Approach sequence: </a:t>
            </a:r>
          </a:p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Contact binary at 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i</a:t>
            </a: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nclination 99.3</a:t>
            </a:r>
            <a:r>
              <a:rPr lang="en-US" sz="2539" b="1" baseline="30000" dirty="0" smtClean="0">
                <a:solidFill>
                  <a:schemeClr val="tx1"/>
                </a:solidFill>
                <a:latin typeface="Helvetica"/>
                <a:cs typeface="Helvetica"/>
              </a:rPr>
              <a:t>o</a:t>
            </a:r>
            <a:endParaRPr lang="en-US" sz="2539" b="1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569" y="2034652"/>
            <a:ext cx="5444062" cy="350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0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12</a:t>
            </a:fld>
            <a:endParaRPr lang="en-US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Departure sequence: Shape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79" y="1664530"/>
            <a:ext cx="3848519" cy="38485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171" y="1664529"/>
            <a:ext cx="6841812" cy="3848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892" y="1664530"/>
            <a:ext cx="3207100" cy="384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9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200"/>
            <a:ext cx="12192000" cy="49072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 smtClean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The Cartoon Image</a:t>
            </a:r>
            <a:endParaRPr lang="en-US" sz="2539" b="1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0269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5" y="1469138"/>
            <a:ext cx="4519329" cy="45193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825" y="2344053"/>
            <a:ext cx="3723666" cy="24017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 smtClean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Beyond the cartoon image</a:t>
            </a:r>
            <a:endParaRPr lang="en-US" sz="2539" b="1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976734" y="3544935"/>
            <a:ext cx="2593299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719385" y="297681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Helvetica" charset="0"/>
                <a:ea typeface="Helvetica" charset="0"/>
                <a:cs typeface="Helvetica" charset="0"/>
              </a:rPr>
              <a:t>How?</a:t>
            </a:r>
            <a:endParaRPr lang="en-US" b="1" i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31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reaming3D_t1.0_e0.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5946" y="1655478"/>
            <a:ext cx="5106689" cy="4468353"/>
          </a:xfrm>
          <a:prstGeom prst="rect">
            <a:avLst/>
          </a:prstGeom>
        </p:spPr>
      </p:pic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3298962" y="2841665"/>
            <a:ext cx="165547" cy="151153"/>
            <a:chOff x="797" y="2234"/>
            <a:chExt cx="115" cy="105"/>
          </a:xfrm>
        </p:grpSpPr>
        <p:sp>
          <p:nvSpPr>
            <p:cNvPr id="5" name="AutoShape 23"/>
            <p:cNvSpPr>
              <a:spLocks noChangeArrowheads="1"/>
            </p:cNvSpPr>
            <p:nvPr/>
          </p:nvSpPr>
          <p:spPr bwMode="auto">
            <a:xfrm>
              <a:off x="797" y="2234"/>
              <a:ext cx="115" cy="105"/>
            </a:xfrm>
            <a:prstGeom prst="roundRect">
              <a:avLst>
                <a:gd name="adj" fmla="val 94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/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2222181" y="2645887"/>
            <a:ext cx="1153076" cy="1151637"/>
            <a:chOff x="49" y="2098"/>
            <a:chExt cx="801" cy="800"/>
          </a:xfrm>
        </p:grpSpPr>
        <p:sp>
          <p:nvSpPr>
            <p:cNvPr id="7" name="Freeform 25"/>
            <p:cNvSpPr>
              <a:spLocks noChangeArrowheads="1"/>
            </p:cNvSpPr>
            <p:nvPr/>
          </p:nvSpPr>
          <p:spPr bwMode="auto">
            <a:xfrm>
              <a:off x="49" y="2098"/>
              <a:ext cx="802" cy="800"/>
            </a:xfrm>
            <a:custGeom>
              <a:avLst/>
              <a:gdLst>
                <a:gd name="T0" fmla="*/ 1768 w 3539"/>
                <a:gd name="T1" fmla="*/ 0 h 3532"/>
                <a:gd name="T2" fmla="*/ 3536 w 3539"/>
                <a:gd name="T3" fmla="*/ 1765 h 3532"/>
                <a:gd name="T4" fmla="*/ 1768 w 3539"/>
                <a:gd name="T5" fmla="*/ 3530 h 3532"/>
                <a:gd name="T6" fmla="*/ 0 w 3539"/>
                <a:gd name="T7" fmla="*/ 1765 h 3532"/>
                <a:gd name="T8" fmla="*/ 1768 w 3539"/>
                <a:gd name="T9" fmla="*/ 0 h 3532"/>
                <a:gd name="T10" fmla="*/ 0 w 3539"/>
                <a:gd name="T11" fmla="*/ 0 h 3532"/>
                <a:gd name="T12" fmla="*/ 0 w 3539"/>
                <a:gd name="T13" fmla="*/ 0 h 3532"/>
                <a:gd name="T14" fmla="*/ 3538 w 3539"/>
                <a:gd name="T15" fmla="*/ 3531 h 3532"/>
                <a:gd name="T16" fmla="*/ 3538 w 3539"/>
                <a:gd name="T17" fmla="*/ 3531 h 3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39" h="3532">
                  <a:moveTo>
                    <a:pt x="1768" y="0"/>
                  </a:moveTo>
                  <a:cubicBezTo>
                    <a:pt x="2770" y="0"/>
                    <a:pt x="3536" y="764"/>
                    <a:pt x="3536" y="1765"/>
                  </a:cubicBezTo>
                  <a:cubicBezTo>
                    <a:pt x="3536" y="2766"/>
                    <a:pt x="2770" y="3530"/>
                    <a:pt x="1768" y="3530"/>
                  </a:cubicBezTo>
                  <a:cubicBezTo>
                    <a:pt x="766" y="3530"/>
                    <a:pt x="0" y="2765"/>
                    <a:pt x="0" y="1765"/>
                  </a:cubicBezTo>
                  <a:cubicBezTo>
                    <a:pt x="0" y="765"/>
                    <a:pt x="766" y="0"/>
                    <a:pt x="1768" y="0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3538" y="3531"/>
                  </a:moveTo>
                  <a:lnTo>
                    <a:pt x="3538" y="3531"/>
                  </a:lnTo>
                  <a:close/>
                </a:path>
              </a:pathLst>
            </a:custGeom>
            <a:solidFill>
              <a:srgbClr val="00B8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/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2731780" y="3139651"/>
            <a:ext cx="142515" cy="142515"/>
            <a:chOff x="403" y="2441"/>
            <a:chExt cx="99" cy="99"/>
          </a:xfrm>
        </p:grpSpPr>
        <p:sp>
          <p:nvSpPr>
            <p:cNvPr id="9" name="Freeform 27"/>
            <p:cNvSpPr>
              <a:spLocks noChangeArrowheads="1"/>
            </p:cNvSpPr>
            <p:nvPr/>
          </p:nvSpPr>
          <p:spPr bwMode="auto">
            <a:xfrm>
              <a:off x="403" y="2441"/>
              <a:ext cx="100" cy="99"/>
            </a:xfrm>
            <a:custGeom>
              <a:avLst/>
              <a:gdLst>
                <a:gd name="T0" fmla="*/ 0 w 444"/>
                <a:gd name="T1" fmla="*/ 221 h 443"/>
                <a:gd name="T2" fmla="*/ 52 w 444"/>
                <a:gd name="T3" fmla="*/ 241 h 443"/>
                <a:gd name="T4" fmla="*/ 7 w 444"/>
                <a:gd name="T5" fmla="*/ 278 h 443"/>
                <a:gd name="T6" fmla="*/ 63 w 444"/>
                <a:gd name="T7" fmla="*/ 284 h 443"/>
                <a:gd name="T8" fmla="*/ 29 w 444"/>
                <a:gd name="T9" fmla="*/ 331 h 443"/>
                <a:gd name="T10" fmla="*/ 85 w 444"/>
                <a:gd name="T11" fmla="*/ 323 h 443"/>
                <a:gd name="T12" fmla="*/ 64 w 444"/>
                <a:gd name="T13" fmla="*/ 377 h 443"/>
                <a:gd name="T14" fmla="*/ 116 w 444"/>
                <a:gd name="T15" fmla="*/ 354 h 443"/>
                <a:gd name="T16" fmla="*/ 110 w 444"/>
                <a:gd name="T17" fmla="*/ 412 h 443"/>
                <a:gd name="T18" fmla="*/ 154 w 444"/>
                <a:gd name="T19" fmla="*/ 377 h 443"/>
                <a:gd name="T20" fmla="*/ 164 w 444"/>
                <a:gd name="T21" fmla="*/ 434 h 443"/>
                <a:gd name="T22" fmla="*/ 197 w 444"/>
                <a:gd name="T23" fmla="*/ 389 h 443"/>
                <a:gd name="T24" fmla="*/ 221 w 444"/>
                <a:gd name="T25" fmla="*/ 441 h 443"/>
                <a:gd name="T26" fmla="*/ 242 w 444"/>
                <a:gd name="T27" fmla="*/ 389 h 443"/>
                <a:gd name="T28" fmla="*/ 278 w 444"/>
                <a:gd name="T29" fmla="*/ 434 h 443"/>
                <a:gd name="T30" fmla="*/ 285 w 444"/>
                <a:gd name="T31" fmla="*/ 378 h 443"/>
                <a:gd name="T32" fmla="*/ 332 w 444"/>
                <a:gd name="T33" fmla="*/ 412 h 443"/>
                <a:gd name="T34" fmla="*/ 324 w 444"/>
                <a:gd name="T35" fmla="*/ 356 h 443"/>
                <a:gd name="T36" fmla="*/ 378 w 444"/>
                <a:gd name="T37" fmla="*/ 377 h 443"/>
                <a:gd name="T38" fmla="*/ 355 w 444"/>
                <a:gd name="T39" fmla="*/ 325 h 443"/>
                <a:gd name="T40" fmla="*/ 413 w 444"/>
                <a:gd name="T41" fmla="*/ 331 h 443"/>
                <a:gd name="T42" fmla="*/ 378 w 444"/>
                <a:gd name="T43" fmla="*/ 287 h 443"/>
                <a:gd name="T44" fmla="*/ 435 w 444"/>
                <a:gd name="T45" fmla="*/ 278 h 443"/>
                <a:gd name="T46" fmla="*/ 390 w 444"/>
                <a:gd name="T47" fmla="*/ 244 h 443"/>
                <a:gd name="T48" fmla="*/ 442 w 444"/>
                <a:gd name="T49" fmla="*/ 221 h 443"/>
                <a:gd name="T50" fmla="*/ 390 w 444"/>
                <a:gd name="T51" fmla="*/ 200 h 443"/>
                <a:gd name="T52" fmla="*/ 435 w 444"/>
                <a:gd name="T53" fmla="*/ 164 h 443"/>
                <a:gd name="T54" fmla="*/ 379 w 444"/>
                <a:gd name="T55" fmla="*/ 157 h 443"/>
                <a:gd name="T56" fmla="*/ 413 w 444"/>
                <a:gd name="T57" fmla="*/ 110 h 443"/>
                <a:gd name="T58" fmla="*/ 357 w 444"/>
                <a:gd name="T59" fmla="*/ 118 h 443"/>
                <a:gd name="T60" fmla="*/ 378 w 444"/>
                <a:gd name="T61" fmla="*/ 64 h 443"/>
                <a:gd name="T62" fmla="*/ 326 w 444"/>
                <a:gd name="T63" fmla="*/ 87 h 443"/>
                <a:gd name="T64" fmla="*/ 332 w 444"/>
                <a:gd name="T65" fmla="*/ 29 h 443"/>
                <a:gd name="T66" fmla="*/ 288 w 444"/>
                <a:gd name="T67" fmla="*/ 64 h 443"/>
                <a:gd name="T68" fmla="*/ 278 w 444"/>
                <a:gd name="T69" fmla="*/ 7 h 443"/>
                <a:gd name="T70" fmla="*/ 245 w 444"/>
                <a:gd name="T71" fmla="*/ 52 h 443"/>
                <a:gd name="T72" fmla="*/ 221 w 444"/>
                <a:gd name="T73" fmla="*/ 0 h 443"/>
                <a:gd name="T74" fmla="*/ 200 w 444"/>
                <a:gd name="T75" fmla="*/ 52 h 443"/>
                <a:gd name="T76" fmla="*/ 164 w 444"/>
                <a:gd name="T77" fmla="*/ 7 h 443"/>
                <a:gd name="T78" fmla="*/ 157 w 444"/>
                <a:gd name="T79" fmla="*/ 63 h 443"/>
                <a:gd name="T80" fmla="*/ 110 w 444"/>
                <a:gd name="T81" fmla="*/ 29 h 443"/>
                <a:gd name="T82" fmla="*/ 118 w 444"/>
                <a:gd name="T83" fmla="*/ 85 h 443"/>
                <a:gd name="T84" fmla="*/ 64 w 444"/>
                <a:gd name="T85" fmla="*/ 64 h 443"/>
                <a:gd name="T86" fmla="*/ 87 w 444"/>
                <a:gd name="T87" fmla="*/ 116 h 443"/>
                <a:gd name="T88" fmla="*/ 29 w 444"/>
                <a:gd name="T89" fmla="*/ 110 h 443"/>
                <a:gd name="T90" fmla="*/ 64 w 444"/>
                <a:gd name="T91" fmla="*/ 154 h 443"/>
                <a:gd name="T92" fmla="*/ 7 w 444"/>
                <a:gd name="T93" fmla="*/ 164 h 443"/>
                <a:gd name="T94" fmla="*/ 52 w 444"/>
                <a:gd name="T95" fmla="*/ 197 h 443"/>
                <a:gd name="T96" fmla="*/ 0 w 444"/>
                <a:gd name="T97" fmla="*/ 221 h 443"/>
                <a:gd name="T98" fmla="*/ 0 w 444"/>
                <a:gd name="T99" fmla="*/ 0 h 443"/>
                <a:gd name="T100" fmla="*/ 0 w 444"/>
                <a:gd name="T101" fmla="*/ 0 h 443"/>
                <a:gd name="T102" fmla="*/ 443 w 444"/>
                <a:gd name="T103" fmla="*/ 442 h 443"/>
                <a:gd name="T104" fmla="*/ 443 w 444"/>
                <a:gd name="T105" fmla="*/ 442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44" h="443">
                  <a:moveTo>
                    <a:pt x="0" y="221"/>
                  </a:moveTo>
                  <a:lnTo>
                    <a:pt x="52" y="241"/>
                  </a:lnTo>
                  <a:lnTo>
                    <a:pt x="7" y="278"/>
                  </a:lnTo>
                  <a:lnTo>
                    <a:pt x="63" y="284"/>
                  </a:lnTo>
                  <a:lnTo>
                    <a:pt x="29" y="331"/>
                  </a:lnTo>
                  <a:lnTo>
                    <a:pt x="85" y="323"/>
                  </a:lnTo>
                  <a:lnTo>
                    <a:pt x="64" y="377"/>
                  </a:lnTo>
                  <a:lnTo>
                    <a:pt x="116" y="354"/>
                  </a:lnTo>
                  <a:lnTo>
                    <a:pt x="110" y="412"/>
                  </a:lnTo>
                  <a:lnTo>
                    <a:pt x="154" y="377"/>
                  </a:lnTo>
                  <a:lnTo>
                    <a:pt x="164" y="434"/>
                  </a:lnTo>
                  <a:lnTo>
                    <a:pt x="197" y="389"/>
                  </a:lnTo>
                  <a:lnTo>
                    <a:pt x="221" y="441"/>
                  </a:lnTo>
                  <a:lnTo>
                    <a:pt x="242" y="389"/>
                  </a:lnTo>
                  <a:lnTo>
                    <a:pt x="278" y="434"/>
                  </a:lnTo>
                  <a:lnTo>
                    <a:pt x="285" y="378"/>
                  </a:lnTo>
                  <a:lnTo>
                    <a:pt x="332" y="412"/>
                  </a:lnTo>
                  <a:lnTo>
                    <a:pt x="324" y="356"/>
                  </a:lnTo>
                  <a:lnTo>
                    <a:pt x="378" y="377"/>
                  </a:lnTo>
                  <a:lnTo>
                    <a:pt x="355" y="325"/>
                  </a:lnTo>
                  <a:lnTo>
                    <a:pt x="413" y="331"/>
                  </a:lnTo>
                  <a:lnTo>
                    <a:pt x="378" y="287"/>
                  </a:lnTo>
                  <a:lnTo>
                    <a:pt x="435" y="278"/>
                  </a:lnTo>
                  <a:lnTo>
                    <a:pt x="390" y="244"/>
                  </a:lnTo>
                  <a:lnTo>
                    <a:pt x="442" y="221"/>
                  </a:lnTo>
                  <a:lnTo>
                    <a:pt x="390" y="200"/>
                  </a:lnTo>
                  <a:lnTo>
                    <a:pt x="435" y="164"/>
                  </a:lnTo>
                  <a:lnTo>
                    <a:pt x="379" y="157"/>
                  </a:lnTo>
                  <a:lnTo>
                    <a:pt x="413" y="110"/>
                  </a:lnTo>
                  <a:lnTo>
                    <a:pt x="357" y="118"/>
                  </a:lnTo>
                  <a:lnTo>
                    <a:pt x="378" y="64"/>
                  </a:lnTo>
                  <a:lnTo>
                    <a:pt x="326" y="87"/>
                  </a:lnTo>
                  <a:lnTo>
                    <a:pt x="332" y="29"/>
                  </a:lnTo>
                  <a:lnTo>
                    <a:pt x="288" y="64"/>
                  </a:lnTo>
                  <a:lnTo>
                    <a:pt x="278" y="7"/>
                  </a:lnTo>
                  <a:lnTo>
                    <a:pt x="245" y="52"/>
                  </a:lnTo>
                  <a:lnTo>
                    <a:pt x="221" y="0"/>
                  </a:lnTo>
                  <a:lnTo>
                    <a:pt x="200" y="52"/>
                  </a:lnTo>
                  <a:lnTo>
                    <a:pt x="164" y="7"/>
                  </a:lnTo>
                  <a:lnTo>
                    <a:pt x="157" y="63"/>
                  </a:lnTo>
                  <a:lnTo>
                    <a:pt x="110" y="29"/>
                  </a:lnTo>
                  <a:lnTo>
                    <a:pt x="118" y="85"/>
                  </a:lnTo>
                  <a:lnTo>
                    <a:pt x="64" y="64"/>
                  </a:lnTo>
                  <a:lnTo>
                    <a:pt x="87" y="116"/>
                  </a:lnTo>
                  <a:lnTo>
                    <a:pt x="29" y="110"/>
                  </a:lnTo>
                  <a:lnTo>
                    <a:pt x="64" y="154"/>
                  </a:lnTo>
                  <a:lnTo>
                    <a:pt x="7" y="164"/>
                  </a:lnTo>
                  <a:lnTo>
                    <a:pt x="52" y="197"/>
                  </a:lnTo>
                  <a:lnTo>
                    <a:pt x="0" y="221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443" y="442"/>
                  </a:moveTo>
                  <a:lnTo>
                    <a:pt x="443" y="44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/>
            </a:p>
          </p:txBody>
        </p:sp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3052799" y="3132453"/>
            <a:ext cx="158350" cy="151153"/>
            <a:chOff x="626" y="2436"/>
            <a:chExt cx="110" cy="105"/>
          </a:xfrm>
        </p:grpSpPr>
        <p:sp>
          <p:nvSpPr>
            <p:cNvPr id="11" name="AutoShape 29"/>
            <p:cNvSpPr>
              <a:spLocks noChangeArrowheads="1"/>
            </p:cNvSpPr>
            <p:nvPr/>
          </p:nvSpPr>
          <p:spPr bwMode="auto">
            <a:xfrm>
              <a:off x="626" y="2436"/>
              <a:ext cx="110" cy="105"/>
            </a:xfrm>
            <a:prstGeom prst="roundRect">
              <a:avLst>
                <a:gd name="adj" fmla="val 940"/>
              </a:avLst>
            </a:prstGeom>
            <a:solidFill>
              <a:srgbClr val="800000"/>
            </a:solidFill>
            <a:ln w="9525" cap="flat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/>
            </a:p>
          </p:txBody>
        </p:sp>
      </p:grpSp>
      <p:sp>
        <p:nvSpPr>
          <p:cNvPr id="12" name="Line 30"/>
          <p:cNvSpPr>
            <a:spLocks noChangeShapeType="1"/>
          </p:cNvSpPr>
          <p:nvPr/>
        </p:nvSpPr>
        <p:spPr bwMode="auto">
          <a:xfrm flipV="1">
            <a:off x="3052799" y="2185231"/>
            <a:ext cx="1476974" cy="95442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13" name="Line 31"/>
          <p:cNvSpPr>
            <a:spLocks noChangeShapeType="1"/>
          </p:cNvSpPr>
          <p:nvPr/>
        </p:nvSpPr>
        <p:spPr bwMode="auto">
          <a:xfrm>
            <a:off x="3052798" y="3282167"/>
            <a:ext cx="1476975" cy="735609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226499" y="112285"/>
            <a:ext cx="7800903" cy="690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400" b="1" dirty="0">
                <a:latin typeface="Helvetica"/>
                <a:cs typeface="Helvetica"/>
              </a:rPr>
              <a:t>Streaming Instability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2198838" y="738488"/>
            <a:ext cx="7800903" cy="690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1632" dirty="0">
                <a:latin typeface="Helvetica"/>
                <a:cs typeface="Helvetica"/>
              </a:rPr>
              <a:t>The dust drift is </a:t>
            </a:r>
            <a:r>
              <a:rPr lang="en-US" sz="1632" dirty="0" err="1">
                <a:latin typeface="Helvetica"/>
                <a:cs typeface="Helvetica"/>
              </a:rPr>
              <a:t>hydrodynamically</a:t>
            </a:r>
            <a:r>
              <a:rPr lang="en-US" sz="1632" dirty="0">
                <a:latin typeface="Helvetica"/>
                <a:cs typeface="Helvetica"/>
              </a:rPr>
              <a:t> unstable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2235137" y="6140386"/>
            <a:ext cx="7800903" cy="690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1088" dirty="0" err="1" smtClean="0">
                <a:latin typeface="Helvetica"/>
                <a:cs typeface="Helvetica"/>
              </a:rPr>
              <a:t>Youdin</a:t>
            </a:r>
            <a:r>
              <a:rPr lang="en-US" sz="1088" dirty="0" smtClean="0">
                <a:latin typeface="Helvetica"/>
                <a:cs typeface="Helvetica"/>
              </a:rPr>
              <a:t> </a:t>
            </a:r>
            <a:r>
              <a:rPr lang="en-US" sz="1088" dirty="0">
                <a:latin typeface="Helvetica"/>
                <a:cs typeface="Helvetica"/>
              </a:rPr>
              <a:t>&amp; Goodman (2005), </a:t>
            </a:r>
            <a:r>
              <a:rPr lang="en-US" sz="1088" dirty="0" smtClean="0">
                <a:latin typeface="Helvetica"/>
                <a:cs typeface="Helvetica"/>
              </a:rPr>
              <a:t>Johansen </a:t>
            </a:r>
            <a:r>
              <a:rPr lang="en-US" sz="1088" dirty="0">
                <a:latin typeface="Helvetica"/>
                <a:cs typeface="Helvetica"/>
              </a:rPr>
              <a:t>&amp; </a:t>
            </a:r>
            <a:r>
              <a:rPr lang="en-US" sz="1088" dirty="0" err="1">
                <a:latin typeface="Helvetica"/>
                <a:cs typeface="Helvetica"/>
              </a:rPr>
              <a:t>Youdin</a:t>
            </a:r>
            <a:r>
              <a:rPr lang="en-US" sz="1088" dirty="0">
                <a:latin typeface="Helvetica"/>
                <a:cs typeface="Helvetica"/>
              </a:rPr>
              <a:t> (2007), </a:t>
            </a:r>
            <a:endParaRPr lang="en-US" sz="1088" dirty="0" smtClean="0">
              <a:latin typeface="Helvetica"/>
              <a:cs typeface="Helvetica"/>
            </a:endParaRPr>
          </a:p>
          <a:p>
            <a:pPr>
              <a:defRPr/>
            </a:pPr>
            <a:r>
              <a:rPr lang="en-US" sz="1088" dirty="0" err="1" smtClean="0">
                <a:latin typeface="Helvetica"/>
                <a:cs typeface="Helvetica"/>
              </a:rPr>
              <a:t>Youdin</a:t>
            </a:r>
            <a:r>
              <a:rPr lang="en-US" sz="1088" dirty="0" smtClean="0">
                <a:latin typeface="Helvetica"/>
                <a:cs typeface="Helvetica"/>
              </a:rPr>
              <a:t> &amp; Johansen (2007), Squire &amp; Hopkins (2018)</a:t>
            </a:r>
            <a:endParaRPr lang="en-US" sz="1088" dirty="0">
              <a:latin typeface="Helvetica"/>
              <a:cs typeface="Helvetic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 smtClean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3142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55" y="1602843"/>
            <a:ext cx="6491065" cy="3752928"/>
          </a:xfrm>
          <a:prstGeom prst="rect">
            <a:avLst/>
          </a:prstGeom>
        </p:spPr>
      </p:pic>
      <p:pic>
        <p:nvPicPr>
          <p:cNvPr id="4" name="41550_2019_806_MOESM2_ES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6024" y="1151817"/>
            <a:ext cx="5585976" cy="465498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26499" y="112285"/>
            <a:ext cx="7800903" cy="690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400" b="1" dirty="0" smtClean="0">
                <a:latin typeface="Helvetica"/>
                <a:cs typeface="Helvetica"/>
              </a:rPr>
              <a:t>In the lookout for binaries</a:t>
            </a:r>
            <a:endParaRPr lang="en-US" sz="2400" b="1" dirty="0"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00889" y="6413717"/>
            <a:ext cx="27719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Helvetica Light" charset="0"/>
              </a:rPr>
              <a:t>Nesvorny+’19, model by </a:t>
            </a:r>
            <a:r>
              <a:rPr lang="en-US" sz="1400" dirty="0" err="1" smtClean="0">
                <a:latin typeface="Helvetica Light" charset="0"/>
              </a:rPr>
              <a:t>Rixin</a:t>
            </a:r>
            <a:r>
              <a:rPr lang="en-US" sz="1400" dirty="0" smtClean="0">
                <a:latin typeface="Helvetica Light" charset="0"/>
              </a:rPr>
              <a:t> Li</a:t>
            </a:r>
            <a:endParaRPr lang="en-US" sz="1400" dirty="0">
              <a:latin typeface="Helvetica Light" charset="0"/>
            </a:endParaRPr>
          </a:p>
          <a:p>
            <a:pPr algn="ctr"/>
            <a:endParaRPr lang="en-US" sz="14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04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574" y="918043"/>
            <a:ext cx="7747725" cy="54383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32659" y="209158"/>
            <a:ext cx="4796506" cy="484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2400" b="1" dirty="0">
                <a:latin typeface="Helvetica"/>
                <a:cs typeface="Helvetica"/>
              </a:rPr>
              <a:t>Preference for Prograde (~80%)</a:t>
            </a:r>
            <a:endParaRPr lang="en-US" sz="2400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49529" y="6459865"/>
            <a:ext cx="2162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latin typeface="Helvetica Light" charset="0"/>
              </a:rPr>
              <a:t>Nesvorny+Li+Youdin</a:t>
            </a:r>
            <a:r>
              <a:rPr lang="en-US" sz="1400" dirty="0" smtClean="0">
                <a:latin typeface="Helvetica Light" charset="0"/>
              </a:rPr>
              <a:t> ‘19</a:t>
            </a:r>
            <a:endParaRPr lang="en-US" sz="1400" dirty="0">
              <a:latin typeface="Helvetica Light" charset="0"/>
            </a:endParaRPr>
          </a:p>
          <a:p>
            <a:pPr algn="ctr"/>
            <a:endParaRPr lang="en-US" sz="1400" dirty="0">
              <a:effectLst/>
              <a:latin typeface="Helvetica Ligh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82200" y="1543987"/>
            <a:ext cx="1643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 Model (solid)</a:t>
            </a:r>
          </a:p>
          <a:p>
            <a:r>
              <a:rPr lang="en-US" dirty="0" smtClean="0"/>
              <a:t>KBOs (dashed)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1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400641-B627-7547-9559-D24834C5A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0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028228-D51D-9745-A5F4-20012F8E0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0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0"/>
            <a:ext cx="9489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5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5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712" y="0"/>
            <a:ext cx="9194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0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363" y="1589479"/>
            <a:ext cx="6126494" cy="47668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77955" y="209158"/>
            <a:ext cx="1705916" cy="484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2400" b="1" dirty="0" smtClean="0">
                <a:latin typeface="Helvetica"/>
                <a:cs typeface="Helvetica"/>
              </a:rPr>
              <a:t>Hardening</a:t>
            </a:r>
            <a:endParaRPr lang="en-US" sz="2400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86394" y="6581001"/>
            <a:ext cx="16466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smtClean="0">
                <a:latin typeface="Helvetica Light" charset="0"/>
              </a:rPr>
              <a:t>Sketch by J.T. </a:t>
            </a:r>
            <a:r>
              <a:rPr lang="en-US" sz="1200" dirty="0" smtClean="0">
                <a:latin typeface="Helvetica Light" charset="0"/>
              </a:rPr>
              <a:t>Keane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5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How was angular momentum lost?</a:t>
            </a: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83" y="2705677"/>
            <a:ext cx="2670254" cy="20776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5879" y="1034567"/>
            <a:ext cx="3221446" cy="1484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endParaRPr lang="en-US" sz="2400" b="1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dirty="0" smtClean="0">
                <a:latin typeface="Helvetica"/>
                <a:cs typeface="Helvetica"/>
              </a:rPr>
              <a:t>Mutual orbit </a:t>
            </a:r>
          </a:p>
          <a:p>
            <a:pPr algn="ctr">
              <a:lnSpc>
                <a:spcPct val="116000"/>
              </a:lnSpc>
            </a:pPr>
            <a:r>
              <a:rPr lang="en-US" dirty="0" smtClean="0">
                <a:latin typeface="Helvetica"/>
                <a:cs typeface="Helvetica"/>
              </a:rPr>
              <a:t>(i.e., not captured)</a:t>
            </a:r>
          </a:p>
          <a:p>
            <a:pPr algn="ctr">
              <a:lnSpc>
                <a:spcPct val="116000"/>
              </a:lnSpc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960545"/>
            <a:ext cx="4736892" cy="1377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Inferred </a:t>
            </a:r>
            <a:r>
              <a:rPr lang="en-US" dirty="0" smtClean="0">
                <a:latin typeface="Helvetica"/>
                <a:cs typeface="Helvetica"/>
              </a:rPr>
              <a:t>from: </a:t>
            </a:r>
            <a:endParaRPr lang="en-US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alignment of component minor axes,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small angular momentum, 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similar colors.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050" y="2243355"/>
            <a:ext cx="2830011" cy="340596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64791" y="950101"/>
            <a:ext cx="4287187" cy="1484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endParaRPr lang="en-US" sz="2400" b="1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dirty="0" smtClean="0">
                <a:latin typeface="Helvetica"/>
                <a:cs typeface="Helvetica"/>
              </a:rPr>
              <a:t>Slow merger</a:t>
            </a:r>
          </a:p>
          <a:p>
            <a:pPr algn="ctr">
              <a:lnSpc>
                <a:spcPct val="116000"/>
              </a:lnSpc>
            </a:pPr>
            <a:r>
              <a:rPr lang="en-US" dirty="0" smtClean="0">
                <a:latin typeface="Helvetica"/>
                <a:cs typeface="Helvetica"/>
              </a:rPr>
              <a:t>(~2 m/s: human walking speed)</a:t>
            </a:r>
          </a:p>
          <a:p>
            <a:pPr algn="ctr">
              <a:lnSpc>
                <a:spcPct val="116000"/>
              </a:lnSpc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33842" y="5234591"/>
            <a:ext cx="4287187" cy="1484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endParaRPr lang="en-US" sz="2400" b="1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dirty="0" smtClean="0">
                <a:latin typeface="Helvetica"/>
                <a:cs typeface="Helvetica"/>
              </a:rPr>
              <a:t>Inferred from: </a:t>
            </a:r>
          </a:p>
          <a:p>
            <a:pPr algn="ctr">
              <a:lnSpc>
                <a:spcPct val="116000"/>
              </a:lnSpc>
            </a:pPr>
            <a:r>
              <a:rPr lang="en-US" dirty="0" smtClean="0">
                <a:latin typeface="Helvetica"/>
                <a:cs typeface="Helvetica"/>
              </a:rPr>
              <a:t>Negligible evidence for impact damage</a:t>
            </a:r>
          </a:p>
          <a:p>
            <a:pPr algn="ctr">
              <a:lnSpc>
                <a:spcPct val="116000"/>
              </a:lnSpc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73050" y="5229867"/>
            <a:ext cx="2481281" cy="419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074011" y="2146344"/>
            <a:ext cx="2481281" cy="312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646" y="2407926"/>
            <a:ext cx="3349702" cy="279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7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56" y="0"/>
            <a:ext cx="6857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93" y="1118537"/>
            <a:ext cx="5237813" cy="5237813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Tombaugh </a:t>
            </a:r>
            <a:r>
              <a:rPr lang="en-US" sz="2539" b="1" dirty="0" err="1" smtClean="0">
                <a:solidFill>
                  <a:schemeClr val="tx1"/>
                </a:solidFill>
                <a:latin typeface="Helvetica"/>
                <a:cs typeface="Helvetica"/>
              </a:rPr>
              <a:t>Regio</a:t>
            </a: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 / Sputnik </a:t>
            </a:r>
            <a:r>
              <a:rPr lang="en-US" sz="2539" b="1" dirty="0" err="1" smtClean="0">
                <a:solidFill>
                  <a:schemeClr val="tx1"/>
                </a:solidFill>
                <a:latin typeface="Helvetica"/>
                <a:cs typeface="Helvetica"/>
              </a:rPr>
              <a:t>Planitia</a:t>
            </a: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lang="mr-IN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–</a:t>
            </a: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 N</a:t>
            </a:r>
            <a:r>
              <a:rPr lang="en-US" sz="2539" b="1" baseline="-25000" dirty="0" smtClean="0">
                <a:solidFill>
                  <a:schemeClr val="tx1"/>
                </a:solidFill>
                <a:latin typeface="Helvetica"/>
                <a:cs typeface="Helvetica"/>
              </a:rPr>
              <a:t>2 </a:t>
            </a: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frost</a:t>
            </a:r>
            <a:endParaRPr lang="en-US" sz="2539" b="1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 smtClean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4052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74" y="2120593"/>
            <a:ext cx="4908822" cy="40379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97" y="2929813"/>
            <a:ext cx="4758703" cy="1988874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MU69 and Pluto ices are different</a:t>
            </a:r>
            <a:endParaRPr lang="en-US" sz="2539" b="1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41140" y="6581001"/>
            <a:ext cx="21371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Helvetica Light" charset="0"/>
              </a:rPr>
              <a:t>Grundy+ ’16, </a:t>
            </a:r>
            <a:r>
              <a:rPr lang="en-US" sz="1200" dirty="0" err="1" smtClean="0">
                <a:latin typeface="Helvetica Light" charset="0"/>
              </a:rPr>
              <a:t>Lisse+Lyra</a:t>
            </a:r>
            <a:r>
              <a:rPr lang="en-US" sz="1200" dirty="0" smtClean="0">
                <a:latin typeface="Helvetica Light" charset="0"/>
              </a:rPr>
              <a:t> </a:t>
            </a:r>
            <a:r>
              <a:rPr lang="mr-IN" sz="1200" dirty="0" smtClean="0">
                <a:latin typeface="Helvetica Light" charset="0"/>
              </a:rPr>
              <a:t>’</a:t>
            </a:r>
            <a:r>
              <a:rPr lang="en-US" sz="1200" dirty="0" smtClean="0">
                <a:latin typeface="Helvetica Light" charset="0"/>
              </a:rPr>
              <a:t>20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9141" y="1636266"/>
            <a:ext cx="3078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MU69 : Methanol, H</a:t>
            </a:r>
            <a:r>
              <a:rPr lang="en-US" baseline="-250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0, HCN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3369" y="155852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Pluto : CH</a:t>
            </a:r>
            <a:r>
              <a:rPr lang="en-US" baseline="-25000" dirty="0" smtClean="0">
                <a:latin typeface="Helvetica" charset="0"/>
                <a:ea typeface="Helvetica" charset="0"/>
                <a:cs typeface="Helvetica" charset="0"/>
              </a:rPr>
              <a:t>4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, N</a:t>
            </a:r>
            <a:r>
              <a:rPr lang="en-US" baseline="-250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, CO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07494" y="2929813"/>
            <a:ext cx="5355771" cy="198887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1015980"/>
            <a:ext cx="11572407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solidFill>
                  <a:schemeClr val="tx1"/>
                </a:solidFill>
                <a:latin typeface="Helvetica"/>
                <a:cs typeface="Helvetica"/>
              </a:rPr>
              <a:t>If Pluto is formed from similar bodies to MU69, they must retain N</a:t>
            </a:r>
            <a:r>
              <a:rPr lang="en-US" sz="2000" baseline="-25000" dirty="0" smtClean="0">
                <a:solidFill>
                  <a:schemeClr val="tx1"/>
                </a:solidFill>
                <a:latin typeface="Helvetica"/>
                <a:cs typeface="Helvetica"/>
              </a:rPr>
              <a:t>2</a:t>
            </a:r>
            <a:endParaRPr lang="en-US" sz="2000" baseline="-250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 smtClean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4" y="1689207"/>
            <a:ext cx="6305280" cy="4760487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Retention of volatiles</a:t>
            </a:r>
            <a:endParaRPr lang="en-US" sz="2539" b="1" baseline="-250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36090" y="6538912"/>
            <a:ext cx="43813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Helvetica Light" charset="0"/>
              </a:rPr>
              <a:t>Brown, </a:t>
            </a:r>
            <a:r>
              <a:rPr lang="en-US" sz="1400" dirty="0" err="1" smtClean="0">
                <a:latin typeface="Helvetica Light" charset="0"/>
              </a:rPr>
              <a:t>Burgasser</a:t>
            </a:r>
            <a:r>
              <a:rPr lang="en-US" sz="1400" dirty="0" smtClean="0">
                <a:latin typeface="Helvetica Light" charset="0"/>
              </a:rPr>
              <a:t>, &amp; Fraser (2011); </a:t>
            </a:r>
            <a:r>
              <a:rPr lang="en-US" sz="1400" dirty="0" err="1" smtClean="0">
                <a:latin typeface="Helvetica Light" charset="0"/>
              </a:rPr>
              <a:t>Lisse+Lyra</a:t>
            </a:r>
            <a:r>
              <a:rPr lang="en-US" sz="1400" dirty="0" smtClean="0">
                <a:latin typeface="Helvetica Light" charset="0"/>
              </a:rPr>
              <a:t> ‘20</a:t>
            </a:r>
            <a:endParaRPr lang="en-US" sz="1400" dirty="0">
              <a:effectLst/>
              <a:latin typeface="Helvetica Light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79489" y="1888761"/>
            <a:ext cx="2443396" cy="257830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841" y="1449022"/>
            <a:ext cx="4251224" cy="28074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08024" y="4299679"/>
            <a:ext cx="4416594" cy="41363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Needs shielding from the sunlight flambé.</a:t>
            </a:r>
          </a:p>
        </p:txBody>
      </p:sp>
    </p:spTree>
    <p:extLst>
      <p:ext uri="{BB962C8B-B14F-4D97-AF65-F5344CB8AC3E}">
        <p14:creationId xmlns:p14="http://schemas.microsoft.com/office/powerpoint/2010/main" val="43167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" y="1394951"/>
            <a:ext cx="6135556" cy="425007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Retention of volatiles</a:t>
            </a:r>
            <a:endParaRPr lang="en-US" sz="2539" b="1" baseline="-250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14828" y="6581001"/>
            <a:ext cx="11897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 smtClean="0">
                <a:latin typeface="Helvetica Light" charset="0"/>
              </a:rPr>
              <a:t>Lisse+Lyra</a:t>
            </a:r>
            <a:r>
              <a:rPr lang="en-US" sz="1200" dirty="0" smtClean="0">
                <a:latin typeface="Helvetica Light" charset="0"/>
              </a:rPr>
              <a:t> </a:t>
            </a:r>
            <a:r>
              <a:rPr lang="mr-IN" sz="1200" dirty="0" smtClean="0">
                <a:latin typeface="Helvetica Light" charset="0"/>
              </a:rPr>
              <a:t>’</a:t>
            </a:r>
            <a:r>
              <a:rPr lang="en-US" sz="1200" dirty="0" smtClean="0">
                <a:latin typeface="Helvetica Light" charset="0"/>
              </a:rPr>
              <a:t>20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927102" y="1886081"/>
            <a:ext cx="504169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600" dirty="0" err="1" smtClean="0">
                <a:solidFill>
                  <a:schemeClr val="tx1"/>
                </a:solidFill>
                <a:latin typeface="Helvetica"/>
                <a:cs typeface="Helvetica"/>
              </a:rPr>
              <a:t>Hypervolatiles</a:t>
            </a:r>
            <a:r>
              <a:rPr lang="en-US" sz="1600" dirty="0" smtClean="0">
                <a:solidFill>
                  <a:schemeClr val="tx1"/>
                </a:solidFill>
                <a:latin typeface="Helvetica"/>
                <a:cs typeface="Helvetica"/>
              </a:rPr>
              <a:t> (CH</a:t>
            </a:r>
            <a:r>
              <a:rPr lang="en-US" sz="1600" baseline="-25000" dirty="0" smtClean="0">
                <a:solidFill>
                  <a:schemeClr val="tx1"/>
                </a:solidFill>
                <a:latin typeface="Helvetica"/>
                <a:cs typeface="Helvetica"/>
              </a:rPr>
              <a:t>4</a:t>
            </a:r>
            <a:r>
              <a:rPr lang="en-US" sz="1600" dirty="0" smtClean="0">
                <a:solidFill>
                  <a:schemeClr val="tx1"/>
                </a:solidFill>
                <a:latin typeface="Helvetica"/>
                <a:cs typeface="Helvetica"/>
              </a:rPr>
              <a:t> / CO / N</a:t>
            </a:r>
            <a:r>
              <a:rPr lang="en-US" sz="1600" baseline="-25000" dirty="0" smtClean="0">
                <a:solidFill>
                  <a:schemeClr val="tx1"/>
                </a:solidFill>
                <a:latin typeface="Helvetica"/>
                <a:cs typeface="Helvetica"/>
              </a:rPr>
              <a:t>2</a:t>
            </a:r>
            <a:r>
              <a:rPr lang="en-US" sz="1600" dirty="0" smtClean="0">
                <a:solidFill>
                  <a:schemeClr val="tx1"/>
                </a:solidFill>
                <a:latin typeface="Helvetica"/>
                <a:cs typeface="Helvetica"/>
              </a:rPr>
              <a:t>) </a:t>
            </a:r>
          </a:p>
          <a:p>
            <a:pPr algn="ctr">
              <a:lnSpc>
                <a:spcPct val="116000"/>
              </a:lnSpc>
            </a:pPr>
            <a:r>
              <a:rPr lang="en-US" sz="1600" dirty="0" smtClean="0">
                <a:solidFill>
                  <a:schemeClr val="tx1"/>
                </a:solidFill>
                <a:latin typeface="Helvetica"/>
                <a:cs typeface="Helvetica"/>
              </a:rPr>
              <a:t>lost under vacuum pressure and microgravity in ~1 </a:t>
            </a:r>
            <a:r>
              <a:rPr lang="en-US" sz="1600" dirty="0" err="1" smtClean="0">
                <a:solidFill>
                  <a:schemeClr val="tx1"/>
                </a:solidFill>
                <a:latin typeface="Helvetica"/>
                <a:cs typeface="Helvetica"/>
              </a:rPr>
              <a:t>Myr</a:t>
            </a:r>
            <a:r>
              <a:rPr lang="en-US" sz="1600" dirty="0" smtClean="0">
                <a:solidFill>
                  <a:schemeClr val="tx1"/>
                </a:solidFill>
                <a:latin typeface="Helvetica"/>
                <a:cs typeface="Helvetica"/>
              </a:rPr>
              <a:t> for 40 K</a:t>
            </a:r>
          </a:p>
          <a:p>
            <a:pPr algn="ctr">
              <a:lnSpc>
                <a:spcPct val="116000"/>
              </a:lnSpc>
            </a:pPr>
            <a:endParaRPr lang="en-US" sz="16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16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600" dirty="0" smtClean="0">
                <a:solidFill>
                  <a:schemeClr val="tx1"/>
                </a:solidFill>
                <a:latin typeface="Helvetica"/>
                <a:cs typeface="Helvetica"/>
              </a:rPr>
              <a:t>Retained for long times if formed &lt; 20K</a:t>
            </a:r>
          </a:p>
          <a:p>
            <a:pPr algn="ctr">
              <a:lnSpc>
                <a:spcPct val="116000"/>
              </a:lnSpc>
            </a:pPr>
            <a:endParaRPr lang="en-US" sz="16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16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16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1600" dirty="0" smtClean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370284" y="4098275"/>
            <a:ext cx="4142343" cy="178842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7739069" y="4264410"/>
            <a:ext cx="3417758" cy="1622290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just">
              <a:lnSpc>
                <a:spcPct val="116000"/>
              </a:lnSpc>
            </a:pPr>
            <a:r>
              <a:rPr lang="en-US" sz="2000" dirty="0" smtClean="0">
                <a:solidFill>
                  <a:schemeClr val="tx1"/>
                </a:solidFill>
                <a:latin typeface="Helvetica"/>
                <a:cs typeface="Helvetica"/>
              </a:rPr>
              <a:t>Formation of MU69 in an optically thick disk keeps the interior cold enough to allow the volatiles to remain frozen.</a:t>
            </a:r>
            <a:endParaRPr lang="en-US" sz="2000" baseline="-250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just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9252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10972800" cy="32004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454997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Effect </a:t>
            </a:r>
            <a:r>
              <a:rPr lang="en-US" sz="2539" b="1" smtClean="0">
                <a:solidFill>
                  <a:schemeClr val="tx1"/>
                </a:solidFill>
                <a:latin typeface="Helvetica"/>
                <a:cs typeface="Helvetica"/>
              </a:rPr>
              <a:t>of Drag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Helvetica Light" charset="0"/>
              </a:rPr>
              <a:t>Lyra, </a:t>
            </a:r>
            <a:r>
              <a:rPr lang="en-US" sz="1200" dirty="0" err="1" smtClean="0">
                <a:latin typeface="Helvetica Light" charset="0"/>
              </a:rPr>
              <a:t>Youdin</a:t>
            </a:r>
            <a:r>
              <a:rPr lang="en-US" sz="1200" dirty="0" smtClean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1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71" y="1687737"/>
            <a:ext cx="4999652" cy="4452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3154" y="3914144"/>
            <a:ext cx="7617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Thule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28052" y="4004084"/>
            <a:ext cx="8386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latin typeface="Helvetica" charset="0"/>
                <a:ea typeface="Helvetica" charset="0"/>
                <a:cs typeface="Helvetica" charset="0"/>
              </a:rPr>
              <a:t>Ultima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4" y="1447442"/>
            <a:ext cx="3200400" cy="1422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44" y="3487754"/>
            <a:ext cx="2184400" cy="711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53062" y="4002371"/>
            <a:ext cx="164892" cy="2865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090472" y="3540177"/>
            <a:ext cx="164892" cy="2865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823150" y="3692577"/>
            <a:ext cx="109728" cy="137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4459" y="3132944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For equal mass: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83" y="4178546"/>
            <a:ext cx="1600200" cy="8001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490866" y="4709407"/>
            <a:ext cx="332283" cy="323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49" y="5528549"/>
            <a:ext cx="1549400" cy="5207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613286" y="5716243"/>
            <a:ext cx="332283" cy="323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03844" y="5528549"/>
            <a:ext cx="1719305" cy="5207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3912" y="5002356"/>
            <a:ext cx="425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Exponential decay of angular momentum 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 smtClean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Helvetica Light" charset="0"/>
              </a:rPr>
              <a:t>Lyra, </a:t>
            </a:r>
            <a:r>
              <a:rPr lang="en-US" sz="1200" dirty="0" err="1" smtClean="0">
                <a:latin typeface="Helvetica Light" charset="0"/>
              </a:rPr>
              <a:t>Youdin</a:t>
            </a:r>
            <a:r>
              <a:rPr lang="en-US" sz="1200" dirty="0" smtClean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Angular momentum loss via </a:t>
            </a:r>
            <a:r>
              <a:rPr lang="en-US" sz="2539" b="1" smtClean="0">
                <a:solidFill>
                  <a:schemeClr val="tx1"/>
                </a:solidFill>
                <a:latin typeface="Helvetica"/>
                <a:cs typeface="Helvetica"/>
              </a:rPr>
              <a:t>nebular drag</a:t>
            </a:r>
            <a:endParaRPr lang="en-US" sz="2539" b="1" baseline="-250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048449" y="1213203"/>
            <a:ext cx="137997" cy="205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494115" y="851132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gravity</a:t>
            </a:r>
            <a:endParaRPr lang="en-US" i="1" dirty="0">
              <a:solidFill>
                <a:schemeClr val="accent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485031" y="1238906"/>
            <a:ext cx="243277" cy="2638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606669" y="95010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drag</a:t>
            </a:r>
            <a:endParaRPr lang="en-US" i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69734" y="2329897"/>
            <a:ext cx="336502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Can gas drag alone harden the</a:t>
            </a: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b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inary to contact?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513" y="1890637"/>
            <a:ext cx="6162388" cy="367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Hardening during disk lifetime</a:t>
            </a:r>
            <a:endParaRPr lang="en-US" sz="2539" b="1" baseline="-250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71" y="1687737"/>
            <a:ext cx="4999652" cy="4452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3154" y="3914144"/>
            <a:ext cx="7617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Thule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28052" y="4004084"/>
            <a:ext cx="8386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latin typeface="Helvetica" charset="0"/>
                <a:ea typeface="Helvetica" charset="0"/>
                <a:cs typeface="Helvetica" charset="0"/>
              </a:rPr>
              <a:t>Ultima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22882" y="3642607"/>
            <a:ext cx="164892" cy="2865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60292" y="3720057"/>
            <a:ext cx="164892" cy="2865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092970" y="3407763"/>
            <a:ext cx="109728" cy="137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23445" y="1235703"/>
            <a:ext cx="5387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For unequal mass the physics is similar, the </a:t>
            </a:r>
          </a:p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drag time is just replaced by an effective drag time: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60686" y="3570156"/>
            <a:ext cx="332283" cy="323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87" y="4389298"/>
            <a:ext cx="1549400" cy="520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3982" y="4389298"/>
            <a:ext cx="2014110" cy="5207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81452" y="3874740"/>
            <a:ext cx="425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Exponential decay of angular momentum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513" y="1890637"/>
            <a:ext cx="6162388" cy="36782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043" y="5462347"/>
            <a:ext cx="4443984" cy="7847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12" y="2599593"/>
            <a:ext cx="3352800" cy="8128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25962" y="2109808"/>
            <a:ext cx="2046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Effective drag time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89643" y="2589853"/>
            <a:ext cx="3422589" cy="780069"/>
          </a:xfrm>
          <a:prstGeom prst="rect">
            <a:avLst/>
          </a:prstGeom>
          <a:noFill/>
          <a:ln w="635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 smtClean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Helvetica Light" charset="0"/>
              </a:rPr>
              <a:t>Lyra, </a:t>
            </a:r>
            <a:r>
              <a:rPr lang="en-US" sz="1200" dirty="0" err="1" smtClean="0">
                <a:latin typeface="Helvetica Light" charset="0"/>
              </a:rPr>
              <a:t>Youdin</a:t>
            </a:r>
            <a:r>
              <a:rPr lang="en-US" sz="1200" dirty="0" smtClean="0">
                <a:latin typeface="Helvetica Light" charset="0"/>
              </a:rPr>
              <a:t>, &amp; Johansen 2020 </a:t>
            </a:r>
            <a:r>
              <a:rPr lang="en-US" sz="1200" smtClean="0">
                <a:latin typeface="Helvetica Light" charset="0"/>
              </a:rPr>
              <a:t>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86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54" y="2959073"/>
            <a:ext cx="4008169" cy="2164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23" y="2727583"/>
            <a:ext cx="3838317" cy="2395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5" y="2712992"/>
            <a:ext cx="4008854" cy="2392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63" y="5058938"/>
            <a:ext cx="2858164" cy="504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91" y="5040626"/>
            <a:ext cx="2858164" cy="5047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173" y="5099404"/>
            <a:ext cx="2858164" cy="5047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216" y="2695762"/>
            <a:ext cx="1376181" cy="2954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87974" y="1770491"/>
            <a:ext cx="164892" cy="2865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58062" y="1460697"/>
            <a:ext cx="109728" cy="137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1" y="2116395"/>
            <a:ext cx="1704340" cy="5727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38756" y="2116395"/>
            <a:ext cx="2014110" cy="57277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8824" y="1597771"/>
            <a:ext cx="4125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Exponential decay of angular momentum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243" y="2045068"/>
            <a:ext cx="1841500" cy="5207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37598" y="1585825"/>
            <a:ext cx="3658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Exponential decay of </a:t>
            </a:r>
            <a:r>
              <a:rPr lang="en-US" b="1" dirty="0" err="1" smtClean="0">
                <a:solidFill>
                  <a:schemeClr val="accent1"/>
                </a:solidFill>
              </a:rPr>
              <a:t>semimajor</a:t>
            </a:r>
            <a:r>
              <a:rPr lang="en-US" b="1" dirty="0" smtClean="0">
                <a:solidFill>
                  <a:schemeClr val="accent1"/>
                </a:solidFill>
              </a:rPr>
              <a:t> axis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89254" y="2064337"/>
            <a:ext cx="2014110" cy="572770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17416" y="1597771"/>
            <a:ext cx="3891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Exponential increase of orbital velocity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10" y="2073759"/>
            <a:ext cx="1879600" cy="558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032397" y="2078086"/>
            <a:ext cx="2014110" cy="572770"/>
          </a:xfrm>
          <a:prstGeom prst="rect">
            <a:avLst/>
          </a:prstGeom>
          <a:noFill/>
          <a:ln w="635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Analytical solution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 smtClean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Helvetica Light" charset="0"/>
              </a:rPr>
              <a:t>Lyra, </a:t>
            </a:r>
            <a:r>
              <a:rPr lang="en-US" sz="1200" dirty="0" err="1" smtClean="0">
                <a:latin typeface="Helvetica Light" charset="0"/>
              </a:rPr>
              <a:t>Youdin</a:t>
            </a:r>
            <a:r>
              <a:rPr lang="en-US" sz="1200" dirty="0" smtClean="0">
                <a:latin typeface="Helvetica Light" charset="0"/>
              </a:rPr>
              <a:t>, &amp; Johansen 2020 </a:t>
            </a:r>
            <a:r>
              <a:rPr lang="en-US" sz="1200" smtClean="0">
                <a:latin typeface="Helvetica Light" charset="0"/>
              </a:rPr>
              <a:t>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09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Analytical solution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1571" y="1927555"/>
            <a:ext cx="2155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 charset="0"/>
                <a:ea typeface="Helvetica" charset="0"/>
                <a:cs typeface="Helvetica" charset="0"/>
              </a:rPr>
              <a:t>Time until contact</a:t>
            </a:r>
            <a:endParaRPr 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56" y="2404911"/>
            <a:ext cx="1480487" cy="6465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85" y="2456993"/>
            <a:ext cx="4008169" cy="2164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378" y="2124578"/>
            <a:ext cx="1376181" cy="2954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55756" y="3472412"/>
            <a:ext cx="6558206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For </a:t>
            </a:r>
            <a:r>
              <a:rPr lang="en-US" i="1" dirty="0" smtClean="0">
                <a:latin typeface="Ayuthaya" charset="-34"/>
                <a:ea typeface="Ayuthaya" charset="-34"/>
                <a:cs typeface="Ayuthaya" charset="-34"/>
              </a:rPr>
              <a:t>a</a:t>
            </a:r>
            <a:r>
              <a:rPr lang="en-US" i="1" dirty="0" smtClean="0">
                <a:latin typeface="Helvetica" charset="0"/>
                <a:ea typeface="Helvetica" charset="0"/>
                <a:cs typeface="Helvetica" charset="0"/>
              </a:rPr>
              <a:t> = 0.1 </a:t>
            </a:r>
            <a:r>
              <a:rPr lang="en-US" i="1" dirty="0" err="1" smtClean="0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US" i="1" baseline="-25000" dirty="0" err="1" smtClean="0">
                <a:latin typeface="Helvetica" charset="0"/>
                <a:ea typeface="Helvetica" charset="0"/>
                <a:cs typeface="Helvetica" charset="0"/>
              </a:rPr>
              <a:t>H</a:t>
            </a:r>
            <a:r>
              <a:rPr lang="en-US" i="1" baseline="-250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(6000 km), hardening to </a:t>
            </a:r>
            <a:r>
              <a:rPr lang="en-US" i="1" dirty="0" smtClean="0">
                <a:latin typeface="Ayuthaya" charset="-34"/>
                <a:ea typeface="Ayuthaya" charset="-34"/>
                <a:cs typeface="Ayuthaya" charset="-34"/>
              </a:rPr>
              <a:t>a</a:t>
            </a:r>
            <a:r>
              <a:rPr lang="en-US" i="1" baseline="-25000" dirty="0" smtClean="0">
                <a:latin typeface="Helvetica" charset="0"/>
                <a:ea typeface="Helvetica" charset="0"/>
                <a:cs typeface="Helvetica" charset="0"/>
              </a:rPr>
              <a:t>0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=20km and</a:t>
            </a:r>
            <a:r>
              <a:rPr lang="en-US" dirty="0" smtClean="0"/>
              <a:t> </a:t>
            </a:r>
            <a:r>
              <a:rPr lang="en-US" i="1" dirty="0" err="1" smtClean="0">
                <a:latin typeface="Symbol" charset="2"/>
                <a:ea typeface="Symbol" charset="2"/>
                <a:cs typeface="Symbol" charset="2"/>
              </a:rPr>
              <a:t>tW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=10</a:t>
            </a:r>
            <a:r>
              <a:rPr lang="en-US" baseline="30000" dirty="0" smtClean="0">
                <a:latin typeface="Helvetica" charset="0"/>
                <a:ea typeface="Helvetica" charset="0"/>
                <a:cs typeface="Helvetica" charset="0"/>
              </a:rPr>
              <a:t>7 </a:t>
            </a:r>
            <a:r>
              <a:rPr lang="mr-IN" dirty="0" smtClean="0">
                <a:latin typeface="Helvetica" charset="0"/>
                <a:ea typeface="Helvetica" charset="0"/>
                <a:cs typeface="Helvetica" charset="0"/>
              </a:rPr>
              <a:t>…</a:t>
            </a: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  <a:p>
            <a:endParaRPr lang="en-US" b="1" baseline="30000" dirty="0"/>
          </a:p>
          <a:p>
            <a:endParaRPr lang="en-US" b="1" baseline="30000" dirty="0" smtClean="0"/>
          </a:p>
          <a:p>
            <a:endParaRPr lang="en-US" b="1" baseline="30000" dirty="0"/>
          </a:p>
          <a:p>
            <a:r>
              <a:rPr lang="en-US" sz="4000" b="1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4000" b="1" i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~ 100 </a:t>
            </a:r>
            <a:r>
              <a:rPr lang="en-US" sz="4000" b="1" i="1" dirty="0" err="1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Myr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9" name="Smiley Face 8"/>
          <p:cNvSpPr/>
          <p:nvPr/>
        </p:nvSpPr>
        <p:spPr>
          <a:xfrm>
            <a:off x="8526712" y="4241853"/>
            <a:ext cx="914400" cy="9144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 smtClean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Helvetica Light" charset="0"/>
              </a:rPr>
              <a:t>Lyra, </a:t>
            </a:r>
            <a:r>
              <a:rPr lang="en-US" sz="1200" dirty="0" err="1" smtClean="0">
                <a:latin typeface="Helvetica Light" charset="0"/>
              </a:rPr>
              <a:t>Youdin</a:t>
            </a:r>
            <a:r>
              <a:rPr lang="en-US" sz="1200" dirty="0" smtClean="0">
                <a:latin typeface="Helvetica Light" charset="0"/>
              </a:rPr>
              <a:t>, &amp; Johansen 2020 </a:t>
            </a:r>
            <a:r>
              <a:rPr lang="en-US" sz="1200" smtClean="0">
                <a:latin typeface="Helvetica Light" charset="0"/>
              </a:rPr>
              <a:t>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45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Wind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71" y="1148093"/>
            <a:ext cx="4999652" cy="4452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3153" y="3374500"/>
            <a:ext cx="7617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L2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8051" y="3464440"/>
            <a:ext cx="8152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L1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051" y="2088602"/>
            <a:ext cx="414087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Binary orbital velocity</a:t>
            </a:r>
            <a:r>
              <a:rPr lang="en-US" b="1" dirty="0" smtClean="0">
                <a:latin typeface="Helvetica" charset="0"/>
                <a:ea typeface="Helvetica" charset="0"/>
                <a:cs typeface="Helvetica" charset="0"/>
              </a:rPr>
              <a:t> ~ 10 cm/s</a:t>
            </a:r>
          </a:p>
          <a:p>
            <a:endParaRPr lang="en-US" b="1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Solar orbit velocity at 42AU </a:t>
            </a:r>
            <a:r>
              <a:rPr lang="en-US" b="1" dirty="0" smtClean="0">
                <a:latin typeface="Helvetica" charset="0"/>
                <a:ea typeface="Helvetica" charset="0"/>
                <a:cs typeface="Helvetica" charset="0"/>
              </a:rPr>
              <a:t>~ 4.5 km/s</a:t>
            </a:r>
          </a:p>
          <a:p>
            <a:endParaRPr lang="en-US" b="1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Subkeplerian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pressure support </a:t>
            </a:r>
          </a:p>
          <a:p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W = </a:t>
            </a:r>
            <a:r>
              <a:rPr lang="en-US" b="1" dirty="0" err="1" smtClean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baseline="-25000" dirty="0" err="1" smtClean="0">
                <a:latin typeface="Helvetica" charset="0"/>
                <a:ea typeface="Helvetica" charset="0"/>
                <a:cs typeface="Helvetica" charset="0"/>
              </a:rPr>
              <a:t>k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 (1-h)</a:t>
            </a:r>
            <a:r>
              <a:rPr lang="en-US" b="1" dirty="0" smtClean="0">
                <a:latin typeface="Helvetica" charset="0"/>
                <a:ea typeface="Helvetica" charset="0"/>
                <a:cs typeface="Helvetica" charset="0"/>
              </a:rPr>
              <a:t> ; 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h~</a:t>
            </a:r>
            <a:r>
              <a:rPr lang="en-US" b="1" dirty="0" smtClean="0">
                <a:latin typeface="Helvetica" charset="0"/>
                <a:ea typeface="Helvetica" charset="0"/>
                <a:cs typeface="Helvetica" charset="0"/>
              </a:rPr>
              <a:t>1% (50 m/s)</a:t>
            </a:r>
          </a:p>
          <a:p>
            <a:endParaRPr lang="en-US" b="1" dirty="0" smtClean="0">
              <a:latin typeface="Helvetica" charset="0"/>
              <a:ea typeface="Helvetica" charset="0"/>
              <a:cs typeface="Helvetica" charset="0"/>
            </a:endParaRPr>
          </a:p>
          <a:p>
            <a:endParaRPr lang="en-US" b="1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b="1" dirty="0" err="1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Subkeplerian</a:t>
            </a:r>
            <a:r>
              <a:rPr lang="en-US" b="1" dirty="0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 wind on the binary </a:t>
            </a:r>
          </a:p>
          <a:p>
            <a:r>
              <a:rPr lang="en-US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 </a:t>
            </a:r>
            <a:r>
              <a:rPr lang="en-US" b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   = 100 times orbital velocity</a:t>
            </a:r>
            <a:endParaRPr lang="en-US" b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242969" y="4736892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911184" y="4783783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579397" y="4795507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8259337" y="4865845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8927550" y="4877569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9595766" y="4865844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0170195" y="4877568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0362816" y="2438400"/>
            <a:ext cx="0" cy="885365"/>
          </a:xfrm>
          <a:prstGeom prst="straightConnector1">
            <a:avLst/>
          </a:prstGeom>
          <a:ln w="254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7843297" y="3404710"/>
            <a:ext cx="0" cy="721813"/>
          </a:xfrm>
          <a:prstGeom prst="straightConnector1">
            <a:avLst/>
          </a:prstGeom>
          <a:ln w="254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477553" y="2391508"/>
            <a:ext cx="71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v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00029" y="3885900"/>
            <a:ext cx="93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v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362816" y="5162038"/>
            <a:ext cx="71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100 v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 smtClean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Helvetica Light" charset="0"/>
              </a:rPr>
              <a:t>Lyra, </a:t>
            </a:r>
            <a:r>
              <a:rPr lang="en-US" sz="1200" dirty="0" err="1" smtClean="0">
                <a:latin typeface="Helvetica Light" charset="0"/>
              </a:rPr>
              <a:t>Youdin</a:t>
            </a:r>
            <a:r>
              <a:rPr lang="en-US" sz="1200" dirty="0" smtClean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47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858" y="3902679"/>
            <a:ext cx="6898807" cy="2477894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Wind solution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48733" y="4201222"/>
            <a:ext cx="104932" cy="110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>
            <a:off x="9611194" y="5623808"/>
            <a:ext cx="357265" cy="110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31" y="950101"/>
            <a:ext cx="9930860" cy="30556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Helvetica Light" charset="0"/>
              </a:rPr>
              <a:t>Lyra, </a:t>
            </a:r>
            <a:r>
              <a:rPr lang="en-US" sz="1200" dirty="0" err="1" smtClean="0">
                <a:latin typeface="Helvetica Light" charset="0"/>
              </a:rPr>
              <a:t>Youdin</a:t>
            </a:r>
            <a:r>
              <a:rPr lang="en-US" sz="1200" dirty="0" smtClean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09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Wind solution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24275" y="4586990"/>
            <a:ext cx="104932" cy="110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>
            <a:off x="5216577" y="5156616"/>
            <a:ext cx="479684" cy="1685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644"/>
            <a:ext cx="7357362" cy="55180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64357" y="2990375"/>
            <a:ext cx="529864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Angular momentum loss at constant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e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nergy.</a:t>
            </a:r>
          </a:p>
          <a:p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Eccentricity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increase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at constant 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semimajor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axis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Helvetica Light" charset="0"/>
              </a:rPr>
              <a:t>Lyra, </a:t>
            </a:r>
            <a:r>
              <a:rPr lang="en-US" sz="1200" dirty="0" err="1" smtClean="0">
                <a:latin typeface="Helvetica Light" charset="0"/>
              </a:rPr>
              <a:t>Youdin</a:t>
            </a:r>
            <a:r>
              <a:rPr lang="en-US" sz="1200" dirty="0" smtClean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83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37</a:t>
            </a:fld>
            <a:endParaRPr lang="en-US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Timescales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0622" y="2711364"/>
            <a:ext cx="41328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Wind has a strong effect in the distances of the asteroid belt.</a:t>
            </a:r>
          </a:p>
          <a:p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No effect in the Kuiper belt. </a:t>
            </a:r>
          </a:p>
          <a:p>
            <a:endParaRPr lang="en-US" b="1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Helvetica Light" charset="0"/>
              </a:rPr>
              <a:t>Lyra, </a:t>
            </a:r>
            <a:r>
              <a:rPr lang="en-US" sz="1200" dirty="0" err="1" smtClean="0">
                <a:latin typeface="Helvetica Light" charset="0"/>
              </a:rPr>
              <a:t>Youdin</a:t>
            </a:r>
            <a:r>
              <a:rPr lang="en-US" sz="1200" dirty="0" smtClean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989701"/>
            <a:ext cx="6738548" cy="50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5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812" y="994060"/>
            <a:ext cx="3712684" cy="46311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61812" y="4239808"/>
            <a:ext cx="143219" cy="1432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90202" y="1173146"/>
            <a:ext cx="143219" cy="1432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Linear vs quadratic drag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Helvetica Light" charset="0"/>
              </a:rPr>
              <a:t>Lyra, </a:t>
            </a:r>
            <a:r>
              <a:rPr lang="en-US" sz="1200" dirty="0" err="1" smtClean="0">
                <a:latin typeface="Helvetica Light" charset="0"/>
              </a:rPr>
              <a:t>Youdin</a:t>
            </a:r>
            <a:r>
              <a:rPr lang="en-US" sz="1200" dirty="0" smtClean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65" y="994060"/>
            <a:ext cx="6304964" cy="472872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11044238" y="1173146"/>
            <a:ext cx="28575" cy="45496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5400000">
            <a:off x="10122115" y="3400427"/>
            <a:ext cx="2600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Reynolds number</a:t>
            </a:r>
            <a:endParaRPr lang="en-US" sz="2400" i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613" y="5562236"/>
            <a:ext cx="988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Viscous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78688" y="5616659"/>
            <a:ext cx="1150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Turbulent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9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88" y="1023541"/>
            <a:ext cx="7110412" cy="5332809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Linear vs quadratic drag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Helvetica Light" charset="0"/>
              </a:rPr>
              <a:t>Lyra, </a:t>
            </a:r>
            <a:r>
              <a:rPr lang="en-US" sz="1200" dirty="0" err="1" smtClean="0">
                <a:latin typeface="Helvetica Light" charset="0"/>
              </a:rPr>
              <a:t>Youdin</a:t>
            </a:r>
            <a:r>
              <a:rPr lang="en-US" sz="1200" dirty="0" smtClean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0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err="1" smtClean="0">
                <a:solidFill>
                  <a:schemeClr val="tx1"/>
                </a:solidFill>
                <a:latin typeface="Helvetica"/>
                <a:cs typeface="Helvetica"/>
              </a:rPr>
              <a:t>Arrokoth</a:t>
            </a: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(MU</a:t>
            </a:r>
            <a:r>
              <a:rPr lang="en-US" sz="2539" b="1" baseline="-25000" dirty="0" smtClean="0">
                <a:solidFill>
                  <a:schemeClr val="tx1"/>
                </a:solidFill>
                <a:latin typeface="Helvetica"/>
                <a:cs typeface="Helvetica"/>
              </a:rPr>
              <a:t>69</a:t>
            </a: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)</a:t>
            </a:r>
            <a:endParaRPr lang="en-US" sz="2539" b="1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44897" y="6538912"/>
            <a:ext cx="270221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 smtClean="0">
                <a:solidFill>
                  <a:srgbClr val="4C4C4C"/>
                </a:solidFill>
                <a:latin typeface="Helvetica"/>
                <a:cs typeface="Helvetica"/>
              </a:rPr>
              <a:t>New Horizons Flyby, </a:t>
            </a: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J</a:t>
            </a:r>
            <a:r>
              <a:rPr lang="en-US" sz="1451" dirty="0" smtClean="0">
                <a:solidFill>
                  <a:srgbClr val="4C4C4C"/>
                </a:solidFill>
                <a:latin typeface="Helvetica"/>
                <a:cs typeface="Helvetica"/>
              </a:rPr>
              <a:t>an 2019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 smtClean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3460900" y="-179698"/>
            <a:ext cx="5270200" cy="752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2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286510"/>
            <a:ext cx="5852160" cy="4389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91" y="1148093"/>
            <a:ext cx="4999652" cy="44528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990374" y="3374500"/>
            <a:ext cx="6470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L2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5272" y="3464440"/>
            <a:ext cx="7517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L1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800189" y="4736892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468404" y="4783783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8136617" y="4795507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816557" y="4865845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9484770" y="4877569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0152986" y="4865844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0727415" y="4877568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0920036" y="2438400"/>
            <a:ext cx="0" cy="885365"/>
          </a:xfrm>
          <a:prstGeom prst="straightConnector1">
            <a:avLst/>
          </a:prstGeom>
          <a:ln w="254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8400517" y="3404710"/>
            <a:ext cx="0" cy="721813"/>
          </a:xfrm>
          <a:prstGeom prst="straightConnector1">
            <a:avLst/>
          </a:prstGeom>
          <a:ln w="254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034773" y="2391508"/>
            <a:ext cx="71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v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57249" y="3885900"/>
            <a:ext cx="93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v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920036" y="5162038"/>
            <a:ext cx="71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100 v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Linear vs quadratic drag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Helvetica Light" charset="0"/>
              </a:rPr>
              <a:t>Lyra, </a:t>
            </a:r>
            <a:r>
              <a:rPr lang="en-US" sz="1200" dirty="0" err="1" smtClean="0">
                <a:latin typeface="Helvetica Light" charset="0"/>
              </a:rPr>
              <a:t>Youdin</a:t>
            </a:r>
            <a:r>
              <a:rPr lang="en-US" sz="1200" dirty="0" smtClean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68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41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018" y="1115656"/>
            <a:ext cx="9786516" cy="4893258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Effect of Inclination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3265" y="1115656"/>
            <a:ext cx="11783269" cy="1655536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6399" y="2771192"/>
            <a:ext cx="11783269" cy="1426235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3265" y="4197427"/>
            <a:ext cx="11783269" cy="1811487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23720" y="1916935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b="1" i="1" baseline="-25000" dirty="0" smtClean="0">
                <a:solidFill>
                  <a:schemeClr val="accent1">
                    <a:lumMod val="50000"/>
                  </a:schemeClr>
                </a:solidFill>
              </a:rPr>
              <a:t>0 </a:t>
            </a:r>
            <a:r>
              <a:rPr lang="en-US" b="1" i="1" smtClean="0">
                <a:solidFill>
                  <a:schemeClr val="accent1">
                    <a:lumMod val="50000"/>
                  </a:schemeClr>
                </a:solidFill>
              </a:rPr>
              <a:t>= 0</a:t>
            </a:r>
            <a:r>
              <a:rPr lang="en-US" b="1" i="1" baseline="30000" smtClean="0">
                <a:solidFill>
                  <a:schemeClr val="accent1">
                    <a:lumMod val="50000"/>
                  </a:schemeClr>
                </a:solidFill>
              </a:rPr>
              <a:t>o</a:t>
            </a:r>
            <a:endParaRPr lang="en-US" b="1" i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3719" y="3299643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b="1" i="1" baseline="-25000" dirty="0" smtClean="0">
                <a:solidFill>
                  <a:schemeClr val="accent1">
                    <a:lumMod val="50000"/>
                  </a:schemeClr>
                </a:solidFill>
              </a:rPr>
              <a:t>0 </a:t>
            </a:r>
            <a:r>
              <a:rPr lang="en-US" b="1" i="1" smtClean="0">
                <a:solidFill>
                  <a:schemeClr val="accent1">
                    <a:lumMod val="50000"/>
                  </a:schemeClr>
                </a:solidFill>
              </a:rPr>
              <a:t>= 60</a:t>
            </a:r>
            <a:r>
              <a:rPr lang="en-US" b="1" i="1" baseline="30000" smtClean="0">
                <a:solidFill>
                  <a:schemeClr val="accent1">
                    <a:lumMod val="50000"/>
                  </a:schemeClr>
                </a:solidFill>
              </a:rPr>
              <a:t>o</a:t>
            </a:r>
            <a:endParaRPr lang="en-US" b="1" i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5128" y="4888510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b="1" i="1" baseline="-25000" dirty="0" smtClean="0">
                <a:solidFill>
                  <a:schemeClr val="accent1">
                    <a:lumMod val="50000"/>
                  </a:schemeClr>
                </a:solidFill>
              </a:rPr>
              <a:t>0 </a:t>
            </a: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= 90</a:t>
            </a:r>
            <a:r>
              <a:rPr lang="en-US" b="1" i="1" baseline="30000" dirty="0" smtClean="0">
                <a:solidFill>
                  <a:schemeClr val="accent1">
                    <a:lumMod val="50000"/>
                  </a:schemeClr>
                </a:solidFill>
              </a:rPr>
              <a:t>o</a:t>
            </a:r>
            <a:endParaRPr lang="en-US" b="1" i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Helvetica Light" charset="0"/>
              </a:rPr>
              <a:t>Lyra, </a:t>
            </a:r>
            <a:r>
              <a:rPr lang="en-US" sz="1200" dirty="0" err="1" smtClean="0">
                <a:latin typeface="Helvetica Light" charset="0"/>
              </a:rPr>
              <a:t>Youdin</a:t>
            </a:r>
            <a:r>
              <a:rPr lang="en-US" sz="1200" dirty="0" smtClean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16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10972800" cy="27432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i="1" dirty="0" smtClean="0">
                <a:solidFill>
                  <a:schemeClr val="tx1"/>
                </a:solidFill>
                <a:latin typeface="Helvetica"/>
                <a:cs typeface="Helvetica"/>
              </a:rPr>
              <a:t>I</a:t>
            </a:r>
            <a:r>
              <a:rPr lang="en-US" sz="2539" b="1" i="1" baseline="-25000" dirty="0" smtClean="0">
                <a:solidFill>
                  <a:schemeClr val="tx1"/>
                </a:solidFill>
                <a:latin typeface="Helvetica"/>
                <a:cs typeface="Helvetica"/>
              </a:rPr>
              <a:t>0 </a:t>
            </a:r>
            <a:r>
              <a:rPr lang="en-US" sz="2539" b="1" i="1" dirty="0" smtClean="0">
                <a:solidFill>
                  <a:schemeClr val="tx1"/>
                </a:solidFill>
                <a:latin typeface="Helvetica"/>
                <a:cs typeface="Helvetica"/>
              </a:rPr>
              <a:t>= 90</a:t>
            </a:r>
            <a:r>
              <a:rPr lang="en-US" sz="2539" b="1" i="1" baseline="30000" dirty="0" smtClean="0">
                <a:solidFill>
                  <a:schemeClr val="tx1"/>
                </a:solidFill>
                <a:latin typeface="Helvetica"/>
                <a:cs typeface="Helvetica"/>
              </a:rPr>
              <a:t>o</a:t>
            </a: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 inclination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Helvetica Light" charset="0"/>
              </a:rPr>
              <a:t>Lyra, </a:t>
            </a:r>
            <a:r>
              <a:rPr lang="en-US" sz="1200" dirty="0" err="1" smtClean="0">
                <a:latin typeface="Helvetica Light" charset="0"/>
              </a:rPr>
              <a:t>Youdin</a:t>
            </a:r>
            <a:r>
              <a:rPr lang="en-US" sz="1200" dirty="0" smtClean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43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75" y="1244906"/>
            <a:ext cx="3413285" cy="4456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077" y="1244906"/>
            <a:ext cx="3634106" cy="4655028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err="1" smtClean="0">
                <a:solidFill>
                  <a:schemeClr val="tx1"/>
                </a:solidFill>
                <a:latin typeface="Helvetica"/>
                <a:cs typeface="Helvetica"/>
              </a:rPr>
              <a:t>Kozai-Lidov</a:t>
            </a: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 Oscillations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81597" y="6538912"/>
            <a:ext cx="9252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 smtClean="0">
                <a:latin typeface="Helvetica Light" charset="0"/>
              </a:rPr>
              <a:t>Naoz</a:t>
            </a:r>
            <a:r>
              <a:rPr lang="en-US" sz="1200" dirty="0" smtClean="0">
                <a:latin typeface="Helvetica Light" charset="0"/>
              </a:rPr>
              <a:t> 2016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30597" y="1983421"/>
            <a:ext cx="952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Helvetica Light" charset="0"/>
              </a:rPr>
              <a:t>Angular</a:t>
            </a:r>
          </a:p>
          <a:p>
            <a:pPr algn="ctr"/>
            <a:r>
              <a:rPr lang="en-US" sz="1200" dirty="0" smtClean="0">
                <a:effectLst/>
                <a:latin typeface="Helvetica Light" charset="0"/>
              </a:rPr>
              <a:t>Momentum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14183" y="2623179"/>
            <a:ext cx="5036458" cy="1056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Conserved quantity </a:t>
            </a:r>
            <a:r>
              <a:rPr lang="en-US" dirty="0" smtClean="0">
                <a:latin typeface="Helvetica"/>
                <a:cs typeface="Helvetica"/>
              </a:rPr>
              <a:t>is not angular momentum, but vertical angular momentum</a:t>
            </a:r>
          </a:p>
          <a:p>
            <a:pPr algn="ctr">
              <a:lnSpc>
                <a:spcPct val="116000"/>
              </a:lnSpc>
            </a:pP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4039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23" y="1024569"/>
            <a:ext cx="4461610" cy="52454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91480" y="2623179"/>
            <a:ext cx="5859161" cy="2341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Conserved quantity </a:t>
            </a:r>
            <a:r>
              <a:rPr lang="en-US" dirty="0" smtClean="0">
                <a:latin typeface="Helvetica"/>
                <a:cs typeface="Helvetica"/>
              </a:rPr>
              <a:t>is not angular momentum, but vertical angular momentum</a:t>
            </a:r>
          </a:p>
          <a:p>
            <a:pPr algn="ctr">
              <a:lnSpc>
                <a:spcPct val="116000"/>
              </a:lnSpc>
            </a:pP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2400" i="1" dirty="0" err="1">
                <a:latin typeface="Helvetica"/>
                <a:cs typeface="Helvetica"/>
              </a:rPr>
              <a:t>j</a:t>
            </a:r>
            <a:r>
              <a:rPr lang="en-US" sz="2400" i="1" baseline="-25000" dirty="0" err="1" smtClean="0">
                <a:latin typeface="Helvetica"/>
                <a:cs typeface="Helvetica"/>
              </a:rPr>
              <a:t>z</a:t>
            </a:r>
            <a:r>
              <a:rPr lang="en-US" sz="2400" i="1" baseline="-25000" dirty="0" smtClean="0">
                <a:latin typeface="Helvetica"/>
                <a:cs typeface="Helvetica"/>
              </a:rPr>
              <a:t> </a:t>
            </a:r>
            <a:r>
              <a:rPr lang="en-US" sz="2400" i="1" dirty="0">
                <a:latin typeface="Helvetica"/>
                <a:cs typeface="Helvetica"/>
              </a:rPr>
              <a:t>= (1-</a:t>
            </a:r>
            <a:r>
              <a:rPr lang="en-US" sz="2400" i="1" dirty="0">
                <a:latin typeface="Kokonor" charset="0"/>
                <a:ea typeface="Kokonor" charset="0"/>
                <a:cs typeface="Kokonor" charset="0"/>
              </a:rPr>
              <a:t>e</a:t>
            </a:r>
            <a:r>
              <a:rPr lang="en-US" sz="2400" i="1" baseline="30000" dirty="0">
                <a:latin typeface="Helvetica"/>
                <a:cs typeface="Helvetica"/>
              </a:rPr>
              <a:t>2</a:t>
            </a:r>
            <a:r>
              <a:rPr lang="en-US" sz="2400" i="1" dirty="0">
                <a:latin typeface="Helvetica"/>
                <a:cs typeface="Helvetica"/>
              </a:rPr>
              <a:t>)</a:t>
            </a:r>
            <a:r>
              <a:rPr lang="en-US" sz="2400" i="1" baseline="30000" dirty="0">
                <a:latin typeface="Helvetica"/>
                <a:cs typeface="Helvetica"/>
              </a:rPr>
              <a:t>1/2</a:t>
            </a:r>
            <a:r>
              <a:rPr lang="en-US" sz="2400" i="1" dirty="0">
                <a:latin typeface="Helvetica"/>
                <a:cs typeface="Helvetica"/>
              </a:rPr>
              <a:t> </a:t>
            </a:r>
            <a:r>
              <a:rPr lang="en-US" sz="2400" i="1" dirty="0" smtClean="0">
                <a:latin typeface="Helvetica"/>
                <a:cs typeface="Helvetica"/>
              </a:rPr>
              <a:t>cos I </a:t>
            </a:r>
          </a:p>
          <a:p>
            <a:pPr algn="ctr">
              <a:lnSpc>
                <a:spcPct val="116000"/>
              </a:lnSpc>
            </a:pPr>
            <a:endParaRPr lang="en-US" sz="2400" i="1" dirty="0" smtClean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2400" dirty="0" smtClean="0">
                <a:latin typeface="Helvetica"/>
                <a:cs typeface="Helvetica"/>
              </a:rPr>
              <a:t>Cycles of inclination and eccentricity.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81597" y="6538912"/>
            <a:ext cx="9252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 smtClean="0">
                <a:latin typeface="Helvetica Light" charset="0"/>
              </a:rPr>
              <a:t>Naoz</a:t>
            </a:r>
            <a:r>
              <a:rPr lang="en-US" sz="1200" dirty="0" smtClean="0">
                <a:latin typeface="Helvetica Light" charset="0"/>
              </a:rPr>
              <a:t> 2016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6801" y="2291095"/>
            <a:ext cx="53572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b="1" i="1" dirty="0">
                <a:latin typeface="Helvetica Light" charset="0"/>
              </a:rPr>
              <a:t>c</a:t>
            </a:r>
            <a:r>
              <a:rPr lang="en-US" sz="1200" b="1" i="1" dirty="0" smtClean="0">
                <a:latin typeface="Helvetica Light" charset="0"/>
              </a:rPr>
              <a:t>os I</a:t>
            </a:r>
            <a:endParaRPr lang="en-US" sz="1200" b="1" i="1" dirty="0">
              <a:effectLst/>
              <a:latin typeface="Helvetica Light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err="1" smtClean="0">
                <a:solidFill>
                  <a:schemeClr val="tx1"/>
                </a:solidFill>
                <a:latin typeface="Helvetica"/>
                <a:cs typeface="Helvetica"/>
              </a:rPr>
              <a:t>Kozai-Lidov</a:t>
            </a: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 Oscillations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8340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085" y="1531101"/>
            <a:ext cx="6005215" cy="424424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" y="1124959"/>
            <a:ext cx="6187071" cy="2577946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err="1" smtClean="0">
                <a:solidFill>
                  <a:schemeClr val="tx1"/>
                </a:solidFill>
                <a:latin typeface="Helvetica"/>
                <a:cs typeface="Helvetica"/>
              </a:rPr>
              <a:t>Kozai-Lidov</a:t>
            </a: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 Oscillations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879" y="3920557"/>
            <a:ext cx="2953769" cy="228706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9290" y="1035698"/>
            <a:ext cx="6380588" cy="550321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7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35" y="1576835"/>
            <a:ext cx="2782115" cy="3658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609" y="1729648"/>
            <a:ext cx="6386191" cy="3645818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err="1" smtClean="0">
                <a:solidFill>
                  <a:schemeClr val="tx1"/>
                </a:solidFill>
                <a:latin typeface="Helvetica"/>
                <a:cs typeface="Helvetica"/>
              </a:rPr>
              <a:t>Yoshihide</a:t>
            </a: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lang="en-US" sz="2539" b="1" dirty="0" err="1" smtClean="0">
                <a:solidFill>
                  <a:schemeClr val="tx1"/>
                </a:solidFill>
                <a:latin typeface="Helvetica"/>
                <a:cs typeface="Helvetica"/>
              </a:rPr>
              <a:t>Kozai</a:t>
            </a: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 (1928-2018)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2548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3" y="2774108"/>
            <a:ext cx="8629191" cy="1643655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err="1" smtClean="0">
                <a:solidFill>
                  <a:schemeClr val="tx1"/>
                </a:solidFill>
                <a:latin typeface="Helvetica"/>
                <a:cs typeface="Helvetica"/>
              </a:rPr>
              <a:t>Kozai-Lidov</a:t>
            </a: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 Oscillations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997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33" y="1524777"/>
            <a:ext cx="7132361" cy="32431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0" y="1738064"/>
            <a:ext cx="3429531" cy="3252577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err="1" smtClean="0">
                <a:solidFill>
                  <a:schemeClr val="tx1"/>
                </a:solidFill>
                <a:latin typeface="Helvetica"/>
                <a:cs typeface="Helvetica"/>
              </a:rPr>
              <a:t>Kozai</a:t>
            </a: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 + Tidal Friction + Drag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Helvetica Light" charset="0"/>
              </a:rPr>
              <a:t>Lyra, </a:t>
            </a:r>
            <a:r>
              <a:rPr lang="en-US" sz="1200" dirty="0" err="1" smtClean="0">
                <a:latin typeface="Helvetica Light" charset="0"/>
              </a:rPr>
              <a:t>Youdin</a:t>
            </a:r>
            <a:r>
              <a:rPr lang="en-US" sz="1200" dirty="0" smtClean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2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4" y="1069000"/>
            <a:ext cx="5271259" cy="39459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75" y="2054043"/>
            <a:ext cx="6008806" cy="25036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870" y="1691866"/>
            <a:ext cx="1195405" cy="18259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Helvetica Light" charset="0"/>
              </a:rPr>
              <a:t>Lyra, </a:t>
            </a:r>
            <a:r>
              <a:rPr lang="en-US" sz="1200" dirty="0" err="1" smtClean="0">
                <a:latin typeface="Helvetica Light" charset="0"/>
              </a:rPr>
              <a:t>Youdin</a:t>
            </a:r>
            <a:r>
              <a:rPr lang="en-US" sz="1200" dirty="0" smtClean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51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MU</a:t>
            </a:r>
            <a:r>
              <a:rPr lang="en-US" sz="2539" b="1" baseline="-25000" dirty="0" smtClean="0">
                <a:solidFill>
                  <a:schemeClr val="tx1"/>
                </a:solidFill>
                <a:latin typeface="Helvetica"/>
                <a:cs typeface="Helvetica"/>
              </a:rPr>
              <a:t>69</a:t>
            </a: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: Dimensions</a:t>
            </a:r>
            <a:endParaRPr lang="en-US" sz="2539" b="1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18" y="1159391"/>
            <a:ext cx="9665903" cy="533135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147934" y="3259015"/>
            <a:ext cx="0" cy="2901942"/>
          </a:xfrm>
          <a:prstGeom prst="straightConnector1">
            <a:avLst/>
          </a:prstGeom>
          <a:ln w="635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27385" y="4618892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19km</a:t>
            </a:r>
            <a:endParaRPr lang="en-US" sz="2000" b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147934" y="1379287"/>
            <a:ext cx="0" cy="1879728"/>
          </a:xfrm>
          <a:prstGeom prst="straightConnector1">
            <a:avLst/>
          </a:prstGeom>
          <a:ln w="635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27385" y="2168771"/>
            <a:ext cx="852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14km</a:t>
            </a:r>
            <a:endParaRPr lang="en-US" sz="2000" b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 smtClean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3791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1524000"/>
            <a:ext cx="7594600" cy="3797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93" y="5017529"/>
            <a:ext cx="6972300" cy="673100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Critical Inclination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Helvetica Light" charset="0"/>
              </a:rPr>
              <a:t>Lyra, </a:t>
            </a:r>
            <a:r>
              <a:rPr lang="en-US" sz="1200" dirty="0" err="1" smtClean="0">
                <a:latin typeface="Helvetica Light" charset="0"/>
              </a:rPr>
              <a:t>Youdin</a:t>
            </a:r>
            <a:r>
              <a:rPr lang="en-US" sz="1200" dirty="0" smtClean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54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69950"/>
            <a:ext cx="10972800" cy="54864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107102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err="1" smtClean="0">
                <a:solidFill>
                  <a:schemeClr val="tx1"/>
                </a:solidFill>
                <a:latin typeface="Helvetica"/>
                <a:cs typeface="Helvetica"/>
              </a:rPr>
              <a:t>Kozai</a:t>
            </a: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 + Tidal Friction + Drag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Helvetica Light" charset="0"/>
              </a:rPr>
              <a:t>Lyra, </a:t>
            </a:r>
            <a:r>
              <a:rPr lang="en-US" sz="1200" dirty="0" err="1" smtClean="0">
                <a:latin typeface="Helvetica Light" charset="0"/>
              </a:rPr>
              <a:t>Youdin</a:t>
            </a:r>
            <a:r>
              <a:rPr lang="en-US" sz="1200" dirty="0" smtClean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13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10972800" cy="32004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454997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Effect </a:t>
            </a:r>
            <a:r>
              <a:rPr lang="en-US" sz="2539" b="1" smtClean="0">
                <a:solidFill>
                  <a:schemeClr val="tx1"/>
                </a:solidFill>
                <a:latin typeface="Helvetica"/>
                <a:cs typeface="Helvetica"/>
              </a:rPr>
              <a:t>of Drag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Helvetica Light" charset="0"/>
              </a:rPr>
              <a:t>Lyra, </a:t>
            </a:r>
            <a:r>
              <a:rPr lang="en-US" sz="1200" dirty="0" err="1" smtClean="0">
                <a:latin typeface="Helvetica Light" charset="0"/>
              </a:rPr>
              <a:t>Youdin</a:t>
            </a:r>
            <a:r>
              <a:rPr lang="en-US" sz="1200" dirty="0" smtClean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08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00200"/>
            <a:ext cx="7315200" cy="36576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454997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Fine Tuning of Initial Inclination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5231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10972800" cy="27432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454997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Double-Averaged vs Single-Averaged 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Helvetica Light" charset="0"/>
              </a:rPr>
              <a:t>Lyra, </a:t>
            </a:r>
            <a:r>
              <a:rPr lang="en-US" sz="1200" dirty="0" err="1" smtClean="0">
                <a:latin typeface="Helvetica Light" charset="0"/>
              </a:rPr>
              <a:t>Youdin</a:t>
            </a:r>
            <a:r>
              <a:rPr lang="en-US" sz="1200" dirty="0" smtClean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48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55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498336"/>
            <a:ext cx="3319511" cy="399509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36708" y="336775"/>
            <a:ext cx="6339863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Conclusions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3183" y="1129004"/>
            <a:ext cx="741831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Solved the 2-body problem and hierarchical 3-body problem with gas drag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Implemented the solution into a </a:t>
            </a:r>
            <a:r>
              <a:rPr lang="en-US" dirty="0" err="1" smtClean="0"/>
              <a:t>Kozai</a:t>
            </a:r>
            <a:r>
              <a:rPr lang="en-US" dirty="0"/>
              <a:t> </a:t>
            </a:r>
            <a:r>
              <a:rPr lang="en-US" dirty="0" smtClean="0"/>
              <a:t>plus tidal friction code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Contact possible in the asteroid belt within 0.1 </a:t>
            </a:r>
            <a:r>
              <a:rPr lang="en-US" dirty="0" err="1" smtClean="0"/>
              <a:t>Myr</a:t>
            </a:r>
            <a:r>
              <a:rPr lang="en-US" dirty="0" smtClean="0"/>
              <a:t> (depleted of binaries)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Contact via </a:t>
            </a:r>
            <a:r>
              <a:rPr lang="en-US" dirty="0" err="1" smtClean="0"/>
              <a:t>Kozai</a:t>
            </a:r>
            <a:r>
              <a:rPr lang="en-US" dirty="0" smtClean="0"/>
              <a:t> cycles in the Kuiper belt, orbits become grazing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Window of contact increased by </a:t>
            </a:r>
            <a:r>
              <a:rPr lang="en-US" i="1" dirty="0" smtClean="0"/>
              <a:t>J</a:t>
            </a:r>
            <a:r>
              <a:rPr lang="en-US" i="1" baseline="-25000" dirty="0" smtClean="0"/>
              <a:t>2</a:t>
            </a:r>
            <a:r>
              <a:rPr lang="en-US" dirty="0" smtClean="0"/>
              <a:t> and drag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10% of KBCC binaries should be contact binaries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Velocities at contact should be about </a:t>
            </a:r>
            <a:r>
              <a:rPr lang="en-US" dirty="0" smtClean="0"/>
              <a:t>3-4 </a:t>
            </a:r>
            <a:r>
              <a:rPr lang="en-US" dirty="0" smtClean="0"/>
              <a:t>m/s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205650" y="6524010"/>
            <a:ext cx="3156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Helvetica Light" charset="0"/>
              </a:rPr>
              <a:t>Lyra, </a:t>
            </a:r>
            <a:r>
              <a:rPr lang="en-US" sz="1200" dirty="0" err="1" smtClean="0">
                <a:latin typeface="Helvetica Light" charset="0"/>
              </a:rPr>
              <a:t>Youdin</a:t>
            </a:r>
            <a:r>
              <a:rPr lang="en-US" sz="1200" dirty="0" smtClean="0">
                <a:latin typeface="Helvetica Light" charset="0"/>
              </a:rPr>
              <a:t>, &amp; Johansen 2020 (submitted)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89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4" y="3953"/>
            <a:ext cx="11557415" cy="686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2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121" y="1444989"/>
            <a:ext cx="5883895" cy="480643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2014 MU</a:t>
            </a:r>
            <a:r>
              <a:rPr lang="en-US" sz="2539" b="1" baseline="-25000" dirty="0" smtClean="0">
                <a:solidFill>
                  <a:schemeClr val="tx1"/>
                </a:solidFill>
                <a:latin typeface="Helvetica"/>
                <a:cs typeface="Helvetica"/>
              </a:rPr>
              <a:t>69</a:t>
            </a: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: Discovery</a:t>
            </a:r>
            <a:endParaRPr lang="en-US" sz="2539" b="1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 smtClean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2365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111" y="1209568"/>
            <a:ext cx="4646449" cy="4626129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smtClean="0">
                <a:solidFill>
                  <a:schemeClr val="tx1"/>
                </a:solidFill>
                <a:latin typeface="Helvetica"/>
                <a:cs typeface="Helvetica"/>
              </a:rPr>
              <a:t>Cold Classical Kuiper Belt Object</a:t>
            </a:r>
            <a:endParaRPr lang="en-US" sz="2539" b="1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433128" y="5835697"/>
            <a:ext cx="5559433" cy="120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solidFill>
                  <a:schemeClr val="tx1"/>
                </a:solidFill>
                <a:latin typeface="Helvetica"/>
                <a:cs typeface="Helvetica"/>
              </a:rPr>
              <a:t>Presumably pristine </a:t>
            </a:r>
            <a:r>
              <a:rPr lang="en-US" sz="2000" dirty="0" err="1" smtClean="0">
                <a:solidFill>
                  <a:schemeClr val="tx1"/>
                </a:solidFill>
                <a:latin typeface="Helvetica"/>
                <a:cs typeface="Helvetica"/>
              </a:rPr>
              <a:t>planetesimals</a:t>
            </a:r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64901" y="6538912"/>
            <a:ext cx="4862228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 err="1" smtClean="0">
                <a:solidFill>
                  <a:srgbClr val="4C4C4C"/>
                </a:solidFill>
                <a:latin typeface="Helvetica"/>
                <a:cs typeface="Helvetica"/>
              </a:rPr>
              <a:t>Gladman</a:t>
            </a:r>
            <a:r>
              <a:rPr lang="en-US" sz="1451" dirty="0" smtClean="0">
                <a:solidFill>
                  <a:srgbClr val="4C4C4C"/>
                </a:solidFill>
                <a:latin typeface="Helvetica"/>
                <a:cs typeface="Helvetica"/>
              </a:rPr>
              <a:t>+ ‘08, </a:t>
            </a:r>
            <a:r>
              <a:rPr lang="en-US" sz="1451" dirty="0" err="1" smtClean="0">
                <a:solidFill>
                  <a:srgbClr val="4C4C4C"/>
                </a:solidFill>
                <a:latin typeface="Helvetica"/>
                <a:cs typeface="Helvetica"/>
              </a:rPr>
              <a:t>Batygin</a:t>
            </a:r>
            <a:r>
              <a:rPr lang="en-US" sz="1451" dirty="0" smtClean="0">
                <a:solidFill>
                  <a:srgbClr val="4C4C4C"/>
                </a:solidFill>
                <a:latin typeface="Helvetica"/>
                <a:cs typeface="Helvetica"/>
              </a:rPr>
              <a:t>+ ’10, Dawson &amp; Murray-Clay ‘12 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49325" y="1693889"/>
            <a:ext cx="257878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Resonant and Scattered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Cold Classical </a:t>
            </a:r>
            <a:r>
              <a:rPr lang="en-US" i="1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&lt;2</a:t>
            </a:r>
            <a:r>
              <a:rPr lang="en-US" baseline="30000" dirty="0" smtClean="0">
                <a:solidFill>
                  <a:srgbClr val="FF0000"/>
                </a:solidFill>
              </a:rPr>
              <a:t>o   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“Ambiguous” 2</a:t>
            </a:r>
            <a:r>
              <a:rPr lang="en-US" baseline="30000" dirty="0" smtClean="0">
                <a:solidFill>
                  <a:srgbClr val="7030A0"/>
                </a:solidFill>
              </a:rPr>
              <a:t>o</a:t>
            </a:r>
            <a:r>
              <a:rPr lang="en-US" dirty="0" smtClean="0">
                <a:solidFill>
                  <a:srgbClr val="7030A0"/>
                </a:solidFill>
              </a:rPr>
              <a:t>&lt;</a:t>
            </a:r>
            <a:r>
              <a:rPr lang="en-US" i="1" dirty="0" err="1" smtClean="0">
                <a:solidFill>
                  <a:srgbClr val="7030A0"/>
                </a:solidFill>
              </a:rPr>
              <a:t>i</a:t>
            </a:r>
            <a:r>
              <a:rPr lang="en-US" dirty="0" smtClean="0">
                <a:solidFill>
                  <a:srgbClr val="7030A0"/>
                </a:solidFill>
              </a:rPr>
              <a:t>&lt;6</a:t>
            </a:r>
            <a:r>
              <a:rPr lang="en-US" baseline="30000" dirty="0" smtClean="0">
                <a:solidFill>
                  <a:srgbClr val="7030A0"/>
                </a:solidFill>
              </a:rPr>
              <a:t>o</a:t>
            </a:r>
            <a:endParaRPr lang="en-US" dirty="0" smtClean="0">
              <a:solidFill>
                <a:srgbClr val="7030A0"/>
              </a:solidFill>
            </a:endParaRPr>
          </a:p>
          <a:p>
            <a:r>
              <a:rPr lang="en-US" i="1" dirty="0" smtClean="0">
                <a:solidFill>
                  <a:schemeClr val="accent1"/>
                </a:solidFill>
              </a:rPr>
              <a:t>Hot </a:t>
            </a:r>
            <a:r>
              <a:rPr lang="en-US" i="1" dirty="0" err="1" smtClean="0">
                <a:solidFill>
                  <a:schemeClr val="accent1"/>
                </a:solidFill>
              </a:rPr>
              <a:t>Classicals</a:t>
            </a:r>
            <a:r>
              <a:rPr lang="en-US" i="1" dirty="0" smtClean="0">
                <a:solidFill>
                  <a:schemeClr val="accent1"/>
                </a:solidFill>
              </a:rPr>
              <a:t> </a:t>
            </a:r>
            <a:r>
              <a:rPr lang="en-US" i="1" dirty="0" err="1" smtClean="0">
                <a:solidFill>
                  <a:schemeClr val="accent1"/>
                </a:solidFill>
              </a:rPr>
              <a:t>i</a:t>
            </a:r>
            <a:r>
              <a:rPr lang="en-US" dirty="0" smtClean="0">
                <a:solidFill>
                  <a:schemeClr val="accent1"/>
                </a:solidFill>
              </a:rPr>
              <a:t>&gt;6</a:t>
            </a:r>
            <a:r>
              <a:rPr lang="en-US" baseline="30000" dirty="0" smtClean="0">
                <a:solidFill>
                  <a:schemeClr val="accent1"/>
                </a:solidFill>
              </a:rPr>
              <a:t>o</a:t>
            </a:r>
          </a:p>
          <a:p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 smtClean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3899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" y="1490267"/>
            <a:ext cx="7745788" cy="3861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4" y="4113234"/>
            <a:ext cx="7493000" cy="2476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42616" y="4407105"/>
            <a:ext cx="1484026" cy="329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66094" y="4242213"/>
            <a:ext cx="425864" cy="2128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88" y="0"/>
            <a:ext cx="9182100" cy="1358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562" y="2550196"/>
            <a:ext cx="4182988" cy="218669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797572" y="2728210"/>
            <a:ext cx="4197978" cy="1693885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V="1">
            <a:off x="7905003" y="4454574"/>
            <a:ext cx="160348" cy="115555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3477</TotalTime>
  <Words>1050</Words>
  <Application>Microsoft Macintosh PowerPoint</Application>
  <PresentationFormat>Widescreen</PresentationFormat>
  <Paragraphs>261</Paragraphs>
  <Slides>55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8" baseType="lpstr">
      <vt:lpstr>Ayuthaya</vt:lpstr>
      <vt:lpstr>Calibri</vt:lpstr>
      <vt:lpstr>Calibri Light</vt:lpstr>
      <vt:lpstr>Helvetica</vt:lpstr>
      <vt:lpstr>Helvetica Light</vt:lpstr>
      <vt:lpstr>Kokonor</vt:lpstr>
      <vt:lpstr>Mangal</vt:lpstr>
      <vt:lpstr>ＭＳ Ｐゴシック</vt:lpstr>
      <vt:lpstr>msmincho</vt:lpstr>
      <vt:lpstr>Symbol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Wladimir Lyra</dc:creator>
  <cp:lastModifiedBy>Wladimir Lyra</cp:lastModifiedBy>
  <cp:revision>131</cp:revision>
  <cp:lastPrinted>2019-05-18T17:08:43Z</cp:lastPrinted>
  <dcterms:created xsi:type="dcterms:W3CDTF">2019-03-20T18:15:39Z</dcterms:created>
  <dcterms:modified xsi:type="dcterms:W3CDTF">2020-03-03T16:58:07Z</dcterms:modified>
</cp:coreProperties>
</file>