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ov" ContentType="video/quicktime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5"/>
  </p:notesMasterIdLst>
  <p:sldIdLst>
    <p:sldId id="1400" r:id="rId2"/>
    <p:sldId id="2222" r:id="rId3"/>
    <p:sldId id="2212" r:id="rId4"/>
    <p:sldId id="2213" r:id="rId5"/>
    <p:sldId id="2217" r:id="rId6"/>
    <p:sldId id="1422" r:id="rId7"/>
    <p:sldId id="2215" r:id="rId8"/>
    <p:sldId id="2216" r:id="rId9"/>
    <p:sldId id="2211" r:id="rId10"/>
    <p:sldId id="2210" r:id="rId11"/>
    <p:sldId id="1051" r:id="rId12"/>
    <p:sldId id="256" r:id="rId13"/>
    <p:sldId id="1060" r:id="rId14"/>
    <p:sldId id="1408" r:id="rId15"/>
    <p:sldId id="2214" r:id="rId16"/>
    <p:sldId id="1406" r:id="rId17"/>
    <p:sldId id="1409" r:id="rId18"/>
    <p:sldId id="1410" r:id="rId19"/>
    <p:sldId id="1411" r:id="rId20"/>
    <p:sldId id="1412" r:id="rId21"/>
    <p:sldId id="1419" r:id="rId22"/>
    <p:sldId id="2221" r:id="rId23"/>
    <p:sldId id="2219" r:id="rId24"/>
    <p:sldId id="1416" r:id="rId25"/>
    <p:sldId id="1417" r:id="rId26"/>
    <p:sldId id="2220" r:id="rId27"/>
    <p:sldId id="1403" r:id="rId28"/>
    <p:sldId id="1414" r:id="rId29"/>
    <p:sldId id="1415" r:id="rId30"/>
    <p:sldId id="1402" r:id="rId31"/>
    <p:sldId id="1418" r:id="rId32"/>
    <p:sldId id="1421" r:id="rId33"/>
    <p:sldId id="2218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A05D"/>
    <a:srgbClr val="FF2859"/>
    <a:srgbClr val="FFFF00"/>
    <a:srgbClr val="C61819"/>
    <a:srgbClr val="D3D3D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57"/>
    <p:restoredTop sz="93772"/>
  </p:normalViewPr>
  <p:slideViewPr>
    <p:cSldViewPr snapToGrid="0" snapToObjects="1">
      <p:cViewPr>
        <p:scale>
          <a:sx n="120" d="100"/>
          <a:sy n="120" d="100"/>
        </p:scale>
        <p:origin x="3568" y="16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93AD38-897B-8F48-BB79-AF149F2BD044}" type="datetimeFigureOut">
              <a:rPr lang="en-US" smtClean="0"/>
              <a:t>5/26/26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F712A0-4374-EE4D-8660-286782BE63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83016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7" name="Text Box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488950" y="1027113"/>
            <a:ext cx="657860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sp>
      <p:sp>
        <p:nvSpPr>
          <p:cNvPr id="75778" name="Text Box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169988" y="5087938"/>
            <a:ext cx="5222875" cy="4108450"/>
          </a:xfrm>
          <a:prstGeom prst="rect">
            <a:avLst/>
          </a:prstGeom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 cap="flat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94572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DOG: dust-obscured galaxy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F712A0-4374-EE4D-8660-286782BE637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39012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Radio loudness: </a:t>
            </a:r>
            <a:r>
              <a:rPr lang="en-US" dirty="0" err="1"/>
              <a:t>Fradio</a:t>
            </a:r>
            <a:r>
              <a:rPr lang="en-US" dirty="0"/>
              <a:t>/</a:t>
            </a:r>
            <a:r>
              <a:rPr lang="en-US" dirty="0" err="1"/>
              <a:t>Foptical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F712A0-4374-EE4D-8660-286782BE637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12631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F712A0-4374-EE4D-8660-286782BE6374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81770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5DF29D-9A61-AF12-59B2-F97609D1AE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65E529A-66EB-E0DE-0951-1569189265B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7C17100-5372-D977-6949-96DF85B7FE2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B37418-5988-70B0-1A7B-B4C1725726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F712A0-4374-EE4D-8660-286782BE6374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02848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F712A0-4374-EE4D-8660-286782BE6374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80123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A2156-0D06-F941-AE72-FDE114709D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99702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A2156-0D06-F941-AE72-FDE114709D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45216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A2156-0D06-F941-AE72-FDE114709D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38844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A2156-0D06-F941-AE72-FDE114709D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42462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A2156-0D06-F941-AE72-FDE114709D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2581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A2156-0D06-F941-AE72-FDE114709D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40152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A2156-0D06-F941-AE72-FDE114709D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45911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A2156-0D06-F941-AE72-FDE114709D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02510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A2156-0D06-F941-AE72-FDE114709D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35376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A2156-0D06-F941-AE72-FDE114709D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06476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A2156-0D06-F941-AE72-FDE114709D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12430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5002" y="568622"/>
            <a:ext cx="10407759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0527774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body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hape 21"/>
          <p:cNvSpPr txBox="1">
            <a:spLocks noGrp="1"/>
          </p:cNvSpPr>
          <p:nvPr>
            <p:ph type="title"/>
          </p:nvPr>
        </p:nvSpPr>
        <p:spPr>
          <a:xfrm>
            <a:off x="415601" y="593367"/>
            <a:ext cx="11360800" cy="7636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 lvl="0">
              <a:spcBef>
                <a:spcPts val="0"/>
              </a:spcBef>
              <a:defRPr/>
            </a:lvl1pPr>
            <a:lvl2pPr lvl="1">
              <a:spcBef>
                <a:spcPts val="0"/>
              </a:spcBef>
              <a:defRPr/>
            </a:lvl2pPr>
            <a:lvl3pPr lvl="2">
              <a:spcBef>
                <a:spcPts val="0"/>
              </a:spcBef>
              <a:defRPr/>
            </a:lvl3pPr>
            <a:lvl4pPr lvl="3">
              <a:spcBef>
                <a:spcPts val="0"/>
              </a:spcBef>
              <a:defRPr/>
            </a:lvl4pPr>
            <a:lvl5pPr lvl="4">
              <a:spcBef>
                <a:spcPts val="0"/>
              </a:spcBef>
              <a:defRPr/>
            </a:lvl5pPr>
            <a:lvl6pPr lvl="5">
              <a:spcBef>
                <a:spcPts val="0"/>
              </a:spcBef>
              <a:defRPr/>
            </a:lvl6pPr>
            <a:lvl7pPr lvl="6">
              <a:spcBef>
                <a:spcPts val="0"/>
              </a:spcBef>
              <a:defRPr/>
            </a:lvl7pPr>
            <a:lvl8pPr lvl="7">
              <a:spcBef>
                <a:spcPts val="0"/>
              </a:spcBef>
              <a:defRPr/>
            </a:lvl8pPr>
            <a:lvl9pPr lvl="8">
              <a:spcBef>
                <a:spcPts val="0"/>
              </a:spcBef>
              <a:defRPr/>
            </a:lvl9pPr>
          </a:lstStyle>
          <a:p>
            <a:endParaRPr/>
          </a:p>
        </p:txBody>
      </p:sp>
      <p:sp>
        <p:nvSpPr>
          <p:cNvPr id="22" name="Shape 22"/>
          <p:cNvSpPr txBox="1">
            <a:spLocks noGrp="1"/>
          </p:cNvSpPr>
          <p:nvPr>
            <p:ph type="body" idx="1"/>
          </p:nvPr>
        </p:nvSpPr>
        <p:spPr>
          <a:xfrm>
            <a:off x="415601" y="1536634"/>
            <a:ext cx="11360800" cy="45552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 lvl="0">
              <a:spcBef>
                <a:spcPts val="0"/>
              </a:spcBef>
              <a:defRPr/>
            </a:lvl1pPr>
            <a:lvl2pPr lvl="1">
              <a:spcBef>
                <a:spcPts val="0"/>
              </a:spcBef>
              <a:defRPr/>
            </a:lvl2pPr>
            <a:lvl3pPr lvl="2">
              <a:spcBef>
                <a:spcPts val="0"/>
              </a:spcBef>
              <a:defRPr/>
            </a:lvl3pPr>
            <a:lvl4pPr lvl="3">
              <a:spcBef>
                <a:spcPts val="0"/>
              </a:spcBef>
              <a:defRPr/>
            </a:lvl4pPr>
            <a:lvl5pPr lvl="4">
              <a:spcBef>
                <a:spcPts val="0"/>
              </a:spcBef>
              <a:defRPr/>
            </a:lvl5pPr>
            <a:lvl6pPr lvl="5">
              <a:spcBef>
                <a:spcPts val="0"/>
              </a:spcBef>
              <a:defRPr/>
            </a:lvl6pPr>
            <a:lvl7pPr lvl="6">
              <a:spcBef>
                <a:spcPts val="0"/>
              </a:spcBef>
              <a:defRPr/>
            </a:lvl7pPr>
            <a:lvl8pPr lvl="7">
              <a:spcBef>
                <a:spcPts val="0"/>
              </a:spcBef>
              <a:defRPr/>
            </a:lvl8pPr>
            <a:lvl9pPr lvl="8">
              <a:spcBef>
                <a:spcPts val="0"/>
              </a:spcBef>
              <a:defRPr/>
            </a:lvl9pPr>
          </a:lstStyle>
          <a:p>
            <a:endParaRPr/>
          </a:p>
        </p:txBody>
      </p:sp>
      <p:sp>
        <p:nvSpPr>
          <p:cNvPr id="23" name="Shape 23"/>
          <p:cNvSpPr txBox="1">
            <a:spLocks noGrp="1"/>
          </p:cNvSpPr>
          <p:nvPr>
            <p:ph type="sldNum" idx="12"/>
          </p:nvPr>
        </p:nvSpPr>
        <p:spPr>
          <a:xfrm>
            <a:off x="11320334" y="6241345"/>
            <a:ext cx="731600" cy="52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346289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6A2156-0D06-F941-AE72-FDE114709D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82067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6.pn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0.png"/><Relationship Id="rId2" Type="http://schemas.openxmlformats.org/officeDocument/2006/relationships/video" Target="../media/media3.mov"/><Relationship Id="rId1" Type="http://schemas.microsoft.com/office/2007/relationships/media" Target="../media/media3.mov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12" Type="http://schemas.openxmlformats.org/officeDocument/2006/relationships/image" Target="../media/image4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35.png"/><Relationship Id="rId11" Type="http://schemas.openxmlformats.org/officeDocument/2006/relationships/image" Target="../media/image40.png"/><Relationship Id="rId5" Type="http://schemas.openxmlformats.org/officeDocument/2006/relationships/image" Target="../media/image34.png"/><Relationship Id="rId10" Type="http://schemas.openxmlformats.org/officeDocument/2006/relationships/image" Target="../media/image39.png"/><Relationship Id="rId4" Type="http://schemas.openxmlformats.org/officeDocument/2006/relationships/image" Target="../media/image33.png"/><Relationship Id="rId9" Type="http://schemas.openxmlformats.org/officeDocument/2006/relationships/image" Target="../media/image38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png"/><Relationship Id="rId3" Type="http://schemas.openxmlformats.org/officeDocument/2006/relationships/image" Target="../media/image46.png"/><Relationship Id="rId7" Type="http://schemas.openxmlformats.org/officeDocument/2006/relationships/image" Target="../media/image51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0.png"/><Relationship Id="rId5" Type="http://schemas.openxmlformats.org/officeDocument/2006/relationships/image" Target="../media/image49.png"/><Relationship Id="rId4" Type="http://schemas.openxmlformats.org/officeDocument/2006/relationships/image" Target="../media/image48.png"/><Relationship Id="rId9" Type="http://schemas.openxmlformats.org/officeDocument/2006/relationships/image" Target="../media/image53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6.png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59.jpg"/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63.png"/><Relationship Id="rId4" Type="http://schemas.openxmlformats.org/officeDocument/2006/relationships/image" Target="../media/image62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png"/><Relationship Id="rId3" Type="http://schemas.openxmlformats.org/officeDocument/2006/relationships/image" Target="../media/image67.png"/><Relationship Id="rId7" Type="http://schemas.openxmlformats.org/officeDocument/2006/relationships/image" Target="../media/image71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70.png"/><Relationship Id="rId5" Type="http://schemas.openxmlformats.org/officeDocument/2006/relationships/image" Target="../media/image69.png"/><Relationship Id="rId10" Type="http://schemas.openxmlformats.org/officeDocument/2006/relationships/image" Target="../media/image74.png"/><Relationship Id="rId4" Type="http://schemas.openxmlformats.org/officeDocument/2006/relationships/image" Target="../media/image68.png"/><Relationship Id="rId9" Type="http://schemas.openxmlformats.org/officeDocument/2006/relationships/image" Target="../media/image73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80.png"/><Relationship Id="rId4" Type="http://schemas.openxmlformats.org/officeDocument/2006/relationships/image" Target="../media/image79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F9EB94E-CE72-55C1-713B-F93741108B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4763" y="0"/>
            <a:ext cx="10271051" cy="6847367"/>
          </a:xfrm>
          <a:prstGeom prst="rect">
            <a:avLst/>
          </a:prstGeom>
        </p:spPr>
      </p:pic>
      <p:sp>
        <p:nvSpPr>
          <p:cNvPr id="53" name="Text Box 2">
            <a:extLst>
              <a:ext uri="{FF2B5EF4-FFF2-40B4-BE49-F238E27FC236}">
                <a16:creationId xmlns:a16="http://schemas.microsoft.com/office/drawing/2014/main" id="{BE23E154-ED82-B14E-9E68-497BDC4E597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259" y="251259"/>
            <a:ext cx="12167481" cy="638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 cap="flat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0" tIns="0" rIns="0" bIns="0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  <a:tab pos="94107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  <a:tab pos="94107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  <a:tab pos="94107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  <a:tab pos="94107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  <a:tab pos="94107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5pPr>
            <a:lvl6pPr marL="2514600" indent="-2286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  <a:tab pos="94107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6pPr>
            <a:lvl7pPr marL="2971800" indent="-2286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  <a:tab pos="94107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7pPr>
            <a:lvl8pPr marL="3429000" indent="-2286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  <a:tab pos="94107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8pPr>
            <a:lvl9pPr marL="3886200" indent="-2286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  <a:tab pos="94107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9pPr>
          </a:lstStyle>
          <a:p>
            <a:pPr algn="ctr">
              <a:lnSpc>
                <a:spcPct val="116000"/>
              </a:lnSpc>
            </a:pPr>
            <a:r>
              <a:rPr lang="en-US" b="1" i="1" dirty="0">
                <a:solidFill>
                  <a:schemeClr val="bg1"/>
                </a:solidFill>
                <a:latin typeface="Helvetica" pitchFamily="2" charset="0"/>
              </a:rPr>
              <a:t>Active Galactic Nuclei disks:</a:t>
            </a:r>
          </a:p>
          <a:p>
            <a:pPr algn="ctr">
              <a:lnSpc>
                <a:spcPct val="116000"/>
              </a:lnSpc>
            </a:pPr>
            <a:r>
              <a:rPr lang="en-US" b="1" i="1" dirty="0">
                <a:solidFill>
                  <a:schemeClr val="bg1"/>
                </a:solidFill>
                <a:latin typeface="Helvetica" pitchFamily="2" charset="0"/>
                <a:cs typeface="Helvetica"/>
              </a:rPr>
              <a:t>The largest population of planets in the Universe?</a:t>
            </a:r>
            <a:endParaRPr lang="en-US" b="1" i="1" dirty="0">
              <a:solidFill>
                <a:schemeClr val="bg1"/>
              </a:solidFill>
              <a:latin typeface="Helvetica"/>
              <a:cs typeface="Helvetica"/>
            </a:endParaRPr>
          </a:p>
        </p:txBody>
      </p:sp>
      <p:pic>
        <p:nvPicPr>
          <p:cNvPr id="10" name="Picture 9" descr="A white text on a black background&#10;&#10;AI-generated content may be incorrect.">
            <a:extLst>
              <a:ext uri="{FF2B5EF4-FFF2-40B4-BE49-F238E27FC236}">
                <a16:creationId xmlns:a16="http://schemas.microsoft.com/office/drawing/2014/main" id="{3D4D05AA-A739-3A20-1C4C-27A3102F32B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519" y="2446405"/>
            <a:ext cx="1878986" cy="1768457"/>
          </a:xfrm>
          <a:prstGeom prst="rect">
            <a:avLst/>
          </a:prstGeom>
          <a:effectLst>
            <a:outerShdw blurRad="50800" dist="50800" dir="5400000" algn="ctr" rotWithShape="0">
              <a:srgbClr val="000000">
                <a:alpha val="0"/>
              </a:srgbClr>
            </a:outerShdw>
            <a:softEdge rad="0"/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172C642-4530-EB83-6AAA-4D1BB68F1EC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14245" y="6243116"/>
            <a:ext cx="1275074" cy="41061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FEE80BF2-AD58-D987-12DA-F9896CDD5E1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52574" y="4667098"/>
            <a:ext cx="850394" cy="70377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BD192A5-AF32-6C19-5629-B5AF54C80A8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52574" y="3670791"/>
            <a:ext cx="798416" cy="802589"/>
          </a:xfrm>
          <a:prstGeom prst="rect">
            <a:avLst/>
          </a:prstGeom>
        </p:spPr>
      </p:pic>
      <p:pic>
        <p:nvPicPr>
          <p:cNvPr id="14" name="Picture 13" descr="A logo with a light bulb&#10;&#10;AI-generated content may be incorrect.">
            <a:extLst>
              <a:ext uri="{FF2B5EF4-FFF2-40B4-BE49-F238E27FC236}">
                <a16:creationId xmlns:a16="http://schemas.microsoft.com/office/drawing/2014/main" id="{30A0F6E6-89F2-B409-E390-825C3A385CA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319319" y="5500132"/>
            <a:ext cx="1270000" cy="571500"/>
          </a:xfrm>
          <a:prstGeom prst="rect">
            <a:avLst/>
          </a:prstGeom>
        </p:spPr>
      </p:pic>
      <p:sp>
        <p:nvSpPr>
          <p:cNvPr id="15" name="Rectangle 1">
            <a:extLst>
              <a:ext uri="{FF2B5EF4-FFF2-40B4-BE49-F238E27FC236}">
                <a16:creationId xmlns:a16="http://schemas.microsoft.com/office/drawing/2014/main" id="{28CDF834-1460-076D-5BE7-4D920484380D}"/>
              </a:ext>
            </a:extLst>
          </p:cNvPr>
          <p:cNvSpPr txBox="1">
            <a:spLocks noChangeArrowheads="1"/>
          </p:cNvSpPr>
          <p:nvPr/>
        </p:nvSpPr>
        <p:spPr>
          <a:xfrm>
            <a:off x="24519" y="2575664"/>
            <a:ext cx="12167481" cy="1768457"/>
          </a:xfrm>
          <a:prstGeom prst="rect">
            <a:avLst/>
          </a:prstGeom>
          <a:ln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16000"/>
              </a:lnSpc>
              <a:spcAft>
                <a:spcPct val="0"/>
              </a:spcAft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  <a:tab pos="9410700" algn="l"/>
              </a:tabLst>
            </a:pPr>
            <a:r>
              <a:rPr lang="en-US" b="1" dirty="0">
                <a:solidFill>
                  <a:schemeClr val="bg1"/>
                </a:solidFill>
                <a:latin typeface="Helvetica"/>
                <a:cs typeface="Helvetica"/>
              </a:rPr>
              <a:t>Wladimir  Lyra</a:t>
            </a:r>
          </a:p>
          <a:p>
            <a:pPr marL="0" indent="0" algn="ctr">
              <a:lnSpc>
                <a:spcPct val="116000"/>
              </a:lnSpc>
              <a:spcAft>
                <a:spcPct val="0"/>
              </a:spcAft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  <a:tab pos="9410700" algn="l"/>
              </a:tabLst>
            </a:pPr>
            <a:r>
              <a:rPr lang="en-US" sz="2000" b="1" dirty="0">
                <a:solidFill>
                  <a:schemeClr val="bg1"/>
                </a:solidFill>
                <a:latin typeface="Helvetica"/>
                <a:cs typeface="Helvetica"/>
              </a:rPr>
              <a:t>New Mexico State University</a:t>
            </a:r>
          </a:p>
          <a:p>
            <a:pPr marL="0" indent="0" algn="ctr">
              <a:lnSpc>
                <a:spcPct val="116000"/>
              </a:lnSpc>
              <a:spcAft>
                <a:spcPct val="0"/>
              </a:spcAft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  <a:tab pos="9410700" algn="l"/>
              </a:tabLst>
            </a:pPr>
            <a:r>
              <a:rPr lang="en-US" sz="1000" b="1" dirty="0">
                <a:solidFill>
                  <a:schemeClr val="bg1"/>
                </a:solidFill>
                <a:latin typeface="Helvetica"/>
                <a:cs typeface="Helvetica"/>
              </a:rPr>
              <a:t>Las Cruces NM, USA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5CCB9CE-4180-D682-C6FD-8F9FA84C304C}"/>
              </a:ext>
            </a:extLst>
          </p:cNvPr>
          <p:cNvSpPr/>
          <p:nvPr/>
        </p:nvSpPr>
        <p:spPr>
          <a:xfrm>
            <a:off x="0" y="6459467"/>
            <a:ext cx="12192000" cy="3606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16000"/>
              </a:lnSpc>
              <a:tabLst>
                <a:tab pos="656433" algn="l"/>
                <a:tab pos="1312865" algn="l"/>
                <a:tab pos="1969298" algn="l"/>
                <a:tab pos="2625730" algn="l"/>
                <a:tab pos="3282163" algn="l"/>
                <a:tab pos="3938595" algn="l"/>
                <a:tab pos="4595028" algn="l"/>
                <a:tab pos="5251460" algn="l"/>
                <a:tab pos="5907893" algn="l"/>
                <a:tab pos="6564325" algn="l"/>
                <a:tab pos="7220758" algn="l"/>
                <a:tab pos="7877190" algn="l"/>
                <a:tab pos="8533623" algn="l"/>
              </a:tabLst>
            </a:pPr>
            <a:r>
              <a:rPr lang="en-US" sz="1600" dirty="0" err="1">
                <a:solidFill>
                  <a:schemeClr val="bg1"/>
                </a:solidFill>
              </a:rPr>
              <a:t>StarPlan</a:t>
            </a:r>
            <a:r>
              <a:rPr lang="en-US" sz="1600" dirty="0">
                <a:solidFill>
                  <a:schemeClr val="bg1"/>
                </a:solidFill>
              </a:rPr>
              <a:t>, May 27</a:t>
            </a:r>
            <a:r>
              <a:rPr lang="en-US" sz="1600" baseline="30000" dirty="0">
                <a:solidFill>
                  <a:schemeClr val="bg1"/>
                </a:solidFill>
              </a:rPr>
              <a:t>th</a:t>
            </a:r>
            <a:r>
              <a:rPr lang="en-US" sz="1600" dirty="0">
                <a:solidFill>
                  <a:schemeClr val="bg1"/>
                </a:solidFill>
              </a:rPr>
              <a:t>, 2026</a:t>
            </a:r>
            <a:endParaRPr lang="en-US" sz="1451" dirty="0">
              <a:solidFill>
                <a:schemeClr val="bg1"/>
              </a:solidFill>
              <a:latin typeface="Helvetica"/>
              <a:cs typeface="Helvetica"/>
            </a:endParaRPr>
          </a:p>
        </p:txBody>
      </p:sp>
    </p:spTree>
    <p:extLst>
      <p:ext uri="{BB962C8B-B14F-4D97-AF65-F5344CB8AC3E}">
        <p14:creationId xmlns:p14="http://schemas.microsoft.com/office/powerpoint/2010/main" val="2999203688"/>
      </p:ext>
    </p:extLst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D139663-7BE0-5CAE-A261-6264566BE4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64211" y="444793"/>
            <a:ext cx="7772400" cy="5968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43861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37E6962-0AA7-1BBE-3983-056E2B82F2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A2156-0D06-F941-AE72-FDE114709D8C}" type="slidenum">
              <a:rPr lang="en-US" smtClean="0"/>
              <a:t>3</a:t>
            </a:fld>
            <a:endParaRPr lang="en-US"/>
          </a:p>
        </p:txBody>
      </p:sp>
      <p:grpSp>
        <p:nvGrpSpPr>
          <p:cNvPr id="5" name="Google Shape;82;p15">
            <a:extLst>
              <a:ext uri="{FF2B5EF4-FFF2-40B4-BE49-F238E27FC236}">
                <a16:creationId xmlns:a16="http://schemas.microsoft.com/office/drawing/2014/main" id="{1025F31C-BBA2-1098-CA0B-7A47A0BFB7A1}"/>
              </a:ext>
            </a:extLst>
          </p:cNvPr>
          <p:cNvGrpSpPr/>
          <p:nvPr/>
        </p:nvGrpSpPr>
        <p:grpSpPr>
          <a:xfrm>
            <a:off x="492642" y="0"/>
            <a:ext cx="11206716" cy="6858000"/>
            <a:chOff x="5026325" y="774675"/>
            <a:chExt cx="4027175" cy="2261915"/>
          </a:xfrm>
        </p:grpSpPr>
        <p:pic>
          <p:nvPicPr>
            <p:cNvPr id="6" name="Google Shape;83;p15">
              <a:extLst>
                <a:ext uri="{FF2B5EF4-FFF2-40B4-BE49-F238E27FC236}">
                  <a16:creationId xmlns:a16="http://schemas.microsoft.com/office/drawing/2014/main" id="{26A3F60C-5D49-4609-A3AE-6A909887046E}"/>
                </a:ext>
              </a:extLst>
            </p:cNvPr>
            <p:cNvPicPr preferRelativeResize="0">
              <a:picLocks noChangeAspect="1"/>
            </p:cNvPicPr>
            <p:nvPr/>
          </p:nvPicPr>
          <p:blipFill>
            <a:blip r:embed="rId2">
              <a:alphaModFix/>
            </a:blip>
            <a:stretch>
              <a:fillRect/>
            </a:stretch>
          </p:blipFill>
          <p:spPr>
            <a:xfrm>
              <a:off x="5026325" y="774675"/>
              <a:ext cx="4027175" cy="226191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7" name="Google Shape;84;p15">
              <a:extLst>
                <a:ext uri="{FF2B5EF4-FFF2-40B4-BE49-F238E27FC236}">
                  <a16:creationId xmlns:a16="http://schemas.microsoft.com/office/drawing/2014/main" id="{CC88A1DB-659E-1763-035B-54009022AE9F}"/>
                </a:ext>
              </a:extLst>
            </p:cNvPr>
            <p:cNvPicPr preferRelativeResize="0"/>
            <p:nvPr/>
          </p:nvPicPr>
          <p:blipFill rotWithShape="1">
            <a:blip r:embed="rId3">
              <a:alphaModFix/>
            </a:blip>
            <a:srcRect t="50035" r="49975"/>
            <a:stretch/>
          </p:blipFill>
          <p:spPr>
            <a:xfrm>
              <a:off x="5075677" y="1930701"/>
              <a:ext cx="1070175" cy="1068925"/>
            </a:xfrm>
            <a:prstGeom prst="rect">
              <a:avLst/>
            </a:prstGeom>
            <a:noFill/>
            <a:ln>
              <a:noFill/>
            </a:ln>
          </p:spPr>
        </p:pic>
      </p:grpSp>
    </p:spTree>
    <p:extLst>
      <p:ext uri="{BB962C8B-B14F-4D97-AF65-F5344CB8AC3E}">
        <p14:creationId xmlns:p14="http://schemas.microsoft.com/office/powerpoint/2010/main" val="21622877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173582-ABAB-B721-FCF0-BE8CFACF87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A2156-0D06-F941-AE72-FDE114709D8C}" type="slidenum">
              <a:rPr lang="en-US" smtClean="0"/>
              <a:t>4</a:t>
            </a:fld>
            <a:endParaRPr lang="en-US"/>
          </a:p>
        </p:txBody>
      </p:sp>
      <p:grpSp>
        <p:nvGrpSpPr>
          <p:cNvPr id="5" name="Google Shape;121;p19">
            <a:extLst>
              <a:ext uri="{FF2B5EF4-FFF2-40B4-BE49-F238E27FC236}">
                <a16:creationId xmlns:a16="http://schemas.microsoft.com/office/drawing/2014/main" id="{D05BC555-5F38-066D-04AE-6F1662E6BE71}"/>
              </a:ext>
            </a:extLst>
          </p:cNvPr>
          <p:cNvGrpSpPr/>
          <p:nvPr/>
        </p:nvGrpSpPr>
        <p:grpSpPr>
          <a:xfrm>
            <a:off x="365293" y="2126512"/>
            <a:ext cx="6520820" cy="3670595"/>
            <a:chOff x="1609975" y="1338500"/>
            <a:chExt cx="5709500" cy="3213900"/>
          </a:xfrm>
        </p:grpSpPr>
        <p:pic>
          <p:nvPicPr>
            <p:cNvPr id="6" name="Google Shape;122;p19">
              <a:extLst>
                <a:ext uri="{FF2B5EF4-FFF2-40B4-BE49-F238E27FC236}">
                  <a16:creationId xmlns:a16="http://schemas.microsoft.com/office/drawing/2014/main" id="{EFFEB96F-1477-D4E9-BB0B-1F4D8843C258}"/>
                </a:ext>
              </a:extLst>
            </p:cNvPr>
            <p:cNvPicPr preferRelativeResize="0"/>
            <p:nvPr/>
          </p:nvPicPr>
          <p:blipFill>
            <a:blip r:embed="rId2">
              <a:alphaModFix/>
            </a:blip>
            <a:stretch>
              <a:fillRect/>
            </a:stretch>
          </p:blipFill>
          <p:spPr>
            <a:xfrm>
              <a:off x="1609976" y="1338500"/>
              <a:ext cx="5709499" cy="321390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7" name="Google Shape;123;p19">
              <a:extLst>
                <a:ext uri="{FF2B5EF4-FFF2-40B4-BE49-F238E27FC236}">
                  <a16:creationId xmlns:a16="http://schemas.microsoft.com/office/drawing/2014/main" id="{52F80FF6-3BD6-26EB-B4FA-CACC3440FF0C}"/>
                </a:ext>
              </a:extLst>
            </p:cNvPr>
            <p:cNvSpPr txBox="1"/>
            <p:nvPr/>
          </p:nvSpPr>
          <p:spPr>
            <a:xfrm>
              <a:off x="1609975" y="4213700"/>
              <a:ext cx="3000000" cy="3387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04425" tIns="104425" rIns="104425" bIns="104425" anchor="t" anchorCtr="0">
              <a:sp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142">
                  <a:solidFill>
                    <a:srgbClr val="B7B7B7"/>
                  </a:solidFill>
                  <a:latin typeface="Lato"/>
                  <a:ea typeface="Lato"/>
                  <a:cs typeface="Lato"/>
                  <a:sym typeface="Lato"/>
                </a:rPr>
                <a:t>Credit: LIGO/Caltech/MIT/R. Hurt (IPAC)</a:t>
              </a:r>
              <a:endParaRPr sz="1142">
                <a:solidFill>
                  <a:srgbClr val="B7B7B7"/>
                </a:solidFill>
                <a:latin typeface="Lato"/>
                <a:ea typeface="Lato"/>
                <a:cs typeface="Lato"/>
                <a:sym typeface="Lato"/>
              </a:endParaRPr>
            </a:p>
          </p:txBody>
        </p:sp>
      </p:grpSp>
      <p:pic>
        <p:nvPicPr>
          <p:cNvPr id="8" name="Google Shape;334;p34">
            <a:extLst>
              <a:ext uri="{FF2B5EF4-FFF2-40B4-BE49-F238E27FC236}">
                <a16:creationId xmlns:a16="http://schemas.microsoft.com/office/drawing/2014/main" id="{9AF4A3F6-8D47-C4C3-E2D2-5E685389E8A8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 l="2724"/>
          <a:stretch/>
        </p:blipFill>
        <p:spPr>
          <a:xfrm>
            <a:off x="7357730" y="2392238"/>
            <a:ext cx="4598979" cy="4087189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7D98657-5BCA-FF5D-7554-53F2FF2B6403}"/>
              </a:ext>
            </a:extLst>
          </p:cNvPr>
          <p:cNvSpPr txBox="1"/>
          <p:nvPr/>
        </p:nvSpPr>
        <p:spPr>
          <a:xfrm>
            <a:off x="0" y="333026"/>
            <a:ext cx="1219199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latin typeface="Helvetica" charset="0"/>
                <a:ea typeface="Helvetica" charset="0"/>
                <a:cs typeface="Helvetica" charset="0"/>
              </a:rPr>
              <a:t>Gravitational wave event GW 190521</a:t>
            </a:r>
          </a:p>
        </p:txBody>
      </p:sp>
      <p:sp>
        <p:nvSpPr>
          <p:cNvPr id="11" name="Google Shape;335;p34">
            <a:extLst>
              <a:ext uri="{FF2B5EF4-FFF2-40B4-BE49-F238E27FC236}">
                <a16:creationId xmlns:a16="http://schemas.microsoft.com/office/drawing/2014/main" id="{1D9D52A5-7617-AC01-8BB4-C5BC39AC3F7B}"/>
              </a:ext>
            </a:extLst>
          </p:cNvPr>
          <p:cNvSpPr txBox="1"/>
          <p:nvPr/>
        </p:nvSpPr>
        <p:spPr>
          <a:xfrm>
            <a:off x="8160248" y="807684"/>
            <a:ext cx="3193552" cy="250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>
              <a:lnSpc>
                <a:spcPct val="115000"/>
              </a:lnSpc>
            </a:pPr>
            <a:r>
              <a:rPr lang="en-US" sz="1400" b="1" dirty="0">
                <a:latin typeface="Helvetica" charset="0"/>
                <a:ea typeface="Helvetica" charset="0"/>
                <a:cs typeface="Helvetica" charset="0"/>
              </a:rPr>
              <a:t>Possible EM counterpart</a:t>
            </a:r>
            <a:endParaRPr lang="en" sz="1400" b="1" dirty="0">
              <a:latin typeface="Helvetica" pitchFamily="2" charset="0"/>
              <a:ea typeface="Lato"/>
              <a:cs typeface="Lato"/>
              <a:sym typeface="Lato"/>
            </a:endParaRPr>
          </a:p>
          <a:p>
            <a:pPr>
              <a:lnSpc>
                <a:spcPct val="115000"/>
              </a:lnSpc>
            </a:pPr>
            <a:r>
              <a:rPr lang="en" sz="1400" dirty="0">
                <a:latin typeface="Helvetica" pitchFamily="2" charset="0"/>
                <a:ea typeface="Lato"/>
                <a:cs typeface="Lato"/>
                <a:sym typeface="Lato"/>
              </a:rPr>
              <a:t>Flare alert:    ZTF19abanrhr </a:t>
            </a:r>
            <a:endParaRPr sz="1400" dirty="0">
              <a:latin typeface="Helvetica" pitchFamily="2" charset="0"/>
              <a:ea typeface="Lato"/>
              <a:cs typeface="Lato"/>
              <a:sym typeface="Lato"/>
            </a:endParaRPr>
          </a:p>
          <a:p>
            <a:pPr>
              <a:lnSpc>
                <a:spcPct val="115000"/>
              </a:lnSpc>
            </a:pPr>
            <a:r>
              <a:rPr lang="en" sz="1400" dirty="0">
                <a:latin typeface="Helvetica" pitchFamily="2" charset="0"/>
                <a:ea typeface="Lato"/>
                <a:cs typeface="Lato"/>
                <a:sym typeface="Lato"/>
              </a:rPr>
              <a:t>AGN:     J124942.3+344929 </a:t>
            </a:r>
            <a:endParaRPr sz="1400" dirty="0">
              <a:latin typeface="Helvetica" pitchFamily="2" charset="0"/>
              <a:ea typeface="Lato"/>
              <a:cs typeface="Lato"/>
              <a:sym typeface="Lato"/>
            </a:endParaRPr>
          </a:p>
          <a:p>
            <a:pPr marL="609585" indent="-457189">
              <a:lnSpc>
                <a:spcPct val="115000"/>
              </a:lnSpc>
              <a:buClr>
                <a:schemeClr val="accent1"/>
              </a:buClr>
              <a:buSzPts val="1800"/>
              <a:buFont typeface="Lato"/>
              <a:buChar char="-"/>
            </a:pPr>
            <a:r>
              <a:rPr lang="en" sz="1400" dirty="0">
                <a:latin typeface="Helvetica" pitchFamily="2" charset="0"/>
                <a:ea typeface="Lato"/>
                <a:cs typeface="Lato"/>
                <a:sym typeface="Lato"/>
              </a:rPr>
              <a:t>z~0.438</a:t>
            </a:r>
            <a:endParaRPr sz="1400" dirty="0">
              <a:latin typeface="Helvetica" pitchFamily="2" charset="0"/>
              <a:ea typeface="Lato"/>
              <a:cs typeface="Lato"/>
              <a:sym typeface="Lato"/>
            </a:endParaRPr>
          </a:p>
          <a:p>
            <a:pPr marL="609585" indent="-457189">
              <a:lnSpc>
                <a:spcPct val="115000"/>
              </a:lnSpc>
              <a:buClr>
                <a:schemeClr val="accent1"/>
              </a:buClr>
              <a:buSzPts val="1800"/>
              <a:buFont typeface="Lato"/>
              <a:buChar char="-"/>
            </a:pPr>
            <a:r>
              <a:rPr lang="en" sz="1400" dirty="0">
                <a:latin typeface="Helvetica" pitchFamily="2" charset="0"/>
                <a:ea typeface="Lato"/>
                <a:cs typeface="Lato"/>
                <a:sym typeface="Lato"/>
              </a:rPr>
              <a:t>LIGO 78% spatial contour</a:t>
            </a:r>
            <a:endParaRPr sz="1400" dirty="0">
              <a:latin typeface="Helvetica" pitchFamily="2" charset="0"/>
              <a:ea typeface="Lato"/>
              <a:cs typeface="Lato"/>
              <a:sym typeface="Lato"/>
            </a:endParaRPr>
          </a:p>
          <a:p>
            <a:pPr>
              <a:lnSpc>
                <a:spcPct val="115000"/>
              </a:lnSpc>
            </a:pPr>
            <a:r>
              <a:rPr lang="en" sz="1400" dirty="0">
                <a:latin typeface="Helvetica" pitchFamily="2" charset="0"/>
                <a:ea typeface="Lato"/>
                <a:cs typeface="Lato"/>
                <a:sym typeface="Lato"/>
              </a:rPr>
              <a:t>Peaked ~50 days later</a:t>
            </a:r>
            <a:endParaRPr sz="1400" dirty="0">
              <a:latin typeface="Helvetica" pitchFamily="2" charset="0"/>
              <a:ea typeface="Lato"/>
              <a:cs typeface="Lato"/>
              <a:sym typeface="Lato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5F0B500-76A5-F0B2-9811-51CE79093DD6}"/>
              </a:ext>
            </a:extLst>
          </p:cNvPr>
          <p:cNvSpPr txBox="1"/>
          <p:nvPr/>
        </p:nvSpPr>
        <p:spPr>
          <a:xfrm>
            <a:off x="0" y="6602505"/>
            <a:ext cx="1219199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dirty="0">
                <a:latin typeface="Helvetica" pitchFamily="2" charset="0"/>
              </a:rPr>
              <a:t>Abbott et al. (2020), Graham et al (2020)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AE55599-43E6-C3D9-E94C-E896E40BBEE4}"/>
              </a:ext>
            </a:extLst>
          </p:cNvPr>
          <p:cNvSpPr txBox="1"/>
          <p:nvPr/>
        </p:nvSpPr>
        <p:spPr>
          <a:xfrm>
            <a:off x="365293" y="1141643"/>
            <a:ext cx="6097772" cy="1169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1" dirty="0">
                <a:latin typeface="Helvetica" pitchFamily="2" charset="0"/>
              </a:rPr>
              <a:t>Hierarchical merging</a:t>
            </a:r>
          </a:p>
          <a:p>
            <a:r>
              <a:rPr lang="en-US" sz="1400" dirty="0">
                <a:latin typeface="Helvetica" pitchFamily="2" charset="0"/>
              </a:rPr>
              <a:t>First intermediate-mass black hole</a:t>
            </a:r>
          </a:p>
          <a:p>
            <a:r>
              <a:rPr lang="en-US" sz="1400" dirty="0">
                <a:latin typeface="Helvetica" pitchFamily="2" charset="0"/>
              </a:rPr>
              <a:t>Progenitors not products of stellar evolution. </a:t>
            </a:r>
          </a:p>
          <a:p>
            <a:r>
              <a:rPr lang="en-US" sz="1400" dirty="0">
                <a:latin typeface="Helvetica" pitchFamily="2" charset="0"/>
              </a:rPr>
              <a:t>Suggest progenitors themselves result from previous mergers</a:t>
            </a:r>
          </a:p>
          <a:p>
            <a:r>
              <a:rPr lang="en-US" sz="1400" dirty="0">
                <a:latin typeface="Helvetica" pitchFamily="2" charset="0"/>
              </a:rPr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13812433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B8BF89-1188-6B16-1D25-4D0D00E64D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A2156-0D06-F941-AE72-FDE114709D8C}" type="slidenum">
              <a:rPr lang="en-US" smtClean="0"/>
              <a:t>5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EA7AA8A-7447-1026-C3B0-D167B48884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7895" y="2127546"/>
            <a:ext cx="9856208" cy="331632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9C4D749-52D9-E7F2-3EA7-95E75F7657D1}"/>
              </a:ext>
            </a:extLst>
          </p:cNvPr>
          <p:cNvSpPr txBox="1"/>
          <p:nvPr/>
        </p:nvSpPr>
        <p:spPr>
          <a:xfrm>
            <a:off x="0" y="333026"/>
            <a:ext cx="1219199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latin typeface="Helvetica" charset="0"/>
                <a:ea typeface="Helvetica" charset="0"/>
                <a:cs typeface="Helvetica" charset="0"/>
              </a:rPr>
              <a:t>Active Galactic Nuclei accretion disks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A13FB48-22AA-8726-6F14-5314991AEB9A}"/>
              </a:ext>
            </a:extLst>
          </p:cNvPr>
          <p:cNvSpPr txBox="1"/>
          <p:nvPr/>
        </p:nvSpPr>
        <p:spPr>
          <a:xfrm>
            <a:off x="3047113" y="6532746"/>
            <a:ext cx="6097772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000" dirty="0">
                <a:latin typeface="Helvetica" pitchFamily="2" charset="0"/>
              </a:rPr>
              <a:t>Lyu &amp; Rieke (2022)</a:t>
            </a:r>
          </a:p>
        </p:txBody>
      </p:sp>
    </p:spTree>
    <p:extLst>
      <p:ext uri="{BB962C8B-B14F-4D97-AF65-F5344CB8AC3E}">
        <p14:creationId xmlns:p14="http://schemas.microsoft.com/office/powerpoint/2010/main" val="19355384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5493EC7-9CE5-0202-B9E8-37FEEA53D3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3237" y="2322010"/>
            <a:ext cx="4870263" cy="376633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6A237AE-83C7-5A99-7527-4A02DD9E22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892" y="1844818"/>
            <a:ext cx="5485108" cy="472072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49E4AC2-D7F5-5BC5-58C0-12477749AEF5}"/>
              </a:ext>
            </a:extLst>
          </p:cNvPr>
          <p:cNvSpPr txBox="1"/>
          <p:nvPr/>
        </p:nvSpPr>
        <p:spPr>
          <a:xfrm>
            <a:off x="0" y="333026"/>
            <a:ext cx="1219199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latin typeface="Helvetica" charset="0"/>
                <a:ea typeface="Helvetica" charset="0"/>
                <a:cs typeface="Helvetica" charset="0"/>
              </a:rPr>
              <a:t>Structure of AGN Disks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9A241D4-794A-8D49-8959-327BFEC5042B}"/>
              </a:ext>
            </a:extLst>
          </p:cNvPr>
          <p:cNvSpPr txBox="1"/>
          <p:nvPr/>
        </p:nvSpPr>
        <p:spPr>
          <a:xfrm>
            <a:off x="0" y="978195"/>
            <a:ext cx="12191999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latin typeface="Helvetica" pitchFamily="2" charset="0"/>
              </a:rPr>
              <a:t>Broad lines and narrow lines</a:t>
            </a:r>
          </a:p>
          <a:p>
            <a:pPr algn="ctr"/>
            <a:endParaRPr lang="en-US" sz="1200" dirty="0">
              <a:latin typeface="Helvetica" pitchFamily="2" charset="0"/>
            </a:endParaRPr>
          </a:p>
          <a:p>
            <a:pPr algn="ctr"/>
            <a:r>
              <a:rPr lang="en-US" sz="1200" dirty="0">
                <a:latin typeface="Helvetica" pitchFamily="2" charset="0"/>
              </a:rPr>
              <a:t>Broad lines, H</a:t>
            </a:r>
            <a:r>
              <a:rPr lang="el-GR" sz="1200" dirty="0">
                <a:latin typeface="Helvetica" pitchFamily="2" charset="0"/>
              </a:rPr>
              <a:t>α</a:t>
            </a:r>
            <a:r>
              <a:rPr lang="en-US" sz="1200" dirty="0">
                <a:latin typeface="Helvetica" pitchFamily="2" charset="0"/>
              </a:rPr>
              <a:t>, H</a:t>
            </a:r>
            <a:r>
              <a:rPr lang="el-GR" sz="1200" dirty="0">
                <a:latin typeface="Helvetica" pitchFamily="2" charset="0"/>
              </a:rPr>
              <a:t>β</a:t>
            </a:r>
            <a:r>
              <a:rPr lang="en-US" sz="1200" dirty="0">
                <a:latin typeface="Helvetica" pitchFamily="2" charset="0"/>
              </a:rPr>
              <a:t>, Mg: </a:t>
            </a:r>
            <a:r>
              <a:rPr lang="en-US" sz="1200" dirty="0"/>
              <a:t>1,000–10,000 km/s</a:t>
            </a:r>
          </a:p>
          <a:p>
            <a:pPr algn="ctr"/>
            <a:r>
              <a:rPr lang="en-US" sz="1200" dirty="0">
                <a:latin typeface="Helvetica" pitchFamily="2" charset="0"/>
              </a:rPr>
              <a:t>Narrow lines</a:t>
            </a:r>
            <a:r>
              <a:rPr lang="el-GR" sz="1200" dirty="0">
                <a:latin typeface="Helvetica" pitchFamily="2" charset="0"/>
              </a:rPr>
              <a:t>, [ΟΙΙΙ]</a:t>
            </a:r>
            <a:r>
              <a:rPr lang="en-US" sz="1200" dirty="0">
                <a:latin typeface="Helvetica" pitchFamily="2" charset="0"/>
              </a:rPr>
              <a:t>, [NII] : </a:t>
            </a:r>
            <a:r>
              <a:rPr lang="en-US" sz="1200" dirty="0"/>
              <a:t>100–1000 km/s</a:t>
            </a:r>
            <a:endParaRPr lang="en-US" sz="1200" dirty="0">
              <a:latin typeface="Helvetica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D97D3FA-9474-30E1-BD61-D9BD233A579A}"/>
              </a:ext>
            </a:extLst>
          </p:cNvPr>
          <p:cNvSpPr txBox="1"/>
          <p:nvPr/>
        </p:nvSpPr>
        <p:spPr>
          <a:xfrm>
            <a:off x="3395978" y="3194803"/>
            <a:ext cx="184537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solidFill>
                  <a:srgbClr val="FF0000"/>
                </a:solidFill>
                <a:latin typeface="Helvetica" pitchFamily="2" charset="0"/>
              </a:rPr>
              <a:t>(broad and narrow lines)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6B2BD3B-789B-574F-C466-7E22496D6AD7}"/>
              </a:ext>
            </a:extLst>
          </p:cNvPr>
          <p:cNvSpPr txBox="1"/>
          <p:nvPr/>
        </p:nvSpPr>
        <p:spPr>
          <a:xfrm>
            <a:off x="3427877" y="5218535"/>
            <a:ext cx="143661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solidFill>
                  <a:srgbClr val="FF0000"/>
                </a:solidFill>
                <a:latin typeface="Helvetica" pitchFamily="2" charset="0"/>
              </a:rPr>
              <a:t>(only narrow lines)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9D646A7-0148-0347-EF61-C1FDF6D8D04F}"/>
              </a:ext>
            </a:extLst>
          </p:cNvPr>
          <p:cNvSpPr txBox="1"/>
          <p:nvPr/>
        </p:nvSpPr>
        <p:spPr>
          <a:xfrm>
            <a:off x="0" y="6602505"/>
            <a:ext cx="1219199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dirty="0">
                <a:latin typeface="Helvetica" pitchFamily="2" charset="0"/>
              </a:rPr>
              <a:t>Runco (2015)</a:t>
            </a:r>
          </a:p>
        </p:txBody>
      </p:sp>
    </p:spTree>
    <p:extLst>
      <p:ext uri="{BB962C8B-B14F-4D97-AF65-F5344CB8AC3E}">
        <p14:creationId xmlns:p14="http://schemas.microsoft.com/office/powerpoint/2010/main" val="12813433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99C1861-E457-87BE-2FF9-E637251B82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710" y="2479820"/>
            <a:ext cx="3084035" cy="257707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6D8EA8F-DBA9-89B6-E9BA-214D6C46C27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23237" y="2322010"/>
            <a:ext cx="4870263" cy="376633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DD2AE6A-7232-12B9-8AED-E421B02E49DB}"/>
              </a:ext>
            </a:extLst>
          </p:cNvPr>
          <p:cNvSpPr txBox="1"/>
          <p:nvPr/>
        </p:nvSpPr>
        <p:spPr>
          <a:xfrm>
            <a:off x="0" y="333026"/>
            <a:ext cx="1219199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latin typeface="Helvetica" charset="0"/>
                <a:ea typeface="Helvetica" charset="0"/>
                <a:cs typeface="Helvetica" charset="0"/>
              </a:rPr>
              <a:t>Structure of AGN Disks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5095324-0E8A-E074-7464-2A0CE17CB22C}"/>
              </a:ext>
            </a:extLst>
          </p:cNvPr>
          <p:cNvSpPr txBox="1"/>
          <p:nvPr/>
        </p:nvSpPr>
        <p:spPr>
          <a:xfrm>
            <a:off x="0" y="978195"/>
            <a:ext cx="12191999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latin typeface="Helvetica" pitchFamily="2" charset="0"/>
              </a:rPr>
              <a:t>The dust torus</a:t>
            </a:r>
          </a:p>
          <a:p>
            <a:pPr algn="ctr"/>
            <a:endParaRPr lang="en-US" sz="1200" dirty="0">
              <a:latin typeface="Helvetica" pitchFamily="2" charset="0"/>
            </a:endParaRPr>
          </a:p>
          <a:p>
            <a:pPr algn="ctr"/>
            <a:r>
              <a:rPr lang="en-US" sz="1200" dirty="0">
                <a:latin typeface="Helvetica" pitchFamily="2" charset="0"/>
              </a:rPr>
              <a:t>Strong mid-infrared bump, hot and warm dust (~&lt;1500K), 10 </a:t>
            </a:r>
            <a:r>
              <a:rPr lang="el-GR" sz="1200" dirty="0">
                <a:latin typeface="Helvetica" pitchFamily="2" charset="0"/>
              </a:rPr>
              <a:t>μ</a:t>
            </a:r>
            <a:r>
              <a:rPr lang="en-US" sz="1200" dirty="0">
                <a:latin typeface="Helvetica" pitchFamily="2" charset="0"/>
              </a:rPr>
              <a:t>m silicate feature.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BFDB0BD-E028-5582-1DBB-A8C1AADB9BB0}"/>
              </a:ext>
            </a:extLst>
          </p:cNvPr>
          <p:cNvSpPr txBox="1"/>
          <p:nvPr/>
        </p:nvSpPr>
        <p:spPr>
          <a:xfrm>
            <a:off x="0" y="6602505"/>
            <a:ext cx="1219199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dirty="0">
                <a:latin typeface="Helvetica" pitchFamily="2" charset="0"/>
              </a:rPr>
              <a:t>Sajina et al. (2022), Lyu &amp; Rieke (2022)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E72D25E-75C8-8A15-AC80-04A511E09CB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45" y="2479820"/>
            <a:ext cx="3406154" cy="2828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47930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F9D30E1-DF63-1DE4-20EE-FB98421C14D6}"/>
              </a:ext>
            </a:extLst>
          </p:cNvPr>
          <p:cNvSpPr txBox="1"/>
          <p:nvPr/>
        </p:nvSpPr>
        <p:spPr>
          <a:xfrm>
            <a:off x="0" y="333026"/>
            <a:ext cx="1219199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latin typeface="Helvetica" charset="0"/>
                <a:ea typeface="Helvetica" charset="0"/>
                <a:cs typeface="Helvetica" charset="0"/>
              </a:rPr>
              <a:t>AGN Unification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54271F4-8BE9-CE36-7C5B-3CDB0A0897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8052" y="865164"/>
            <a:ext cx="6247101" cy="559272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F28FDF2-44BE-3F8E-6B9F-050D72D6C068}"/>
              </a:ext>
            </a:extLst>
          </p:cNvPr>
          <p:cNvSpPr txBox="1"/>
          <p:nvPr/>
        </p:nvSpPr>
        <p:spPr>
          <a:xfrm>
            <a:off x="276446" y="3119267"/>
            <a:ext cx="2361544" cy="178510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i="1" dirty="0">
                <a:latin typeface="Helvetica" pitchFamily="2" charset="0"/>
              </a:rPr>
              <a:t>List of acronyms</a:t>
            </a:r>
          </a:p>
          <a:p>
            <a:endParaRPr lang="en-US" sz="1000" dirty="0">
              <a:latin typeface="Helvetica" pitchFamily="2" charset="0"/>
            </a:endParaRPr>
          </a:p>
          <a:p>
            <a:r>
              <a:rPr lang="en-US" sz="1000" dirty="0">
                <a:latin typeface="Helvetica" pitchFamily="2" charset="0"/>
              </a:rPr>
              <a:t>LERG: Low excitation radio galaxy</a:t>
            </a:r>
          </a:p>
          <a:p>
            <a:r>
              <a:rPr lang="en-US" sz="1000" dirty="0">
                <a:latin typeface="Helvetica" pitchFamily="2" charset="0"/>
              </a:rPr>
              <a:t>HERG: High excitation radio galaxy</a:t>
            </a:r>
          </a:p>
          <a:p>
            <a:r>
              <a:rPr lang="en-US" sz="1000" dirty="0">
                <a:latin typeface="Helvetica" pitchFamily="2" charset="0"/>
              </a:rPr>
              <a:t>BLRG: Broad Line Radio Galaxy</a:t>
            </a:r>
          </a:p>
          <a:p>
            <a:r>
              <a:rPr lang="en-US" sz="1000" dirty="0">
                <a:latin typeface="Helvetica" pitchFamily="2" charset="0"/>
              </a:rPr>
              <a:t>SSRQ: Steep-Spectrum Radio Quasar</a:t>
            </a:r>
          </a:p>
          <a:p>
            <a:r>
              <a:rPr lang="en-US" sz="1000" dirty="0">
                <a:latin typeface="Helvetica" pitchFamily="2" charset="0"/>
              </a:rPr>
              <a:t>FSRQ: Flat-Spectrum Radio Quasar</a:t>
            </a:r>
          </a:p>
          <a:p>
            <a:r>
              <a:rPr lang="en-US" sz="1000" dirty="0">
                <a:latin typeface="Helvetica" pitchFamily="2" charset="0"/>
              </a:rPr>
              <a:t>OVV: Optically Violently Variable</a:t>
            </a:r>
          </a:p>
          <a:p>
            <a:r>
              <a:rPr lang="en-US" sz="1000" dirty="0">
                <a:latin typeface="Helvetica" pitchFamily="2" charset="0"/>
              </a:rPr>
              <a:t>NLRG: Narrow Line Radio Galaxy</a:t>
            </a:r>
          </a:p>
          <a:p>
            <a:r>
              <a:rPr lang="en-US" sz="1000" dirty="0">
                <a:latin typeface="Helvetica" pitchFamily="2" charset="0"/>
              </a:rPr>
              <a:t>NELG: Narrow-Emission-Line Galaxy</a:t>
            </a:r>
          </a:p>
          <a:p>
            <a:r>
              <a:rPr lang="en-US" sz="1000" dirty="0">
                <a:latin typeface="Helvetica" pitchFamily="2" charset="0"/>
              </a:rPr>
              <a:t>QSO: Quasi-Stellar Object (Quasar)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2C50212-712C-824A-CE88-9EC113F9BD6E}"/>
              </a:ext>
            </a:extLst>
          </p:cNvPr>
          <p:cNvSpPr txBox="1"/>
          <p:nvPr/>
        </p:nvSpPr>
        <p:spPr>
          <a:xfrm>
            <a:off x="0" y="6602505"/>
            <a:ext cx="1219199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dirty="0">
                <a:latin typeface="Helvetica" pitchFamily="2" charset="0"/>
              </a:rPr>
              <a:t>Thorne et al (2022)</a:t>
            </a:r>
          </a:p>
        </p:txBody>
      </p:sp>
    </p:spTree>
    <p:extLst>
      <p:ext uri="{BB962C8B-B14F-4D97-AF65-F5344CB8AC3E}">
        <p14:creationId xmlns:p14="http://schemas.microsoft.com/office/powerpoint/2010/main" val="27861071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DF3216B-6163-6845-A527-6E7B97BB094E}"/>
              </a:ext>
            </a:extLst>
          </p:cNvPr>
          <p:cNvSpPr txBox="1"/>
          <p:nvPr/>
        </p:nvSpPr>
        <p:spPr>
          <a:xfrm>
            <a:off x="1968501" y="208276"/>
            <a:ext cx="8242299" cy="408011"/>
          </a:xfrm>
          <a:prstGeom prst="rect">
            <a:avLst/>
          </a:prstGeom>
          <a:noFill/>
          <a:ln>
            <a:noFill/>
          </a:ln>
        </p:spPr>
        <p:txBody>
          <a:bodyPr vert="horz" wrap="square" lIns="81612" tIns="40806" rIns="81612" bIns="40806" compatLnSpc="0">
            <a:spAutoFit/>
          </a:bodyPr>
          <a:lstStyle/>
          <a:p>
            <a:pPr algn="ctr" hangingPunct="0"/>
            <a:r>
              <a:rPr lang="en-US" sz="2539" b="1" dirty="0">
                <a:latin typeface="Helvetica" pitchFamily="2" charset="0"/>
                <a:ea typeface="Bitstream Vera Sans" pitchFamily="2"/>
                <a:cs typeface="Bitstream Vera Sans" pitchFamily="2"/>
              </a:rPr>
              <a:t>Supermassive Black Hole in the Galactic Center</a:t>
            </a:r>
          </a:p>
        </p:txBody>
      </p:sp>
      <p:pic>
        <p:nvPicPr>
          <p:cNvPr id="3" name="GC_animation_2020 (1)" descr="GC_animation_2020 (1)">
            <a:hlinkClick r:id="" action="ppaction://media"/>
            <a:extLst>
              <a:ext uri="{FF2B5EF4-FFF2-40B4-BE49-F238E27FC236}">
                <a16:creationId xmlns:a16="http://schemas.microsoft.com/office/drawing/2014/main" id="{ECACD9D2-A45B-D34B-939B-7E326BB72C9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454333" y="1169830"/>
            <a:ext cx="5283334" cy="52833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3956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6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947DFC1-C5B9-B946-8BCC-F4DB95E96C07}"/>
              </a:ext>
            </a:extLst>
          </p:cNvPr>
          <p:cNvSpPr txBox="1"/>
          <p:nvPr/>
        </p:nvSpPr>
        <p:spPr>
          <a:xfrm>
            <a:off x="1968501" y="208276"/>
            <a:ext cx="8242299" cy="408011"/>
          </a:xfrm>
          <a:prstGeom prst="rect">
            <a:avLst/>
          </a:prstGeom>
          <a:noFill/>
          <a:ln>
            <a:noFill/>
          </a:ln>
        </p:spPr>
        <p:txBody>
          <a:bodyPr vert="horz" wrap="square" lIns="81612" tIns="40806" rIns="81612" bIns="40806" compatLnSpc="0">
            <a:spAutoFit/>
          </a:bodyPr>
          <a:lstStyle/>
          <a:p>
            <a:pPr algn="ctr" hangingPunct="0"/>
            <a:r>
              <a:rPr lang="en-US" sz="2539" b="1" dirty="0">
                <a:latin typeface="Helvetica" pitchFamily="2" charset="0"/>
                <a:ea typeface="Bitstream Vera Sans" pitchFamily="2"/>
                <a:cs typeface="Bitstream Vera Sans" pitchFamily="2"/>
              </a:rPr>
              <a:t>Supermassive Black Hole in the Galactic Center</a:t>
            </a:r>
          </a:p>
        </p:txBody>
      </p:sp>
      <p:pic>
        <p:nvPicPr>
          <p:cNvPr id="4" name="UCLAMovie" descr="UCLAMovie">
            <a:hlinkClick r:id="" action="ppaction://media"/>
            <a:extLst>
              <a:ext uri="{FF2B5EF4-FFF2-40B4-BE49-F238E27FC236}">
                <a16:creationId xmlns:a16="http://schemas.microsoft.com/office/drawing/2014/main" id="{BD55F754-F344-4548-9B40-7DAB351AEC6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654157" y="1676129"/>
            <a:ext cx="7104206" cy="39961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2562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568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 bwMode="auto">
          <a:xfrm>
            <a:off x="2226499" y="319580"/>
            <a:ext cx="7800903" cy="690982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>
            <a:lvl1pPr algn="ctr" defTabSz="457200" rtl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defRPr sz="4400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marL="742950" indent="-285750" algn="ctr" defTabSz="457200" rtl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defRPr sz="4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2pPr>
            <a:lvl3pPr marL="1143000" indent="-228600" algn="ctr" defTabSz="457200" rtl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defRPr sz="4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3pPr>
            <a:lvl4pPr marL="1600200" indent="-228600" algn="ctr" defTabSz="457200" rtl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defRPr sz="4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4pPr>
            <a:lvl5pPr marL="2057400" indent="-228600" algn="ctr" defTabSz="457200" rtl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defRPr sz="4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5pPr>
            <a:lvl6pPr marL="2514600" indent="-228600" algn="ctr" defTabSz="457200" rtl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defRPr sz="4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6pPr>
            <a:lvl7pPr marL="2971800" indent="-228600" algn="ctr" defTabSz="457200" rtl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defRPr sz="4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7pPr>
            <a:lvl8pPr marL="3429000" indent="-228600" algn="ctr" defTabSz="457200" rtl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defRPr sz="4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8pPr>
            <a:lvl9pPr marL="3886200" indent="-228600" algn="ctr" defTabSz="457200" rtl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defRPr sz="4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9pPr>
          </a:lstStyle>
          <a:p>
            <a:pPr>
              <a:defRPr/>
            </a:pPr>
            <a:r>
              <a:rPr lang="en-US" sz="2539" b="1" dirty="0">
                <a:latin typeface="Helvetica"/>
                <a:cs typeface="Helvetica"/>
              </a:rPr>
              <a:t>A cartoon AGN accretion disk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6281FB3-3858-C7DF-9900-1F3C3FCE2E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1358" y="1321478"/>
            <a:ext cx="10373775" cy="4972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96976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Brandon1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745052" y="1428087"/>
            <a:ext cx="4311800" cy="3233850"/>
          </a:xfrm>
          <a:prstGeom prst="rect">
            <a:avLst/>
          </a:prstGeom>
        </p:spPr>
      </p:pic>
      <p:pic>
        <p:nvPicPr>
          <p:cNvPr id="6" name="Picture 5" descr="horn1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14411" y="4635375"/>
            <a:ext cx="2865370" cy="2222625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7610" y="2963469"/>
            <a:ext cx="2969888" cy="2211730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0" y="333026"/>
            <a:ext cx="1219199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latin typeface="Helvetica" charset="0"/>
                <a:ea typeface="Helvetica" charset="0"/>
                <a:cs typeface="Helvetica" charset="0"/>
              </a:rPr>
              <a:t>The AGN channel for black hole mergers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008061" y="2576705"/>
            <a:ext cx="28692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b="1" dirty="0">
                <a:latin typeface="Helvetica" charset="0"/>
                <a:ea typeface="Helvetica" charset="0"/>
                <a:cs typeface="Helvetica" charset="0"/>
              </a:rPr>
              <a:t>The AGN nuclear cluster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5250818" y="2599647"/>
            <a:ext cx="19034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b="1" dirty="0">
                <a:latin typeface="Helvetica" charset="0"/>
                <a:ea typeface="Helvetica" charset="0"/>
                <a:cs typeface="Helvetica" charset="0"/>
              </a:rPr>
              <a:t>Migration Traps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731403" y="1011804"/>
            <a:ext cx="23391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b="1" dirty="0">
                <a:latin typeface="Helvetica" charset="0"/>
                <a:ea typeface="Helvetica" charset="0"/>
                <a:cs typeface="Helvetica" charset="0"/>
              </a:rPr>
              <a:t>Circumstellar Disks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149902" y="2514450"/>
            <a:ext cx="4567708" cy="2923478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ounded Rectangle 19"/>
          <p:cNvSpPr/>
          <p:nvPr/>
        </p:nvSpPr>
        <p:spPr>
          <a:xfrm>
            <a:off x="4775644" y="2529087"/>
            <a:ext cx="2911854" cy="2923477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ounded Rectangle 20"/>
          <p:cNvSpPr/>
          <p:nvPr/>
        </p:nvSpPr>
        <p:spPr>
          <a:xfrm>
            <a:off x="7889128" y="872160"/>
            <a:ext cx="4167724" cy="5985839"/>
          </a:xfrm>
          <a:prstGeom prst="roundRect">
            <a:avLst/>
          </a:prstGeom>
          <a:noFill/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7E9E206-DC46-6B0C-D9C1-E6727499ED3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4539" y="3130800"/>
            <a:ext cx="4314994" cy="206852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3F91945-8877-F27D-6CFD-BCA0EAAE90D0}"/>
              </a:ext>
            </a:extLst>
          </p:cNvPr>
          <p:cNvSpPr txBox="1"/>
          <p:nvPr/>
        </p:nvSpPr>
        <p:spPr>
          <a:xfrm>
            <a:off x="0" y="6457889"/>
            <a:ext cx="1219199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dirty="0">
                <a:latin typeface="Helvetica" pitchFamily="2" charset="0"/>
              </a:rPr>
              <a:t>McKernan et al. (2011, 2012, 2014, 2018, 2019), Leigh et al. (2018), </a:t>
            </a:r>
          </a:p>
          <a:p>
            <a:pPr algn="ctr"/>
            <a:r>
              <a:rPr lang="en-US" sz="1000" dirty="0">
                <a:latin typeface="Helvetica" pitchFamily="2" charset="0"/>
              </a:rPr>
              <a:t>Secunda et al. (2019, 2020), Nasim et al. (2023), Cook et al. (2026)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91E2C63-9971-FE4C-DB53-019FAF243A9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6728" y="17263"/>
            <a:ext cx="3322745" cy="237467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6C6DF3C-F09A-275D-13B0-7359834A735B}"/>
              </a:ext>
            </a:extLst>
          </p:cNvPr>
          <p:cNvSpPr txBox="1"/>
          <p:nvPr/>
        </p:nvSpPr>
        <p:spPr>
          <a:xfrm>
            <a:off x="5342893" y="5189311"/>
            <a:ext cx="2110530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800" dirty="0">
                <a:latin typeface="Helvetica" pitchFamily="2" charset="0"/>
              </a:rPr>
              <a:t>Lyra. Paardekooper &amp; Mac Low (2010)</a:t>
            </a:r>
            <a:endParaRPr lang="en-US" sz="8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D73D35C-D379-5136-534C-93CC6C136769}"/>
              </a:ext>
            </a:extLst>
          </p:cNvPr>
          <p:cNvSpPr txBox="1"/>
          <p:nvPr/>
        </p:nvSpPr>
        <p:spPr>
          <a:xfrm>
            <a:off x="11132197" y="6103421"/>
            <a:ext cx="117223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800" dirty="0">
                <a:latin typeface="Helvetica" pitchFamily="2" charset="0"/>
              </a:rPr>
              <a:t>Horn, Lyra, </a:t>
            </a:r>
          </a:p>
          <a:p>
            <a:pPr algn="ctr"/>
            <a:r>
              <a:rPr lang="en-US" sz="800" dirty="0">
                <a:latin typeface="Helvetica" pitchFamily="2" charset="0"/>
              </a:rPr>
              <a:t>&amp; Mac Low </a:t>
            </a:r>
          </a:p>
          <a:p>
            <a:pPr algn="ctr"/>
            <a:r>
              <a:rPr lang="en-US" sz="800" dirty="0">
                <a:latin typeface="Helvetica" pitchFamily="2" charset="0"/>
              </a:rPr>
              <a:t>(2012)</a:t>
            </a:r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3677832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33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539" b="1" dirty="0">
                <a:latin typeface="Helvetica" charset="0"/>
                <a:ea typeface="Helvetica" charset="0"/>
                <a:cs typeface="Helvetica" charset="0"/>
              </a:rPr>
              <a:t>Why can’t we simply </a:t>
            </a:r>
            <a:br>
              <a:rPr lang="en-US" sz="2539" b="1" dirty="0">
                <a:latin typeface="Helvetica" charset="0"/>
                <a:ea typeface="Helvetica" charset="0"/>
                <a:cs typeface="Helvetica" charset="0"/>
              </a:rPr>
            </a:br>
            <a:r>
              <a:rPr lang="en-US" sz="2539" b="1" dirty="0" err="1">
                <a:latin typeface="Helvetica" charset="0"/>
                <a:ea typeface="Helvetica" charset="0"/>
                <a:cs typeface="Helvetica" charset="0"/>
              </a:rPr>
              <a:t>sed</a:t>
            </a:r>
            <a:r>
              <a:rPr lang="en-US" sz="2539" b="1" dirty="0">
                <a:latin typeface="Helvetica" charset="0"/>
                <a:ea typeface="Helvetica" charset="0"/>
                <a:cs typeface="Helvetica" charset="0"/>
              </a:rPr>
              <a:t> ‘s/protoplanetary/AGN/g’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544258" y="1736624"/>
            <a:ext cx="5946371" cy="41108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sz="1632" dirty="0"/>
          </a:p>
          <a:p>
            <a:r>
              <a:rPr lang="en-US" sz="1632" b="1" dirty="0"/>
              <a:t>Ionization</a:t>
            </a:r>
            <a:endParaRPr lang="en-US" sz="1632" dirty="0"/>
          </a:p>
          <a:p>
            <a:pPr marL="984649" lvl="1" indent="-310942">
              <a:buFont typeface="Arial" charset="0"/>
              <a:buChar char="•"/>
            </a:pPr>
            <a:r>
              <a:rPr lang="en-US" sz="1632" dirty="0"/>
              <a:t>AGN fully ionized; </a:t>
            </a:r>
            <a:r>
              <a:rPr lang="en-US" sz="1632" dirty="0" err="1"/>
              <a:t>ppdisks</a:t>
            </a:r>
            <a:r>
              <a:rPr lang="en-US" sz="1632" dirty="0"/>
              <a:t> poorly ionized</a:t>
            </a:r>
          </a:p>
          <a:p>
            <a:endParaRPr lang="en-US" sz="1632" b="1" dirty="0"/>
          </a:p>
          <a:p>
            <a:r>
              <a:rPr lang="en-US" sz="1632" b="1" dirty="0"/>
              <a:t>Relativity</a:t>
            </a:r>
            <a:r>
              <a:rPr lang="en-US" sz="1632" dirty="0"/>
              <a:t> </a:t>
            </a:r>
          </a:p>
          <a:p>
            <a:pPr marL="984649" lvl="1" indent="-310942">
              <a:buFont typeface="Arial" charset="0"/>
              <a:buChar char="•"/>
            </a:pPr>
            <a:r>
              <a:rPr lang="en-US" sz="1632" dirty="0"/>
              <a:t>Unimportant in </a:t>
            </a:r>
            <a:r>
              <a:rPr lang="en-US" sz="1632" dirty="0" err="1"/>
              <a:t>ppdisks</a:t>
            </a:r>
            <a:r>
              <a:rPr lang="en-US" sz="1632" dirty="0"/>
              <a:t>, </a:t>
            </a:r>
          </a:p>
          <a:p>
            <a:pPr marL="984649" lvl="1" indent="-310942">
              <a:buFont typeface="Arial" charset="0"/>
              <a:buChar char="•"/>
            </a:pPr>
            <a:r>
              <a:rPr lang="en-US" sz="1632" dirty="0"/>
              <a:t>But even for AGNs only important for the central engine</a:t>
            </a:r>
          </a:p>
          <a:p>
            <a:endParaRPr lang="en-US" sz="1632" dirty="0"/>
          </a:p>
          <a:p>
            <a:r>
              <a:rPr lang="en-US" sz="1632" b="1" dirty="0"/>
              <a:t>Retrograde and highly inclined orbiters</a:t>
            </a:r>
            <a:r>
              <a:rPr lang="en-US" sz="1632" dirty="0"/>
              <a:t> </a:t>
            </a:r>
          </a:p>
          <a:p>
            <a:pPr marL="984649" lvl="1" indent="-310942">
              <a:buFont typeface="Arial" charset="0"/>
              <a:buChar char="•"/>
            </a:pPr>
            <a:r>
              <a:rPr lang="en-US" sz="1632" dirty="0"/>
              <a:t>Inexistent in </a:t>
            </a:r>
            <a:r>
              <a:rPr lang="en-US" sz="1632" dirty="0" err="1"/>
              <a:t>ppdisks</a:t>
            </a:r>
            <a:endParaRPr lang="en-US" sz="1632" dirty="0"/>
          </a:p>
          <a:p>
            <a:endParaRPr lang="en-US" sz="1632" dirty="0"/>
          </a:p>
          <a:p>
            <a:r>
              <a:rPr lang="en-US" sz="1632" b="1" dirty="0" err="1"/>
              <a:t>Feeback</a:t>
            </a:r>
            <a:r>
              <a:rPr lang="en-US" sz="1632" dirty="0"/>
              <a:t> </a:t>
            </a:r>
          </a:p>
          <a:p>
            <a:pPr marL="984649" lvl="1" indent="-310942">
              <a:buFont typeface="Arial" charset="0"/>
              <a:buChar char="•"/>
            </a:pPr>
            <a:r>
              <a:rPr lang="en-US" sz="1632" dirty="0"/>
              <a:t>Stellar (SN) / </a:t>
            </a:r>
            <a:r>
              <a:rPr lang="en-US" sz="1632" dirty="0" err="1"/>
              <a:t>sBH</a:t>
            </a:r>
            <a:r>
              <a:rPr lang="en-US" sz="1632" dirty="0"/>
              <a:t> </a:t>
            </a:r>
          </a:p>
          <a:p>
            <a:endParaRPr lang="en-US" sz="1632" dirty="0"/>
          </a:p>
          <a:p>
            <a:endParaRPr lang="en-US" sz="1632" dirty="0"/>
          </a:p>
          <a:p>
            <a:endParaRPr lang="en-US" sz="1632" dirty="0"/>
          </a:p>
        </p:txBody>
      </p:sp>
    </p:spTree>
    <p:extLst>
      <p:ext uri="{BB962C8B-B14F-4D97-AF65-F5344CB8AC3E}">
        <p14:creationId xmlns:p14="http://schemas.microsoft.com/office/powerpoint/2010/main" val="34196903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D2323772-97F5-3D13-71A0-8E116809716A}"/>
              </a:ext>
            </a:extLst>
          </p:cNvPr>
          <p:cNvSpPr txBox="1"/>
          <p:nvPr/>
        </p:nvSpPr>
        <p:spPr>
          <a:xfrm>
            <a:off x="0" y="333026"/>
            <a:ext cx="1219199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latin typeface="Helvetica" charset="0"/>
                <a:ea typeface="Helvetica" charset="0"/>
                <a:cs typeface="Helvetica" charset="0"/>
              </a:rPr>
              <a:t>Structure of AGN Disks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7D304A1-A183-EB8E-2594-47D10465C0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154" y="1535418"/>
            <a:ext cx="1467125" cy="416944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6B5710A-C325-4541-B9FD-1E783893EE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4797" y="2064155"/>
            <a:ext cx="5216969" cy="3752357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4330010A-1794-29C8-D1C5-E5F9FB5FCBE7}"/>
              </a:ext>
            </a:extLst>
          </p:cNvPr>
          <p:cNvSpPr/>
          <p:nvPr/>
        </p:nvSpPr>
        <p:spPr>
          <a:xfrm>
            <a:off x="170121" y="1041488"/>
            <a:ext cx="6671645" cy="4891479"/>
          </a:xfrm>
          <a:prstGeom prst="rect">
            <a:avLst/>
          </a:pr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3909C9B-820D-2F2F-BA69-118DA691374B}"/>
              </a:ext>
            </a:extLst>
          </p:cNvPr>
          <p:cNvSpPr txBox="1"/>
          <p:nvPr/>
        </p:nvSpPr>
        <p:spPr>
          <a:xfrm>
            <a:off x="170122" y="1243561"/>
            <a:ext cx="74002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latin typeface="Helvetica" charset="0"/>
                <a:ea typeface="Helvetica" charset="0"/>
                <a:cs typeface="Helvetica" charset="0"/>
              </a:rPr>
              <a:t>The Sirko-Goodman model</a:t>
            </a:r>
            <a:r>
              <a:rPr lang="en-US" sz="2000" b="1" dirty="0">
                <a:latin typeface="Helvetica" charset="0"/>
                <a:ea typeface="Helvetica" charset="0"/>
                <a:cs typeface="Helvetica" charset="0"/>
              </a:rPr>
              <a:t>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BB87C71-F27D-3D9C-E03C-4D79B097EDDE}"/>
              </a:ext>
            </a:extLst>
          </p:cNvPr>
          <p:cNvSpPr txBox="1"/>
          <p:nvPr/>
        </p:nvSpPr>
        <p:spPr>
          <a:xfrm>
            <a:off x="0" y="6602505"/>
            <a:ext cx="1219199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dirty="0">
                <a:latin typeface="Helvetica" pitchFamily="2" charset="0"/>
              </a:rPr>
              <a:t>Sirko &amp; Goodman (2003)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668D7B19-0A23-53E4-40A0-F8A19017623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10244" y="1201906"/>
            <a:ext cx="4414602" cy="45706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97861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E52FB3-4F80-A3FF-2B81-5C975449CFF5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15</a:t>
            </a:fld>
            <a:endParaRPr lang="en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7205442-E339-882E-5BA9-C2520660E3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7825" y="951169"/>
            <a:ext cx="5098668" cy="168570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888D3A4-48E5-7BC3-6B15-72BAD39531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87879" y="856566"/>
            <a:ext cx="5364055" cy="564717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52268DB-F695-4DFF-F111-8D8F7D2474E1}"/>
              </a:ext>
            </a:extLst>
          </p:cNvPr>
          <p:cNvSpPr txBox="1"/>
          <p:nvPr/>
        </p:nvSpPr>
        <p:spPr>
          <a:xfrm>
            <a:off x="0" y="6602505"/>
            <a:ext cx="1219199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dirty="0">
                <a:latin typeface="Helvetica" pitchFamily="2" charset="0"/>
              </a:rPr>
              <a:t>Hopkins et al. (2024)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079FBA5-8B09-2790-80BC-2F3B49DB14C5}"/>
              </a:ext>
            </a:extLst>
          </p:cNvPr>
          <p:cNvSpPr txBox="1"/>
          <p:nvPr/>
        </p:nvSpPr>
        <p:spPr>
          <a:xfrm>
            <a:off x="0" y="333026"/>
            <a:ext cx="1219199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latin typeface="Helvetica" charset="0"/>
                <a:ea typeface="Helvetica" charset="0"/>
                <a:cs typeface="Helvetica" charset="0"/>
              </a:rPr>
              <a:t>Magnetized dust torus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F208DB5-B046-CE77-C902-241C69AA011A}"/>
              </a:ext>
            </a:extLst>
          </p:cNvPr>
          <p:cNvSpPr txBox="1"/>
          <p:nvPr/>
        </p:nvSpPr>
        <p:spPr>
          <a:xfrm>
            <a:off x="659219" y="3062177"/>
            <a:ext cx="4740016" cy="160043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sz="1200" dirty="0">
              <a:latin typeface="Helvetica" pitchFamily="2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latin typeface="Helvetica" pitchFamily="2" charset="0"/>
              </a:rPr>
              <a:t>Hopkins et al. (2024) “flux-frozen” disk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dirty="0">
                <a:latin typeface="Helvetica" pitchFamily="2" charset="0"/>
              </a:rPr>
              <a:t>Cosmological simulations resolving galaxy and AGN torus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dirty="0">
                <a:latin typeface="Helvetica" pitchFamily="2" charset="0"/>
              </a:rPr>
              <a:t>Magnetic flux is brought in from the galaxy</a:t>
            </a:r>
            <a:r>
              <a:rPr lang="en-US" sz="1200" dirty="0"/>
              <a:t> </a:t>
            </a:r>
            <a:endParaRPr lang="en-US" sz="1200" dirty="0">
              <a:latin typeface="Helvetica" pitchFamily="2" charset="0"/>
            </a:endParaRP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dirty="0">
                <a:latin typeface="Helvetica" pitchFamily="2" charset="0"/>
              </a:rPr>
              <a:t>Generates a magnetically supported torus of </a:t>
            </a:r>
            <a:r>
              <a:rPr lang="el-GR" sz="1200" dirty="0">
                <a:latin typeface="Helvetica" pitchFamily="2" charset="0"/>
              </a:rPr>
              <a:t>β&lt;&lt;1</a:t>
            </a:r>
            <a:endParaRPr lang="en-US" sz="1200" dirty="0">
              <a:latin typeface="Helvetica" pitchFamily="2" charset="0"/>
            </a:endParaRP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dirty="0">
                <a:latin typeface="Helvetica" pitchFamily="2" charset="0"/>
              </a:rPr>
              <a:t>Cold enough to allow for dust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dirty="0">
                <a:latin typeface="Helvetica" pitchFamily="2" charset="0"/>
              </a:rPr>
              <a:t>High Q prevents catastrophic star formation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400" dirty="0"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036345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0AFF0A-6638-CAF9-3ADC-1C8343E71A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E56C2A0-8B20-4210-3750-36B3447A6D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00293" y="1952546"/>
            <a:ext cx="6896678" cy="3293407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7969F1EC-9973-A666-0956-8A6B6C8E0D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7804" y="1675199"/>
            <a:ext cx="4775200" cy="3848100"/>
          </a:xfrm>
          <a:prstGeom prst="rect">
            <a:avLst/>
          </a:prstGeom>
        </p:spPr>
      </p:pic>
      <p:sp>
        <p:nvSpPr>
          <p:cNvPr id="3" name="Text Box 2">
            <a:extLst>
              <a:ext uri="{FF2B5EF4-FFF2-40B4-BE49-F238E27FC236}">
                <a16:creationId xmlns:a16="http://schemas.microsoft.com/office/drawing/2014/main" id="{D74E9C04-4037-59E9-781A-6DAD915038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62448" y="236360"/>
            <a:ext cx="6067104" cy="2416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 cap="flat">
                <a:solidFill>
                  <a:srgbClr val="000000"/>
                </a:solidFill>
                <a:round/>
                <a:headEnd/>
                <a:tailEnd type="triangle" w="med" len="med"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0" tIns="0" rIns="0" bIns="0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5pPr>
            <a:lvl6pPr marL="2514600" indent="-2286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6pPr>
            <a:lvl7pPr marL="2971800" indent="-2286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7pPr>
            <a:lvl8pPr marL="3429000" indent="-2286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8pPr>
            <a:lvl9pPr marL="3886200" indent="-2286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9pPr>
          </a:lstStyle>
          <a:p>
            <a:pPr algn="ctr">
              <a:lnSpc>
                <a:spcPct val="116000"/>
              </a:lnSpc>
            </a:pPr>
            <a:r>
              <a:rPr lang="en-US" sz="1799" b="1" dirty="0">
                <a:latin typeface="Helvetica" charset="0"/>
                <a:ea typeface="Helvetica" charset="0"/>
                <a:cs typeface="Helvetica" charset="0"/>
              </a:rPr>
              <a:t>Base (magnetized) AGN disk model</a:t>
            </a:r>
          </a:p>
        </p:txBody>
      </p:sp>
    </p:spTree>
    <p:extLst>
      <p:ext uri="{BB962C8B-B14F-4D97-AF65-F5344CB8AC3E}">
        <p14:creationId xmlns:p14="http://schemas.microsoft.com/office/powerpoint/2010/main" val="310029191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BB7BD66-F3F0-FCBE-4EFD-56DD9CC304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0005" y="1267201"/>
            <a:ext cx="2881154" cy="2498887"/>
          </a:xfrm>
          <a:prstGeom prst="rect">
            <a:avLst/>
          </a:prstGeom>
        </p:spPr>
      </p:pic>
      <p:sp>
        <p:nvSpPr>
          <p:cNvPr id="5" name="Text Box 2">
            <a:extLst>
              <a:ext uri="{FF2B5EF4-FFF2-40B4-BE49-F238E27FC236}">
                <a16:creationId xmlns:a16="http://schemas.microsoft.com/office/drawing/2014/main" id="{837296D3-5205-E3F5-D424-BA87AB71FC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236360"/>
            <a:ext cx="12192000" cy="2416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 cap="flat">
                <a:solidFill>
                  <a:srgbClr val="000000"/>
                </a:solidFill>
                <a:round/>
                <a:headEnd/>
                <a:tailEnd type="triangle" w="med" len="med"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0" tIns="0" rIns="0" bIns="0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5pPr>
            <a:lvl6pPr marL="2514600" indent="-2286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6pPr>
            <a:lvl7pPr marL="2971800" indent="-2286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7pPr>
            <a:lvl8pPr marL="3429000" indent="-2286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8pPr>
            <a:lvl9pPr marL="3886200" indent="-2286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9pPr>
          </a:lstStyle>
          <a:p>
            <a:pPr algn="ctr">
              <a:lnSpc>
                <a:spcPct val="116000"/>
              </a:lnSpc>
            </a:pPr>
            <a:r>
              <a:rPr lang="en-US" sz="1799" b="1" dirty="0">
                <a:latin typeface="Helvetica" charset="0"/>
                <a:ea typeface="Helvetica" charset="0"/>
                <a:cs typeface="Helvetica" charset="0"/>
              </a:rPr>
              <a:t>Fragmentation and Drift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16F2D9C-5DD3-70FF-2417-13FB2A67F3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102" y="1391513"/>
            <a:ext cx="1769711" cy="135469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6DAF639-127B-6A3A-694B-124A9D469A8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2971" y="1267201"/>
            <a:ext cx="2894751" cy="249888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C9F46F5-194B-B7A2-1504-907F95302B0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03794" y="3699200"/>
            <a:ext cx="2578608" cy="58604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676B5698-F395-4C6A-4156-D6EC6688AC3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091516" y="1267201"/>
            <a:ext cx="3012944" cy="249888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B23FB0F-4C86-1252-5EFF-D73DD1D2319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01776" y="3713594"/>
            <a:ext cx="2578608" cy="58604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2B9757BE-0E70-3885-F004-19E3987A274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680067" y="3701741"/>
            <a:ext cx="2596896" cy="590203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83EA3000-C78F-9763-0EFC-9FDFE3588588}"/>
              </a:ext>
            </a:extLst>
          </p:cNvPr>
          <p:cNvSpPr txBox="1"/>
          <p:nvPr/>
        </p:nvSpPr>
        <p:spPr>
          <a:xfrm>
            <a:off x="774790" y="2746203"/>
            <a:ext cx="102201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i="1" dirty="0" err="1"/>
              <a:t>v</a:t>
            </a:r>
            <a:r>
              <a:rPr lang="en-US" sz="1400" baseline="-25000" dirty="0" err="1"/>
              <a:t>frag</a:t>
            </a:r>
            <a:r>
              <a:rPr lang="en-US" sz="1400" baseline="-25000" dirty="0"/>
              <a:t> </a:t>
            </a:r>
            <a:r>
              <a:rPr lang="en-US" sz="1400" dirty="0"/>
              <a:t>= 1 m/s</a:t>
            </a:r>
            <a:endParaRPr lang="en-US" sz="1400" baseline="-25000" dirty="0"/>
          </a:p>
        </p:txBody>
      </p:sp>
      <p:pic>
        <p:nvPicPr>
          <p:cNvPr id="22" name="Picture 21" descr="A diagram of a strong clumping&#10;&#10;Description automatically generated">
            <a:extLst>
              <a:ext uri="{FF2B5EF4-FFF2-40B4-BE49-F238E27FC236}">
                <a16:creationId xmlns:a16="http://schemas.microsoft.com/office/drawing/2014/main" id="{7EE6E122-8B58-A113-615D-67C3E8DAC8D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01373" y="4511347"/>
            <a:ext cx="2880004" cy="2158904"/>
          </a:xfrm>
          <a:prstGeom prst="rect">
            <a:avLst/>
          </a:prstGeom>
        </p:spPr>
      </p:pic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CEF92BE3-3577-6E48-CCFE-1079A12FF9A6}"/>
              </a:ext>
            </a:extLst>
          </p:cNvPr>
          <p:cNvCxnSpPr>
            <a:cxnSpLocks/>
          </p:cNvCxnSpPr>
          <p:nvPr/>
        </p:nvCxnSpPr>
        <p:spPr>
          <a:xfrm>
            <a:off x="6984695" y="3327094"/>
            <a:ext cx="2048256" cy="0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Box 28">
            <a:extLst>
              <a:ext uri="{FF2B5EF4-FFF2-40B4-BE49-F238E27FC236}">
                <a16:creationId xmlns:a16="http://schemas.microsoft.com/office/drawing/2014/main" id="{726FB244-9201-02A7-6582-6B0B4DA15BBD}"/>
              </a:ext>
            </a:extLst>
          </p:cNvPr>
          <p:cNvSpPr txBox="1"/>
          <p:nvPr/>
        </p:nvSpPr>
        <p:spPr>
          <a:xfrm>
            <a:off x="6950901" y="3248067"/>
            <a:ext cx="39626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solidFill>
                  <a:schemeClr val="tx1">
                    <a:lumMod val="50000"/>
                    <a:lumOff val="50000"/>
                  </a:schemeClr>
                </a:solidFill>
                <a:latin typeface="Symbol" pitchFamily="2" charset="2"/>
              </a:rPr>
              <a:t>m</a:t>
            </a:r>
            <a:r>
              <a:rPr lang="en-US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m</a:t>
            </a:r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44EC0D70-89C1-9746-383F-654380DEF20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330062" y="4299641"/>
            <a:ext cx="2424393" cy="2424393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2C836B67-7FBC-0319-465B-18E8F6E752DF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534436" y="113177"/>
            <a:ext cx="1257300" cy="469900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5FF29B44-7F44-8138-6E69-5B85854C6B21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534436" y="929304"/>
            <a:ext cx="1536700" cy="330200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A39C115F-23E0-5686-8DEB-81C9816F2204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0655086" y="577327"/>
            <a:ext cx="1016000" cy="39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0590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D22458-148F-5621-14D2-5860996E20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Box 2">
            <a:extLst>
              <a:ext uri="{FF2B5EF4-FFF2-40B4-BE49-F238E27FC236}">
                <a16:creationId xmlns:a16="http://schemas.microsoft.com/office/drawing/2014/main" id="{616696DF-2C57-AF4D-EE97-9118D82C2FF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236360"/>
            <a:ext cx="12192000" cy="2416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 cap="flat">
                <a:solidFill>
                  <a:srgbClr val="000000"/>
                </a:solidFill>
                <a:round/>
                <a:headEnd/>
                <a:tailEnd type="triangle" w="med" len="med"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0" tIns="0" rIns="0" bIns="0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5pPr>
            <a:lvl6pPr marL="2514600" indent="-2286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6pPr>
            <a:lvl7pPr marL="2971800" indent="-2286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7pPr>
            <a:lvl8pPr marL="3429000" indent="-2286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8pPr>
            <a:lvl9pPr marL="3886200" indent="-2286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9pPr>
          </a:lstStyle>
          <a:p>
            <a:pPr algn="ctr">
              <a:lnSpc>
                <a:spcPct val="116000"/>
              </a:lnSpc>
            </a:pPr>
            <a:r>
              <a:rPr lang="en-US" sz="1799" b="1" dirty="0">
                <a:latin typeface="Helvetica" charset="0"/>
                <a:ea typeface="Helvetica" charset="0"/>
                <a:cs typeface="Helvetica" charset="0"/>
              </a:rPr>
              <a:t>Fragmentation and Drift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180E105-01AD-6D56-B545-4CD1BC68C1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83198" y="1050255"/>
            <a:ext cx="7772400" cy="5243173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6EF84799-A716-80C9-8F99-04CA10BF899A}"/>
              </a:ext>
            </a:extLst>
          </p:cNvPr>
          <p:cNvSpPr/>
          <p:nvPr/>
        </p:nvSpPr>
        <p:spPr>
          <a:xfrm>
            <a:off x="154237" y="856886"/>
            <a:ext cx="11601362" cy="2787267"/>
          </a:xfrm>
          <a:prstGeom prst="rect">
            <a:avLst/>
          </a:pr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9D75E67-ED4A-225B-2F68-7F4CD3E8EDB9}"/>
              </a:ext>
            </a:extLst>
          </p:cNvPr>
          <p:cNvSpPr/>
          <p:nvPr/>
        </p:nvSpPr>
        <p:spPr>
          <a:xfrm>
            <a:off x="154237" y="3699327"/>
            <a:ext cx="11601362" cy="2594102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C1E391C-10C7-F7C7-EDD0-81CD8E4CFDD8}"/>
              </a:ext>
            </a:extLst>
          </p:cNvPr>
          <p:cNvSpPr txBox="1"/>
          <p:nvPr/>
        </p:nvSpPr>
        <p:spPr>
          <a:xfrm>
            <a:off x="1258883" y="1988909"/>
            <a:ext cx="2666820" cy="88229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i="1" dirty="0" err="1"/>
              <a:t>v</a:t>
            </a:r>
            <a:r>
              <a:rPr lang="en-US" sz="1400" baseline="-25000" dirty="0" err="1"/>
              <a:t>frag</a:t>
            </a:r>
            <a:r>
              <a:rPr lang="en-US" sz="1400" baseline="-25000" dirty="0"/>
              <a:t> </a:t>
            </a:r>
            <a:r>
              <a:rPr lang="en-US" sz="1400" dirty="0"/>
              <a:t>= 10 m/s</a:t>
            </a:r>
          </a:p>
          <a:p>
            <a:r>
              <a:rPr lang="en-US" sz="1400" dirty="0" err="1"/>
              <a:t>St</a:t>
            </a:r>
            <a:r>
              <a:rPr lang="en-US" sz="1400" baseline="-25000" dirty="0" err="1"/>
              <a:t>SI</a:t>
            </a:r>
            <a:r>
              <a:rPr lang="en-US" sz="1400" baseline="-25000" dirty="0"/>
              <a:t> </a:t>
            </a:r>
            <a:r>
              <a:rPr lang="en-US" sz="1400" dirty="0"/>
              <a:t>= 10</a:t>
            </a:r>
            <a:r>
              <a:rPr lang="en-US" sz="1400" baseline="30000" dirty="0"/>
              <a:t>-2</a:t>
            </a:r>
          </a:p>
          <a:p>
            <a:endParaRPr lang="en-US" sz="1400" baseline="30000" dirty="0"/>
          </a:p>
          <a:p>
            <a:r>
              <a:rPr lang="en-US" sz="1400" dirty="0"/>
              <a:t>Possible, but may hit AGN lifetime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A14A7F9-DE7C-2A75-DA73-6A7CE38BB277}"/>
              </a:ext>
            </a:extLst>
          </p:cNvPr>
          <p:cNvSpPr txBox="1"/>
          <p:nvPr/>
        </p:nvSpPr>
        <p:spPr>
          <a:xfrm>
            <a:off x="1258883" y="4514566"/>
            <a:ext cx="10220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i="1" dirty="0" err="1"/>
              <a:t>v</a:t>
            </a:r>
            <a:r>
              <a:rPr lang="en-US" sz="1400" baseline="-25000" dirty="0" err="1"/>
              <a:t>frag</a:t>
            </a:r>
            <a:r>
              <a:rPr lang="en-US" sz="1400" baseline="-25000" dirty="0"/>
              <a:t> </a:t>
            </a:r>
            <a:r>
              <a:rPr lang="en-US" sz="1400" dirty="0"/>
              <a:t>= 1 m/s</a:t>
            </a:r>
          </a:p>
          <a:p>
            <a:r>
              <a:rPr lang="en-US" sz="1400" dirty="0" err="1"/>
              <a:t>St</a:t>
            </a:r>
            <a:r>
              <a:rPr lang="en-US" sz="1400" baseline="-25000" dirty="0" err="1"/>
              <a:t>SI</a:t>
            </a:r>
            <a:r>
              <a:rPr lang="en-US" sz="1400" baseline="-25000" dirty="0"/>
              <a:t> </a:t>
            </a:r>
            <a:r>
              <a:rPr lang="en-US" sz="1400" dirty="0"/>
              <a:t>= 10</a:t>
            </a:r>
            <a:r>
              <a:rPr lang="en-US" sz="1400" baseline="30000" dirty="0"/>
              <a:t>-3</a:t>
            </a:r>
          </a:p>
        </p:txBody>
      </p:sp>
      <p:sp>
        <p:nvSpPr>
          <p:cNvPr id="12" name="Text Box 2">
            <a:extLst>
              <a:ext uri="{FF2B5EF4-FFF2-40B4-BE49-F238E27FC236}">
                <a16:creationId xmlns:a16="http://schemas.microsoft.com/office/drawing/2014/main" id="{57DE8967-6E91-DBAE-674F-7FE90C108C2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5181" y="1084644"/>
            <a:ext cx="3997843" cy="282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 cap="flat">
                <a:solidFill>
                  <a:srgbClr val="000000"/>
                </a:solidFill>
                <a:round/>
                <a:headEnd/>
                <a:tailEnd type="triangle" w="med" len="med"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0" tIns="0" rIns="0" bIns="0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5pPr>
            <a:lvl6pPr marL="2514600" indent="-2286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6pPr>
            <a:lvl7pPr marL="2971800" indent="-2286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7pPr>
            <a:lvl8pPr marL="3429000" indent="-2286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8pPr>
            <a:lvl9pPr marL="3886200" indent="-2286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9pPr>
          </a:lstStyle>
          <a:p>
            <a:pPr>
              <a:lnSpc>
                <a:spcPct val="116000"/>
              </a:lnSpc>
            </a:pPr>
            <a:r>
              <a:rPr lang="en-US" sz="1200" dirty="0">
                <a:solidFill>
                  <a:schemeClr val="accent5">
                    <a:lumMod val="50000"/>
                  </a:schemeClr>
                </a:solidFill>
                <a:latin typeface="Helvetica" charset="0"/>
                <a:ea typeface="Helvetica" charset="0"/>
                <a:cs typeface="Helvetica" charset="0"/>
              </a:rPr>
              <a:t>Higher fragmentation speed threshold</a:t>
            </a:r>
          </a:p>
        </p:txBody>
      </p:sp>
      <p:sp>
        <p:nvSpPr>
          <p:cNvPr id="14" name="Text Box 2">
            <a:extLst>
              <a:ext uri="{FF2B5EF4-FFF2-40B4-BE49-F238E27FC236}">
                <a16:creationId xmlns:a16="http://schemas.microsoft.com/office/drawing/2014/main" id="{C43FA06C-7DE5-05F4-9B3B-505ADA2CE0B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1972" y="3847984"/>
            <a:ext cx="3997843" cy="282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 cap="flat">
                <a:solidFill>
                  <a:srgbClr val="000000"/>
                </a:solidFill>
                <a:round/>
                <a:headEnd/>
                <a:tailEnd type="triangle" w="med" len="med"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0" tIns="0" rIns="0" bIns="0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5pPr>
            <a:lvl6pPr marL="2514600" indent="-2286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6pPr>
            <a:lvl7pPr marL="2971800" indent="-2286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7pPr>
            <a:lvl8pPr marL="3429000" indent="-2286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8pPr>
            <a:lvl9pPr marL="3886200" indent="-2286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9pPr>
          </a:lstStyle>
          <a:p>
            <a:pPr>
              <a:lnSpc>
                <a:spcPct val="116000"/>
              </a:lnSpc>
            </a:pPr>
            <a:r>
              <a:rPr lang="en-US" sz="1200" dirty="0">
                <a:solidFill>
                  <a:srgbClr val="FF0000"/>
                </a:solidFill>
                <a:latin typeface="Helvetica" charset="0"/>
                <a:ea typeface="Helvetica" charset="0"/>
                <a:cs typeface="Helvetica" charset="0"/>
              </a:rPr>
              <a:t>Lower streaming instability St clumping threshold</a:t>
            </a:r>
          </a:p>
        </p:txBody>
      </p:sp>
    </p:spTree>
    <p:extLst>
      <p:ext uri="{BB962C8B-B14F-4D97-AF65-F5344CB8AC3E}">
        <p14:creationId xmlns:p14="http://schemas.microsoft.com/office/powerpoint/2010/main" val="4846305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2">
            <a:extLst>
              <a:ext uri="{FF2B5EF4-FFF2-40B4-BE49-F238E27FC236}">
                <a16:creationId xmlns:a16="http://schemas.microsoft.com/office/drawing/2014/main" id="{6EEB4FA6-579F-C735-87F8-715B9088962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236360"/>
            <a:ext cx="12192000" cy="2416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 cap="flat">
                <a:solidFill>
                  <a:srgbClr val="000000"/>
                </a:solidFill>
                <a:round/>
                <a:headEnd/>
                <a:tailEnd type="triangle" w="med" len="med"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0" tIns="0" rIns="0" bIns="0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5pPr>
            <a:lvl6pPr marL="2514600" indent="-2286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6pPr>
            <a:lvl7pPr marL="2971800" indent="-2286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7pPr>
            <a:lvl8pPr marL="3429000" indent="-2286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8pPr>
            <a:lvl9pPr marL="3886200" indent="-2286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9pPr>
          </a:lstStyle>
          <a:p>
            <a:pPr algn="ctr">
              <a:lnSpc>
                <a:spcPct val="116000"/>
              </a:lnSpc>
            </a:pPr>
            <a:r>
              <a:rPr lang="en-US" sz="1799" b="1" dirty="0">
                <a:latin typeface="Helvetica" charset="0"/>
                <a:ea typeface="Helvetica" charset="0"/>
                <a:cs typeface="Helvetica" charset="0"/>
              </a:rPr>
              <a:t>Mass of Filaments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A37BF44-EDB7-DEA6-7139-0886DE5948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9088" y="1236195"/>
            <a:ext cx="4546717" cy="416952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1429761-4105-94CA-F776-9C91C873C8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01952" y="5192233"/>
            <a:ext cx="4177672" cy="94947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EF208DB3-E991-E2EE-728C-94816BFD611E}"/>
              </a:ext>
            </a:extLst>
          </p:cNvPr>
          <p:cNvSpPr/>
          <p:nvPr/>
        </p:nvSpPr>
        <p:spPr>
          <a:xfrm>
            <a:off x="7288306" y="5029200"/>
            <a:ext cx="313646" cy="3765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8587C0A-5789-984F-F406-E6CB515F8AF6}"/>
              </a:ext>
            </a:extLst>
          </p:cNvPr>
          <p:cNvSpPr/>
          <p:nvPr/>
        </p:nvSpPr>
        <p:spPr>
          <a:xfrm>
            <a:off x="7602070" y="4885766"/>
            <a:ext cx="313646" cy="3765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D1484F96-C2CA-D438-7357-4EADEDF502D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98530" y="1607670"/>
            <a:ext cx="3697591" cy="3649571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0A0AE879-5529-914C-0834-6591579A4448}"/>
              </a:ext>
            </a:extLst>
          </p:cNvPr>
          <p:cNvSpPr txBox="1"/>
          <p:nvPr/>
        </p:nvSpPr>
        <p:spPr>
          <a:xfrm>
            <a:off x="0" y="6602505"/>
            <a:ext cx="1219199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dirty="0">
                <a:latin typeface="Helvetica" pitchFamily="2" charset="0"/>
              </a:rPr>
              <a:t>Yang &amp; Johansen (2016), Li et al. (2018), Liu et al. (2019), Lorek &amp; Johansen (2022), Schafer et al. (2024)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9947FE83-9495-3FD0-D888-9C7C1E736CA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329" y="1841499"/>
            <a:ext cx="2140326" cy="713442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7AE22F40-A771-94A6-CD35-FF505544A192}"/>
              </a:ext>
            </a:extLst>
          </p:cNvPr>
          <p:cNvSpPr txBox="1"/>
          <p:nvPr/>
        </p:nvSpPr>
        <p:spPr>
          <a:xfrm>
            <a:off x="919880" y="2514599"/>
            <a:ext cx="90994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dirty="0">
                <a:solidFill>
                  <a:schemeClr val="accent1"/>
                </a:solidFill>
                <a:latin typeface="Helvetica" pitchFamily="2" charset="0"/>
              </a:rPr>
              <a:t>width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1DC3C2C-CEC8-07B1-18B8-E4873FE09D70}"/>
              </a:ext>
            </a:extLst>
          </p:cNvPr>
          <p:cNvSpPr txBox="1"/>
          <p:nvPr/>
        </p:nvSpPr>
        <p:spPr>
          <a:xfrm>
            <a:off x="1424846" y="2904612"/>
            <a:ext cx="530915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dirty="0">
                <a:solidFill>
                  <a:srgbClr val="FF0000"/>
                </a:solidFill>
                <a:latin typeface="Helvetica" pitchFamily="2" charset="0"/>
              </a:rPr>
              <a:t>length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C8735A2-312B-6F9B-D158-113C5576DBA7}"/>
              </a:ext>
            </a:extLst>
          </p:cNvPr>
          <p:cNvSpPr txBox="1"/>
          <p:nvPr/>
        </p:nvSpPr>
        <p:spPr>
          <a:xfrm>
            <a:off x="1829824" y="2557705"/>
            <a:ext cx="59663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dirty="0">
                <a:solidFill>
                  <a:schemeClr val="accent6">
                    <a:lumMod val="75000"/>
                  </a:schemeClr>
                </a:solidFill>
                <a:latin typeface="Helvetica" pitchFamily="2" charset="0"/>
              </a:rPr>
              <a:t>column</a:t>
            </a:r>
          </a:p>
          <a:p>
            <a:r>
              <a:rPr lang="en-US" sz="1000" dirty="0">
                <a:solidFill>
                  <a:schemeClr val="accent6">
                    <a:lumMod val="75000"/>
                  </a:schemeClr>
                </a:solidFill>
                <a:latin typeface="Helvetica" pitchFamily="2" charset="0"/>
              </a:rPr>
              <a:t>density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73ACC28-7D0A-A564-DDFE-9E1862FB281C}"/>
              </a:ext>
            </a:extLst>
          </p:cNvPr>
          <p:cNvCxnSpPr>
            <a:cxnSpLocks/>
          </p:cNvCxnSpPr>
          <p:nvPr/>
        </p:nvCxnSpPr>
        <p:spPr>
          <a:xfrm>
            <a:off x="1260753" y="2299447"/>
            <a:ext cx="2743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61D3D58D-7F5D-C839-D44D-C39F4E38FCD1}"/>
              </a:ext>
            </a:extLst>
          </p:cNvPr>
          <p:cNvCxnSpPr>
            <a:cxnSpLocks/>
          </p:cNvCxnSpPr>
          <p:nvPr/>
        </p:nvCxnSpPr>
        <p:spPr>
          <a:xfrm>
            <a:off x="1601411" y="2290483"/>
            <a:ext cx="14268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657675C5-521A-773B-FDC9-E7AF76A2A197}"/>
              </a:ext>
            </a:extLst>
          </p:cNvPr>
          <p:cNvCxnSpPr>
            <a:cxnSpLocks/>
          </p:cNvCxnSpPr>
          <p:nvPr/>
        </p:nvCxnSpPr>
        <p:spPr>
          <a:xfrm>
            <a:off x="1870351" y="2290483"/>
            <a:ext cx="556111" cy="0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FB876EE3-9942-6270-F42C-11B5235B2453}"/>
              </a:ext>
            </a:extLst>
          </p:cNvPr>
          <p:cNvCxnSpPr>
            <a:cxnSpLocks/>
          </p:cNvCxnSpPr>
          <p:nvPr/>
        </p:nvCxnSpPr>
        <p:spPr>
          <a:xfrm>
            <a:off x="1672751" y="2299447"/>
            <a:ext cx="0" cy="57822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2BE7CA41-C190-89C7-3F1B-4770D3CB7925}"/>
              </a:ext>
            </a:extLst>
          </p:cNvPr>
          <p:cNvCxnSpPr>
            <a:cxnSpLocks/>
          </p:cNvCxnSpPr>
          <p:nvPr/>
        </p:nvCxnSpPr>
        <p:spPr>
          <a:xfrm>
            <a:off x="1397913" y="2299447"/>
            <a:ext cx="0" cy="215152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5FB15EE4-69C3-217A-A5AE-4DCF97007746}"/>
              </a:ext>
            </a:extLst>
          </p:cNvPr>
          <p:cNvCxnSpPr>
            <a:cxnSpLocks/>
          </p:cNvCxnSpPr>
          <p:nvPr/>
        </p:nvCxnSpPr>
        <p:spPr>
          <a:xfrm>
            <a:off x="2128534" y="2303930"/>
            <a:ext cx="0" cy="215152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7" name="Picture 36">
            <a:extLst>
              <a:ext uri="{FF2B5EF4-FFF2-40B4-BE49-F238E27FC236}">
                <a16:creationId xmlns:a16="http://schemas.microsoft.com/office/drawing/2014/main" id="{6FFB972F-3AB7-CF29-93BC-0A73F4C9A16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376653" y="716297"/>
            <a:ext cx="862847" cy="3969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309290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98EA7B-7878-9D56-C8CC-771BDD68CC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2">
            <a:extLst>
              <a:ext uri="{FF2B5EF4-FFF2-40B4-BE49-F238E27FC236}">
                <a16:creationId xmlns:a16="http://schemas.microsoft.com/office/drawing/2014/main" id="{ABEC6A0C-420E-7197-3B56-2ADC077530F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236360"/>
            <a:ext cx="12192000" cy="2416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 cap="flat">
                <a:solidFill>
                  <a:srgbClr val="000000"/>
                </a:solidFill>
                <a:round/>
                <a:headEnd/>
                <a:tailEnd type="triangle" w="med" len="med"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0" tIns="0" rIns="0" bIns="0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5pPr>
            <a:lvl6pPr marL="2514600" indent="-2286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6pPr>
            <a:lvl7pPr marL="2971800" indent="-2286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7pPr>
            <a:lvl8pPr marL="3429000" indent="-2286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8pPr>
            <a:lvl9pPr marL="3886200" indent="-2286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9pPr>
          </a:lstStyle>
          <a:p>
            <a:pPr algn="ctr">
              <a:lnSpc>
                <a:spcPct val="116000"/>
              </a:lnSpc>
            </a:pPr>
            <a:r>
              <a:rPr lang="en-US" sz="1799" b="1" dirty="0">
                <a:latin typeface="Helvetica" charset="0"/>
                <a:ea typeface="Helvetica" charset="0"/>
                <a:cs typeface="Helvetica" charset="0"/>
              </a:rPr>
              <a:t>Typical planetesimal mass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2275BE3-A8B2-EAE9-615A-C923DE8A49A0}"/>
              </a:ext>
            </a:extLst>
          </p:cNvPr>
          <p:cNvSpPr/>
          <p:nvPr/>
        </p:nvSpPr>
        <p:spPr>
          <a:xfrm>
            <a:off x="10564906" y="5124450"/>
            <a:ext cx="313646" cy="3765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CF113C5-C023-E964-38CB-2F713C52FE06}"/>
              </a:ext>
            </a:extLst>
          </p:cNvPr>
          <p:cNvSpPr/>
          <p:nvPr/>
        </p:nvSpPr>
        <p:spPr>
          <a:xfrm>
            <a:off x="10878670" y="4981016"/>
            <a:ext cx="313646" cy="3765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7D13B05-B119-DA4F-31C9-58C1BE5E191E}"/>
              </a:ext>
            </a:extLst>
          </p:cNvPr>
          <p:cNvSpPr txBox="1"/>
          <p:nvPr/>
        </p:nvSpPr>
        <p:spPr>
          <a:xfrm>
            <a:off x="0" y="6602505"/>
            <a:ext cx="1219199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dirty="0">
                <a:latin typeface="Helvetica" pitchFamily="2" charset="0"/>
              </a:rPr>
              <a:t>Schafer et al. (2017), Liu et al. (2020), Klahr &amp; Schreiber (2020)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9158D11-A145-E168-64BC-E86F1D46B0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8256" y="1405795"/>
            <a:ext cx="4865594" cy="481522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E8A1401-0022-DA04-0FF7-CA3B50DA53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29469" y="4093501"/>
            <a:ext cx="862847" cy="39691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2AA7E33-6AF1-6864-7BD3-62B3C169F26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43228" y="2846175"/>
            <a:ext cx="1471214" cy="61550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8465D32-9161-0B4B-D237-9E713D3390A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928" y="2800799"/>
            <a:ext cx="2781300" cy="55880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DDB77301-29CF-2AF4-FE96-9D7523249F6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7345" y="2594052"/>
            <a:ext cx="685800" cy="292100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9CA6016C-9CCA-5DC7-D272-B541D6734BF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228" y="2324998"/>
            <a:ext cx="1028700" cy="279400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279FE00A-9950-4ACF-24F6-2844EB29387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61928" y="1804298"/>
            <a:ext cx="2565400" cy="520700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81675756-DA93-C6EF-9951-29A991D9041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57345" y="4134801"/>
            <a:ext cx="2138372" cy="562313"/>
          </a:xfrm>
          <a:prstGeom prst="rect">
            <a:avLst/>
          </a:prstGeom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0C65C549-C453-F141-0778-778D9A40C8A6}"/>
              </a:ext>
            </a:extLst>
          </p:cNvPr>
          <p:cNvSpPr txBox="1"/>
          <p:nvPr/>
        </p:nvSpPr>
        <p:spPr>
          <a:xfrm>
            <a:off x="321742" y="1424499"/>
            <a:ext cx="2138372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" dirty="0">
                <a:solidFill>
                  <a:srgbClr val="002060"/>
                </a:solidFill>
                <a:latin typeface="Helvetica" pitchFamily="2" charset="0"/>
              </a:rPr>
              <a:t>Liu et al. (2020)</a:t>
            </a:r>
            <a:endParaRPr lang="en-US" sz="1000" dirty="0">
              <a:solidFill>
                <a:srgbClr val="002060"/>
              </a:solidFill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6ABABD6E-2EC3-D577-811F-C5FEDC06D5B2}"/>
              </a:ext>
            </a:extLst>
          </p:cNvPr>
          <p:cNvSpPr/>
          <p:nvPr/>
        </p:nvSpPr>
        <p:spPr>
          <a:xfrm>
            <a:off x="261928" y="1266825"/>
            <a:ext cx="4586297" cy="2428875"/>
          </a:xfrm>
          <a:prstGeom prst="rect">
            <a:avLst/>
          </a:prstGeom>
          <a:noFill/>
          <a:ln w="254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F4E5EE08-864A-1121-6555-B0C3D27B8974}"/>
              </a:ext>
            </a:extLst>
          </p:cNvPr>
          <p:cNvSpPr txBox="1"/>
          <p:nvPr/>
        </p:nvSpPr>
        <p:spPr>
          <a:xfrm>
            <a:off x="321742" y="3892101"/>
            <a:ext cx="4335983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" dirty="0">
                <a:solidFill>
                  <a:srgbClr val="FF0000"/>
                </a:solidFill>
                <a:latin typeface="Helvetica" pitchFamily="2" charset="0"/>
              </a:rPr>
              <a:t>Klahr &amp; Scheiber (2020)</a:t>
            </a:r>
            <a:endParaRPr lang="en-US" sz="1000" dirty="0">
              <a:solidFill>
                <a:srgbClr val="FF0000"/>
              </a:solidFill>
            </a:endParaRP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B831B750-C338-2AD0-29B8-BFC56BCE22F1}"/>
              </a:ext>
            </a:extLst>
          </p:cNvPr>
          <p:cNvSpPr/>
          <p:nvPr/>
        </p:nvSpPr>
        <p:spPr>
          <a:xfrm>
            <a:off x="261928" y="3826595"/>
            <a:ext cx="2233790" cy="954955"/>
          </a:xfrm>
          <a:prstGeom prst="rect">
            <a:avLst/>
          </a:prstGeom>
          <a:noFill/>
          <a:ln w="254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DC2F374B-F107-A5F2-679C-E05AB95A9C36}"/>
              </a:ext>
            </a:extLst>
          </p:cNvPr>
          <p:cNvSpPr txBox="1"/>
          <p:nvPr/>
        </p:nvSpPr>
        <p:spPr>
          <a:xfrm>
            <a:off x="317021" y="4886035"/>
            <a:ext cx="199285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latin typeface="Helvetica" pitchFamily="2" charset="0"/>
              </a:rPr>
              <a:t>Thermal mass </a:t>
            </a:r>
            <a:r>
              <a:rPr lang="en-US" sz="1200" dirty="0" err="1">
                <a:latin typeface="Helvetica" pitchFamily="2" charset="0"/>
              </a:rPr>
              <a:t>propto</a:t>
            </a:r>
            <a:r>
              <a:rPr lang="en-US" sz="1200" dirty="0">
                <a:latin typeface="Helvetica" pitchFamily="2" charset="0"/>
              </a:rPr>
              <a:t> </a:t>
            </a:r>
            <a:r>
              <a:rPr lang="en-US" sz="1200" i="1" dirty="0">
                <a:latin typeface="Helvetica" pitchFamily="2" charset="0"/>
              </a:rPr>
              <a:t>Mh</a:t>
            </a:r>
            <a:r>
              <a:rPr lang="en-US" sz="1200" i="1" baseline="30000" dirty="0">
                <a:latin typeface="Helvetica" pitchFamily="2" charset="0"/>
              </a:rPr>
              <a:t>3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959F8375-6A92-3B08-E6E1-0D3E8811EA39}"/>
              </a:ext>
            </a:extLst>
          </p:cNvPr>
          <p:cNvSpPr txBox="1"/>
          <p:nvPr/>
        </p:nvSpPr>
        <p:spPr>
          <a:xfrm>
            <a:off x="3661298" y="3938684"/>
            <a:ext cx="291137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latin typeface="Helvetica" pitchFamily="2" charset="0"/>
              </a:rPr>
              <a:t>Typical masses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i="1" dirty="0">
                <a:latin typeface="Helvetica" pitchFamily="2" charset="0"/>
              </a:rPr>
              <a:t>From Jupiter masses to solar masses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i="1" dirty="0">
                <a:latin typeface="Helvetica" pitchFamily="2" charset="0"/>
              </a:rPr>
              <a:t>Pure dust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i="1" dirty="0">
                <a:latin typeface="Helvetica" pitchFamily="2" charset="0"/>
              </a:rPr>
              <a:t>Structure?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i="1" dirty="0">
                <a:latin typeface="Helvetica" pitchFamily="2" charset="0"/>
              </a:rPr>
              <a:t>Degenerate interior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i="1" dirty="0">
                <a:latin typeface="Helvetica" pitchFamily="2" charset="0"/>
              </a:rPr>
              <a:t>Magma ocean surface</a:t>
            </a:r>
          </a:p>
        </p:txBody>
      </p:sp>
    </p:spTree>
    <p:extLst>
      <p:ext uri="{BB962C8B-B14F-4D97-AF65-F5344CB8AC3E}">
        <p14:creationId xmlns:p14="http://schemas.microsoft.com/office/powerpoint/2010/main" val="108539275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B8AFDDA-F6F9-31DB-7FB5-4BEFDC5CBF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0271051" cy="6847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064947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52B04A0-C1B5-E6DA-0DA1-D15D6095A0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342" y="2434856"/>
            <a:ext cx="4762552" cy="3094707"/>
          </a:xfrm>
          <a:prstGeom prst="rect">
            <a:avLst/>
          </a:prstGeom>
        </p:spPr>
      </p:pic>
      <p:sp>
        <p:nvSpPr>
          <p:cNvPr id="5" name="Text Box 2">
            <a:extLst>
              <a:ext uri="{FF2B5EF4-FFF2-40B4-BE49-F238E27FC236}">
                <a16:creationId xmlns:a16="http://schemas.microsoft.com/office/drawing/2014/main" id="{8BB1F9B8-8101-0ECF-911F-C657B9A26FD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236360"/>
            <a:ext cx="12192000" cy="2416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 cap="flat">
                <a:solidFill>
                  <a:srgbClr val="000000"/>
                </a:solidFill>
                <a:round/>
                <a:headEnd/>
                <a:tailEnd type="triangle" w="med" len="med"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0" tIns="0" rIns="0" bIns="0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5pPr>
            <a:lvl6pPr marL="2514600" indent="-2286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6pPr>
            <a:lvl7pPr marL="2971800" indent="-2286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7pPr>
            <a:lvl8pPr marL="3429000" indent="-2286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8pPr>
            <a:lvl9pPr marL="3886200" indent="-2286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9pPr>
          </a:lstStyle>
          <a:p>
            <a:pPr algn="ctr">
              <a:lnSpc>
                <a:spcPct val="116000"/>
              </a:lnSpc>
            </a:pPr>
            <a:r>
              <a:rPr lang="en-US" sz="1799" b="1" dirty="0">
                <a:latin typeface="Helvetica" charset="0"/>
                <a:ea typeface="Helvetica" charset="0"/>
                <a:cs typeface="Helvetica" charset="0"/>
              </a:rPr>
              <a:t>Exotic objects: stellar mass objects of pure dust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A78369B-2B79-0F29-D416-5D8824190A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74489" y="1924809"/>
            <a:ext cx="6172199" cy="4114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123239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4C58A91-53DB-9940-A12F-9424F98C6A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43F200E-8399-43C7-C764-6129A87637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0271051" cy="684736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4E72CE2-83E0-75AD-C7A3-79E774F684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62983" y="209402"/>
            <a:ext cx="4437039" cy="566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768398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2">
            <a:extLst>
              <a:ext uri="{FF2B5EF4-FFF2-40B4-BE49-F238E27FC236}">
                <a16:creationId xmlns:a16="http://schemas.microsoft.com/office/drawing/2014/main" id="{447FA98C-EE95-EE56-EC15-90F91A83BF2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236360"/>
            <a:ext cx="12192000" cy="2416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 cap="flat">
                <a:solidFill>
                  <a:srgbClr val="000000"/>
                </a:solidFill>
                <a:round/>
                <a:headEnd/>
                <a:tailEnd type="triangle" w="med" len="med"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0" tIns="0" rIns="0" bIns="0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5pPr>
            <a:lvl6pPr marL="2514600" indent="-2286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6pPr>
            <a:lvl7pPr marL="2971800" indent="-2286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7pPr>
            <a:lvl8pPr marL="3429000" indent="-2286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8pPr>
            <a:lvl9pPr marL="3886200" indent="-2286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9pPr>
          </a:lstStyle>
          <a:p>
            <a:pPr algn="ctr">
              <a:lnSpc>
                <a:spcPct val="116000"/>
              </a:lnSpc>
            </a:pPr>
            <a:r>
              <a:rPr lang="en-US" sz="1799" b="1" dirty="0">
                <a:latin typeface="Helvetica" charset="0"/>
                <a:ea typeface="Helvetica" charset="0"/>
                <a:cs typeface="Helvetica" charset="0"/>
              </a:rPr>
              <a:t>Planets per filament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FA6D3B2-A5EB-C33A-03DA-8D7D6F74B0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6121" y="1684114"/>
            <a:ext cx="2806540" cy="257371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003EDBC-19B8-D92E-D818-B6D07016F2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9903" y="4096096"/>
            <a:ext cx="2578608" cy="586047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4C90FAD4-8C17-3F80-B176-0EC24D3A3BB4}"/>
              </a:ext>
            </a:extLst>
          </p:cNvPr>
          <p:cNvSpPr/>
          <p:nvPr/>
        </p:nvSpPr>
        <p:spPr>
          <a:xfrm>
            <a:off x="621692" y="5137243"/>
            <a:ext cx="313646" cy="3765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999D55B-BE91-280F-1878-6FB361B99AEF}"/>
              </a:ext>
            </a:extLst>
          </p:cNvPr>
          <p:cNvSpPr/>
          <p:nvPr/>
        </p:nvSpPr>
        <p:spPr>
          <a:xfrm>
            <a:off x="935456" y="4993809"/>
            <a:ext cx="313646" cy="3765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EB38669-CA00-9C00-3308-0909878218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70876" y="1133971"/>
            <a:ext cx="862847" cy="39691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F2BFD0E-68F6-4A84-A72D-725808A652A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92738" y="1684114"/>
            <a:ext cx="3121898" cy="308958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9DFCFE2-D41A-845F-F11D-832094B5F51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84713" y="1624102"/>
            <a:ext cx="4570528" cy="4353253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4EFBAB39-DAA7-3102-A81A-522EEA4E827F}"/>
              </a:ext>
            </a:extLst>
          </p:cNvPr>
          <p:cNvSpPr/>
          <p:nvPr/>
        </p:nvSpPr>
        <p:spPr>
          <a:xfrm>
            <a:off x="656257" y="3917271"/>
            <a:ext cx="313646" cy="3765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D1541E8-20DA-3434-9093-1847AF061A67}"/>
              </a:ext>
            </a:extLst>
          </p:cNvPr>
          <p:cNvSpPr/>
          <p:nvPr/>
        </p:nvSpPr>
        <p:spPr>
          <a:xfrm>
            <a:off x="885194" y="3800729"/>
            <a:ext cx="313646" cy="3765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E4D6C2E-7C79-3E01-0513-E60B399949E4}"/>
              </a:ext>
            </a:extLst>
          </p:cNvPr>
          <p:cNvSpPr/>
          <p:nvPr/>
        </p:nvSpPr>
        <p:spPr>
          <a:xfrm>
            <a:off x="7506586" y="1495855"/>
            <a:ext cx="442440" cy="3765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14422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2">
            <a:extLst>
              <a:ext uri="{FF2B5EF4-FFF2-40B4-BE49-F238E27FC236}">
                <a16:creationId xmlns:a16="http://schemas.microsoft.com/office/drawing/2014/main" id="{25A9C1F0-B26F-029F-328A-069E6807146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236360"/>
            <a:ext cx="12192000" cy="2416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 cap="flat">
                <a:solidFill>
                  <a:srgbClr val="000000"/>
                </a:solidFill>
                <a:round/>
                <a:headEnd/>
                <a:tailEnd type="triangle" w="med" len="med"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0" tIns="0" rIns="0" bIns="0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5pPr>
            <a:lvl6pPr marL="2514600" indent="-2286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6pPr>
            <a:lvl7pPr marL="2971800" indent="-2286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7pPr>
            <a:lvl8pPr marL="3429000" indent="-2286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8pPr>
            <a:lvl9pPr marL="3886200" indent="-2286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9pPr>
          </a:lstStyle>
          <a:p>
            <a:pPr algn="ctr">
              <a:lnSpc>
                <a:spcPct val="116000"/>
              </a:lnSpc>
            </a:pPr>
            <a:r>
              <a:rPr lang="en-US" sz="1799" b="1" dirty="0">
                <a:latin typeface="Helvetica" charset="0"/>
                <a:ea typeface="Helvetica" charset="0"/>
                <a:cs typeface="Helvetica" charset="0"/>
              </a:rPr>
              <a:t>Cumulative number of planets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A74AFAC-9F30-C412-CE58-A0AFEFB5FD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91827" y="1960782"/>
            <a:ext cx="5131578" cy="378714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ECF5FC2-5CCD-8403-3363-B3DDF2DCB3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659" y="1889500"/>
            <a:ext cx="5289987" cy="3929705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D8965360-6AAD-D8CA-83D2-403145E29B19}"/>
              </a:ext>
            </a:extLst>
          </p:cNvPr>
          <p:cNvSpPr txBox="1"/>
          <p:nvPr/>
        </p:nvSpPr>
        <p:spPr>
          <a:xfrm>
            <a:off x="4463020" y="1034750"/>
            <a:ext cx="3306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2 x 10</a:t>
            </a:r>
            <a:r>
              <a:rPr lang="en-US" b="1" baseline="30000" dirty="0"/>
              <a:t>5</a:t>
            </a:r>
            <a:r>
              <a:rPr lang="en-US" b="1" dirty="0"/>
              <a:t> – 3 x 10</a:t>
            </a:r>
            <a:r>
              <a:rPr lang="en-US" b="1" baseline="30000" dirty="0"/>
              <a:t>6</a:t>
            </a:r>
            <a:r>
              <a:rPr lang="en-US" b="1" dirty="0"/>
              <a:t> planets per AGN</a:t>
            </a:r>
          </a:p>
        </p:txBody>
      </p:sp>
    </p:spTree>
    <p:extLst>
      <p:ext uri="{BB962C8B-B14F-4D97-AF65-F5344CB8AC3E}">
        <p14:creationId xmlns:p14="http://schemas.microsoft.com/office/powerpoint/2010/main" val="373036735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A8A2A94-5369-3C79-08B3-964F49BF31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154" y="1400572"/>
            <a:ext cx="7772400" cy="4371975"/>
          </a:xfrm>
          <a:prstGeom prst="rect">
            <a:avLst/>
          </a:prstGeom>
        </p:spPr>
      </p:pic>
      <p:sp>
        <p:nvSpPr>
          <p:cNvPr id="5" name="Text Box 2">
            <a:extLst>
              <a:ext uri="{FF2B5EF4-FFF2-40B4-BE49-F238E27FC236}">
                <a16:creationId xmlns:a16="http://schemas.microsoft.com/office/drawing/2014/main" id="{C0CF15C3-E338-D240-2CBF-06241F305BA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236360"/>
            <a:ext cx="12192000" cy="2416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 cap="flat">
                <a:solidFill>
                  <a:srgbClr val="000000"/>
                </a:solidFill>
                <a:round/>
                <a:headEnd/>
                <a:tailEnd type="triangle" w="med" len="med"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0" tIns="0" rIns="0" bIns="0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5pPr>
            <a:lvl6pPr marL="2514600" indent="-2286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6pPr>
            <a:lvl7pPr marL="2971800" indent="-2286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7pPr>
            <a:lvl8pPr marL="3429000" indent="-2286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8pPr>
            <a:lvl9pPr marL="3886200" indent="-2286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9pPr>
          </a:lstStyle>
          <a:p>
            <a:pPr algn="ctr">
              <a:lnSpc>
                <a:spcPct val="116000"/>
              </a:lnSpc>
            </a:pPr>
            <a:r>
              <a:rPr lang="en-US" sz="1799" b="1" dirty="0">
                <a:latin typeface="Helvetica" charset="0"/>
                <a:ea typeface="Helvetica" charset="0"/>
                <a:cs typeface="Helvetica" charset="0"/>
              </a:rPr>
              <a:t>Solar System Analogy: Kuiper Belt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A25418F-4F38-083D-FC5C-AB5191AB79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0244" y="1201906"/>
            <a:ext cx="4414602" cy="45706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584395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7B496D-3CAA-36A0-9E45-0738B10618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2">
            <a:extLst>
              <a:ext uri="{FF2B5EF4-FFF2-40B4-BE49-F238E27FC236}">
                <a16:creationId xmlns:a16="http://schemas.microsoft.com/office/drawing/2014/main" id="{9C532254-C83E-4203-BB9A-839783B9BBC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236360"/>
            <a:ext cx="12192000" cy="2416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 cap="flat">
                <a:solidFill>
                  <a:srgbClr val="000000"/>
                </a:solidFill>
                <a:round/>
                <a:headEnd/>
                <a:tailEnd type="triangle" w="med" len="med"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0" tIns="0" rIns="0" bIns="0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5pPr>
            <a:lvl6pPr marL="2514600" indent="-2286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6pPr>
            <a:lvl7pPr marL="2971800" indent="-2286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7pPr>
            <a:lvl8pPr marL="3429000" indent="-2286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8pPr>
            <a:lvl9pPr marL="3886200" indent="-2286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9pPr>
          </a:lstStyle>
          <a:p>
            <a:pPr algn="ctr">
              <a:lnSpc>
                <a:spcPct val="116000"/>
              </a:lnSpc>
            </a:pPr>
            <a:r>
              <a:rPr lang="en-US" sz="1799" b="1" dirty="0">
                <a:latin typeface="Helvetica" charset="0"/>
                <a:ea typeface="Helvetica" charset="0"/>
                <a:cs typeface="Helvetica" charset="0"/>
              </a:rPr>
              <a:t>Fate of the seeds – Pebble accretion?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1370CC7-779E-7586-CAF0-EC760AEEAE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8215" y="1526582"/>
            <a:ext cx="4061721" cy="378933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9285099-4D8D-0C19-2CFC-B348184A95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96036" y="1526581"/>
            <a:ext cx="3584059" cy="365211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1A0FF0F-2A36-2D50-2143-1572FA00434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47680" y="1803991"/>
            <a:ext cx="648356" cy="282225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1F8DEC4-C8DD-095B-372C-F4C2793DD0A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0050" y="1427311"/>
            <a:ext cx="520940" cy="37668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01C19A6-353D-5BDD-14B7-53CB04B1C5B2}"/>
              </a:ext>
            </a:extLst>
          </p:cNvPr>
          <p:cNvSpPr txBox="1"/>
          <p:nvPr/>
        </p:nvSpPr>
        <p:spPr>
          <a:xfrm>
            <a:off x="9016624" y="5331419"/>
            <a:ext cx="2449710" cy="12926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i="1" dirty="0" err="1">
                <a:latin typeface="Helvetica" pitchFamily="2" charset="0"/>
              </a:rPr>
              <a:t>M</a:t>
            </a:r>
            <a:r>
              <a:rPr lang="en-US" sz="1200" i="1" baseline="-25000" dirty="0" err="1">
                <a:latin typeface="Helvetica" pitchFamily="2" charset="0"/>
              </a:rPr>
              <a:t>p</a:t>
            </a:r>
            <a:r>
              <a:rPr lang="en-US" sz="1200" baseline="-25000" dirty="0">
                <a:latin typeface="Helvetica" pitchFamily="2" charset="0"/>
              </a:rPr>
              <a:t>, iso</a:t>
            </a:r>
            <a:r>
              <a:rPr lang="en-US" sz="1200" dirty="0">
                <a:latin typeface="Helvetica" pitchFamily="2" charset="0"/>
              </a:rPr>
              <a:t> – pebble isolation mass</a:t>
            </a:r>
          </a:p>
          <a:p>
            <a:r>
              <a:rPr lang="en-US" sz="1200" i="1" dirty="0" err="1">
                <a:latin typeface="Helvetica" pitchFamily="2" charset="0"/>
              </a:rPr>
              <a:t>m</a:t>
            </a:r>
            <a:r>
              <a:rPr lang="en-US" sz="1200" i="1" baseline="-25000" dirty="0" err="1">
                <a:latin typeface="Helvetica" pitchFamily="2" charset="0"/>
              </a:rPr>
              <a:t>p</a:t>
            </a:r>
            <a:r>
              <a:rPr lang="en-US" sz="1200" dirty="0">
                <a:latin typeface="Helvetica" pitchFamily="2" charset="0"/>
              </a:rPr>
              <a:t> – typical planetesimal mass</a:t>
            </a:r>
          </a:p>
          <a:p>
            <a:r>
              <a:rPr lang="en-US" sz="1200" i="1" dirty="0">
                <a:latin typeface="Helvetica" pitchFamily="2" charset="0"/>
              </a:rPr>
              <a:t>M</a:t>
            </a:r>
            <a:r>
              <a:rPr lang="en-US" sz="1200" i="1" baseline="-25000" dirty="0">
                <a:latin typeface="Helvetica" pitchFamily="2" charset="0"/>
              </a:rPr>
              <a:t>2D</a:t>
            </a:r>
            <a:r>
              <a:rPr lang="en-US" sz="1200" dirty="0">
                <a:latin typeface="Helvetica" pitchFamily="2" charset="0"/>
              </a:rPr>
              <a:t> – 3D/2D transition</a:t>
            </a:r>
          </a:p>
          <a:p>
            <a:r>
              <a:rPr lang="en-US" sz="1200" i="1" dirty="0">
                <a:latin typeface="Helvetica" pitchFamily="2" charset="0"/>
              </a:rPr>
              <a:t>M</a:t>
            </a:r>
            <a:r>
              <a:rPr lang="en-US" sz="1200" i="1" baseline="-25000" dirty="0">
                <a:latin typeface="Helvetica" pitchFamily="2" charset="0"/>
              </a:rPr>
              <a:t>HB</a:t>
            </a:r>
            <a:r>
              <a:rPr lang="en-US" sz="1200" dirty="0">
                <a:latin typeface="Helvetica" pitchFamily="2" charset="0"/>
              </a:rPr>
              <a:t> – Hill-Bondi transition</a:t>
            </a:r>
          </a:p>
          <a:p>
            <a:r>
              <a:rPr lang="en-US" sz="1200" i="1" dirty="0">
                <a:latin typeface="Helvetica" pitchFamily="2" charset="0"/>
              </a:rPr>
              <a:t>M</a:t>
            </a:r>
            <a:r>
              <a:rPr lang="en-US" sz="1200" i="1" baseline="-25000" dirty="0">
                <a:latin typeface="Helvetica" pitchFamily="2" charset="0"/>
              </a:rPr>
              <a:t>BG</a:t>
            </a:r>
            <a:r>
              <a:rPr lang="en-US" sz="1200" dirty="0">
                <a:latin typeface="Helvetica" pitchFamily="2" charset="0"/>
              </a:rPr>
              <a:t> – Bondi-Geometric transition</a:t>
            </a:r>
          </a:p>
          <a:p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87AA876-C300-CF8E-57AA-4B7A59421824}"/>
              </a:ext>
            </a:extLst>
          </p:cNvPr>
          <p:cNvSpPr txBox="1"/>
          <p:nvPr/>
        </p:nvSpPr>
        <p:spPr>
          <a:xfrm>
            <a:off x="67835" y="1807818"/>
            <a:ext cx="377571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/>
              <a:t>Seeds generally start at 3D Bondi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/>
              <a:t>Rarely get to 2D accretion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/>
              <a:t>Pebble isolation mass beyond hydrogen burning limit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200" dirty="0"/>
              <a:t>If gas accretion occurs, pebble accretion </a:t>
            </a:r>
          </a:p>
          <a:p>
            <a:pPr lvl="1"/>
            <a:r>
              <a:rPr lang="en-US" sz="1200" dirty="0"/>
              <a:t>        is terminated by stellar feedback, not by </a:t>
            </a:r>
          </a:p>
          <a:p>
            <a:pPr lvl="1"/>
            <a:r>
              <a:rPr lang="en-US" sz="1200" dirty="0"/>
              <a:t>        gap opening.</a:t>
            </a:r>
          </a:p>
        </p:txBody>
      </p:sp>
    </p:spTree>
    <p:extLst>
      <p:ext uri="{BB962C8B-B14F-4D97-AF65-F5344CB8AC3E}">
        <p14:creationId xmlns:p14="http://schemas.microsoft.com/office/powerpoint/2010/main" val="112888963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Box 2">
            <a:extLst>
              <a:ext uri="{FF2B5EF4-FFF2-40B4-BE49-F238E27FC236}">
                <a16:creationId xmlns:a16="http://schemas.microsoft.com/office/drawing/2014/main" id="{377411F0-6536-C611-D148-F0ADD63324B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236360"/>
            <a:ext cx="12192000" cy="2416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 cap="flat">
                <a:solidFill>
                  <a:srgbClr val="000000"/>
                </a:solidFill>
                <a:round/>
                <a:headEnd/>
                <a:tailEnd type="triangle" w="med" len="med"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0" tIns="0" rIns="0" bIns="0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5pPr>
            <a:lvl6pPr marL="2514600" indent="-2286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6pPr>
            <a:lvl7pPr marL="2971800" indent="-2286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7pPr>
            <a:lvl8pPr marL="3429000" indent="-2286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8pPr>
            <a:lvl9pPr marL="3886200" indent="-2286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9pPr>
          </a:lstStyle>
          <a:p>
            <a:pPr algn="ctr">
              <a:lnSpc>
                <a:spcPct val="116000"/>
              </a:lnSpc>
            </a:pPr>
            <a:r>
              <a:rPr lang="en-US" sz="1799" b="1" dirty="0">
                <a:latin typeface="Helvetica" charset="0"/>
                <a:ea typeface="Helvetica" charset="0"/>
                <a:cs typeface="Helvetica" charset="0"/>
              </a:rPr>
              <a:t>Pebble accretion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6B9EAF8-EB10-7C54-6E8D-E32DF72554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4547" y="2254641"/>
            <a:ext cx="10662905" cy="339725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1153496-FF70-C921-BAA8-568E6D3D0F26}"/>
              </a:ext>
            </a:extLst>
          </p:cNvPr>
          <p:cNvSpPr txBox="1"/>
          <p:nvPr/>
        </p:nvSpPr>
        <p:spPr>
          <a:xfrm>
            <a:off x="0" y="1092040"/>
            <a:ext cx="1219200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US" sz="1200" dirty="0">
                <a:solidFill>
                  <a:srgbClr val="000000"/>
                </a:solidFill>
                <a:effectLst/>
                <a:latin typeface="Helvetica" pitchFamily="2" charset="0"/>
              </a:rPr>
              <a:t>Progression from: </a:t>
            </a:r>
          </a:p>
          <a:p>
            <a:pPr algn="ctr">
              <a:buNone/>
            </a:pPr>
            <a:endParaRPr lang="en-US" sz="1200" dirty="0"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pPr algn="ctr">
              <a:buNone/>
            </a:pPr>
            <a:r>
              <a:rPr lang="en-US" sz="1200" dirty="0">
                <a:solidFill>
                  <a:srgbClr val="000000"/>
                </a:solidFill>
                <a:effectLst/>
                <a:latin typeface="Helvetica" pitchFamily="2" charset="0"/>
              </a:rPr>
              <a:t>Hill, Hill/Bondi, Bondi, and Bondi/Geometric</a:t>
            </a:r>
          </a:p>
          <a:p>
            <a:pPr algn="ctr">
              <a:buNone/>
            </a:pPr>
            <a:endParaRPr lang="en-US" sz="1200" dirty="0"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pPr algn="ctr">
              <a:buNone/>
            </a:pPr>
            <a:r>
              <a:rPr lang="en-US" sz="1200" dirty="0">
                <a:solidFill>
                  <a:srgbClr val="000000"/>
                </a:solidFill>
                <a:effectLst/>
                <a:latin typeface="Helvetica" pitchFamily="2" charset="0"/>
              </a:rPr>
              <a:t>as the central mass object decreases</a:t>
            </a:r>
          </a:p>
        </p:txBody>
      </p:sp>
    </p:spTree>
    <p:extLst>
      <p:ext uri="{BB962C8B-B14F-4D97-AF65-F5344CB8AC3E}">
        <p14:creationId xmlns:p14="http://schemas.microsoft.com/office/powerpoint/2010/main" val="71553324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B2F05C-1549-F083-3437-924FA69F72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Box 2">
            <a:extLst>
              <a:ext uri="{FF2B5EF4-FFF2-40B4-BE49-F238E27FC236}">
                <a16:creationId xmlns:a16="http://schemas.microsoft.com/office/drawing/2014/main" id="{6FD52483-987C-0D17-119E-A06B536709E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236360"/>
            <a:ext cx="12192000" cy="2416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 cap="flat">
                <a:solidFill>
                  <a:srgbClr val="000000"/>
                </a:solidFill>
                <a:round/>
                <a:headEnd/>
                <a:tailEnd type="triangle" w="med" len="med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0" tIns="0" rIns="0" bIns="0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5pPr>
            <a:lvl6pPr marL="2514600" indent="-2286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6pPr>
            <a:lvl7pPr marL="2971800" indent="-2286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7pPr>
            <a:lvl8pPr marL="3429000" indent="-2286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8pPr>
            <a:lvl9pPr marL="3886200" indent="-2286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9pPr>
          </a:lstStyle>
          <a:p>
            <a:pPr algn="ctr">
              <a:lnSpc>
                <a:spcPct val="116000"/>
              </a:lnSpc>
            </a:pPr>
            <a:r>
              <a:rPr lang="en-US" sz="1799" b="1" dirty="0">
                <a:latin typeface="Helvetica" charset="0"/>
                <a:ea typeface="Helvetica" charset="0"/>
                <a:cs typeface="Helvetica" charset="0"/>
              </a:rPr>
              <a:t>Pebble accretion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BD08E44-EFCC-7CA4-8C83-BBA57AFF7FE8}"/>
              </a:ext>
            </a:extLst>
          </p:cNvPr>
          <p:cNvSpPr txBox="1"/>
          <p:nvPr/>
        </p:nvSpPr>
        <p:spPr>
          <a:xfrm>
            <a:off x="0" y="898311"/>
            <a:ext cx="1219200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US" sz="1200" b="1" dirty="0" err="1">
                <a:solidFill>
                  <a:srgbClr val="000000"/>
                </a:solidFill>
                <a:latin typeface="Helvetica" pitchFamily="2" charset="0"/>
              </a:rPr>
              <a:t>v</a:t>
            </a:r>
            <a:r>
              <a:rPr lang="en-US" sz="1200" b="1" baseline="-25000" dirty="0" err="1">
                <a:solidFill>
                  <a:srgbClr val="000000"/>
                </a:solidFill>
                <a:effectLst/>
                <a:latin typeface="Helvetica" pitchFamily="2" charset="0"/>
              </a:rPr>
              <a:t>frag</a:t>
            </a:r>
            <a:r>
              <a:rPr lang="en-US" sz="1200" b="1" dirty="0">
                <a:solidFill>
                  <a:srgbClr val="000000"/>
                </a:solidFill>
                <a:effectLst/>
                <a:latin typeface="Helvetica" pitchFamily="2" charset="0"/>
              </a:rPr>
              <a:t> = 10 m/s</a:t>
            </a:r>
          </a:p>
          <a:p>
            <a:pPr algn="ctr">
              <a:buNone/>
            </a:pPr>
            <a:endParaRPr lang="en-US" sz="1200" dirty="0">
              <a:solidFill>
                <a:srgbClr val="000000"/>
              </a:solidFill>
              <a:latin typeface="Helvetica" pitchFamily="2" charset="0"/>
            </a:endParaRPr>
          </a:p>
          <a:p>
            <a:pPr algn="ctr">
              <a:buNone/>
            </a:pPr>
            <a:r>
              <a:rPr lang="en-US" sz="1200" dirty="0">
                <a:solidFill>
                  <a:srgbClr val="000000"/>
                </a:solidFill>
                <a:effectLst/>
                <a:latin typeface="Helvetica" pitchFamily="2" charset="0"/>
              </a:rPr>
              <a:t>Higher Stokes number means 2D accretion becomes possible</a:t>
            </a:r>
          </a:p>
          <a:p>
            <a:pPr algn="ctr">
              <a:buNone/>
            </a:pPr>
            <a:endParaRPr lang="en-US" sz="1200" dirty="0"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pPr algn="ctr">
              <a:buNone/>
            </a:pPr>
            <a:r>
              <a:rPr lang="en-US" sz="1200" dirty="0">
                <a:solidFill>
                  <a:srgbClr val="000000"/>
                </a:solidFill>
                <a:latin typeface="Helvetica" pitchFamily="2" charset="0"/>
              </a:rPr>
              <a:t>Efficient 2D Hill accretion on much of the parameter space of 10</a:t>
            </a:r>
            <a:r>
              <a:rPr lang="en-US" sz="1200" baseline="30000" dirty="0">
                <a:solidFill>
                  <a:srgbClr val="000000"/>
                </a:solidFill>
                <a:latin typeface="Helvetica" pitchFamily="2" charset="0"/>
              </a:rPr>
              <a:t>9</a:t>
            </a:r>
            <a:r>
              <a:rPr lang="en-US" sz="1200" dirty="0">
                <a:solidFill>
                  <a:srgbClr val="000000"/>
                </a:solidFill>
                <a:latin typeface="Helvetica" pitchFamily="2" charset="0"/>
              </a:rPr>
              <a:t> </a:t>
            </a:r>
            <a:r>
              <a:rPr lang="en-US" sz="1200" i="1" dirty="0" err="1">
                <a:solidFill>
                  <a:srgbClr val="000000"/>
                </a:solidFill>
                <a:latin typeface="Helvetica" pitchFamily="2" charset="0"/>
              </a:rPr>
              <a:t>M</a:t>
            </a:r>
            <a:r>
              <a:rPr lang="en-US" sz="1200" baseline="-25000" dirty="0" err="1">
                <a:solidFill>
                  <a:srgbClr val="000000"/>
                </a:solidFill>
                <a:latin typeface="Helvetica" pitchFamily="2" charset="0"/>
              </a:rPr>
              <a:t>sun</a:t>
            </a:r>
            <a:r>
              <a:rPr lang="en-US" sz="1200" dirty="0">
                <a:solidFill>
                  <a:srgbClr val="000000"/>
                </a:solidFill>
                <a:latin typeface="Helvetica" pitchFamily="2" charset="0"/>
              </a:rPr>
              <a:t> SMBH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48A6077-130C-AE49-5CFE-A0005CC09A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951" y="2261574"/>
            <a:ext cx="11002744" cy="3504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565399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22B983-C414-6F0D-8100-C433CC89FD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2">
            <a:extLst>
              <a:ext uri="{FF2B5EF4-FFF2-40B4-BE49-F238E27FC236}">
                <a16:creationId xmlns:a16="http://schemas.microsoft.com/office/drawing/2014/main" id="{BAED963F-32A3-1FBB-4617-C0E7BFC421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236360"/>
            <a:ext cx="12192000" cy="2416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 cap="flat">
                <a:solidFill>
                  <a:srgbClr val="000000"/>
                </a:solidFill>
                <a:round/>
                <a:headEnd/>
                <a:tailEnd type="triangle" w="med" len="med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0" tIns="0" rIns="0" bIns="0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5pPr>
            <a:lvl6pPr marL="2514600" indent="-2286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6pPr>
            <a:lvl7pPr marL="2971800" indent="-2286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7pPr>
            <a:lvl8pPr marL="3429000" indent="-2286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8pPr>
            <a:lvl9pPr marL="3886200" indent="-2286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 sz="2400">
                <a:solidFill>
                  <a:srgbClr val="000000"/>
                </a:solidFill>
                <a:latin typeface="Times New Roman" charset="0"/>
                <a:ea typeface="ＭＳ Ｐゴシック" charset="0"/>
                <a:cs typeface="msmincho" charset="0"/>
              </a:defRPr>
            </a:lvl9pPr>
          </a:lstStyle>
          <a:p>
            <a:pPr algn="ctr">
              <a:lnSpc>
                <a:spcPct val="116000"/>
              </a:lnSpc>
            </a:pPr>
            <a:r>
              <a:rPr lang="en-US" sz="1799" b="1" dirty="0">
                <a:latin typeface="Helvetica" charset="0"/>
                <a:ea typeface="Helvetica" charset="0"/>
                <a:cs typeface="Helvetica" charset="0"/>
              </a:rPr>
              <a:t>Concurrent pebble and gas accretion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1EF788A-23ED-2843-A25D-07ED6FFB21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2714" y="3658892"/>
            <a:ext cx="1016000" cy="2413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82E4654-2C3B-43ED-2340-E256BD3F01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707" y="3544592"/>
            <a:ext cx="1231900" cy="4699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AC0DF81-046B-3629-7FDB-EFDD3F94EE4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76312" y="3138331"/>
            <a:ext cx="1066800" cy="2286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A90E7B3-5CE2-C702-ADC3-432284D0DAF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221" y="2892842"/>
            <a:ext cx="1879600" cy="5715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ED6FE10-BE6E-E7C7-A097-3E69021A36B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5008" y="2467125"/>
            <a:ext cx="965200" cy="21590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CF68BF48-ABF7-DAB0-4C01-CFB71A466D9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3708" y="2155975"/>
            <a:ext cx="1524000" cy="20320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02BAA5CE-ECBC-A0D4-946E-8703FC1C9E1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91508" y="1703346"/>
            <a:ext cx="1092200" cy="41910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C78EFFBB-0BB9-FFAE-56DC-44DF21909E4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91508" y="1411246"/>
            <a:ext cx="1168400" cy="2921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43124E66-B9D8-5DCC-A71C-DD3FDCB57F33}"/>
              </a:ext>
            </a:extLst>
          </p:cNvPr>
          <p:cNvSpPr/>
          <p:nvPr/>
        </p:nvSpPr>
        <p:spPr>
          <a:xfrm>
            <a:off x="202016" y="2892842"/>
            <a:ext cx="3327991" cy="1121650"/>
          </a:xfrm>
          <a:prstGeom prst="rect">
            <a:avLst/>
          </a:prstGeom>
          <a:noFill/>
          <a:ln w="38100"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49A6047B-6A22-49B6-C91F-0180CB4F30DC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97236" y="1887239"/>
            <a:ext cx="5406627" cy="3960669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5957CB13-808B-CEA7-93A6-D037C0C592DF}"/>
              </a:ext>
            </a:extLst>
          </p:cNvPr>
          <p:cNvSpPr txBox="1"/>
          <p:nvPr/>
        </p:nvSpPr>
        <p:spPr>
          <a:xfrm>
            <a:off x="4041432" y="4014492"/>
            <a:ext cx="1544379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b="1" i="1" dirty="0" err="1">
                <a:latin typeface="Helvetica" pitchFamily="2" charset="0"/>
              </a:rPr>
              <a:t>v</a:t>
            </a:r>
            <a:r>
              <a:rPr lang="en-US" sz="1200" b="1" baseline="-25000" dirty="0" err="1">
                <a:latin typeface="Helvetica" pitchFamily="2" charset="0"/>
              </a:rPr>
              <a:t>frag</a:t>
            </a:r>
            <a:r>
              <a:rPr lang="en-US" sz="1200" b="1" baseline="-25000" dirty="0">
                <a:latin typeface="Helvetica" pitchFamily="2" charset="0"/>
              </a:rPr>
              <a:t> </a:t>
            </a:r>
            <a:r>
              <a:rPr lang="en-US" sz="1200" b="1" dirty="0">
                <a:latin typeface="Helvetica" pitchFamily="2" charset="0"/>
              </a:rPr>
              <a:t>= 10 m/s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EFE50CE-6945-908F-DFE1-38D308B4B2D6}"/>
              </a:ext>
            </a:extLst>
          </p:cNvPr>
          <p:cNvSpPr txBox="1"/>
          <p:nvPr/>
        </p:nvSpPr>
        <p:spPr>
          <a:xfrm>
            <a:off x="3969625" y="1970913"/>
            <a:ext cx="1544379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b="1" i="1" dirty="0" err="1">
                <a:latin typeface="Helvetica" pitchFamily="2" charset="0"/>
              </a:rPr>
              <a:t>v</a:t>
            </a:r>
            <a:r>
              <a:rPr lang="en-US" sz="1200" b="1" baseline="-25000" dirty="0" err="1">
                <a:latin typeface="Helvetica" pitchFamily="2" charset="0"/>
              </a:rPr>
              <a:t>frag</a:t>
            </a:r>
            <a:r>
              <a:rPr lang="en-US" sz="1200" b="1" baseline="-25000" dirty="0">
                <a:latin typeface="Helvetica" pitchFamily="2" charset="0"/>
              </a:rPr>
              <a:t> </a:t>
            </a:r>
            <a:r>
              <a:rPr lang="en-US" sz="1200" b="1" dirty="0">
                <a:latin typeface="Helvetica" pitchFamily="2" charset="0"/>
              </a:rPr>
              <a:t>= 1 m/s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4B7F57F-A9E8-E949-5F3A-C6CBC568713E}"/>
              </a:ext>
            </a:extLst>
          </p:cNvPr>
          <p:cNvSpPr txBox="1"/>
          <p:nvPr/>
        </p:nvSpPr>
        <p:spPr>
          <a:xfrm>
            <a:off x="3969625" y="2366922"/>
            <a:ext cx="18101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latin typeface="Helvetica" pitchFamily="2" charset="0"/>
              </a:rPr>
              <a:t>Negligible gas accretion</a:t>
            </a:r>
          </a:p>
          <a:p>
            <a:r>
              <a:rPr lang="en-US" sz="1200" dirty="0">
                <a:latin typeface="Helvetica" pitchFamily="2" charset="0"/>
              </a:rPr>
              <a:t>Also low dust accretion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3A756E9-130D-7ADD-8435-E68AA22F7A09}"/>
              </a:ext>
            </a:extLst>
          </p:cNvPr>
          <p:cNvSpPr txBox="1"/>
          <p:nvPr/>
        </p:nvSpPr>
        <p:spPr>
          <a:xfrm>
            <a:off x="3754353" y="4373863"/>
            <a:ext cx="26468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latin typeface="Helvetica" pitchFamily="2" charset="0"/>
              </a:rPr>
              <a:t>Significant pebble and gas accretion</a:t>
            </a:r>
          </a:p>
          <a:p>
            <a:r>
              <a:rPr lang="en-US" sz="1200" dirty="0">
                <a:latin typeface="Helvetica" pitchFamily="2" charset="0"/>
              </a:rPr>
              <a:t>Possible “core accretion” channel</a:t>
            </a:r>
          </a:p>
          <a:p>
            <a:r>
              <a:rPr lang="en-US" sz="1200" dirty="0">
                <a:latin typeface="Helvetica" pitchFamily="2" charset="0"/>
              </a:rPr>
              <a:t>   for star formation.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164D776A-17CE-0B80-C1B0-27A3FD7D4F59}"/>
              </a:ext>
            </a:extLst>
          </p:cNvPr>
          <p:cNvSpPr txBox="1"/>
          <p:nvPr/>
        </p:nvSpPr>
        <p:spPr>
          <a:xfrm>
            <a:off x="324707" y="4373863"/>
            <a:ext cx="211949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latin typeface="Helvetica" pitchFamily="2" charset="0"/>
              </a:rPr>
              <a:t>Ratio </a:t>
            </a:r>
            <a:r>
              <a:rPr lang="en-US" sz="1200" i="1" dirty="0" err="1">
                <a:latin typeface="Helvetica" pitchFamily="2" charset="0"/>
              </a:rPr>
              <a:t>m</a:t>
            </a:r>
            <a:r>
              <a:rPr lang="en-US" sz="1200" baseline="-25000" dirty="0" err="1">
                <a:latin typeface="Helvetica" pitchFamily="2" charset="0"/>
              </a:rPr>
              <a:t>xy</a:t>
            </a:r>
            <a:r>
              <a:rPr lang="en-US" sz="1200" baseline="-25000" dirty="0">
                <a:latin typeface="Helvetica" pitchFamily="2" charset="0"/>
              </a:rPr>
              <a:t> </a:t>
            </a:r>
            <a:r>
              <a:rPr lang="en-US" sz="1200" i="1" dirty="0">
                <a:latin typeface="Helvetica" pitchFamily="2" charset="0"/>
              </a:rPr>
              <a:t>/</a:t>
            </a:r>
            <a:r>
              <a:rPr lang="en-US" sz="1200" i="1" dirty="0" err="1">
                <a:latin typeface="Helvetica" pitchFamily="2" charset="0"/>
              </a:rPr>
              <a:t>m</a:t>
            </a:r>
            <a:r>
              <a:rPr lang="en-US" sz="1200" baseline="-25000" dirty="0" err="1">
                <a:latin typeface="Helvetica" pitchFamily="2" charset="0"/>
              </a:rPr>
              <a:t>z</a:t>
            </a:r>
            <a:r>
              <a:rPr lang="en-US" sz="1200" i="1" dirty="0">
                <a:latin typeface="Helvetica" pitchFamily="2" charset="0"/>
              </a:rPr>
              <a:t> </a:t>
            </a:r>
            <a:r>
              <a:rPr lang="en-US" sz="1200" dirty="0" err="1">
                <a:latin typeface="Helvetica" pitchFamily="2" charset="0"/>
              </a:rPr>
              <a:t>propto</a:t>
            </a:r>
            <a:r>
              <a:rPr lang="en-US" sz="1200" i="1" dirty="0">
                <a:latin typeface="Helvetica" pitchFamily="2" charset="0"/>
              </a:rPr>
              <a:t> m</a:t>
            </a:r>
            <a:r>
              <a:rPr lang="en-US" sz="1200" i="1" baseline="-25000" dirty="0">
                <a:latin typeface="Helvetica" pitchFamily="2" charset="0"/>
              </a:rPr>
              <a:t>p</a:t>
            </a:r>
            <a:r>
              <a:rPr lang="en-US" sz="1200" i="1" baseline="30000" dirty="0">
                <a:latin typeface="Helvetica" pitchFamily="2" charset="0"/>
              </a:rPr>
              <a:t>2</a:t>
            </a:r>
          </a:p>
          <a:p>
            <a:endParaRPr lang="en-US" i="1" baseline="30000" dirty="0"/>
          </a:p>
          <a:p>
            <a:r>
              <a:rPr lang="en-US" sz="1200" dirty="0">
                <a:latin typeface="Helvetica" pitchFamily="2" charset="0"/>
              </a:rPr>
              <a:t>Gas accretion will catch up </a:t>
            </a:r>
          </a:p>
          <a:p>
            <a:r>
              <a:rPr lang="en-US" sz="1200" dirty="0">
                <a:latin typeface="Helvetica" pitchFamily="2" charset="0"/>
              </a:rPr>
              <a:t>if </a:t>
            </a:r>
            <a:r>
              <a:rPr lang="en-US" sz="1200" i="1" dirty="0" err="1">
                <a:latin typeface="Helvetica" pitchFamily="2" charset="0"/>
              </a:rPr>
              <a:t>m</a:t>
            </a:r>
            <a:r>
              <a:rPr lang="en-US" sz="1200" i="1" baseline="-25000" dirty="0" err="1">
                <a:latin typeface="Helvetica" pitchFamily="2" charset="0"/>
              </a:rPr>
              <a:t>z</a:t>
            </a:r>
            <a:r>
              <a:rPr lang="en-US" sz="1200" dirty="0">
                <a:latin typeface="Helvetica" pitchFamily="2" charset="0"/>
              </a:rPr>
              <a:t> increases by factor ~30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60142B2E-EBF1-9876-B871-C45D7E22FDE2}"/>
              </a:ext>
            </a:extLst>
          </p:cNvPr>
          <p:cNvSpPr txBox="1"/>
          <p:nvPr/>
        </p:nvSpPr>
        <p:spPr>
          <a:xfrm>
            <a:off x="784477" y="4195523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.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C2247463-48EE-16D9-63F3-92310FC25B3B}"/>
              </a:ext>
            </a:extLst>
          </p:cNvPr>
          <p:cNvSpPr txBox="1"/>
          <p:nvPr/>
        </p:nvSpPr>
        <p:spPr>
          <a:xfrm>
            <a:off x="1068740" y="4189197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.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48F40202-F124-A3CD-920B-B79F8FA023F5}"/>
              </a:ext>
            </a:extLst>
          </p:cNvPr>
          <p:cNvSpPr txBox="1"/>
          <p:nvPr/>
        </p:nvSpPr>
        <p:spPr>
          <a:xfrm>
            <a:off x="0" y="6602505"/>
            <a:ext cx="1219199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dirty="0">
                <a:latin typeface="Helvetica" pitchFamily="2" charset="0"/>
              </a:rPr>
              <a:t>Pollack et al. (1996)</a:t>
            </a:r>
          </a:p>
        </p:txBody>
      </p:sp>
    </p:spTree>
    <p:extLst>
      <p:ext uri="{BB962C8B-B14F-4D97-AF65-F5344CB8AC3E}">
        <p14:creationId xmlns:p14="http://schemas.microsoft.com/office/powerpoint/2010/main" val="203405892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1ED3DDE-E5B8-BE26-BB9D-82D7963B9705}"/>
              </a:ext>
            </a:extLst>
          </p:cNvPr>
          <p:cNvSpPr txBox="1"/>
          <p:nvPr/>
        </p:nvSpPr>
        <p:spPr>
          <a:xfrm>
            <a:off x="3431658" y="383901"/>
            <a:ext cx="609777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b="1" dirty="0">
                <a:latin typeface="Helvetica" pitchFamily="2" charset="0"/>
              </a:rPr>
              <a:t>“Core accretion” channel for star formation</a:t>
            </a:r>
            <a:endParaRPr lang="en-US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86E1B9F-02CE-B202-1E74-E036ACF12B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9163" y="1794633"/>
            <a:ext cx="7513674" cy="500911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00253C8-F665-3474-EB25-1BF2F84E86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753233"/>
            <a:ext cx="7048500" cy="10414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17320A4-7ED0-906A-E7E4-DAEFB4DAE495}"/>
              </a:ext>
            </a:extLst>
          </p:cNvPr>
          <p:cNvSpPr txBox="1"/>
          <p:nvPr/>
        </p:nvSpPr>
        <p:spPr>
          <a:xfrm>
            <a:off x="10373087" y="6342084"/>
            <a:ext cx="12298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dirty="0"/>
              <a:t>ChatGPT</a:t>
            </a:r>
          </a:p>
          <a:p>
            <a:r>
              <a:rPr lang="en-US" sz="1000" dirty="0"/>
              <a:t>“hallucination slide”</a:t>
            </a:r>
          </a:p>
        </p:txBody>
      </p:sp>
    </p:spTree>
    <p:extLst>
      <p:ext uri="{BB962C8B-B14F-4D97-AF65-F5344CB8AC3E}">
        <p14:creationId xmlns:p14="http://schemas.microsoft.com/office/powerpoint/2010/main" val="414871707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54A6D2-AD99-82D1-B469-2731357905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B4DDE0D-6EFE-06BD-8E81-12A4E56A32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6336" y="1809806"/>
            <a:ext cx="4235189" cy="342909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3DAF034-F114-39A7-7532-C75D15C6CAFF}"/>
              </a:ext>
            </a:extLst>
          </p:cNvPr>
          <p:cNvSpPr txBox="1"/>
          <p:nvPr/>
        </p:nvSpPr>
        <p:spPr>
          <a:xfrm>
            <a:off x="0" y="333026"/>
            <a:ext cx="1219199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latin typeface="Helvetica" charset="0"/>
                <a:ea typeface="Helvetica" charset="0"/>
                <a:cs typeface="Helvetica" charset="0"/>
              </a:rPr>
              <a:t>Previous work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D7385C1-39E7-433D-CE66-287720F01F31}"/>
              </a:ext>
            </a:extLst>
          </p:cNvPr>
          <p:cNvSpPr txBox="1"/>
          <p:nvPr/>
        </p:nvSpPr>
        <p:spPr>
          <a:xfrm>
            <a:off x="0" y="6602505"/>
            <a:ext cx="1219199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dirty="0">
                <a:latin typeface="Helvetica" pitchFamily="2" charset="0"/>
              </a:rPr>
              <a:t>Wada et al. (2019, 2021)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F19A928-AA1B-2381-E3F1-66E39369AA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300" y="1848295"/>
            <a:ext cx="2668820" cy="158070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EFF0F07-E64F-13D5-429F-51E897915A1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5355" y="1572795"/>
            <a:ext cx="4422345" cy="383917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719E039-E7BB-C259-0370-1EAC50EA6EC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3305" y="3667820"/>
            <a:ext cx="2443919" cy="137615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513591F-B784-8AAC-6112-49FFDE3FF75F}"/>
              </a:ext>
            </a:extLst>
          </p:cNvPr>
          <p:cNvSpPr txBox="1"/>
          <p:nvPr/>
        </p:nvSpPr>
        <p:spPr>
          <a:xfrm>
            <a:off x="1" y="1172685"/>
            <a:ext cx="1219199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latin typeface="Helvetica" pitchFamily="2" charset="0"/>
              </a:rPr>
              <a:t>Based on the fluffy pebble model</a:t>
            </a:r>
          </a:p>
        </p:txBody>
      </p:sp>
    </p:spTree>
    <p:extLst>
      <p:ext uri="{BB962C8B-B14F-4D97-AF65-F5344CB8AC3E}">
        <p14:creationId xmlns:p14="http://schemas.microsoft.com/office/powerpoint/2010/main" val="21288587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18D2FE-D934-AD86-FD75-C21F6813D4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B5BD320-933A-78DA-E6B9-E9A2BFFF2775}"/>
              </a:ext>
            </a:extLst>
          </p:cNvPr>
          <p:cNvSpPr txBox="1"/>
          <p:nvPr/>
        </p:nvSpPr>
        <p:spPr>
          <a:xfrm>
            <a:off x="3431658" y="383901"/>
            <a:ext cx="609777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b="1" dirty="0">
                <a:latin typeface="Helvetica" pitchFamily="2" charset="0"/>
              </a:rPr>
              <a:t>Conclusions</a:t>
            </a:r>
            <a:endParaRPr lang="en-US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C53B1FB-EC21-565B-995F-A0FC4DA38F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3843" y="1850066"/>
            <a:ext cx="5454501" cy="3636334"/>
          </a:xfrm>
          <a:prstGeom prst="rect">
            <a:avLst/>
          </a:prstGeom>
        </p:spPr>
      </p:pic>
      <p:sp>
        <p:nvSpPr>
          <p:cNvPr id="6" name="Rectangle 2">
            <a:extLst>
              <a:ext uri="{FF2B5EF4-FFF2-40B4-BE49-F238E27FC236}">
                <a16:creationId xmlns:a16="http://schemas.microsoft.com/office/drawing/2014/main" id="{6FE85A1E-0E63-4DEE-1584-707DEE7B31E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8848" y="777650"/>
            <a:ext cx="5454501" cy="56323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itchFamily="2" charset="0"/>
              </a:rPr>
              <a:t> AGN dust tori are cool enough for dust survival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itchFamily="2" charset="0"/>
              </a:rPr>
              <a:t> Regions of the parameter space allow for grain growth, 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200" dirty="0">
                <a:latin typeface="Helvetica" pitchFamily="2" charset="0"/>
              </a:rPr>
              <a:t> Other regions grind down dust grains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en-US" altLang="en-US" sz="1200" dirty="0">
                <a:latin typeface="Helvetica" pitchFamily="2" charset="0"/>
              </a:rPr>
              <a:t>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itchFamily="2" charset="0"/>
              </a:rPr>
              <a:t>Streaming instability can be triggered across a wide range of SMBH masses (10⁷–10⁹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Helvetica" pitchFamily="2" charset="0"/>
              </a:rPr>
              <a:t>M</a:t>
            </a:r>
            <a:r>
              <a:rPr kumimoji="0" lang="en-US" altLang="en-US" sz="1200" b="0" i="0" u="none" strike="noStrike" cap="none" normalizeH="0" baseline="-25000" dirty="0" err="1">
                <a:ln>
                  <a:noFill/>
                </a:ln>
                <a:solidFill>
                  <a:schemeClr val="tx1"/>
                </a:solidFill>
                <a:effectLst/>
                <a:latin typeface="Helvetica" pitchFamily="2" charset="0"/>
              </a:rPr>
              <a:t>sun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itchFamily="2" charset="0"/>
              </a:rPr>
              <a:t>)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200" dirty="0">
                <a:latin typeface="Helvetica" pitchFamily="2" charset="0"/>
              </a:rPr>
              <a:t> F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itchFamily="2" charset="0"/>
              </a:rPr>
              <a:t>ilaments contain solar masses of pure dust.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itchFamily="2" charset="0"/>
              </a:rPr>
              <a:t> Tens of millions of "planetesimals" can form per AGN disk, ranging from Earth to super-Jupiter masses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itchFamily="2" charset="0"/>
              </a:rPr>
              <a:t> Largest planet population in the universe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itchFamily="2" charset="0"/>
              </a:rPr>
              <a:t> Planets are born predominantly in the 3D Bondi pebble accretion regime, with mass-doubling times of 10³–10⁷ yr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itchFamily="2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itchFamily="2" charset="0"/>
              </a:rPr>
              <a:t> C</a:t>
            </a:r>
            <a:r>
              <a:rPr lang="en-US" altLang="en-US" sz="1200" dirty="0">
                <a:latin typeface="Helvetica" pitchFamily="2" charset="0"/>
              </a:rPr>
              <a:t>ore accretion channel for star formation: </a:t>
            </a:r>
            <a:r>
              <a:rPr kumimoji="0" lang="en-US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itchFamily="2" charset="0"/>
              </a:rPr>
              <a:t>Gas accretion occurs concurrently; crossover mass can be reached.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itchFamily="2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200" dirty="0">
                <a:latin typeface="Helvetica" pitchFamily="2" charset="0"/>
              </a:rPr>
              <a:t> Massive enough objects can collapse into IMBHs (&gt;300 </a:t>
            </a:r>
            <a:r>
              <a:rPr lang="en-US" altLang="en-US" sz="1200" dirty="0" err="1">
                <a:latin typeface="Helvetica" pitchFamily="2" charset="0"/>
              </a:rPr>
              <a:t>M</a:t>
            </a:r>
            <a:r>
              <a:rPr lang="en-US" altLang="en-US" sz="1200" baseline="-25000" dirty="0" err="1">
                <a:latin typeface="Helvetica" pitchFamily="2" charset="0"/>
              </a:rPr>
              <a:t>sun</a:t>
            </a:r>
            <a:r>
              <a:rPr lang="en-US" altLang="en-US" sz="1200" dirty="0">
                <a:latin typeface="Helvetica" pitchFamily="2" charset="0"/>
              </a:rPr>
              <a:t>)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200" dirty="0">
                <a:latin typeface="Helvetica" pitchFamily="2" charset="0"/>
              </a:rPr>
              <a:t>AGN tori a plausible IMBH formation site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itchFamily="2" charset="0"/>
              </a:rPr>
              <a:t> Pebble isolation mass exceeds the hydrogen burning limit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200" dirty="0">
                <a:latin typeface="Helvetica" pitchFamily="2" charset="0"/>
              </a:rPr>
              <a:t> A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itchFamily="2" charset="0"/>
              </a:rPr>
              <a:t>ccretion is halted by stellar feedback, not gap carving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itchFamily="2" charset="0"/>
              </a:rPr>
              <a:t> Exotic stellar-mass objects composed of </a:t>
            </a:r>
            <a:r>
              <a:rPr kumimoji="0" lang="en-US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itchFamily="2" charset="0"/>
              </a:rPr>
              <a:t>pure dust: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itchFamily="2" charset="0"/>
              </a:rPr>
              <a:t> "degenerate lava drops" with no known analogs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itchFamily="2" charset="0"/>
              </a:rPr>
              <a:t> Observational tests: search for occultation and microlensing signatures in AGN X-ray/UV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Helvetica" pitchFamily="2" charset="0"/>
              </a:rPr>
              <a:t>lightcurves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17948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14591</TotalTime>
  <Words>1114</Words>
  <Application>Microsoft Macintosh PowerPoint</Application>
  <PresentationFormat>Widescreen</PresentationFormat>
  <Paragraphs>206</Paragraphs>
  <Slides>33</Slides>
  <Notes>6</Notes>
  <HiddenSlides>0</HiddenSlides>
  <MMClips>3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0" baseType="lpstr">
      <vt:lpstr>Arial</vt:lpstr>
      <vt:lpstr>Calibri</vt:lpstr>
      <vt:lpstr>Calibri Light</vt:lpstr>
      <vt:lpstr>Helvetica</vt:lpstr>
      <vt:lpstr>Lato</vt:lpstr>
      <vt:lpstr>Symbol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Why can’t we simply  sed ‘s/protoplanetary/AGN/g’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Wladimir Lyra</dc:creator>
  <cp:lastModifiedBy>Wladimir Lyra</cp:lastModifiedBy>
  <cp:revision>133</cp:revision>
  <cp:lastPrinted>2026-05-27T10:40:43Z</cp:lastPrinted>
  <dcterms:created xsi:type="dcterms:W3CDTF">2020-10-02T19:50:36Z</dcterms:created>
  <dcterms:modified xsi:type="dcterms:W3CDTF">2026-05-27T11:31:47Z</dcterms:modified>
</cp:coreProperties>
</file>