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1400" r:id="rId2"/>
    <p:sldId id="1410" r:id="rId3"/>
    <p:sldId id="1547" r:id="rId4"/>
    <p:sldId id="2652" r:id="rId5"/>
    <p:sldId id="2643" r:id="rId6"/>
    <p:sldId id="1372" r:id="rId7"/>
    <p:sldId id="2639" r:id="rId8"/>
    <p:sldId id="1389" r:id="rId9"/>
    <p:sldId id="1348" r:id="rId10"/>
    <p:sldId id="2642" r:id="rId11"/>
    <p:sldId id="1333" r:id="rId12"/>
    <p:sldId id="1335" r:id="rId13"/>
    <p:sldId id="2646" r:id="rId14"/>
    <p:sldId id="2647" r:id="rId15"/>
    <p:sldId id="2645" r:id="rId16"/>
    <p:sldId id="2635" r:id="rId17"/>
    <p:sldId id="2640" r:id="rId18"/>
    <p:sldId id="13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05D"/>
    <a:srgbClr val="FF2859"/>
    <a:srgbClr val="FFFF00"/>
    <a:srgbClr val="C6181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9"/>
    <p:restoredTop sz="94526"/>
  </p:normalViewPr>
  <p:slideViewPr>
    <p:cSldViewPr snapToGrid="0" snapToObjects="1">
      <p:cViewPr varScale="1">
        <p:scale>
          <a:sx n="112" d="100"/>
          <a:sy n="112" d="100"/>
        </p:scale>
        <p:origin x="12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3AD38-897B-8F48-BB79-AF149F2BD044}" type="datetimeFigureOut">
              <a:rPr lang="en-US" smtClean="0"/>
              <a:t>2/11/26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712A0-4374-EE4D-8660-286782BE6374}" type="slidenum">
              <a:rPr lang="en-US" smtClean="0"/>
              <a:t>‹#›</a:t>
            </a:fld>
            <a:endParaRPr lang="en-US"/>
          </a:p>
        </p:txBody>
      </p:sp>
    </p:spTree>
    <p:extLst>
      <p:ext uri="{BB962C8B-B14F-4D97-AF65-F5344CB8AC3E}">
        <p14:creationId xmlns:p14="http://schemas.microsoft.com/office/powerpoint/2010/main" val="111830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Text Box 1"/>
          <p:cNvSpPr txBox="1">
            <a:spLocks noGrp="1" noRot="1" noChangeAspect="1" noChangeArrowheads="1"/>
          </p:cNvSpPr>
          <p:nvPr>
            <p:ph type="sldImg"/>
          </p:nvPr>
        </p:nvSpPr>
        <p:spPr bwMode="auto">
          <a:xfrm>
            <a:off x="488950" y="1027113"/>
            <a:ext cx="6578600" cy="37004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Grp="1" noChangeArrowheads="1"/>
          </p:cNvSpPr>
          <p:nvPr>
            <p:ph type="body" idx="1"/>
          </p:nvPr>
        </p:nvSpPr>
        <p:spPr bwMode="auto">
          <a:xfrm>
            <a:off x="1169988" y="5087938"/>
            <a:ext cx="5222875" cy="41084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51945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B4CF-FA68-C948-42BD-5C8013E3B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F56A9-BBD4-C1F1-34CE-DEF32A681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ED5D0-F5E1-A80A-D170-CD25113E5D52}"/>
              </a:ext>
            </a:extLst>
          </p:cNvPr>
          <p:cNvSpPr>
            <a:spLocks noGrp="1"/>
          </p:cNvSpPr>
          <p:nvPr>
            <p:ph type="body" idx="1"/>
          </p:nvPr>
        </p:nvSpPr>
        <p:spPr/>
        <p:txBody>
          <a:bodyPr/>
          <a:lstStyle/>
          <a:p>
            <a:r>
              <a:rPr lang="en-US" dirty="0">
                <a:solidFill>
                  <a:srgbClr val="000000"/>
                </a:solidFill>
                <a:effectLst/>
                <a:latin typeface="Times New Roman" panose="02020603050405020304" pitchFamily="18" charset="0"/>
              </a:rPr>
              <a:t>The growth of the large particles is limited by particle drift (blue dashed line). The remaining CO ice-coated particles settle to the disk midplane (black dashed line) and are not readily lofted to the upper regions of the disk where surface layer heating occurs (red dashed line) or where the disk becomes optically thin to UV-photons (the UV optical depth, </a:t>
            </a:r>
            <a:r>
              <a:rPr lang="el-GR" dirty="0">
                <a:solidFill>
                  <a:srgbClr val="000000"/>
                </a:solidFill>
                <a:effectLst/>
                <a:latin typeface="Helvetica" pitchFamily="2" charset="0"/>
              </a:rPr>
              <a:t>τ</a:t>
            </a:r>
            <a:r>
              <a:rPr lang="en-US" dirty="0">
                <a:solidFill>
                  <a:srgbClr val="000000"/>
                </a:solidFill>
                <a:effectLst/>
                <a:latin typeface="Times New Roman" panose="02020603050405020304" pitchFamily="18" charset="0"/>
              </a:rPr>
              <a:t>UV </a:t>
            </a:r>
            <a:r>
              <a:rPr lang="en-US" dirty="0">
                <a:solidFill>
                  <a:srgbClr val="000000"/>
                </a:solidFill>
                <a:effectLst/>
                <a:latin typeface="Helvetica" pitchFamily="2" charset="0"/>
              </a:rPr>
              <a:t>= 1</a:t>
            </a:r>
            <a:r>
              <a:rPr lang="en-US" dirty="0">
                <a:solidFill>
                  <a:srgbClr val="000000"/>
                </a:solidFill>
                <a:effectLst/>
                <a:latin typeface="Times New Roman" panose="02020603050405020304" pitchFamily="18" charset="0"/>
              </a:rPr>
              <a:t>, dashed orange line). The ice particles are thus unable to release their volatile material due to either evaporation or </a:t>
            </a:r>
            <a:r>
              <a:rPr lang="en-US" dirty="0" err="1">
                <a:solidFill>
                  <a:srgbClr val="000000"/>
                </a:solidFill>
                <a:effectLst/>
                <a:latin typeface="Times New Roman" panose="02020603050405020304" pitchFamily="18" charset="0"/>
              </a:rPr>
              <a:t>photodesorption</a:t>
            </a:r>
            <a:r>
              <a:rPr lang="en-US" dirty="0">
                <a:solidFill>
                  <a:srgbClr val="000000"/>
                </a:solidFill>
                <a:effectLst/>
                <a:latin typeface="Times New Roman" panose="02020603050405020304" pitchFamily="18" charset="0"/>
              </a:rPr>
              <a:t>.</a:t>
            </a:r>
          </a:p>
          <a:p>
            <a:endParaRPr lang="en-US" dirty="0"/>
          </a:p>
          <a:p>
            <a:r>
              <a:rPr lang="en-US" dirty="0"/>
              <a:t>Evidence: no ice seen in debris disks; water vapor detected at very large distances.</a:t>
            </a:r>
          </a:p>
          <a:p>
            <a:endParaRPr lang="en-US" dirty="0"/>
          </a:p>
        </p:txBody>
      </p:sp>
      <p:sp>
        <p:nvSpPr>
          <p:cNvPr id="4" name="Slide Number Placeholder 3">
            <a:extLst>
              <a:ext uri="{FF2B5EF4-FFF2-40B4-BE49-F238E27FC236}">
                <a16:creationId xmlns:a16="http://schemas.microsoft.com/office/drawing/2014/main" id="{22748314-02E3-AC3D-6996-7DBB5ABED39C}"/>
              </a:ext>
            </a:extLst>
          </p:cNvPr>
          <p:cNvSpPr>
            <a:spLocks noGrp="1"/>
          </p:cNvSpPr>
          <p:nvPr>
            <p:ph type="sldNum" sz="quarter" idx="5"/>
          </p:nvPr>
        </p:nvSpPr>
        <p:spPr/>
        <p:txBody>
          <a:bodyPr/>
          <a:lstStyle/>
          <a:p>
            <a:fld id="{76F712A0-4374-EE4D-8660-286782BE6374}" type="slidenum">
              <a:rPr lang="en-US" smtClean="0"/>
              <a:t>15</a:t>
            </a:fld>
            <a:endParaRPr lang="en-US"/>
          </a:p>
        </p:txBody>
      </p:sp>
    </p:spTree>
    <p:extLst>
      <p:ext uri="{BB962C8B-B14F-4D97-AF65-F5344CB8AC3E}">
        <p14:creationId xmlns:p14="http://schemas.microsoft.com/office/powerpoint/2010/main" val="264483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fast accretion at 10 au, and accretion of ices; too slow at 25au</a:t>
            </a:r>
          </a:p>
        </p:txBody>
      </p:sp>
      <p:sp>
        <p:nvSpPr>
          <p:cNvPr id="4" name="Slide Number Placeholder 3"/>
          <p:cNvSpPr>
            <a:spLocks noGrp="1"/>
          </p:cNvSpPr>
          <p:nvPr>
            <p:ph type="sldNum" sz="quarter" idx="5"/>
          </p:nvPr>
        </p:nvSpPr>
        <p:spPr/>
        <p:txBody>
          <a:bodyPr/>
          <a:lstStyle/>
          <a:p>
            <a:fld id="{76F712A0-4374-EE4D-8660-286782BE6374}" type="slidenum">
              <a:rPr lang="en-US" smtClean="0"/>
              <a:t>17</a:t>
            </a:fld>
            <a:endParaRPr lang="en-US"/>
          </a:p>
        </p:txBody>
      </p:sp>
    </p:spTree>
    <p:extLst>
      <p:ext uri="{BB962C8B-B14F-4D97-AF65-F5344CB8AC3E}">
        <p14:creationId xmlns:p14="http://schemas.microsoft.com/office/powerpoint/2010/main" val="167851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64A9-EA50-4834-3734-05CF1127F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A1CD9-C9B5-7534-1AE0-1B3B56FAC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F67B3-5EF1-7D4E-752C-22B42007BED7}"/>
              </a:ext>
            </a:extLst>
          </p:cNvPr>
          <p:cNvSpPr>
            <a:spLocks noGrp="1"/>
          </p:cNvSpPr>
          <p:nvPr>
            <p:ph type="body" idx="1"/>
          </p:nvPr>
        </p:nvSpPr>
        <p:spPr/>
        <p:txBody>
          <a:bodyPr/>
          <a:lstStyle/>
          <a:p>
            <a:r>
              <a:rPr lang="en-US" dirty="0"/>
              <a:t>Problems if you form the high—mass objects from several low mass ones. </a:t>
            </a:r>
          </a:p>
          <a:p>
            <a:r>
              <a:rPr lang="en-US" dirty="0"/>
              <a:t>Extremely low porosity? Even with the additional compression, would still have a density close to 1 g/cm^3, not the 2.5 g/cm^3 of Eris.</a:t>
            </a:r>
          </a:p>
          <a:p>
            <a:endParaRPr lang="en-US" dirty="0"/>
          </a:p>
          <a:p>
            <a:r>
              <a:rPr lang="en-US" dirty="0"/>
              <a:t>None of these appear likely. Different formation mechanism?</a:t>
            </a:r>
          </a:p>
          <a:p>
            <a:endParaRPr lang="en-US" dirty="0"/>
          </a:p>
          <a:p>
            <a:endParaRPr lang="en-US" dirty="0"/>
          </a:p>
        </p:txBody>
      </p:sp>
      <p:sp>
        <p:nvSpPr>
          <p:cNvPr id="4" name="Slide Number Placeholder 3">
            <a:extLst>
              <a:ext uri="{FF2B5EF4-FFF2-40B4-BE49-F238E27FC236}">
                <a16:creationId xmlns:a16="http://schemas.microsoft.com/office/drawing/2014/main" id="{0C3AB4FB-6F9B-7948-44A7-7A080FABE679}"/>
              </a:ext>
            </a:extLst>
          </p:cNvPr>
          <p:cNvSpPr>
            <a:spLocks noGrp="1"/>
          </p:cNvSpPr>
          <p:nvPr>
            <p:ph type="sldNum" sz="quarter" idx="5"/>
          </p:nvPr>
        </p:nvSpPr>
        <p:spPr/>
        <p:txBody>
          <a:bodyPr/>
          <a:lstStyle/>
          <a:p>
            <a:fld id="{76F712A0-4374-EE4D-8660-286782BE6374}" type="slidenum">
              <a:rPr lang="en-US" smtClean="0"/>
              <a:t>2</a:t>
            </a:fld>
            <a:endParaRPr lang="en-US"/>
          </a:p>
        </p:txBody>
      </p:sp>
    </p:spTree>
    <p:extLst>
      <p:ext uri="{BB962C8B-B14F-4D97-AF65-F5344CB8AC3E}">
        <p14:creationId xmlns:p14="http://schemas.microsoft.com/office/powerpoint/2010/main" val="199015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Detached (only 9 known): high eccentricity, large </a:t>
            </a:r>
            <a:r>
              <a:rPr lang="en-US" b="0" i="0" dirty="0" err="1">
                <a:solidFill>
                  <a:srgbClr val="202122"/>
                </a:solidFill>
                <a:effectLst/>
                <a:latin typeface="Arial" panose="020B0604020202020204" pitchFamily="34" charset="0"/>
              </a:rPr>
              <a:t>sma</a:t>
            </a:r>
            <a:r>
              <a:rPr lang="en-US" b="0" i="0" dirty="0">
                <a:solidFill>
                  <a:srgbClr val="202122"/>
                </a:solidFill>
                <a:effectLst/>
                <a:latin typeface="Arial" panose="020B0604020202020204" pitchFamily="34" charset="0"/>
              </a:rPr>
              <a:t>, can’t be scattered by Neptune. Mystery. Passing star, extra planet, ejected planet, planet 9?</a:t>
            </a:r>
          </a:p>
          <a:p>
            <a:endParaRPr lang="en-US" dirty="0"/>
          </a:p>
        </p:txBody>
      </p:sp>
      <p:sp>
        <p:nvSpPr>
          <p:cNvPr id="4" name="Slide Number Placeholder 3"/>
          <p:cNvSpPr>
            <a:spLocks noGrp="1"/>
          </p:cNvSpPr>
          <p:nvPr>
            <p:ph type="sldNum" sz="quarter" idx="5"/>
          </p:nvPr>
        </p:nvSpPr>
        <p:spPr/>
        <p:txBody>
          <a:bodyPr/>
          <a:lstStyle/>
          <a:p>
            <a:fld id="{76F712A0-4374-EE4D-8660-286782BE6374}" type="slidenum">
              <a:rPr lang="en-US" smtClean="0"/>
              <a:t>3</a:t>
            </a:fld>
            <a:endParaRPr lang="en-US"/>
          </a:p>
        </p:txBody>
      </p:sp>
    </p:spTree>
    <p:extLst>
      <p:ext uri="{BB962C8B-B14F-4D97-AF65-F5344CB8AC3E}">
        <p14:creationId xmlns:p14="http://schemas.microsoft.com/office/powerpoint/2010/main" val="286798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B0452-2D11-5B60-65BB-5AB061B91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27840-650F-CEAA-C954-A63CE143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6D7AA-4B9B-E724-1065-FD66F7163097}"/>
              </a:ext>
            </a:extLst>
          </p:cNvPr>
          <p:cNvSpPr>
            <a:spLocks noGrp="1"/>
          </p:cNvSpPr>
          <p:nvPr>
            <p:ph type="body" idx="1"/>
          </p:nvPr>
        </p:nvSpPr>
        <p:spPr/>
        <p:txBody>
          <a:bodyPr/>
          <a:lstStyle/>
          <a:p>
            <a:r>
              <a:rPr lang="en-US" dirty="0"/>
              <a:t>Problems if you form the high—mass objects from several low mass ones. </a:t>
            </a:r>
          </a:p>
          <a:p>
            <a:r>
              <a:rPr lang="en-US" dirty="0"/>
              <a:t>Extremely low porosity? Even with the additional compression, would still have a density close to 1 g/cm^3, not the 2.5 g/cm^3 of Eris.</a:t>
            </a:r>
          </a:p>
          <a:p>
            <a:endParaRPr lang="en-US" dirty="0"/>
          </a:p>
          <a:p>
            <a:r>
              <a:rPr lang="en-US" dirty="0"/>
              <a:t>None of these appear likely. Different formation mechanism?</a:t>
            </a:r>
          </a:p>
          <a:p>
            <a:endParaRPr lang="en-US" dirty="0"/>
          </a:p>
          <a:p>
            <a:endParaRPr lang="en-US" dirty="0"/>
          </a:p>
        </p:txBody>
      </p:sp>
      <p:sp>
        <p:nvSpPr>
          <p:cNvPr id="4" name="Slide Number Placeholder 3">
            <a:extLst>
              <a:ext uri="{FF2B5EF4-FFF2-40B4-BE49-F238E27FC236}">
                <a16:creationId xmlns:a16="http://schemas.microsoft.com/office/drawing/2014/main" id="{1886C164-9D29-9D87-9239-51BC6F4F9E61}"/>
              </a:ext>
            </a:extLst>
          </p:cNvPr>
          <p:cNvSpPr>
            <a:spLocks noGrp="1"/>
          </p:cNvSpPr>
          <p:nvPr>
            <p:ph type="sldNum" sz="quarter" idx="5"/>
          </p:nvPr>
        </p:nvSpPr>
        <p:spPr/>
        <p:txBody>
          <a:bodyPr/>
          <a:lstStyle/>
          <a:p>
            <a:fld id="{76F712A0-4374-EE4D-8660-286782BE6374}" type="slidenum">
              <a:rPr lang="en-US" smtClean="0"/>
              <a:t>4</a:t>
            </a:fld>
            <a:endParaRPr lang="en-US"/>
          </a:p>
        </p:txBody>
      </p:sp>
    </p:spTree>
    <p:extLst>
      <p:ext uri="{BB962C8B-B14F-4D97-AF65-F5344CB8AC3E}">
        <p14:creationId xmlns:p14="http://schemas.microsoft.com/office/powerpoint/2010/main" val="422815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FBCE-C372-1A58-8FE4-97DDD8175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694ED-BDA8-4A2F-28E6-0A4D304B8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EF02D-8C91-679E-7A63-D363D7E7063A}"/>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74AF6098-2C78-6A73-6B86-BF75986F96E7}"/>
              </a:ext>
            </a:extLst>
          </p:cNvPr>
          <p:cNvSpPr>
            <a:spLocks noGrp="1"/>
          </p:cNvSpPr>
          <p:nvPr>
            <p:ph type="sldNum" sz="quarter" idx="5"/>
          </p:nvPr>
        </p:nvSpPr>
        <p:spPr/>
        <p:txBody>
          <a:bodyPr/>
          <a:lstStyle/>
          <a:p>
            <a:fld id="{76F712A0-4374-EE4D-8660-286782BE6374}" type="slidenum">
              <a:rPr lang="en-US" smtClean="0"/>
              <a:t>5</a:t>
            </a:fld>
            <a:endParaRPr lang="en-US"/>
          </a:p>
        </p:txBody>
      </p:sp>
    </p:spTree>
    <p:extLst>
      <p:ext uri="{BB962C8B-B14F-4D97-AF65-F5344CB8AC3E}">
        <p14:creationId xmlns:p14="http://schemas.microsoft.com/office/powerpoint/2010/main" val="85824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endParaRPr lang="en-US" b="0" i="0" dirty="0">
              <a:solidFill>
                <a:srgbClr val="050505"/>
              </a:solidFill>
              <a:effectLst/>
              <a:latin typeface="system-ui"/>
            </a:endParaRP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7</a:t>
            </a:fld>
            <a:endParaRPr lang="en-US"/>
          </a:p>
        </p:txBody>
      </p:sp>
    </p:spTree>
    <p:extLst>
      <p:ext uri="{BB962C8B-B14F-4D97-AF65-F5344CB8AC3E}">
        <p14:creationId xmlns:p14="http://schemas.microsoft.com/office/powerpoint/2010/main" val="3697327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4BC5-4161-5A51-A7EA-0BA7216CC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A025-BF7A-719F-7DE8-6E98CE5BE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596A-051A-AF7C-AF8D-5B123F3655FF}"/>
              </a:ext>
            </a:extLst>
          </p:cNvPr>
          <p:cNvSpPr>
            <a:spLocks noGrp="1"/>
          </p:cNvSpPr>
          <p:nvPr>
            <p:ph type="body" idx="1"/>
          </p:nvPr>
        </p:nvSpPr>
        <p:spPr/>
        <p:txBody>
          <a:bodyPr/>
          <a:lstStyle/>
          <a:p>
            <a:r>
              <a:rPr lang="en-US" b="0" i="0" dirty="0">
                <a:solidFill>
                  <a:srgbClr val="050505"/>
                </a:solidFill>
                <a:effectLst/>
                <a:latin typeface="system-ui"/>
              </a:rPr>
              <a:t>Then, once formed, an icy planetesimal would capture mostly small pebbles -- these pebbles could be silicate-rich if they lost ice by, e.g. spending a lot of time in the disk atmosphere getting UV irradiated.</a:t>
            </a:r>
          </a:p>
        </p:txBody>
      </p:sp>
      <p:sp>
        <p:nvSpPr>
          <p:cNvPr id="4" name="Slide Number Placeholder 3">
            <a:extLst>
              <a:ext uri="{FF2B5EF4-FFF2-40B4-BE49-F238E27FC236}">
                <a16:creationId xmlns:a16="http://schemas.microsoft.com/office/drawing/2014/main" id="{83BA0DC6-F5BB-8D8B-2B8F-A6EF76F7A665}"/>
              </a:ext>
            </a:extLst>
          </p:cNvPr>
          <p:cNvSpPr>
            <a:spLocks noGrp="1"/>
          </p:cNvSpPr>
          <p:nvPr>
            <p:ph type="sldNum" sz="quarter" idx="5"/>
          </p:nvPr>
        </p:nvSpPr>
        <p:spPr/>
        <p:txBody>
          <a:bodyPr/>
          <a:lstStyle/>
          <a:p>
            <a:fld id="{76F712A0-4374-EE4D-8660-286782BE6374}" type="slidenum">
              <a:rPr lang="en-US" smtClean="0"/>
              <a:t>8</a:t>
            </a:fld>
            <a:endParaRPr lang="en-US"/>
          </a:p>
        </p:txBody>
      </p:sp>
    </p:spTree>
    <p:extLst>
      <p:ext uri="{BB962C8B-B14F-4D97-AF65-F5344CB8AC3E}">
        <p14:creationId xmlns:p14="http://schemas.microsoft.com/office/powerpoint/2010/main" val="91094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4B25-93A8-ACE4-A4A8-3649A0DFC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655A6-E98C-8FC4-5BC3-A260DDA72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A173D-EBF1-17CC-9486-B5895BFF96B4}"/>
              </a:ext>
            </a:extLst>
          </p:cNvPr>
          <p:cNvSpPr>
            <a:spLocks noGrp="1"/>
          </p:cNvSpPr>
          <p:nvPr>
            <p:ph type="body" idx="1"/>
          </p:nvPr>
        </p:nvSpPr>
        <p:spPr/>
        <p:txBody>
          <a:bodyPr/>
          <a:lstStyle/>
          <a:p>
            <a:r>
              <a:rPr lang="en-US" dirty="0"/>
              <a:t>Problems if you form the high—mass objects from several low mass ones. </a:t>
            </a:r>
          </a:p>
          <a:p>
            <a:r>
              <a:rPr lang="en-US" dirty="0"/>
              <a:t>Extremely low porosity? Even with the additional compression, would still have a density close to 1 g/cm^3, not the 2.5 g/cm^3 of Eris.</a:t>
            </a:r>
          </a:p>
          <a:p>
            <a:endParaRPr lang="en-US" dirty="0"/>
          </a:p>
          <a:p>
            <a:r>
              <a:rPr lang="en-US" dirty="0"/>
              <a:t>None of these appear likely. Different formation mechanism?</a:t>
            </a:r>
          </a:p>
          <a:p>
            <a:endParaRPr lang="en-US" dirty="0"/>
          </a:p>
          <a:p>
            <a:endParaRPr lang="en-US" dirty="0"/>
          </a:p>
        </p:txBody>
      </p:sp>
      <p:sp>
        <p:nvSpPr>
          <p:cNvPr id="4" name="Slide Number Placeholder 3">
            <a:extLst>
              <a:ext uri="{FF2B5EF4-FFF2-40B4-BE49-F238E27FC236}">
                <a16:creationId xmlns:a16="http://schemas.microsoft.com/office/drawing/2014/main" id="{A39A0207-C009-7047-0E87-44D77FD5C756}"/>
              </a:ext>
            </a:extLst>
          </p:cNvPr>
          <p:cNvSpPr>
            <a:spLocks noGrp="1"/>
          </p:cNvSpPr>
          <p:nvPr>
            <p:ph type="sldNum" sz="quarter" idx="5"/>
          </p:nvPr>
        </p:nvSpPr>
        <p:spPr/>
        <p:txBody>
          <a:bodyPr/>
          <a:lstStyle/>
          <a:p>
            <a:fld id="{76F712A0-4374-EE4D-8660-286782BE6374}" type="slidenum">
              <a:rPr lang="en-US" smtClean="0"/>
              <a:t>13</a:t>
            </a:fld>
            <a:endParaRPr lang="en-US"/>
          </a:p>
        </p:txBody>
      </p:sp>
    </p:spTree>
    <p:extLst>
      <p:ext uri="{BB962C8B-B14F-4D97-AF65-F5344CB8AC3E}">
        <p14:creationId xmlns:p14="http://schemas.microsoft.com/office/powerpoint/2010/main" val="103444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7AD5-938C-2BD6-CA9D-3F89044BB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BAEAA-015F-9CD6-AEBD-0639C8F4C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E067E-DF35-1B37-A58A-B1E36F616BD5}"/>
              </a:ext>
            </a:extLst>
          </p:cNvPr>
          <p:cNvSpPr>
            <a:spLocks noGrp="1"/>
          </p:cNvSpPr>
          <p:nvPr>
            <p:ph type="body" idx="1"/>
          </p:nvPr>
        </p:nvSpPr>
        <p:spPr/>
        <p:txBody>
          <a:bodyPr/>
          <a:lstStyle/>
          <a:p>
            <a:r>
              <a:rPr lang="en-US" b="0" i="0" dirty="0">
                <a:solidFill>
                  <a:srgbClr val="050505"/>
                </a:solidFill>
                <a:effectLst/>
                <a:latin typeface="system-ui"/>
              </a:rPr>
              <a:t>If the high-mass bodies were formed of many small-mass bodies, why would their densities be so different? Even with gravitational compaction, the low-mass objects would have to be unreasonably porous if they had the same composition of the high-mass ones.</a:t>
            </a:r>
            <a:endParaRPr lang="en-US" dirty="0"/>
          </a:p>
        </p:txBody>
      </p:sp>
      <p:sp>
        <p:nvSpPr>
          <p:cNvPr id="4" name="Slide Number Placeholder 3">
            <a:extLst>
              <a:ext uri="{FF2B5EF4-FFF2-40B4-BE49-F238E27FC236}">
                <a16:creationId xmlns:a16="http://schemas.microsoft.com/office/drawing/2014/main" id="{DFDA5780-8A5B-2FE8-F10C-4931D69E2F02}"/>
              </a:ext>
            </a:extLst>
          </p:cNvPr>
          <p:cNvSpPr>
            <a:spLocks noGrp="1"/>
          </p:cNvSpPr>
          <p:nvPr>
            <p:ph type="sldNum" sz="quarter" idx="5"/>
          </p:nvPr>
        </p:nvSpPr>
        <p:spPr/>
        <p:txBody>
          <a:bodyPr/>
          <a:lstStyle/>
          <a:p>
            <a:fld id="{76F712A0-4374-EE4D-8660-286782BE6374}" type="slidenum">
              <a:rPr lang="en-US" smtClean="0"/>
              <a:t>14</a:t>
            </a:fld>
            <a:endParaRPr lang="en-US"/>
          </a:p>
        </p:txBody>
      </p:sp>
    </p:spTree>
    <p:extLst>
      <p:ext uri="{BB962C8B-B14F-4D97-AF65-F5344CB8AC3E}">
        <p14:creationId xmlns:p14="http://schemas.microsoft.com/office/powerpoint/2010/main" val="247572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34997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980647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60124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5002" y="568622"/>
            <a:ext cx="10407759" cy="1143000"/>
          </a:xfrm>
        </p:spPr>
        <p:txBody>
          <a:bodyPr/>
          <a:lstStyle/>
          <a:p>
            <a:r>
              <a:rPr lang="en-US"/>
              <a:t>Click to edit Master title style</a:t>
            </a:r>
          </a:p>
        </p:txBody>
      </p:sp>
    </p:spTree>
    <p:extLst>
      <p:ext uri="{BB962C8B-B14F-4D97-AF65-F5344CB8AC3E}">
        <p14:creationId xmlns:p14="http://schemas.microsoft.com/office/powerpoint/2010/main" val="105277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78452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205388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98424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6025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1401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87459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5202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6A2156-0D06-F941-AE72-FDE114709D8C}" type="slidenum">
              <a:rPr lang="en-US" smtClean="0"/>
              <a:t>‹#›</a:t>
            </a:fld>
            <a:endParaRPr lang="en-US"/>
          </a:p>
        </p:txBody>
      </p:sp>
    </p:spTree>
    <p:extLst>
      <p:ext uri="{BB962C8B-B14F-4D97-AF65-F5344CB8AC3E}">
        <p14:creationId xmlns:p14="http://schemas.microsoft.com/office/powerpoint/2010/main" val="1453537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2156-0D06-F941-AE72-FDE114709D8C}" type="slidenum">
              <a:rPr lang="en-US" smtClean="0"/>
              <a:t>‹#›</a:t>
            </a:fld>
            <a:endParaRPr lang="en-US"/>
          </a:p>
        </p:txBody>
      </p:sp>
    </p:spTree>
    <p:extLst>
      <p:ext uri="{BB962C8B-B14F-4D97-AF65-F5344CB8AC3E}">
        <p14:creationId xmlns:p14="http://schemas.microsoft.com/office/powerpoint/2010/main" val="1578206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CE6161-EE27-621C-BFA6-A98213001112}"/>
              </a:ext>
            </a:extLst>
          </p:cNvPr>
          <p:cNvPicPr>
            <a:picLocks noChangeAspect="1"/>
          </p:cNvPicPr>
          <p:nvPr/>
        </p:nvPicPr>
        <p:blipFill>
          <a:blip r:embed="rId3"/>
          <a:stretch>
            <a:fillRect/>
          </a:stretch>
        </p:blipFill>
        <p:spPr>
          <a:xfrm>
            <a:off x="3755694" y="1203525"/>
            <a:ext cx="4619597" cy="4619597"/>
          </a:xfrm>
          <a:prstGeom prst="rect">
            <a:avLst/>
          </a:prstGeom>
        </p:spPr>
      </p:pic>
      <p:sp>
        <p:nvSpPr>
          <p:cNvPr id="53" name="Text Box 2">
            <a:extLst>
              <a:ext uri="{FF2B5EF4-FFF2-40B4-BE49-F238E27FC236}">
                <a16:creationId xmlns:a16="http://schemas.microsoft.com/office/drawing/2014/main" id="{BE23E154-ED82-B14E-9E68-497BDC4E5977}"/>
              </a:ext>
            </a:extLst>
          </p:cNvPr>
          <p:cNvSpPr txBox="1">
            <a:spLocks noChangeArrowheads="1"/>
          </p:cNvSpPr>
          <p:nvPr/>
        </p:nvSpPr>
        <p:spPr bwMode="auto">
          <a:xfrm>
            <a:off x="12259" y="251259"/>
            <a:ext cx="12167481"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b="1" dirty="0">
                <a:solidFill>
                  <a:schemeClr val="bg1"/>
                </a:solidFill>
                <a:latin typeface="Helvetica" pitchFamily="2" charset="0"/>
              </a:rPr>
              <a:t>Polydisperse Pebble Accretion</a:t>
            </a:r>
          </a:p>
          <a:p>
            <a:pPr algn="ctr">
              <a:lnSpc>
                <a:spcPct val="116000"/>
              </a:lnSpc>
            </a:pPr>
            <a:r>
              <a:rPr lang="en-US" b="1" i="1" dirty="0">
                <a:solidFill>
                  <a:schemeClr val="bg1"/>
                </a:solidFill>
                <a:latin typeface="Helvetica" pitchFamily="2" charset="0"/>
                <a:cs typeface="Helvetica"/>
              </a:rPr>
              <a:t>Lessons from the Kuiper belt</a:t>
            </a:r>
            <a:endParaRPr lang="en-US" b="1" i="1" dirty="0">
              <a:solidFill>
                <a:schemeClr val="bg1"/>
              </a:solidFill>
              <a:latin typeface="Helvetica"/>
              <a:cs typeface="Helvetica"/>
            </a:endParaRPr>
          </a:p>
        </p:txBody>
      </p:sp>
      <p:pic>
        <p:nvPicPr>
          <p:cNvPr id="10" name="Picture 9" descr="A white text on a black background&#10;&#10;AI-generated content may be incorrect.">
            <a:extLst>
              <a:ext uri="{FF2B5EF4-FFF2-40B4-BE49-F238E27FC236}">
                <a16:creationId xmlns:a16="http://schemas.microsoft.com/office/drawing/2014/main" id="{3D4D05AA-A739-3A20-1C4C-27A3102F32BD}"/>
              </a:ext>
            </a:extLst>
          </p:cNvPr>
          <p:cNvPicPr>
            <a:picLocks noChangeAspect="1"/>
          </p:cNvPicPr>
          <p:nvPr/>
        </p:nvPicPr>
        <p:blipFill>
          <a:blip r:embed="rId4"/>
          <a:stretch>
            <a:fillRect/>
          </a:stretch>
        </p:blipFill>
        <p:spPr>
          <a:xfrm>
            <a:off x="486056" y="2398397"/>
            <a:ext cx="2651219" cy="2495265"/>
          </a:xfrm>
          <a:prstGeom prst="rect">
            <a:avLst/>
          </a:prstGeom>
          <a:effectLst>
            <a:outerShdw blurRad="50800" dist="50800" dir="5400000" algn="ctr" rotWithShape="0">
              <a:srgbClr val="000000">
                <a:alpha val="0"/>
              </a:srgbClr>
            </a:outerShdw>
            <a:softEdge rad="0"/>
          </a:effectLst>
        </p:spPr>
      </p:pic>
      <p:pic>
        <p:nvPicPr>
          <p:cNvPr id="11" name="Picture 10">
            <a:extLst>
              <a:ext uri="{FF2B5EF4-FFF2-40B4-BE49-F238E27FC236}">
                <a16:creationId xmlns:a16="http://schemas.microsoft.com/office/drawing/2014/main" id="{8172C642-4530-EB83-6AAA-4D1BB68F1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4245" y="6243116"/>
            <a:ext cx="1275074" cy="410617"/>
          </a:xfrm>
          <a:prstGeom prst="rect">
            <a:avLst/>
          </a:prstGeom>
        </p:spPr>
      </p:pic>
      <p:pic>
        <p:nvPicPr>
          <p:cNvPr id="12" name="Picture 11">
            <a:extLst>
              <a:ext uri="{FF2B5EF4-FFF2-40B4-BE49-F238E27FC236}">
                <a16:creationId xmlns:a16="http://schemas.microsoft.com/office/drawing/2014/main" id="{FEE80BF2-AD58-D987-12DA-F9896CDD5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2574" y="4667098"/>
            <a:ext cx="850394" cy="703775"/>
          </a:xfrm>
          <a:prstGeom prst="rect">
            <a:avLst/>
          </a:prstGeom>
        </p:spPr>
      </p:pic>
      <p:pic>
        <p:nvPicPr>
          <p:cNvPr id="13" name="Picture 12">
            <a:extLst>
              <a:ext uri="{FF2B5EF4-FFF2-40B4-BE49-F238E27FC236}">
                <a16:creationId xmlns:a16="http://schemas.microsoft.com/office/drawing/2014/main" id="{DBD192A5-AF32-6C19-5629-B5AF54C80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2574" y="3670791"/>
            <a:ext cx="798416" cy="802589"/>
          </a:xfrm>
          <a:prstGeom prst="rect">
            <a:avLst/>
          </a:prstGeom>
        </p:spPr>
      </p:pic>
      <p:pic>
        <p:nvPicPr>
          <p:cNvPr id="14" name="Picture 13" descr="A logo with a light bulb&#10;&#10;AI-generated content may be incorrect.">
            <a:extLst>
              <a:ext uri="{FF2B5EF4-FFF2-40B4-BE49-F238E27FC236}">
                <a16:creationId xmlns:a16="http://schemas.microsoft.com/office/drawing/2014/main" id="{30A0F6E6-89F2-B409-E390-825C3A385CA3}"/>
              </a:ext>
            </a:extLst>
          </p:cNvPr>
          <p:cNvPicPr>
            <a:picLocks noChangeAspect="1"/>
          </p:cNvPicPr>
          <p:nvPr/>
        </p:nvPicPr>
        <p:blipFill>
          <a:blip r:embed="rId8"/>
          <a:stretch>
            <a:fillRect/>
          </a:stretch>
        </p:blipFill>
        <p:spPr>
          <a:xfrm>
            <a:off x="10319319" y="5500132"/>
            <a:ext cx="1270000" cy="571500"/>
          </a:xfrm>
          <a:prstGeom prst="rect">
            <a:avLst/>
          </a:prstGeom>
        </p:spPr>
      </p:pic>
      <p:sp>
        <p:nvSpPr>
          <p:cNvPr id="15" name="Rectangle 1">
            <a:extLst>
              <a:ext uri="{FF2B5EF4-FFF2-40B4-BE49-F238E27FC236}">
                <a16:creationId xmlns:a16="http://schemas.microsoft.com/office/drawing/2014/main" id="{28CDF834-1460-076D-5BE7-4D920484380D}"/>
              </a:ext>
            </a:extLst>
          </p:cNvPr>
          <p:cNvSpPr txBox="1">
            <a:spLocks noChangeArrowheads="1"/>
          </p:cNvSpPr>
          <p:nvPr/>
        </p:nvSpPr>
        <p:spPr>
          <a:xfrm>
            <a:off x="24519" y="2575664"/>
            <a:ext cx="12167481" cy="1768457"/>
          </a:xfrm>
          <a:prstGeom prst="rect">
            <a:avLst/>
          </a:prstGeom>
          <a:ln/>
          <a:effectLst>
            <a:outerShdw blurRad="50800" dist="38100" dir="2700000" algn="tl" rotWithShape="0">
              <a:prstClr val="black">
                <a:alpha val="40000"/>
              </a:prstClr>
            </a:outerShdw>
          </a:effectLst>
        </p:spPr>
        <p:txBody>
          <a:bodyPr vert="horz" lIns="91440" tIns="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b="1" dirty="0">
                <a:solidFill>
                  <a:schemeClr val="bg1"/>
                </a:solidFill>
                <a:latin typeface="Helvetica"/>
                <a:cs typeface="Helvetica"/>
              </a:rPr>
              <a:t>Wladimir  Lyra</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dirty="0">
                <a:solidFill>
                  <a:schemeClr val="bg1">
                    <a:lumMod val="95000"/>
                  </a:schemeClr>
                </a:solidFill>
                <a:latin typeface="Helvetica"/>
                <a:cs typeface="Helvetica"/>
              </a:rPr>
              <a:t>New Mexico State University</a:t>
            </a:r>
          </a:p>
          <a:p>
            <a:pPr marL="0" indent="0" algn="ctr">
              <a:lnSpc>
                <a:spcPct val="116000"/>
              </a:lnSpc>
              <a:spcAft>
                <a:spcPct val="0"/>
              </a:spcAft>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1000" b="1" dirty="0">
                <a:solidFill>
                  <a:schemeClr val="bg1">
                    <a:lumMod val="95000"/>
                  </a:schemeClr>
                </a:solidFill>
                <a:latin typeface="Helvetica"/>
                <a:cs typeface="Helvetica"/>
              </a:rPr>
              <a:t>Las Cruces NM, USA</a:t>
            </a:r>
          </a:p>
        </p:txBody>
      </p:sp>
      <p:sp>
        <p:nvSpPr>
          <p:cNvPr id="2" name="Rectangle 1">
            <a:extLst>
              <a:ext uri="{FF2B5EF4-FFF2-40B4-BE49-F238E27FC236}">
                <a16:creationId xmlns:a16="http://schemas.microsoft.com/office/drawing/2014/main" id="{D5CCB9CE-4180-D682-C6FD-8F9FA84C304C}"/>
              </a:ext>
            </a:extLst>
          </p:cNvPr>
          <p:cNvSpPr/>
          <p:nvPr/>
        </p:nvSpPr>
        <p:spPr>
          <a:xfrm>
            <a:off x="0" y="6459467"/>
            <a:ext cx="12192000" cy="360676"/>
          </a:xfrm>
          <a:prstGeom prst="rect">
            <a:avLst/>
          </a:prstGeom>
        </p:spPr>
        <p:txBody>
          <a:bodyPr wrap="square">
            <a:spAutoFit/>
          </a:bodyPr>
          <a:lstStyle/>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r>
              <a:rPr lang="en-US" sz="1600" dirty="0">
                <a:solidFill>
                  <a:schemeClr val="bg1"/>
                </a:solidFill>
              </a:rPr>
              <a:t>Galaxies to planets: an elemental journey </a:t>
            </a:r>
            <a:r>
              <a:rPr lang="en-US" sz="1451" dirty="0">
                <a:solidFill>
                  <a:schemeClr val="bg1"/>
                </a:solidFill>
                <a:latin typeface="Helvetica"/>
                <a:cs typeface="Helvetica"/>
              </a:rPr>
              <a:t>– Ringberg Castle – Feb 9th-13th, 2026 </a:t>
            </a:r>
          </a:p>
        </p:txBody>
      </p:sp>
    </p:spTree>
    <p:extLst>
      <p:ext uri="{BB962C8B-B14F-4D97-AF65-F5344CB8AC3E}">
        <p14:creationId xmlns:p14="http://schemas.microsoft.com/office/powerpoint/2010/main" val="29992036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C73166-B079-034A-8339-A01C7D4CE82A}"/>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Rates</a:t>
            </a:r>
          </a:p>
        </p:txBody>
      </p:sp>
      <p:pic>
        <p:nvPicPr>
          <p:cNvPr id="7" name="Picture 6" descr="Chart, line chart&#10;&#10;Description automatically generated">
            <a:extLst>
              <a:ext uri="{FF2B5EF4-FFF2-40B4-BE49-F238E27FC236}">
                <a16:creationId xmlns:a16="http://schemas.microsoft.com/office/drawing/2014/main" id="{4C9E6C66-3C88-8DB8-D386-CD78B679F4EE}"/>
              </a:ext>
            </a:extLst>
          </p:cNvPr>
          <p:cNvPicPr>
            <a:picLocks noChangeAspect="1"/>
          </p:cNvPicPr>
          <p:nvPr/>
        </p:nvPicPr>
        <p:blipFill>
          <a:blip r:embed="rId2"/>
          <a:stretch>
            <a:fillRect/>
          </a:stretch>
        </p:blipFill>
        <p:spPr>
          <a:xfrm>
            <a:off x="2209800" y="1245163"/>
            <a:ext cx="7772400" cy="4945064"/>
          </a:xfrm>
          <a:prstGeom prst="rect">
            <a:avLst/>
          </a:prstGeom>
        </p:spPr>
      </p:pic>
      <p:sp>
        <p:nvSpPr>
          <p:cNvPr id="3" name="TextBox 2">
            <a:extLst>
              <a:ext uri="{FF2B5EF4-FFF2-40B4-BE49-F238E27FC236}">
                <a16:creationId xmlns:a16="http://schemas.microsoft.com/office/drawing/2014/main" id="{25B7ADE4-A171-4ACC-B72E-F9EBE21F23B3}"/>
              </a:ext>
            </a:extLst>
          </p:cNvPr>
          <p:cNvSpPr txBox="1"/>
          <p:nvPr/>
        </p:nvSpPr>
        <p:spPr>
          <a:xfrm>
            <a:off x="0" y="6611779"/>
            <a:ext cx="12192000"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Lyra &amp; Johansen + (2023)</a:t>
            </a:r>
          </a:p>
        </p:txBody>
      </p:sp>
      <p:sp>
        <p:nvSpPr>
          <p:cNvPr id="2" name="Slide Number Placeholder 3">
            <a:extLst>
              <a:ext uri="{FF2B5EF4-FFF2-40B4-BE49-F238E27FC236}">
                <a16:creationId xmlns:a16="http://schemas.microsoft.com/office/drawing/2014/main" id="{C33BB277-A42A-34A9-F043-E40CBBCB179A}"/>
              </a:ext>
            </a:extLst>
          </p:cNvPr>
          <p:cNvSpPr>
            <a:spLocks noGrp="1"/>
          </p:cNvSpPr>
          <p:nvPr>
            <p:ph type="sldNum" sz="quarter" idx="12"/>
          </p:nvPr>
        </p:nvSpPr>
        <p:spPr>
          <a:xfrm>
            <a:off x="8610600" y="6356350"/>
            <a:ext cx="2743200" cy="365125"/>
          </a:xfrm>
        </p:spPr>
        <p:txBody>
          <a:bodyPr/>
          <a:lstStyle/>
          <a:p>
            <a:fld id="{836A2156-0D06-F941-AE72-FDE114709D8C}" type="slidenum">
              <a:rPr lang="en-US" smtClean="0"/>
              <a:t>10</a:t>
            </a:fld>
            <a:endParaRPr lang="en-US"/>
          </a:p>
        </p:txBody>
      </p:sp>
      <p:sp>
        <p:nvSpPr>
          <p:cNvPr id="4" name="Rectangle 3">
            <a:extLst>
              <a:ext uri="{FF2B5EF4-FFF2-40B4-BE49-F238E27FC236}">
                <a16:creationId xmlns:a16="http://schemas.microsoft.com/office/drawing/2014/main" id="{B4ED3BC0-835E-A74A-DAA1-C4C4A894A0C7}"/>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08057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10;&#10;Description automatically generated">
            <a:extLst>
              <a:ext uri="{FF2B5EF4-FFF2-40B4-BE49-F238E27FC236}">
                <a16:creationId xmlns:a16="http://schemas.microsoft.com/office/drawing/2014/main" id="{DDA0D5D0-C3E3-7A4F-B95A-F109F83FC43A}"/>
              </a:ext>
            </a:extLst>
          </p:cNvPr>
          <p:cNvPicPr>
            <a:picLocks noChangeAspect="1"/>
          </p:cNvPicPr>
          <p:nvPr/>
        </p:nvPicPr>
        <p:blipFill>
          <a:blip r:embed="rId2"/>
          <a:stretch>
            <a:fillRect/>
          </a:stretch>
        </p:blipFill>
        <p:spPr>
          <a:xfrm>
            <a:off x="6070239" y="1488758"/>
            <a:ext cx="6289188" cy="3878332"/>
          </a:xfrm>
          <a:prstGeom prst="rect">
            <a:avLst/>
          </a:prstGeom>
        </p:spPr>
      </p:pic>
      <p:pic>
        <p:nvPicPr>
          <p:cNvPr id="9" name="Picture 8" descr="Chart&#10;&#10;Description automatically generated">
            <a:extLst>
              <a:ext uri="{FF2B5EF4-FFF2-40B4-BE49-F238E27FC236}">
                <a16:creationId xmlns:a16="http://schemas.microsoft.com/office/drawing/2014/main" id="{C955434C-5FA0-58A3-6398-A030AEC60272}"/>
              </a:ext>
            </a:extLst>
          </p:cNvPr>
          <p:cNvPicPr>
            <a:picLocks noChangeAspect="1"/>
          </p:cNvPicPr>
          <p:nvPr/>
        </p:nvPicPr>
        <p:blipFill>
          <a:blip r:embed="rId3"/>
          <a:stretch>
            <a:fillRect/>
          </a:stretch>
        </p:blipFill>
        <p:spPr>
          <a:xfrm>
            <a:off x="-115911" y="1488758"/>
            <a:ext cx="6289185" cy="3878331"/>
          </a:xfrm>
          <a:prstGeom prst="rect">
            <a:avLst/>
          </a:prstGeom>
        </p:spPr>
      </p:pic>
      <p:sp>
        <p:nvSpPr>
          <p:cNvPr id="2" name="TextBox 1">
            <a:extLst>
              <a:ext uri="{FF2B5EF4-FFF2-40B4-BE49-F238E27FC236}">
                <a16:creationId xmlns:a16="http://schemas.microsoft.com/office/drawing/2014/main" id="{3F37F52D-DC78-4E28-8D7C-61E64CE1EB0A}"/>
              </a:ext>
            </a:extLst>
          </p:cNvPr>
          <p:cNvSpPr txBox="1"/>
          <p:nvPr/>
        </p:nvSpPr>
        <p:spPr>
          <a:xfrm>
            <a:off x="0" y="6611779"/>
            <a:ext cx="12192000"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Lyra &amp; Johansen + (2023)</a:t>
            </a:r>
          </a:p>
        </p:txBody>
      </p:sp>
      <p:sp>
        <p:nvSpPr>
          <p:cNvPr id="3" name="TextBox 2">
            <a:extLst>
              <a:ext uri="{FF2B5EF4-FFF2-40B4-BE49-F238E27FC236}">
                <a16:creationId xmlns:a16="http://schemas.microsoft.com/office/drawing/2014/main" id="{65787323-856A-E9DA-5F85-DBD91C611D18}"/>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Differential Accretion Rates</a:t>
            </a:r>
          </a:p>
        </p:txBody>
      </p:sp>
      <p:sp>
        <p:nvSpPr>
          <p:cNvPr id="4" name="Slide Number Placeholder 3">
            <a:extLst>
              <a:ext uri="{FF2B5EF4-FFF2-40B4-BE49-F238E27FC236}">
                <a16:creationId xmlns:a16="http://schemas.microsoft.com/office/drawing/2014/main" id="{D05F0A3A-6ABB-A450-4CCC-767C3FC3055A}"/>
              </a:ext>
            </a:extLst>
          </p:cNvPr>
          <p:cNvSpPr>
            <a:spLocks noGrp="1"/>
          </p:cNvSpPr>
          <p:nvPr>
            <p:ph type="sldNum" sz="quarter" idx="12"/>
          </p:nvPr>
        </p:nvSpPr>
        <p:spPr>
          <a:xfrm>
            <a:off x="8610600" y="6356350"/>
            <a:ext cx="2743200" cy="365125"/>
          </a:xfrm>
        </p:spPr>
        <p:txBody>
          <a:bodyPr/>
          <a:lstStyle/>
          <a:p>
            <a:fld id="{836A2156-0D06-F941-AE72-FDE114709D8C}" type="slidenum">
              <a:rPr lang="en-US" smtClean="0"/>
              <a:t>11</a:t>
            </a:fld>
            <a:endParaRPr lang="en-US"/>
          </a:p>
        </p:txBody>
      </p:sp>
      <p:sp>
        <p:nvSpPr>
          <p:cNvPr id="5" name="Rectangle 4">
            <a:extLst>
              <a:ext uri="{FF2B5EF4-FFF2-40B4-BE49-F238E27FC236}">
                <a16:creationId xmlns:a16="http://schemas.microsoft.com/office/drawing/2014/main" id="{24A3119C-55BB-3AAF-A7F9-3BA54F233055}"/>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48783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AD7F0A58-C86A-D1AE-AB0D-5E019FFCAEF1}"/>
              </a:ext>
            </a:extLst>
          </p:cNvPr>
          <p:cNvPicPr>
            <a:picLocks noChangeAspect="1"/>
          </p:cNvPicPr>
          <p:nvPr/>
        </p:nvPicPr>
        <p:blipFill>
          <a:blip r:embed="rId2"/>
          <a:stretch>
            <a:fillRect/>
          </a:stretch>
        </p:blipFill>
        <p:spPr>
          <a:xfrm>
            <a:off x="1702950" y="1468582"/>
            <a:ext cx="8044597" cy="4807528"/>
          </a:xfrm>
          <a:prstGeom prst="rect">
            <a:avLst/>
          </a:prstGeom>
        </p:spPr>
      </p:pic>
      <p:sp>
        <p:nvSpPr>
          <p:cNvPr id="6" name="TextBox 5">
            <a:extLst>
              <a:ext uri="{FF2B5EF4-FFF2-40B4-BE49-F238E27FC236}">
                <a16:creationId xmlns:a16="http://schemas.microsoft.com/office/drawing/2014/main" id="{08C389E8-6ECF-CCE5-6C34-1004F5403AC8}"/>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Accretion Timescales</a:t>
            </a:r>
          </a:p>
        </p:txBody>
      </p:sp>
      <p:sp>
        <p:nvSpPr>
          <p:cNvPr id="7" name="TextBox 6">
            <a:extLst>
              <a:ext uri="{FF2B5EF4-FFF2-40B4-BE49-F238E27FC236}">
                <a16:creationId xmlns:a16="http://schemas.microsoft.com/office/drawing/2014/main" id="{9BA19C85-B21B-3252-28E7-6B66E07266A7}"/>
              </a:ext>
            </a:extLst>
          </p:cNvPr>
          <p:cNvSpPr txBox="1"/>
          <p:nvPr/>
        </p:nvSpPr>
        <p:spPr>
          <a:xfrm>
            <a:off x="9775257" y="3872346"/>
            <a:ext cx="2460738" cy="646331"/>
          </a:xfrm>
          <a:prstGeom prst="rect">
            <a:avLst/>
          </a:prstGeom>
          <a:noFill/>
        </p:spPr>
        <p:txBody>
          <a:bodyPr wrap="none" rtlCol="0">
            <a:spAutoFit/>
          </a:bodyPr>
          <a:lstStyle/>
          <a:p>
            <a:r>
              <a:rPr lang="en-US" b="1" i="1" dirty="0"/>
              <a:t>Typical mass formed </a:t>
            </a:r>
          </a:p>
          <a:p>
            <a:r>
              <a:rPr lang="en-US" b="1" i="1" dirty="0"/>
              <a:t>by Streaming Instability</a:t>
            </a:r>
          </a:p>
        </p:txBody>
      </p:sp>
      <p:sp>
        <p:nvSpPr>
          <p:cNvPr id="8" name="TextBox 7">
            <a:extLst>
              <a:ext uri="{FF2B5EF4-FFF2-40B4-BE49-F238E27FC236}">
                <a16:creationId xmlns:a16="http://schemas.microsoft.com/office/drawing/2014/main" id="{76D57A90-A0D2-6841-18BA-7262D99985E7}"/>
              </a:ext>
            </a:extLst>
          </p:cNvPr>
          <p:cNvSpPr txBox="1"/>
          <p:nvPr/>
        </p:nvSpPr>
        <p:spPr>
          <a:xfrm>
            <a:off x="9747546" y="3198979"/>
            <a:ext cx="2561663" cy="646331"/>
          </a:xfrm>
          <a:prstGeom prst="rect">
            <a:avLst/>
          </a:prstGeom>
          <a:noFill/>
        </p:spPr>
        <p:txBody>
          <a:bodyPr wrap="none" rtlCol="0">
            <a:spAutoFit/>
          </a:bodyPr>
          <a:lstStyle/>
          <a:p>
            <a:r>
              <a:rPr lang="en-US" b="1" i="1" dirty="0">
                <a:solidFill>
                  <a:schemeClr val="tx1">
                    <a:lumMod val="50000"/>
                    <a:lumOff val="50000"/>
                  </a:schemeClr>
                </a:solidFill>
              </a:rPr>
              <a:t>10x typical mass formed </a:t>
            </a:r>
          </a:p>
          <a:p>
            <a:r>
              <a:rPr lang="en-US" b="1" i="1" dirty="0">
                <a:solidFill>
                  <a:schemeClr val="tx1">
                    <a:lumMod val="50000"/>
                    <a:lumOff val="50000"/>
                  </a:schemeClr>
                </a:solidFill>
              </a:rPr>
              <a:t>by Streaming Instability</a:t>
            </a:r>
          </a:p>
        </p:txBody>
      </p:sp>
      <p:cxnSp>
        <p:nvCxnSpPr>
          <p:cNvPr id="10" name="Straight Arrow Connector 9">
            <a:extLst>
              <a:ext uri="{FF2B5EF4-FFF2-40B4-BE49-F238E27FC236}">
                <a16:creationId xmlns:a16="http://schemas.microsoft.com/office/drawing/2014/main" id="{8201BB9C-7C4E-2357-2DA3-4E4AD4B7AA58}"/>
              </a:ext>
            </a:extLst>
          </p:cNvPr>
          <p:cNvCxnSpPr/>
          <p:nvPr/>
        </p:nvCxnSpPr>
        <p:spPr>
          <a:xfrm>
            <a:off x="8340436" y="4195511"/>
            <a:ext cx="14071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B30A45-8C92-9AA4-735F-CFBDB7FD979C}"/>
              </a:ext>
            </a:extLst>
          </p:cNvPr>
          <p:cNvCxnSpPr/>
          <p:nvPr/>
        </p:nvCxnSpPr>
        <p:spPr>
          <a:xfrm>
            <a:off x="8368147" y="3641329"/>
            <a:ext cx="1407110"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041A55-5ADD-8C7B-7220-AFFC915A7C00}"/>
              </a:ext>
            </a:extLst>
          </p:cNvPr>
          <p:cNvSpPr txBox="1"/>
          <p:nvPr/>
        </p:nvSpPr>
        <p:spPr>
          <a:xfrm>
            <a:off x="43995" y="899011"/>
            <a:ext cx="12192000" cy="338554"/>
          </a:xfrm>
          <a:prstGeom prst="rect">
            <a:avLst/>
          </a:prstGeom>
          <a:noFill/>
        </p:spPr>
        <p:txBody>
          <a:bodyPr wrap="square" rtlCol="0">
            <a:spAutoFit/>
          </a:bodyPr>
          <a:lstStyle/>
          <a:p>
            <a:pPr algn="ctr"/>
            <a:r>
              <a:rPr lang="en-US" sz="1600" dirty="0"/>
              <a:t>Myr accretion timescales possible on top of planetesimals produces by Streaming Instability </a:t>
            </a:r>
          </a:p>
        </p:txBody>
      </p:sp>
      <p:sp>
        <p:nvSpPr>
          <p:cNvPr id="3" name="TextBox 2">
            <a:extLst>
              <a:ext uri="{FF2B5EF4-FFF2-40B4-BE49-F238E27FC236}">
                <a16:creationId xmlns:a16="http://schemas.microsoft.com/office/drawing/2014/main" id="{17385339-99F5-D8AA-A75F-549A27CCB1BC}"/>
              </a:ext>
            </a:extLst>
          </p:cNvPr>
          <p:cNvSpPr txBox="1"/>
          <p:nvPr/>
        </p:nvSpPr>
        <p:spPr>
          <a:xfrm>
            <a:off x="0" y="6611779"/>
            <a:ext cx="12192000"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Lyra &amp; Johansen + (2023)</a:t>
            </a:r>
          </a:p>
        </p:txBody>
      </p:sp>
      <p:sp>
        <p:nvSpPr>
          <p:cNvPr id="4" name="Slide Number Placeholder 3">
            <a:extLst>
              <a:ext uri="{FF2B5EF4-FFF2-40B4-BE49-F238E27FC236}">
                <a16:creationId xmlns:a16="http://schemas.microsoft.com/office/drawing/2014/main" id="{6F01E2C0-86D2-B61B-088B-68533D5D0318}"/>
              </a:ext>
            </a:extLst>
          </p:cNvPr>
          <p:cNvSpPr>
            <a:spLocks noGrp="1"/>
          </p:cNvSpPr>
          <p:nvPr>
            <p:ph type="sldNum" sz="quarter" idx="12"/>
          </p:nvPr>
        </p:nvSpPr>
        <p:spPr>
          <a:xfrm>
            <a:off x="8610600" y="6356350"/>
            <a:ext cx="2743200" cy="365125"/>
          </a:xfrm>
        </p:spPr>
        <p:txBody>
          <a:bodyPr/>
          <a:lstStyle/>
          <a:p>
            <a:fld id="{836A2156-0D06-F941-AE72-FDE114709D8C}" type="slidenum">
              <a:rPr lang="en-US" smtClean="0"/>
              <a:t>12</a:t>
            </a:fld>
            <a:endParaRPr lang="en-US"/>
          </a:p>
        </p:txBody>
      </p:sp>
      <p:sp>
        <p:nvSpPr>
          <p:cNvPr id="9" name="Rectangle 8">
            <a:extLst>
              <a:ext uri="{FF2B5EF4-FFF2-40B4-BE49-F238E27FC236}">
                <a16:creationId xmlns:a16="http://schemas.microsoft.com/office/drawing/2014/main" id="{B9B0BC70-65E0-176C-9A52-6FC1FAECCAA5}"/>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3002909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9A0F-756B-5494-E3B5-48E9A5F3FB72}"/>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14F6CD63-4E71-81AB-16A6-6EE154AE3D92}"/>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size-density relationship of Kuiper Belt objects</a:t>
            </a:r>
          </a:p>
        </p:txBody>
      </p:sp>
      <p:pic>
        <p:nvPicPr>
          <p:cNvPr id="2" name="Picture 1" descr="A graph with red stars&#10;&#10;Description automatically generated">
            <a:extLst>
              <a:ext uri="{FF2B5EF4-FFF2-40B4-BE49-F238E27FC236}">
                <a16:creationId xmlns:a16="http://schemas.microsoft.com/office/drawing/2014/main" id="{DB409437-0306-7E7F-A141-2830BA677EC4}"/>
              </a:ext>
            </a:extLst>
          </p:cNvPr>
          <p:cNvPicPr>
            <a:picLocks noChangeAspect="1"/>
          </p:cNvPicPr>
          <p:nvPr/>
        </p:nvPicPr>
        <p:blipFill>
          <a:blip r:embed="rId3"/>
          <a:stretch>
            <a:fillRect/>
          </a:stretch>
        </p:blipFill>
        <p:spPr>
          <a:xfrm>
            <a:off x="2294939" y="924474"/>
            <a:ext cx="7505044" cy="5514076"/>
          </a:xfrm>
          <a:prstGeom prst="rect">
            <a:avLst/>
          </a:prstGeom>
        </p:spPr>
      </p:pic>
      <p:sp>
        <p:nvSpPr>
          <p:cNvPr id="3" name="Rectangle 2">
            <a:extLst>
              <a:ext uri="{FF2B5EF4-FFF2-40B4-BE49-F238E27FC236}">
                <a16:creationId xmlns:a16="http://schemas.microsoft.com/office/drawing/2014/main" id="{F9F7C970-CC8E-83D2-1DD5-2E5ACBC8545D}"/>
              </a:ext>
            </a:extLst>
          </p:cNvPr>
          <p:cNvSpPr/>
          <p:nvPr/>
        </p:nvSpPr>
        <p:spPr>
          <a:xfrm>
            <a:off x="5673920" y="6502117"/>
            <a:ext cx="1481495" cy="461665"/>
          </a:xfrm>
          <a:prstGeom prst="rect">
            <a:avLst/>
          </a:prstGeom>
        </p:spPr>
        <p:txBody>
          <a:bodyPr wrap="none">
            <a:spAutoFit/>
          </a:bodyPr>
          <a:lstStyle/>
          <a:p>
            <a:pPr algn="ctr"/>
            <a:r>
              <a:rPr lang="en-US" sz="1000" dirty="0">
                <a:latin typeface="Helvetica Light" charset="0"/>
              </a:rPr>
              <a:t>Cañas &amp; Lyra + (2024)</a:t>
            </a:r>
          </a:p>
          <a:p>
            <a:pPr algn="ctr"/>
            <a:endParaRPr lang="en-US" sz="1400" dirty="0">
              <a:effectLst/>
              <a:latin typeface="Helvetica Light" charset="0"/>
            </a:endParaRPr>
          </a:p>
        </p:txBody>
      </p:sp>
      <p:sp>
        <p:nvSpPr>
          <p:cNvPr id="5" name="TextBox 4">
            <a:extLst>
              <a:ext uri="{FF2B5EF4-FFF2-40B4-BE49-F238E27FC236}">
                <a16:creationId xmlns:a16="http://schemas.microsoft.com/office/drawing/2014/main" id="{515544BB-2C5A-8EB7-B465-6879C3F42390}"/>
              </a:ext>
            </a:extLst>
          </p:cNvPr>
          <p:cNvSpPr txBox="1"/>
          <p:nvPr/>
        </p:nvSpPr>
        <p:spPr>
          <a:xfrm>
            <a:off x="9480884" y="4612794"/>
            <a:ext cx="2711116" cy="830997"/>
          </a:xfrm>
          <a:prstGeom prst="rect">
            <a:avLst/>
          </a:prstGeom>
          <a:noFill/>
        </p:spPr>
        <p:txBody>
          <a:bodyPr wrap="square">
            <a:spAutoFit/>
          </a:bodyPr>
          <a:lstStyle/>
          <a:p>
            <a:r>
              <a:rPr lang="en-US" sz="800" dirty="0">
                <a:solidFill>
                  <a:schemeClr val="bg2">
                    <a:lumMod val="50000"/>
                  </a:schemeClr>
                </a:solidFill>
                <a:effectLst/>
                <a:latin typeface="Helvetica" pitchFamily="2" charset="0"/>
              </a:rPr>
              <a:t>Data; </a:t>
            </a:r>
            <a:r>
              <a:rPr lang="en-US" sz="800" i="1" dirty="0">
                <a:solidFill>
                  <a:schemeClr val="bg2">
                    <a:lumMod val="50000"/>
                  </a:schemeClr>
                </a:solidFill>
                <a:effectLst/>
                <a:latin typeface="Helvetica" pitchFamily="2" charset="0"/>
              </a:rPr>
              <a:t>Thomas (2000),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(2006), Grundy et al. (2007), Brown et al. (2011),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(2012), Brown (2013), </a:t>
            </a:r>
            <a:r>
              <a:rPr lang="en-US" sz="800" i="1" dirty="0" err="1">
                <a:solidFill>
                  <a:schemeClr val="bg2">
                    <a:lumMod val="50000"/>
                  </a:schemeClr>
                </a:solidFill>
                <a:effectLst/>
                <a:latin typeface="Helvetica" pitchFamily="2" charset="0"/>
              </a:rPr>
              <a:t>Fornasier</a:t>
            </a:r>
            <a:r>
              <a:rPr lang="en-US" sz="800" i="1" dirty="0">
                <a:solidFill>
                  <a:schemeClr val="bg2">
                    <a:lumMod val="50000"/>
                  </a:schemeClr>
                </a:solidFill>
                <a:latin typeface="Helvetica" pitchFamily="2" charset="0"/>
              </a:rPr>
              <a:t> </a:t>
            </a:r>
            <a:r>
              <a:rPr lang="en-US" sz="800" i="1" dirty="0">
                <a:solidFill>
                  <a:schemeClr val="bg2">
                    <a:lumMod val="50000"/>
                  </a:schemeClr>
                </a:solidFill>
                <a:effectLst/>
                <a:latin typeface="Helvetica" pitchFamily="2" charset="0"/>
              </a:rPr>
              <a:t>et al. (2013), </a:t>
            </a:r>
            <a:r>
              <a:rPr lang="en-US" sz="800" i="1" dirty="0" err="1">
                <a:solidFill>
                  <a:schemeClr val="bg2">
                    <a:lumMod val="50000"/>
                  </a:schemeClr>
                </a:solidFill>
                <a:effectLst/>
                <a:latin typeface="Helvetica" pitchFamily="2" charset="0"/>
              </a:rPr>
              <a:t>Vilenius</a:t>
            </a:r>
            <a:r>
              <a:rPr lang="en-US" sz="800" i="1" dirty="0">
                <a:solidFill>
                  <a:schemeClr val="bg2">
                    <a:lumMod val="50000"/>
                  </a:schemeClr>
                </a:solidFill>
                <a:effectLst/>
                <a:latin typeface="Helvetica" pitchFamily="2" charset="0"/>
              </a:rPr>
              <a:t>, et al. (2014), Nimmo et al. (2016), Ortiz et al. (2017), Brown and Butler (2017), Grundy et al. (2019), </a:t>
            </a:r>
            <a:r>
              <a:rPr lang="en-US" sz="800" i="1" dirty="0" err="1">
                <a:solidFill>
                  <a:schemeClr val="bg2">
                    <a:lumMod val="50000"/>
                  </a:schemeClr>
                </a:solidFill>
                <a:latin typeface="Helvetica" pitchFamily="2" charset="0"/>
              </a:rPr>
              <a:t>Morgado</a:t>
            </a:r>
            <a:r>
              <a:rPr lang="en-US" sz="800" i="1" dirty="0">
                <a:solidFill>
                  <a:schemeClr val="bg2">
                    <a:lumMod val="50000"/>
                  </a:schemeClr>
                </a:solidFill>
                <a:latin typeface="Helvetica" pitchFamily="2" charset="0"/>
              </a:rPr>
              <a:t> et al. (2023), Pereira et al. (2023).</a:t>
            </a:r>
          </a:p>
        </p:txBody>
      </p:sp>
      <p:sp>
        <p:nvSpPr>
          <p:cNvPr id="4" name="Slide Number Placeholder 3">
            <a:extLst>
              <a:ext uri="{FF2B5EF4-FFF2-40B4-BE49-F238E27FC236}">
                <a16:creationId xmlns:a16="http://schemas.microsoft.com/office/drawing/2014/main" id="{C5F6DFA4-DEA5-3604-4D00-C61009F814B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13</a:t>
            </a:fld>
            <a:endParaRPr lang="en-US" sz="1200" dirty="0">
              <a:solidFill>
                <a:schemeClr val="tx1">
                  <a:lumMod val="50000"/>
                  <a:lumOff val="50000"/>
                </a:schemeClr>
              </a:solidFill>
            </a:endParaRPr>
          </a:p>
        </p:txBody>
      </p:sp>
      <p:sp>
        <p:nvSpPr>
          <p:cNvPr id="6" name="Rectangle 5">
            <a:extLst>
              <a:ext uri="{FF2B5EF4-FFF2-40B4-BE49-F238E27FC236}">
                <a16:creationId xmlns:a16="http://schemas.microsoft.com/office/drawing/2014/main" id="{0831C054-2B12-9D75-279E-875032112E71}"/>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211749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E1912-426C-E66E-F738-EEDACB3E1C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3210FD-4ABD-1389-D5FC-BF3AC4742F1C}"/>
              </a:ext>
            </a:extLst>
          </p:cNvPr>
          <p:cNvSpPr/>
          <p:nvPr/>
        </p:nvSpPr>
        <p:spPr>
          <a:xfrm>
            <a:off x="5303959" y="6566586"/>
            <a:ext cx="1584088" cy="246221"/>
          </a:xfrm>
          <a:prstGeom prst="rect">
            <a:avLst/>
          </a:prstGeom>
        </p:spPr>
        <p:txBody>
          <a:bodyPr wrap="none">
            <a:spAutoFit/>
          </a:bodyPr>
          <a:lstStyle/>
          <a:p>
            <a:pPr algn="ctr"/>
            <a:r>
              <a:rPr lang="en-US" sz="1000" dirty="0" err="1">
                <a:latin typeface="Helvetica Light" charset="0"/>
              </a:rPr>
              <a:t>Bierson</a:t>
            </a:r>
            <a:r>
              <a:rPr lang="en-US" sz="1000" dirty="0">
                <a:latin typeface="Helvetica Light" charset="0"/>
              </a:rPr>
              <a:t> &amp; Nimmo (2019)</a:t>
            </a:r>
            <a:endParaRPr lang="en-US" sz="1000" dirty="0">
              <a:effectLst/>
              <a:latin typeface="Helvetica Light" charset="0"/>
            </a:endParaRPr>
          </a:p>
        </p:txBody>
      </p:sp>
      <p:pic>
        <p:nvPicPr>
          <p:cNvPr id="6" name="Picture 5">
            <a:extLst>
              <a:ext uri="{FF2B5EF4-FFF2-40B4-BE49-F238E27FC236}">
                <a16:creationId xmlns:a16="http://schemas.microsoft.com/office/drawing/2014/main" id="{3CB6CE18-73EE-91BB-B186-FC4A0B186B75}"/>
              </a:ext>
            </a:extLst>
          </p:cNvPr>
          <p:cNvPicPr>
            <a:picLocks noChangeAspect="1"/>
          </p:cNvPicPr>
          <p:nvPr/>
        </p:nvPicPr>
        <p:blipFill>
          <a:blip r:embed="rId3"/>
          <a:stretch>
            <a:fillRect/>
          </a:stretch>
        </p:blipFill>
        <p:spPr>
          <a:xfrm>
            <a:off x="3802461" y="1027487"/>
            <a:ext cx="5806631" cy="5424616"/>
          </a:xfrm>
          <a:prstGeom prst="rect">
            <a:avLst/>
          </a:prstGeom>
        </p:spPr>
      </p:pic>
      <p:sp>
        <p:nvSpPr>
          <p:cNvPr id="7" name="TextBox 6">
            <a:extLst>
              <a:ext uri="{FF2B5EF4-FFF2-40B4-BE49-F238E27FC236}">
                <a16:creationId xmlns:a16="http://schemas.microsoft.com/office/drawing/2014/main" id="{A50D06DA-D57B-F2B1-D752-E1654CA8A16A}"/>
              </a:ext>
            </a:extLst>
          </p:cNvPr>
          <p:cNvSpPr txBox="1"/>
          <p:nvPr/>
        </p:nvSpPr>
        <p:spPr>
          <a:xfrm>
            <a:off x="5353808" y="1963401"/>
            <a:ext cx="1484381" cy="369332"/>
          </a:xfrm>
          <a:prstGeom prst="rect">
            <a:avLst/>
          </a:prstGeom>
          <a:noFill/>
        </p:spPr>
        <p:txBody>
          <a:bodyPr wrap="none" rtlCol="0">
            <a:spAutoFit/>
          </a:bodyPr>
          <a:lstStyle/>
          <a:p>
            <a:r>
              <a:rPr lang="en-US" i="1" dirty="0">
                <a:solidFill>
                  <a:schemeClr val="accent2"/>
                </a:solidFill>
              </a:rPr>
              <a:t>Fully compact</a:t>
            </a:r>
          </a:p>
        </p:txBody>
      </p:sp>
      <p:sp>
        <p:nvSpPr>
          <p:cNvPr id="3" name="TextBox 2">
            <a:extLst>
              <a:ext uri="{FF2B5EF4-FFF2-40B4-BE49-F238E27FC236}">
                <a16:creationId xmlns:a16="http://schemas.microsoft.com/office/drawing/2014/main" id="{6F8FFF83-A2EE-0C22-9F3F-415CAADFA8EB}"/>
              </a:ext>
            </a:extLst>
          </p:cNvPr>
          <p:cNvSpPr txBox="1"/>
          <p:nvPr/>
        </p:nvSpPr>
        <p:spPr>
          <a:xfrm>
            <a:off x="282072" y="4729783"/>
            <a:ext cx="3263722" cy="923330"/>
          </a:xfrm>
          <a:prstGeom prst="rect">
            <a:avLst/>
          </a:prstGeom>
          <a:noFill/>
        </p:spPr>
        <p:txBody>
          <a:bodyPr wrap="square" rtlCol="0">
            <a:spAutoFit/>
          </a:bodyPr>
          <a:lstStyle/>
          <a:p>
            <a:r>
              <a:rPr lang="en-US" b="1" dirty="0"/>
              <a:t>    Assumption</a:t>
            </a:r>
          </a:p>
          <a:p>
            <a:pPr marL="742950" lvl="1" indent="-285750">
              <a:buFont typeface="Arial" panose="020B0604020202020204" pitchFamily="34" charset="0"/>
              <a:buChar char="•"/>
            </a:pPr>
            <a:r>
              <a:rPr lang="en-US" dirty="0"/>
              <a:t>Constant composition at birth and growth</a:t>
            </a:r>
          </a:p>
        </p:txBody>
      </p:sp>
      <p:sp>
        <p:nvSpPr>
          <p:cNvPr id="4" name="Title 1">
            <a:extLst>
              <a:ext uri="{FF2B5EF4-FFF2-40B4-BE49-F238E27FC236}">
                <a16:creationId xmlns:a16="http://schemas.microsoft.com/office/drawing/2014/main" id="{74E86A82-B00B-88E0-5D14-76F6980961EB}"/>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Porosity removal by gravitational compaction</a:t>
            </a:r>
          </a:p>
        </p:txBody>
      </p:sp>
      <p:sp>
        <p:nvSpPr>
          <p:cNvPr id="9" name="TextBox 8">
            <a:extLst>
              <a:ext uri="{FF2B5EF4-FFF2-40B4-BE49-F238E27FC236}">
                <a16:creationId xmlns:a16="http://schemas.microsoft.com/office/drawing/2014/main" id="{C297ABBD-D48F-AC63-FE94-BDA6F23BE73C}"/>
              </a:ext>
            </a:extLst>
          </p:cNvPr>
          <p:cNvSpPr txBox="1"/>
          <p:nvPr/>
        </p:nvSpPr>
        <p:spPr>
          <a:xfrm>
            <a:off x="9448907" y="5022171"/>
            <a:ext cx="2048959" cy="307777"/>
          </a:xfrm>
          <a:prstGeom prst="rect">
            <a:avLst/>
          </a:prstGeom>
          <a:noFill/>
        </p:spPr>
        <p:txBody>
          <a:bodyPr wrap="none" rtlCol="0">
            <a:spAutoFit/>
          </a:bodyPr>
          <a:lstStyle/>
          <a:p>
            <a:r>
              <a:rPr lang="en-US" sz="1400" i="1" dirty="0">
                <a:latin typeface="Helvetica" pitchFamily="2" charset="0"/>
              </a:rPr>
              <a:t>F</a:t>
            </a:r>
            <a:r>
              <a:rPr lang="en-US" sz="1400" i="1" baseline="-25000" dirty="0">
                <a:latin typeface="Helvetica" pitchFamily="2" charset="0"/>
              </a:rPr>
              <a:t>m</a:t>
            </a:r>
            <a:r>
              <a:rPr lang="en-US" sz="1400" dirty="0">
                <a:latin typeface="Helvetica" pitchFamily="2" charset="0"/>
              </a:rPr>
              <a:t> = rock mass fraction</a:t>
            </a:r>
          </a:p>
        </p:txBody>
      </p:sp>
      <p:sp>
        <p:nvSpPr>
          <p:cNvPr id="16" name="TextBox 15">
            <a:extLst>
              <a:ext uri="{FF2B5EF4-FFF2-40B4-BE49-F238E27FC236}">
                <a16:creationId xmlns:a16="http://schemas.microsoft.com/office/drawing/2014/main" id="{CD70A16A-9EFB-BA15-E37C-37BD6739298B}"/>
              </a:ext>
            </a:extLst>
          </p:cNvPr>
          <p:cNvSpPr txBox="1"/>
          <p:nvPr/>
        </p:nvSpPr>
        <p:spPr>
          <a:xfrm>
            <a:off x="-1" y="1092265"/>
            <a:ext cx="3802462" cy="1200329"/>
          </a:xfrm>
          <a:prstGeom prst="rect">
            <a:avLst/>
          </a:prstGeom>
          <a:noFill/>
        </p:spPr>
        <p:txBody>
          <a:bodyPr wrap="square">
            <a:spAutoFit/>
          </a:bodyPr>
          <a:lstStyle/>
          <a:p>
            <a:r>
              <a:rPr lang="en-US" b="1" i="0" dirty="0">
                <a:solidFill>
                  <a:srgbClr val="050505"/>
                </a:solidFill>
                <a:effectLst/>
                <a:latin typeface="Helvetica" pitchFamily="2" charset="0"/>
              </a:rPr>
              <a:t>      Problem</a:t>
            </a:r>
          </a:p>
          <a:p>
            <a:pPr lvl="1"/>
            <a:endParaRPr lang="en-US" dirty="0">
              <a:solidFill>
                <a:srgbClr val="050505"/>
              </a:solidFill>
              <a:latin typeface="Helvetica" pitchFamily="2" charset="0"/>
            </a:endParaRPr>
          </a:p>
          <a:p>
            <a:pPr marL="742950" lvl="1" indent="-285750">
              <a:buFont typeface="Arial" panose="020B0604020202020204" pitchFamily="34" charset="0"/>
              <a:buChar char="•"/>
            </a:pPr>
            <a:r>
              <a:rPr lang="en-US" dirty="0">
                <a:solidFill>
                  <a:srgbClr val="050505"/>
                </a:solidFill>
                <a:latin typeface="Helvetica" pitchFamily="2" charset="0"/>
              </a:rPr>
              <a:t>Timing! </a:t>
            </a:r>
            <a:r>
              <a:rPr lang="en-US" baseline="30000" dirty="0">
                <a:solidFill>
                  <a:srgbClr val="050505"/>
                </a:solidFill>
                <a:latin typeface="Helvetica" pitchFamily="2" charset="0"/>
              </a:rPr>
              <a:t>26</a:t>
            </a:r>
            <a:r>
              <a:rPr lang="en-US" dirty="0">
                <a:solidFill>
                  <a:srgbClr val="050505"/>
                </a:solidFill>
                <a:latin typeface="Helvetica" pitchFamily="2" charset="0"/>
              </a:rPr>
              <a:t>Al would melt if formed within 4 </a:t>
            </a:r>
            <a:r>
              <a:rPr lang="en-US" dirty="0" err="1">
                <a:solidFill>
                  <a:srgbClr val="050505"/>
                </a:solidFill>
                <a:latin typeface="Helvetica" pitchFamily="2" charset="0"/>
              </a:rPr>
              <a:t>Myr</a:t>
            </a:r>
            <a:endParaRPr lang="en-US" dirty="0">
              <a:latin typeface="Helvetica" pitchFamily="2" charset="0"/>
            </a:endParaRPr>
          </a:p>
        </p:txBody>
      </p:sp>
      <p:pic>
        <p:nvPicPr>
          <p:cNvPr id="8" name="Picture 7">
            <a:extLst>
              <a:ext uri="{FF2B5EF4-FFF2-40B4-BE49-F238E27FC236}">
                <a16:creationId xmlns:a16="http://schemas.microsoft.com/office/drawing/2014/main" id="{32176061-BFA4-F233-2D89-207BE9E91EBC}"/>
              </a:ext>
            </a:extLst>
          </p:cNvPr>
          <p:cNvPicPr>
            <a:picLocks noChangeAspect="1"/>
          </p:cNvPicPr>
          <p:nvPr/>
        </p:nvPicPr>
        <p:blipFill>
          <a:blip r:embed="rId4"/>
          <a:stretch>
            <a:fillRect/>
          </a:stretch>
        </p:blipFill>
        <p:spPr>
          <a:xfrm>
            <a:off x="1346121" y="2652413"/>
            <a:ext cx="1135132" cy="1485576"/>
          </a:xfrm>
          <a:prstGeom prst="rect">
            <a:avLst/>
          </a:prstGeom>
        </p:spPr>
      </p:pic>
      <p:sp>
        <p:nvSpPr>
          <p:cNvPr id="5" name="Slide Number Placeholder 3">
            <a:extLst>
              <a:ext uri="{FF2B5EF4-FFF2-40B4-BE49-F238E27FC236}">
                <a16:creationId xmlns:a16="http://schemas.microsoft.com/office/drawing/2014/main" id="{F0D5C702-797D-BE8C-BFEB-F9CFEF91A8AE}"/>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14</a:t>
            </a:fld>
            <a:endParaRPr lang="en-US" sz="1200" dirty="0">
              <a:solidFill>
                <a:schemeClr val="tx1">
                  <a:lumMod val="50000"/>
                  <a:lumOff val="50000"/>
                </a:schemeClr>
              </a:solidFill>
            </a:endParaRPr>
          </a:p>
        </p:txBody>
      </p:sp>
      <p:sp>
        <p:nvSpPr>
          <p:cNvPr id="10" name="Rectangle 9">
            <a:extLst>
              <a:ext uri="{FF2B5EF4-FFF2-40B4-BE49-F238E27FC236}">
                <a16:creationId xmlns:a16="http://schemas.microsoft.com/office/drawing/2014/main" id="{78282894-000D-7609-6042-C73F4BA72055}"/>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10844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CAFFC-B0DB-D5E8-08D7-8C39ACC1B45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0E70A65-47DE-7F47-4C93-B26378FEF0F0}"/>
              </a:ext>
            </a:extLst>
          </p:cNvPr>
          <p:cNvPicPr>
            <a:picLocks noChangeAspect="1"/>
          </p:cNvPicPr>
          <p:nvPr/>
        </p:nvPicPr>
        <p:blipFill>
          <a:blip r:embed="rId3"/>
          <a:stretch>
            <a:fillRect/>
          </a:stretch>
        </p:blipFill>
        <p:spPr>
          <a:xfrm>
            <a:off x="227369" y="2456821"/>
            <a:ext cx="5744678" cy="3840025"/>
          </a:xfrm>
          <a:prstGeom prst="rect">
            <a:avLst/>
          </a:prstGeom>
        </p:spPr>
      </p:pic>
      <p:sp>
        <p:nvSpPr>
          <p:cNvPr id="12" name="TextBox 11">
            <a:extLst>
              <a:ext uri="{FF2B5EF4-FFF2-40B4-BE49-F238E27FC236}">
                <a16:creationId xmlns:a16="http://schemas.microsoft.com/office/drawing/2014/main" id="{56131975-ECD0-9811-D361-1B3392DC2853}"/>
              </a:ext>
            </a:extLst>
          </p:cNvPr>
          <p:cNvSpPr txBox="1"/>
          <p:nvPr/>
        </p:nvSpPr>
        <p:spPr>
          <a:xfrm>
            <a:off x="1910066" y="6590970"/>
            <a:ext cx="1325391" cy="246221"/>
          </a:xfrm>
          <a:prstGeom prst="rect">
            <a:avLst/>
          </a:prstGeom>
          <a:noFill/>
        </p:spPr>
        <p:txBody>
          <a:bodyPr wrap="square">
            <a:spAutoFit/>
          </a:bodyPr>
          <a:lstStyle/>
          <a:p>
            <a:r>
              <a:rPr lang="en-US" sz="1000" dirty="0">
                <a:latin typeface="Helvetica Light" charset="0"/>
              </a:rPr>
              <a:t>Powell et al. (2022)</a:t>
            </a:r>
            <a:endParaRPr lang="en-US" sz="1000" dirty="0"/>
          </a:p>
        </p:txBody>
      </p:sp>
      <p:sp>
        <p:nvSpPr>
          <p:cNvPr id="14" name="TextBox 13">
            <a:extLst>
              <a:ext uri="{FF2B5EF4-FFF2-40B4-BE49-F238E27FC236}">
                <a16:creationId xmlns:a16="http://schemas.microsoft.com/office/drawing/2014/main" id="{C17A6E85-0E04-A5E8-1D4F-486B0448D2B3}"/>
              </a:ext>
            </a:extLst>
          </p:cNvPr>
          <p:cNvSpPr txBox="1"/>
          <p:nvPr/>
        </p:nvSpPr>
        <p:spPr>
          <a:xfrm>
            <a:off x="3235457" y="6201966"/>
            <a:ext cx="1758751" cy="369332"/>
          </a:xfrm>
          <a:prstGeom prst="rect">
            <a:avLst/>
          </a:prstGeom>
          <a:noFill/>
        </p:spPr>
        <p:txBody>
          <a:bodyPr wrap="none" rtlCol="0">
            <a:spAutoFit/>
          </a:bodyPr>
          <a:lstStyle/>
          <a:p>
            <a:r>
              <a:rPr lang="en-US" dirty="0">
                <a:solidFill>
                  <a:schemeClr val="accent6"/>
                </a:solidFill>
                <a:latin typeface="Times New Roman" panose="02020603050405020304" pitchFamily="18" charset="0"/>
                <a:cs typeface="Times New Roman" panose="02020603050405020304" pitchFamily="18" charset="0"/>
              </a:rPr>
              <a:t>Ice coated grains</a:t>
            </a:r>
          </a:p>
        </p:txBody>
      </p:sp>
      <p:sp>
        <p:nvSpPr>
          <p:cNvPr id="15" name="TextBox 14">
            <a:extLst>
              <a:ext uri="{FF2B5EF4-FFF2-40B4-BE49-F238E27FC236}">
                <a16:creationId xmlns:a16="http://schemas.microsoft.com/office/drawing/2014/main" id="{F526DF7A-A60B-BFEE-EB64-24DF17529D16}"/>
              </a:ext>
            </a:extLst>
          </p:cNvPr>
          <p:cNvSpPr txBox="1"/>
          <p:nvPr/>
        </p:nvSpPr>
        <p:spPr>
          <a:xfrm>
            <a:off x="412120" y="6178382"/>
            <a:ext cx="1524776" cy="369332"/>
          </a:xfrm>
          <a:prstGeom prst="rect">
            <a:avLst/>
          </a:prstGeom>
          <a:noFill/>
        </p:spPr>
        <p:txBody>
          <a:bodyPr wrap="none" rtlCol="0">
            <a:spAutoFit/>
          </a:bodyPr>
          <a:lstStyle/>
          <a:p>
            <a:r>
              <a:rPr lang="en-US" dirty="0">
                <a:solidFill>
                  <a:schemeClr val="accent1"/>
                </a:solidFill>
                <a:latin typeface="Times New Roman" panose="02020603050405020304" pitchFamily="18" charset="0"/>
                <a:cs typeface="Times New Roman" panose="02020603050405020304" pitchFamily="18" charset="0"/>
              </a:rPr>
              <a:t>Ice-free grains</a:t>
            </a:r>
          </a:p>
        </p:txBody>
      </p:sp>
      <p:sp>
        <p:nvSpPr>
          <p:cNvPr id="2" name="Title 1">
            <a:extLst>
              <a:ext uri="{FF2B5EF4-FFF2-40B4-BE49-F238E27FC236}">
                <a16:creationId xmlns:a16="http://schemas.microsoft.com/office/drawing/2014/main" id="{E1AB041C-8C9A-8105-3EE0-59F0D14DFB50}"/>
              </a:ext>
            </a:extLst>
          </p:cNvPr>
          <p:cNvSpPr txBox="1">
            <a:spLocks/>
          </p:cNvSpPr>
          <p:nvPr/>
        </p:nvSpPr>
        <p:spPr bwMode="auto">
          <a:xfrm>
            <a:off x="6693590" y="1817614"/>
            <a:ext cx="4699088"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1600" b="1" dirty="0">
                <a:latin typeface="Helvetica"/>
                <a:cs typeface="Helvetica"/>
              </a:rPr>
              <a:t>Proof-of-concept model</a:t>
            </a:r>
          </a:p>
          <a:p>
            <a:pPr lvl="1"/>
            <a:endParaRPr lang="en-US" sz="1600" b="1" dirty="0">
              <a:latin typeface="Helvetica"/>
            </a:endParaRPr>
          </a:p>
          <a:p>
            <a:pPr lvl="1"/>
            <a:r>
              <a:rPr lang="en-US" sz="1400" dirty="0">
                <a:latin typeface="Helvetica" pitchFamily="2" charset="0"/>
              </a:rPr>
              <a:t>Small grains lofted in the atmosphere lose ice</a:t>
            </a:r>
          </a:p>
          <a:p>
            <a:pPr lvl="1"/>
            <a:r>
              <a:rPr lang="en-US" sz="1400" dirty="0">
                <a:latin typeface="Helvetica" pitchFamily="2" charset="0"/>
              </a:rPr>
              <a:t>Big grains are shielded and remain icy. </a:t>
            </a:r>
          </a:p>
          <a:p>
            <a:pPr>
              <a:defRPr/>
            </a:pPr>
            <a:endParaRPr lang="en-US" sz="1800" b="1" dirty="0">
              <a:latin typeface="Helvetica"/>
              <a:cs typeface="Helvetica"/>
            </a:endParaRPr>
          </a:p>
        </p:txBody>
      </p:sp>
      <p:pic>
        <p:nvPicPr>
          <p:cNvPr id="5" name="Picture 4" descr="A group of water droplets on rocks&#10;&#10;AI-generated content may be incorrect.">
            <a:extLst>
              <a:ext uri="{FF2B5EF4-FFF2-40B4-BE49-F238E27FC236}">
                <a16:creationId xmlns:a16="http://schemas.microsoft.com/office/drawing/2014/main" id="{6BCC1741-34C6-538F-6C7D-5D12CB3750D2}"/>
              </a:ext>
            </a:extLst>
          </p:cNvPr>
          <p:cNvPicPr>
            <a:picLocks noChangeAspect="1"/>
          </p:cNvPicPr>
          <p:nvPr/>
        </p:nvPicPr>
        <p:blipFill>
          <a:blip r:embed="rId4"/>
          <a:stretch>
            <a:fillRect/>
          </a:stretch>
        </p:blipFill>
        <p:spPr>
          <a:xfrm>
            <a:off x="6693590" y="2693365"/>
            <a:ext cx="4699088" cy="3132725"/>
          </a:xfrm>
          <a:prstGeom prst="rect">
            <a:avLst/>
          </a:prstGeom>
        </p:spPr>
      </p:pic>
      <p:sp>
        <p:nvSpPr>
          <p:cNvPr id="3" name="Slide Number Placeholder 3">
            <a:extLst>
              <a:ext uri="{FF2B5EF4-FFF2-40B4-BE49-F238E27FC236}">
                <a16:creationId xmlns:a16="http://schemas.microsoft.com/office/drawing/2014/main" id="{9B690B3B-1826-7B83-7749-0250F0CADD3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15</a:t>
            </a:fld>
            <a:endParaRPr lang="en-US" sz="1200" dirty="0">
              <a:solidFill>
                <a:schemeClr val="tx1">
                  <a:lumMod val="50000"/>
                  <a:lumOff val="50000"/>
                </a:schemeClr>
              </a:solidFill>
            </a:endParaRPr>
          </a:p>
        </p:txBody>
      </p:sp>
      <p:sp>
        <p:nvSpPr>
          <p:cNvPr id="4" name="TextBox 3">
            <a:extLst>
              <a:ext uri="{FF2B5EF4-FFF2-40B4-BE49-F238E27FC236}">
                <a16:creationId xmlns:a16="http://schemas.microsoft.com/office/drawing/2014/main" id="{C7FF7FF4-4E8D-9617-1E68-CFFACDF6C85F}"/>
              </a:ext>
            </a:extLst>
          </p:cNvPr>
          <p:cNvSpPr txBox="1"/>
          <p:nvPr/>
        </p:nvSpPr>
        <p:spPr>
          <a:xfrm>
            <a:off x="574174" y="1554489"/>
            <a:ext cx="4171999" cy="984885"/>
          </a:xfrm>
          <a:prstGeom prst="rect">
            <a:avLst/>
          </a:prstGeom>
          <a:noFill/>
        </p:spPr>
        <p:txBody>
          <a:bodyPr wrap="square">
            <a:spAutoFit/>
          </a:bodyPr>
          <a:lstStyle/>
          <a:p>
            <a:pPr algn="ctr"/>
            <a:r>
              <a:rPr lang="en-US" sz="1600" b="1" dirty="0">
                <a:latin typeface="Helvetica"/>
                <a:cs typeface="Helvetica"/>
              </a:rPr>
              <a:t>Ice Removal</a:t>
            </a:r>
          </a:p>
          <a:p>
            <a:pPr algn="ctr"/>
            <a:endParaRPr lang="en-US" sz="1400" dirty="0">
              <a:latin typeface="Helvetica" pitchFamily="2" charset="0"/>
            </a:endParaRPr>
          </a:p>
          <a:p>
            <a:pPr algn="ctr"/>
            <a:r>
              <a:rPr lang="en-US" sz="1400" dirty="0">
                <a:latin typeface="Helvetica" pitchFamily="2" charset="0"/>
              </a:rPr>
              <a:t>Heating and UV irradiation remove ice</a:t>
            </a:r>
          </a:p>
          <a:p>
            <a:pPr algn="ctr"/>
            <a:r>
              <a:rPr lang="en-US" sz="1400" dirty="0">
                <a:latin typeface="Helvetica" pitchFamily="2" charset="0"/>
              </a:rPr>
              <a:t>on Myr timescales (Harrison &amp; Schoen 1967).</a:t>
            </a:r>
          </a:p>
        </p:txBody>
      </p:sp>
      <p:sp>
        <p:nvSpPr>
          <p:cNvPr id="8" name="Title 1">
            <a:extLst>
              <a:ext uri="{FF2B5EF4-FFF2-40B4-BE49-F238E27FC236}">
                <a16:creationId xmlns:a16="http://schemas.microsoft.com/office/drawing/2014/main" id="{F394F7EE-6841-E5FE-B485-3FAF227946D3}"/>
              </a:ext>
            </a:extLst>
          </p:cNvPr>
          <p:cNvSpPr txBox="1">
            <a:spLocks/>
          </p:cNvSpPr>
          <p:nvPr/>
        </p:nvSpPr>
        <p:spPr bwMode="auto">
          <a:xfrm>
            <a:off x="0" y="267030"/>
            <a:ext cx="12192000"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Thermal and photo-desorption</a:t>
            </a:r>
          </a:p>
        </p:txBody>
      </p:sp>
      <p:sp>
        <p:nvSpPr>
          <p:cNvPr id="6" name="Rectangle 5">
            <a:extLst>
              <a:ext uri="{FF2B5EF4-FFF2-40B4-BE49-F238E27FC236}">
                <a16:creationId xmlns:a16="http://schemas.microsoft.com/office/drawing/2014/main" id="{842F33BA-8408-775D-2B12-E6018F6C0AEC}"/>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70736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4FDA-FF0D-7CD2-9AEF-3172AF8FDD2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6A798D-99D2-96D7-5501-40667A373297}"/>
              </a:ext>
            </a:extLst>
          </p:cNvPr>
          <p:cNvSpPr>
            <a:spLocks noGrp="1"/>
          </p:cNvSpPr>
          <p:nvPr>
            <p:ph type="sldNum" sz="quarter" idx="12"/>
          </p:nvPr>
        </p:nvSpPr>
        <p:spPr/>
        <p:txBody>
          <a:bodyPr/>
          <a:lstStyle/>
          <a:p>
            <a:fld id="{836A2156-0D06-F941-AE72-FDE114709D8C}" type="slidenum">
              <a:rPr lang="en-US" smtClean="0"/>
              <a:t>16</a:t>
            </a:fld>
            <a:endParaRPr lang="en-US"/>
          </a:p>
        </p:txBody>
      </p:sp>
      <p:pic>
        <p:nvPicPr>
          <p:cNvPr id="10" name="Picture 9" descr="A graph of a function&#10;&#10;AI-generated content may be incorrect.">
            <a:extLst>
              <a:ext uri="{FF2B5EF4-FFF2-40B4-BE49-F238E27FC236}">
                <a16:creationId xmlns:a16="http://schemas.microsoft.com/office/drawing/2014/main" id="{52C97133-D37E-C03B-A24D-4AA07FD107DA}"/>
              </a:ext>
            </a:extLst>
          </p:cNvPr>
          <p:cNvPicPr>
            <a:picLocks noChangeAspect="1"/>
          </p:cNvPicPr>
          <p:nvPr/>
        </p:nvPicPr>
        <p:blipFill>
          <a:blip r:embed="rId4"/>
          <a:stretch>
            <a:fillRect/>
          </a:stretch>
        </p:blipFill>
        <p:spPr>
          <a:xfrm>
            <a:off x="423619" y="1064721"/>
            <a:ext cx="5193410" cy="5074021"/>
          </a:xfrm>
          <a:prstGeom prst="rect">
            <a:avLst/>
          </a:prstGeom>
        </p:spPr>
      </p:pic>
      <p:pic>
        <p:nvPicPr>
          <p:cNvPr id="12" name="Picture 11" descr="A graph of a curve&#10;&#10;AI-generated content may be incorrect.">
            <a:extLst>
              <a:ext uri="{FF2B5EF4-FFF2-40B4-BE49-F238E27FC236}">
                <a16:creationId xmlns:a16="http://schemas.microsoft.com/office/drawing/2014/main" id="{51C327BF-9639-F311-8D42-544E404B8ED7}"/>
              </a:ext>
            </a:extLst>
          </p:cNvPr>
          <p:cNvPicPr>
            <a:picLocks noChangeAspect="1"/>
          </p:cNvPicPr>
          <p:nvPr/>
        </p:nvPicPr>
        <p:blipFill>
          <a:blip r:embed="rId5"/>
          <a:stretch>
            <a:fillRect/>
          </a:stretch>
        </p:blipFill>
        <p:spPr>
          <a:xfrm>
            <a:off x="1307592" y="1152063"/>
            <a:ext cx="4242816" cy="4242816"/>
          </a:xfrm>
          <a:prstGeom prst="rect">
            <a:avLst/>
          </a:prstGeom>
        </p:spPr>
      </p:pic>
      <p:sp>
        <p:nvSpPr>
          <p:cNvPr id="13" name="TextBox 12">
            <a:extLst>
              <a:ext uri="{FF2B5EF4-FFF2-40B4-BE49-F238E27FC236}">
                <a16:creationId xmlns:a16="http://schemas.microsoft.com/office/drawing/2014/main" id="{C2B95845-AD4A-DF5D-BF84-E958FA1B1B00}"/>
              </a:ext>
            </a:extLst>
          </p:cNvPr>
          <p:cNvSpPr txBox="1"/>
          <p:nvPr/>
        </p:nvSpPr>
        <p:spPr>
          <a:xfrm>
            <a:off x="1508579" y="4497258"/>
            <a:ext cx="739305" cy="646331"/>
          </a:xfrm>
          <a:prstGeom prst="rect">
            <a:avLst/>
          </a:prstGeom>
          <a:noFill/>
        </p:spPr>
        <p:txBody>
          <a:bodyPr wrap="none" rtlCol="0">
            <a:spAutoFit/>
          </a:bodyPr>
          <a:lstStyle/>
          <a:p>
            <a:r>
              <a:rPr lang="en-US" sz="1200" dirty="0">
                <a:latin typeface="Helvetica" pitchFamily="2" charset="0"/>
              </a:rPr>
              <a:t>Ice </a:t>
            </a:r>
          </a:p>
          <a:p>
            <a:r>
              <a:rPr lang="en-US" sz="1200" dirty="0">
                <a:latin typeface="Helvetica" pitchFamily="2" charset="0"/>
              </a:rPr>
              <a:t>Volume </a:t>
            </a:r>
          </a:p>
          <a:p>
            <a:r>
              <a:rPr lang="en-US" sz="1200" dirty="0">
                <a:latin typeface="Helvetica" pitchFamily="2" charset="0"/>
              </a:rPr>
              <a:t>Fraction</a:t>
            </a:r>
          </a:p>
        </p:txBody>
      </p:sp>
      <p:sp>
        <p:nvSpPr>
          <p:cNvPr id="14" name="TextBox 13">
            <a:extLst>
              <a:ext uri="{FF2B5EF4-FFF2-40B4-BE49-F238E27FC236}">
                <a16:creationId xmlns:a16="http://schemas.microsoft.com/office/drawing/2014/main" id="{3F38D70E-55FE-7E7F-064A-97D7D526F4FB}"/>
              </a:ext>
            </a:extLst>
          </p:cNvPr>
          <p:cNvSpPr txBox="1"/>
          <p:nvPr/>
        </p:nvSpPr>
        <p:spPr>
          <a:xfrm>
            <a:off x="1530220" y="1714411"/>
            <a:ext cx="696024" cy="646331"/>
          </a:xfrm>
          <a:prstGeom prst="rect">
            <a:avLst/>
          </a:prstGeom>
          <a:noFill/>
        </p:spPr>
        <p:txBody>
          <a:bodyPr wrap="square" rtlCol="0">
            <a:spAutoFit/>
          </a:bodyPr>
          <a:lstStyle/>
          <a:p>
            <a:r>
              <a:rPr lang="en-US" sz="1200" dirty="0">
                <a:latin typeface="Helvetica" pitchFamily="2" charset="0"/>
              </a:rPr>
              <a:t>Pebble</a:t>
            </a:r>
          </a:p>
          <a:p>
            <a:r>
              <a:rPr lang="en-US" sz="1200" dirty="0">
                <a:latin typeface="Helvetica" pitchFamily="2" charset="0"/>
              </a:rPr>
              <a:t>Internal</a:t>
            </a:r>
            <a:br>
              <a:rPr lang="en-US" sz="1200" dirty="0">
                <a:latin typeface="Helvetica" pitchFamily="2" charset="0"/>
              </a:rPr>
            </a:br>
            <a:r>
              <a:rPr lang="en-US" sz="1200" dirty="0">
                <a:latin typeface="Helvetica" pitchFamily="2" charset="0"/>
              </a:rPr>
              <a:t>Density</a:t>
            </a:r>
          </a:p>
        </p:txBody>
      </p:sp>
      <p:sp>
        <p:nvSpPr>
          <p:cNvPr id="15" name="Rectangle 14">
            <a:extLst>
              <a:ext uri="{FF2B5EF4-FFF2-40B4-BE49-F238E27FC236}">
                <a16:creationId xmlns:a16="http://schemas.microsoft.com/office/drawing/2014/main" id="{D9EC898B-946E-67F6-C6DE-FBEA8800865A}"/>
              </a:ext>
            </a:extLst>
          </p:cNvPr>
          <p:cNvSpPr/>
          <p:nvPr/>
        </p:nvSpPr>
        <p:spPr>
          <a:xfrm>
            <a:off x="6326155" y="1064721"/>
            <a:ext cx="466531" cy="3162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_20_bi_rhopsmax_3_2_tmax_5721000_m_truncated_CO">
            <a:hlinkClick r:id="" action="ppaction://media"/>
            <a:extLst>
              <a:ext uri="{FF2B5EF4-FFF2-40B4-BE49-F238E27FC236}">
                <a16:creationId xmlns:a16="http://schemas.microsoft.com/office/drawing/2014/main" id="{A9171452-D436-6AC7-1901-14D47F7C32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39657" y="943820"/>
            <a:ext cx="6141623" cy="4768478"/>
          </a:xfrm>
          <a:prstGeom prst="rect">
            <a:avLst/>
          </a:prstGeom>
        </p:spPr>
      </p:pic>
      <p:sp>
        <p:nvSpPr>
          <p:cNvPr id="7" name="TextBox 6">
            <a:extLst>
              <a:ext uri="{FF2B5EF4-FFF2-40B4-BE49-F238E27FC236}">
                <a16:creationId xmlns:a16="http://schemas.microsoft.com/office/drawing/2014/main" id="{989DC261-265C-E031-8305-1B59121789F9}"/>
              </a:ext>
            </a:extLst>
          </p:cNvPr>
          <p:cNvSpPr txBox="1"/>
          <p:nvPr/>
        </p:nvSpPr>
        <p:spPr>
          <a:xfrm>
            <a:off x="0" y="267289"/>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Growing Pluto by silicate pebble accretion</a:t>
            </a:r>
          </a:p>
        </p:txBody>
      </p:sp>
      <p:sp>
        <p:nvSpPr>
          <p:cNvPr id="3" name="TextBox 2">
            <a:extLst>
              <a:ext uri="{FF2B5EF4-FFF2-40B4-BE49-F238E27FC236}">
                <a16:creationId xmlns:a16="http://schemas.microsoft.com/office/drawing/2014/main" id="{0B4E3902-E5D5-0FAF-4C0D-F3EF40B635C5}"/>
              </a:ext>
            </a:extLst>
          </p:cNvPr>
          <p:cNvSpPr txBox="1"/>
          <p:nvPr/>
        </p:nvSpPr>
        <p:spPr>
          <a:xfrm>
            <a:off x="0" y="6611779"/>
            <a:ext cx="12192000"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Canas &amp; Lyra + (2024)</a:t>
            </a:r>
          </a:p>
        </p:txBody>
      </p:sp>
      <p:sp>
        <p:nvSpPr>
          <p:cNvPr id="2" name="Rectangle 1">
            <a:extLst>
              <a:ext uri="{FF2B5EF4-FFF2-40B4-BE49-F238E27FC236}">
                <a16:creationId xmlns:a16="http://schemas.microsoft.com/office/drawing/2014/main" id="{87A90C52-F2BF-E443-C85F-4D8ABFFA0265}"/>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40802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different numbers&#10;&#10;Description automatically generated with medium confidence">
            <a:extLst>
              <a:ext uri="{FF2B5EF4-FFF2-40B4-BE49-F238E27FC236}">
                <a16:creationId xmlns:a16="http://schemas.microsoft.com/office/drawing/2014/main" id="{CD0DE21B-FB83-F03C-6C78-3214B92D5BD7}"/>
              </a:ext>
            </a:extLst>
          </p:cNvPr>
          <p:cNvPicPr>
            <a:picLocks noChangeAspect="1"/>
          </p:cNvPicPr>
          <p:nvPr/>
        </p:nvPicPr>
        <p:blipFill>
          <a:blip r:embed="rId3"/>
          <a:stretch>
            <a:fillRect/>
          </a:stretch>
        </p:blipFill>
        <p:spPr>
          <a:xfrm>
            <a:off x="1683999" y="1350490"/>
            <a:ext cx="9420605" cy="5024323"/>
          </a:xfrm>
          <a:prstGeom prst="rect">
            <a:avLst/>
          </a:prstGeom>
        </p:spPr>
      </p:pic>
      <p:sp>
        <p:nvSpPr>
          <p:cNvPr id="2" name="TextBox 1">
            <a:extLst>
              <a:ext uri="{FF2B5EF4-FFF2-40B4-BE49-F238E27FC236}">
                <a16:creationId xmlns:a16="http://schemas.microsoft.com/office/drawing/2014/main" id="{B063B680-F33F-B461-97CE-9ADD9A80BB51}"/>
              </a:ext>
            </a:extLst>
          </p:cNvPr>
          <p:cNvSpPr txBox="1"/>
          <p:nvPr/>
        </p:nvSpPr>
        <p:spPr>
          <a:xfrm>
            <a:off x="0" y="294699"/>
            <a:ext cx="12191999" cy="707886"/>
          </a:xfrm>
          <a:prstGeom prst="rect">
            <a:avLst/>
          </a:prstGeom>
          <a:noFill/>
        </p:spPr>
        <p:txBody>
          <a:bodyPr wrap="square" rtlCol="0">
            <a:spAutoFit/>
          </a:bodyPr>
          <a:lstStyle/>
          <a:p>
            <a:pPr algn="ctr"/>
            <a:r>
              <a:rPr lang="en-US" sz="2000" b="1" dirty="0">
                <a:latin typeface="Helvetica" pitchFamily="2" charset="0"/>
              </a:rPr>
              <a:t>Distance Range</a:t>
            </a:r>
          </a:p>
          <a:p>
            <a:pPr algn="ctr"/>
            <a:r>
              <a:rPr lang="en-US" sz="2000" b="1" dirty="0">
                <a:latin typeface="Helvetica" pitchFamily="2" charset="0"/>
              </a:rPr>
              <a:t>15 - 25AU</a:t>
            </a:r>
          </a:p>
        </p:txBody>
      </p:sp>
      <p:sp>
        <p:nvSpPr>
          <p:cNvPr id="4" name="Rectangle 3">
            <a:extLst>
              <a:ext uri="{FF2B5EF4-FFF2-40B4-BE49-F238E27FC236}">
                <a16:creationId xmlns:a16="http://schemas.microsoft.com/office/drawing/2014/main" id="{ACBEB56E-91C1-B1BF-C0E2-86B6966FE5D5}"/>
              </a:ext>
            </a:extLst>
          </p:cNvPr>
          <p:cNvSpPr/>
          <p:nvPr/>
        </p:nvSpPr>
        <p:spPr>
          <a:xfrm>
            <a:off x="0" y="6591300"/>
            <a:ext cx="12192000" cy="461665"/>
          </a:xfrm>
          <a:prstGeom prst="rect">
            <a:avLst/>
          </a:prstGeom>
        </p:spPr>
        <p:txBody>
          <a:bodyPr wrap="square">
            <a:spAutoFit/>
          </a:bodyPr>
          <a:lstStyle/>
          <a:p>
            <a:pPr algn="ctr"/>
            <a:r>
              <a:rPr lang="en-US" sz="1000" dirty="0">
                <a:latin typeface="Helvetica Light" charset="0"/>
              </a:rPr>
              <a:t>Canas &amp; Lyra + (2024)</a:t>
            </a:r>
          </a:p>
          <a:p>
            <a:pPr algn="ctr"/>
            <a:endParaRPr lang="en-US" sz="1400" dirty="0">
              <a:effectLst/>
              <a:latin typeface="Helvetica Light" charset="0"/>
            </a:endParaRPr>
          </a:p>
        </p:txBody>
      </p:sp>
      <p:sp>
        <p:nvSpPr>
          <p:cNvPr id="3" name="Slide Number Placeholder 3">
            <a:extLst>
              <a:ext uri="{FF2B5EF4-FFF2-40B4-BE49-F238E27FC236}">
                <a16:creationId xmlns:a16="http://schemas.microsoft.com/office/drawing/2014/main" id="{EB845ACB-354B-DF03-4B02-33C3083A7931}"/>
              </a:ext>
            </a:extLst>
          </p:cNvPr>
          <p:cNvSpPr>
            <a:spLocks noGrp="1"/>
          </p:cNvSpPr>
          <p:nvPr>
            <p:ph type="sldNum" sz="quarter" idx="12"/>
          </p:nvPr>
        </p:nvSpPr>
        <p:spPr>
          <a:xfrm>
            <a:off x="8610600" y="6356350"/>
            <a:ext cx="2743200" cy="365125"/>
          </a:xfrm>
        </p:spPr>
        <p:txBody>
          <a:bodyPr/>
          <a:lstStyle/>
          <a:p>
            <a:fld id="{836A2156-0D06-F941-AE72-FDE114709D8C}" type="slidenum">
              <a:rPr lang="en-US" smtClean="0"/>
              <a:t>17</a:t>
            </a:fld>
            <a:endParaRPr lang="en-US"/>
          </a:p>
        </p:txBody>
      </p:sp>
      <p:sp>
        <p:nvSpPr>
          <p:cNvPr id="5" name="Rectangle 4">
            <a:extLst>
              <a:ext uri="{FF2B5EF4-FFF2-40B4-BE49-F238E27FC236}">
                <a16:creationId xmlns:a16="http://schemas.microsoft.com/office/drawing/2014/main" id="{E6753B1B-E9C3-3F42-D406-11F70245FC56}"/>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3310263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DCBBB-E95D-EC14-8DDD-F589AFCD845C}"/>
              </a:ext>
            </a:extLst>
          </p:cNvPr>
          <p:cNvSpPr txBox="1"/>
          <p:nvPr/>
        </p:nvSpPr>
        <p:spPr>
          <a:xfrm>
            <a:off x="0" y="648990"/>
            <a:ext cx="6783859" cy="4047262"/>
          </a:xfrm>
          <a:prstGeom prst="rect">
            <a:avLst/>
          </a:prstGeom>
          <a:noFill/>
        </p:spPr>
        <p:txBody>
          <a:bodyPr wrap="square" rtlCol="0">
            <a:spAutoFit/>
          </a:bodyPr>
          <a:lstStyle/>
          <a:p>
            <a:pPr marL="285750" indent="-285750">
              <a:buFont typeface="Arial" panose="020B0604020202020204" pitchFamily="34" charset="0"/>
              <a:buChar char="•"/>
            </a:pPr>
            <a:r>
              <a:rPr lang="en-US" sz="1300" dirty="0">
                <a:latin typeface="Helvetica" pitchFamily="2" charset="0"/>
              </a:rPr>
              <a:t>Polydisperse Bondi accretion 1-2 orders of magnitude more efficient than monodisperse</a:t>
            </a:r>
          </a:p>
          <a:p>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Best accreted pebbles are those of drag time ~ Bondi time, not the largest ones</a:t>
            </a:r>
          </a:p>
          <a:p>
            <a:pPr marL="742950" lvl="1" indent="-285750">
              <a:buFont typeface="Arial" panose="020B0604020202020204" pitchFamily="34" charset="0"/>
              <a:buChar char="•"/>
            </a:pPr>
            <a:r>
              <a:rPr lang="en-US" sz="1300" dirty="0">
                <a:latin typeface="Helvetica" pitchFamily="2" charset="0"/>
              </a:rPr>
              <a:t>The largest ones dominate the mass budget, but accrete poorly</a:t>
            </a:r>
          </a:p>
          <a:p>
            <a:pPr lvl="1"/>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Onset of Bondi accretion 1-2 orders of magnitude lower in mass compared to monodisperse</a:t>
            </a:r>
          </a:p>
          <a:p>
            <a:endParaRPr lang="en-US" sz="1300" dirty="0">
              <a:solidFill>
                <a:schemeClr val="tx1">
                  <a:lumMod val="50000"/>
                  <a:lumOff val="50000"/>
                </a:schemeClr>
              </a:solidFill>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Bondi accretion possible on top of Streaming Instability planetary embryos within disk lifetime</a:t>
            </a:r>
          </a:p>
          <a:p>
            <a:pPr marL="742950" lvl="1" indent="-285750">
              <a:buFont typeface="Arial" panose="020B0604020202020204" pitchFamily="34" charset="0"/>
              <a:buChar char="•"/>
            </a:pPr>
            <a:r>
              <a:rPr lang="en-US" sz="1300" dirty="0">
                <a:latin typeface="Helvetica" pitchFamily="2" charset="0"/>
              </a:rPr>
              <a:t>Reaches 100-350km objects within </a:t>
            </a:r>
            <a:r>
              <a:rPr lang="en-US" sz="1300" dirty="0" err="1">
                <a:latin typeface="Helvetica" pitchFamily="2" charset="0"/>
              </a:rPr>
              <a:t>Myr</a:t>
            </a:r>
            <a:r>
              <a:rPr lang="en-US" sz="1300" dirty="0">
                <a:latin typeface="Helvetica" pitchFamily="2" charset="0"/>
              </a:rPr>
              <a:t> timescales</a:t>
            </a:r>
          </a:p>
          <a:p>
            <a:endParaRPr lang="en-US" sz="1300" dirty="0">
              <a:latin typeface="Helvetica" pitchFamily="2" charset="0"/>
            </a:endParaRPr>
          </a:p>
          <a:p>
            <a:pPr marL="285750" indent="-285750">
              <a:buFont typeface="Arial" panose="020B0604020202020204" pitchFamily="34" charset="0"/>
              <a:buChar char="•"/>
            </a:pPr>
            <a:r>
              <a:rPr lang="en-US" sz="1300" dirty="0">
                <a:latin typeface="Helvetica" pitchFamily="2" charset="0"/>
              </a:rPr>
              <a:t>Analytical solution to </a:t>
            </a:r>
          </a:p>
          <a:p>
            <a:pPr lvl="1"/>
            <a:endParaRPr lang="en-US" sz="1300" dirty="0">
              <a:latin typeface="Helvetica" pitchFamily="2" charset="0"/>
            </a:endParaRPr>
          </a:p>
          <a:p>
            <a:pPr marL="742950" lvl="1" indent="-285750">
              <a:buFont typeface="Arial" panose="020B0604020202020204" pitchFamily="34" charset="0"/>
              <a:buChar char="•"/>
            </a:pPr>
            <a:r>
              <a:rPr lang="en-US" sz="1300" dirty="0">
                <a:solidFill>
                  <a:schemeClr val="tx1">
                    <a:lumMod val="50000"/>
                    <a:lumOff val="50000"/>
                  </a:schemeClr>
                </a:solidFill>
                <a:latin typeface="Helvetica" pitchFamily="2" charset="0"/>
              </a:rPr>
              <a:t>Monodisperse general case</a:t>
            </a:r>
          </a:p>
          <a:p>
            <a:pPr marL="742950" lvl="1" indent="-285750">
              <a:buFont typeface="Arial" panose="020B0604020202020204" pitchFamily="34" charset="0"/>
              <a:buChar char="•"/>
            </a:pPr>
            <a:r>
              <a:rPr lang="en-US" sz="1300" dirty="0">
                <a:latin typeface="Helvetica" pitchFamily="2" charset="0"/>
              </a:rPr>
              <a:t>Polydisperse 2D Hill and 3D Bondi</a:t>
            </a:r>
          </a:p>
          <a:p>
            <a:r>
              <a:rPr lang="en-US" dirty="0">
                <a:latin typeface="Helvetica" pitchFamily="2" charset="0"/>
              </a:rPr>
              <a:t> </a:t>
            </a:r>
          </a:p>
          <a:p>
            <a:pPr marL="742950" lvl="1" indent="-285750">
              <a:buFont typeface="Arial" panose="020B0604020202020204" pitchFamily="34" charset="0"/>
              <a:buChar char="•"/>
            </a:pPr>
            <a:endParaRPr lang="en-US" dirty="0">
              <a:latin typeface="Helvetica" pitchFamily="2" charset="0"/>
            </a:endParaRPr>
          </a:p>
        </p:txBody>
      </p:sp>
      <p:sp>
        <p:nvSpPr>
          <p:cNvPr id="2" name="TextBox 1">
            <a:extLst>
              <a:ext uri="{FF2B5EF4-FFF2-40B4-BE49-F238E27FC236}">
                <a16:creationId xmlns:a16="http://schemas.microsoft.com/office/drawing/2014/main" id="{4B7E505F-4E41-D45F-A9F6-DB5893289F5D}"/>
              </a:ext>
            </a:extLst>
          </p:cNvPr>
          <p:cNvSpPr txBox="1"/>
          <p:nvPr/>
        </p:nvSpPr>
        <p:spPr>
          <a:xfrm>
            <a:off x="1535516" y="127773"/>
            <a:ext cx="9138242" cy="343492"/>
          </a:xfrm>
          <a:prstGeom prst="rect">
            <a:avLst/>
          </a:prstGeom>
          <a:solidFill>
            <a:schemeClr val="bg1"/>
          </a:solidFill>
        </p:spPr>
        <p:txBody>
          <a:bodyPr wrap="square" rtlCol="0">
            <a:spAutoFit/>
          </a:bodyPr>
          <a:lstStyle/>
          <a:p>
            <a:pPr algn="ctr"/>
            <a:r>
              <a:rPr lang="en-US" sz="1632" b="1" dirty="0">
                <a:latin typeface="Helvetica"/>
                <a:cs typeface="Helvetica"/>
              </a:rPr>
              <a:t>Conclusions</a:t>
            </a:r>
          </a:p>
        </p:txBody>
      </p:sp>
      <p:sp>
        <p:nvSpPr>
          <p:cNvPr id="4" name="TextBox 3">
            <a:extLst>
              <a:ext uri="{FF2B5EF4-FFF2-40B4-BE49-F238E27FC236}">
                <a16:creationId xmlns:a16="http://schemas.microsoft.com/office/drawing/2014/main" id="{E0F5CBEC-5D7F-7ADE-3937-41B5B46DE64B}"/>
              </a:ext>
            </a:extLst>
          </p:cNvPr>
          <p:cNvSpPr txBox="1"/>
          <p:nvPr/>
        </p:nvSpPr>
        <p:spPr>
          <a:xfrm>
            <a:off x="0" y="4141175"/>
            <a:ext cx="10813273" cy="2385268"/>
          </a:xfrm>
          <a:prstGeom prst="rect">
            <a:avLst/>
          </a:prstGeom>
          <a:noFill/>
        </p:spPr>
        <p:txBody>
          <a:bodyPr wrap="square" rtlCol="0">
            <a:spAutoFit/>
          </a:bodyPr>
          <a:lstStyle/>
          <a:p>
            <a:pPr marL="310942" indent="-310942">
              <a:buFont typeface="Arial" charset="0"/>
              <a:buChar char="•"/>
            </a:pPr>
            <a:endParaRPr lang="en-US" dirty="0">
              <a:latin typeface="Helvetica" pitchFamily="2" charset="0"/>
            </a:endParaRPr>
          </a:p>
          <a:p>
            <a:pPr marL="310942" indent="-310942">
              <a:buFont typeface="Arial" charset="0"/>
              <a:buChar char="•"/>
            </a:pPr>
            <a:r>
              <a:rPr lang="en-US" sz="1300" dirty="0">
                <a:latin typeface="Helvetica" pitchFamily="2" charset="0"/>
              </a:rPr>
              <a:t>KBO density problem:</a:t>
            </a:r>
          </a:p>
          <a:p>
            <a:pPr lvl="1"/>
            <a:endParaRPr lang="en-US" sz="1300" dirty="0">
              <a:latin typeface="Helvetica" pitchFamily="2" charset="0"/>
            </a:endParaRPr>
          </a:p>
          <a:p>
            <a:pPr marL="768142" lvl="1" indent="-310942">
              <a:buFont typeface="Arial" charset="0"/>
              <a:buChar char="•"/>
            </a:pPr>
            <a:r>
              <a:rPr lang="en-US" sz="1300" dirty="0">
                <a:solidFill>
                  <a:schemeClr val="tx1">
                    <a:lumMod val="50000"/>
                    <a:lumOff val="50000"/>
                  </a:schemeClr>
                </a:solidFill>
                <a:latin typeface="Helvetica" pitchFamily="2" charset="0"/>
              </a:rPr>
              <a:t>Two different pebble populations, maintained by ice desorption off small grains</a:t>
            </a:r>
          </a:p>
          <a:p>
            <a:pPr marL="768142" lvl="1" indent="-310942">
              <a:buFont typeface="Arial" charset="0"/>
              <a:buChar char="•"/>
            </a:pPr>
            <a:r>
              <a:rPr lang="en-US" sz="1300" dirty="0">
                <a:latin typeface="Helvetica" pitchFamily="2" charset="0"/>
              </a:rPr>
              <a:t>Streaming instability: icy-rich small objects; nearly uniform composition</a:t>
            </a:r>
          </a:p>
          <a:p>
            <a:pPr marL="768142" lvl="1" indent="-310942">
              <a:buFont typeface="Arial" charset="0"/>
              <a:buChar char="•"/>
            </a:pPr>
            <a:r>
              <a:rPr lang="en-US" sz="1300" dirty="0">
                <a:solidFill>
                  <a:schemeClr val="tx1">
                    <a:lumMod val="50000"/>
                    <a:lumOff val="50000"/>
                  </a:schemeClr>
                </a:solidFill>
                <a:latin typeface="Helvetica" pitchFamily="2" charset="0"/>
              </a:rPr>
              <a:t>Polydisperse pebble accretion: silicate-rich larger objects; varied composition</a:t>
            </a:r>
          </a:p>
          <a:p>
            <a:pPr marL="768142" lvl="1" indent="-310942">
              <a:buFont typeface="Arial" charset="0"/>
              <a:buChar char="•"/>
            </a:pPr>
            <a:r>
              <a:rPr lang="en-US" sz="1300" dirty="0">
                <a:latin typeface="Helvetica" pitchFamily="2" charset="0"/>
              </a:rPr>
              <a:t>Melting avoided by</a:t>
            </a:r>
          </a:p>
          <a:p>
            <a:pPr marL="1225342" lvl="2" indent="-310942">
              <a:buFont typeface="Arial" charset="0"/>
              <a:buChar char="•"/>
            </a:pPr>
            <a:r>
              <a:rPr lang="en-US" sz="1300" dirty="0">
                <a:solidFill>
                  <a:schemeClr val="tx1">
                    <a:lumMod val="50000"/>
                    <a:lumOff val="50000"/>
                  </a:schemeClr>
                </a:solidFill>
                <a:latin typeface="Helvetica" pitchFamily="2" charset="0"/>
              </a:rPr>
              <a:t>ice-rich formation</a:t>
            </a:r>
          </a:p>
          <a:p>
            <a:pPr marL="1225342" lvl="2" indent="-310942">
              <a:buFont typeface="Arial" charset="0"/>
              <a:buChar char="•"/>
            </a:pPr>
            <a:r>
              <a:rPr lang="en-US" sz="1300" baseline="30000" dirty="0">
                <a:latin typeface="Helvetica" pitchFamily="2" charset="0"/>
              </a:rPr>
              <a:t>26</a:t>
            </a:r>
            <a:r>
              <a:rPr lang="en-US" sz="1300" dirty="0">
                <a:latin typeface="Helvetica" pitchFamily="2" charset="0"/>
              </a:rPr>
              <a:t>Al incorporated mostly in long (&gt;</a:t>
            </a:r>
            <a:r>
              <a:rPr lang="en-US" sz="1300" dirty="0" err="1">
                <a:latin typeface="Helvetica" pitchFamily="2" charset="0"/>
              </a:rPr>
              <a:t>Myr</a:t>
            </a:r>
            <a:r>
              <a:rPr lang="en-US" sz="1300" dirty="0">
                <a:latin typeface="Helvetica" pitchFamily="2" charset="0"/>
              </a:rPr>
              <a:t>) phase of silicate accretion</a:t>
            </a:r>
          </a:p>
          <a:p>
            <a:pPr marL="768142" lvl="1" indent="-310942">
              <a:buFont typeface="Arial" charset="0"/>
              <a:buChar char="•"/>
            </a:pPr>
            <a:r>
              <a:rPr lang="en-US" sz="1300" dirty="0">
                <a:solidFill>
                  <a:schemeClr val="tx1">
                    <a:lumMod val="50000"/>
                    <a:lumOff val="50000"/>
                  </a:schemeClr>
                </a:solidFill>
                <a:latin typeface="Helvetica" pitchFamily="2" charset="0"/>
              </a:rPr>
              <a:t>KBOs best reproduced between 15-25 AU</a:t>
            </a:r>
          </a:p>
          <a:p>
            <a:pPr marL="768142" lvl="1" indent="-310942">
              <a:buFont typeface="Arial" charset="0"/>
              <a:buChar char="•"/>
            </a:pPr>
            <a:endParaRPr lang="en-US" sz="1400" dirty="0">
              <a:solidFill>
                <a:schemeClr val="tx1">
                  <a:lumMod val="50000"/>
                  <a:lumOff val="50000"/>
                </a:schemeClr>
              </a:solidFill>
              <a:latin typeface="Helvetica" pitchFamily="2" charset="0"/>
            </a:endParaRPr>
          </a:p>
        </p:txBody>
      </p:sp>
      <p:pic>
        <p:nvPicPr>
          <p:cNvPr id="5" name="R_20_bi_rhopsmax_3_2_tmax_5721000_m_truncated_CO">
            <a:hlinkClick r:id="" action="ppaction://media"/>
            <a:extLst>
              <a:ext uri="{FF2B5EF4-FFF2-40B4-BE49-F238E27FC236}">
                <a16:creationId xmlns:a16="http://schemas.microsoft.com/office/drawing/2014/main" id="{4814AF4C-F753-0220-63C1-48C83BDFDD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0293" y="1694535"/>
            <a:ext cx="5531708" cy="4294928"/>
          </a:xfrm>
          <a:prstGeom prst="rect">
            <a:avLst/>
          </a:prstGeom>
        </p:spPr>
      </p:pic>
      <p:sp>
        <p:nvSpPr>
          <p:cNvPr id="6" name="Slide Number Placeholder 3">
            <a:extLst>
              <a:ext uri="{FF2B5EF4-FFF2-40B4-BE49-F238E27FC236}">
                <a16:creationId xmlns:a16="http://schemas.microsoft.com/office/drawing/2014/main" id="{DF7C3814-3197-524F-999A-E7838050263B}"/>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18</a:t>
            </a:fld>
            <a:endParaRPr lang="en-US" sz="1200" dirty="0">
              <a:solidFill>
                <a:schemeClr val="tx1">
                  <a:lumMod val="50000"/>
                  <a:lumOff val="50000"/>
                </a:schemeClr>
              </a:solidFill>
            </a:endParaRPr>
          </a:p>
        </p:txBody>
      </p:sp>
      <p:sp>
        <p:nvSpPr>
          <p:cNvPr id="7" name="Rectangle 6">
            <a:extLst>
              <a:ext uri="{FF2B5EF4-FFF2-40B4-BE49-F238E27FC236}">
                <a16:creationId xmlns:a16="http://schemas.microsoft.com/office/drawing/2014/main" id="{A911B855-AA7D-4EE2-2DF9-33B92B97FC07}"/>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3315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B4AD8-BB22-AF86-B28A-25062305407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5FB9F09F-A986-2345-1512-02CA6961B052}"/>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size-density relationship of Kuiper Belt objects</a:t>
            </a:r>
          </a:p>
        </p:txBody>
      </p:sp>
      <p:pic>
        <p:nvPicPr>
          <p:cNvPr id="2" name="Picture 1" descr="A graph with red stars&#10;&#10;Description automatically generated">
            <a:extLst>
              <a:ext uri="{FF2B5EF4-FFF2-40B4-BE49-F238E27FC236}">
                <a16:creationId xmlns:a16="http://schemas.microsoft.com/office/drawing/2014/main" id="{FD48402E-E41E-12D1-2FA3-8C05EA91ED6F}"/>
              </a:ext>
            </a:extLst>
          </p:cNvPr>
          <p:cNvPicPr>
            <a:picLocks noChangeAspect="1"/>
          </p:cNvPicPr>
          <p:nvPr/>
        </p:nvPicPr>
        <p:blipFill>
          <a:blip r:embed="rId3"/>
          <a:stretch>
            <a:fillRect/>
          </a:stretch>
        </p:blipFill>
        <p:spPr>
          <a:xfrm>
            <a:off x="2294939" y="924474"/>
            <a:ext cx="7505044" cy="5514076"/>
          </a:xfrm>
          <a:prstGeom prst="rect">
            <a:avLst/>
          </a:prstGeom>
        </p:spPr>
      </p:pic>
      <p:sp>
        <p:nvSpPr>
          <p:cNvPr id="3" name="Rectangle 2">
            <a:extLst>
              <a:ext uri="{FF2B5EF4-FFF2-40B4-BE49-F238E27FC236}">
                <a16:creationId xmlns:a16="http://schemas.microsoft.com/office/drawing/2014/main" id="{00979556-FB36-3EB0-1581-9ABCBDD5E738}"/>
              </a:ext>
            </a:extLst>
          </p:cNvPr>
          <p:cNvSpPr/>
          <p:nvPr/>
        </p:nvSpPr>
        <p:spPr>
          <a:xfrm>
            <a:off x="5673920" y="6502117"/>
            <a:ext cx="1481496" cy="246221"/>
          </a:xfrm>
          <a:prstGeom prst="rect">
            <a:avLst/>
          </a:prstGeom>
        </p:spPr>
        <p:txBody>
          <a:bodyPr wrap="none">
            <a:spAutoFit/>
          </a:bodyPr>
          <a:lstStyle/>
          <a:p>
            <a:pPr algn="ctr"/>
            <a:r>
              <a:rPr lang="en-US" sz="1000" dirty="0">
                <a:latin typeface="Helvetica Light" charset="0"/>
              </a:rPr>
              <a:t>Cañas &amp; Lyra + (2024)</a:t>
            </a:r>
          </a:p>
        </p:txBody>
      </p:sp>
      <p:sp>
        <p:nvSpPr>
          <p:cNvPr id="5" name="TextBox 4">
            <a:extLst>
              <a:ext uri="{FF2B5EF4-FFF2-40B4-BE49-F238E27FC236}">
                <a16:creationId xmlns:a16="http://schemas.microsoft.com/office/drawing/2014/main" id="{CE03698B-6341-A3DF-E7C5-E6F9A36FB5D8}"/>
              </a:ext>
            </a:extLst>
          </p:cNvPr>
          <p:cNvSpPr txBox="1"/>
          <p:nvPr/>
        </p:nvSpPr>
        <p:spPr>
          <a:xfrm>
            <a:off x="9568543" y="4781133"/>
            <a:ext cx="2711116" cy="830997"/>
          </a:xfrm>
          <a:prstGeom prst="rect">
            <a:avLst/>
          </a:prstGeom>
          <a:noFill/>
        </p:spPr>
        <p:txBody>
          <a:bodyPr wrap="square">
            <a:spAutoFit/>
          </a:bodyPr>
          <a:lstStyle/>
          <a:p>
            <a:r>
              <a:rPr lang="en-US" sz="800" dirty="0">
                <a:solidFill>
                  <a:schemeClr val="bg2">
                    <a:lumMod val="50000"/>
                  </a:schemeClr>
                </a:solidFill>
                <a:effectLst/>
                <a:latin typeface="Helvetica" pitchFamily="2" charset="0"/>
              </a:rPr>
              <a:t>Data; </a:t>
            </a:r>
            <a:r>
              <a:rPr lang="en-US" sz="800" i="1" dirty="0">
                <a:solidFill>
                  <a:schemeClr val="bg2">
                    <a:lumMod val="50000"/>
                  </a:schemeClr>
                </a:solidFill>
                <a:effectLst/>
                <a:latin typeface="Helvetica" pitchFamily="2" charset="0"/>
              </a:rPr>
              <a:t>Thomas (2000),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(2006), Grundy et al. (2007), Brown et al. (2011),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(2012), Brown (2013), </a:t>
            </a:r>
            <a:r>
              <a:rPr lang="en-US" sz="800" i="1" dirty="0" err="1">
                <a:solidFill>
                  <a:schemeClr val="bg2">
                    <a:lumMod val="50000"/>
                  </a:schemeClr>
                </a:solidFill>
                <a:effectLst/>
                <a:latin typeface="Helvetica" pitchFamily="2" charset="0"/>
              </a:rPr>
              <a:t>Fornasier</a:t>
            </a:r>
            <a:r>
              <a:rPr lang="en-US" sz="800" i="1" dirty="0">
                <a:solidFill>
                  <a:schemeClr val="bg2">
                    <a:lumMod val="50000"/>
                  </a:schemeClr>
                </a:solidFill>
                <a:latin typeface="Helvetica" pitchFamily="2" charset="0"/>
              </a:rPr>
              <a:t> </a:t>
            </a:r>
            <a:r>
              <a:rPr lang="en-US" sz="800" i="1" dirty="0">
                <a:solidFill>
                  <a:schemeClr val="bg2">
                    <a:lumMod val="50000"/>
                  </a:schemeClr>
                </a:solidFill>
                <a:effectLst/>
                <a:latin typeface="Helvetica" pitchFamily="2" charset="0"/>
              </a:rPr>
              <a:t>et al. (2013), </a:t>
            </a:r>
            <a:r>
              <a:rPr lang="en-US" sz="800" i="1" dirty="0" err="1">
                <a:solidFill>
                  <a:schemeClr val="bg2">
                    <a:lumMod val="50000"/>
                  </a:schemeClr>
                </a:solidFill>
                <a:effectLst/>
                <a:latin typeface="Helvetica" pitchFamily="2" charset="0"/>
              </a:rPr>
              <a:t>Vilenius</a:t>
            </a:r>
            <a:r>
              <a:rPr lang="en-US" sz="800" i="1" dirty="0">
                <a:solidFill>
                  <a:schemeClr val="bg2">
                    <a:lumMod val="50000"/>
                  </a:schemeClr>
                </a:solidFill>
                <a:effectLst/>
                <a:latin typeface="Helvetica" pitchFamily="2" charset="0"/>
              </a:rPr>
              <a:t>, et al. (2014), Nimmo et al. (2016), Ortiz et al. (2017), Brown and Butler (2017), Grundy et al. (2019), </a:t>
            </a:r>
            <a:r>
              <a:rPr lang="en-US" sz="800" i="1" dirty="0" err="1">
                <a:solidFill>
                  <a:schemeClr val="bg2">
                    <a:lumMod val="50000"/>
                  </a:schemeClr>
                </a:solidFill>
                <a:latin typeface="Helvetica" pitchFamily="2" charset="0"/>
              </a:rPr>
              <a:t>Morgado</a:t>
            </a:r>
            <a:r>
              <a:rPr lang="en-US" sz="800" i="1" dirty="0">
                <a:solidFill>
                  <a:schemeClr val="bg2">
                    <a:lumMod val="50000"/>
                  </a:schemeClr>
                </a:solidFill>
                <a:latin typeface="Helvetica" pitchFamily="2" charset="0"/>
              </a:rPr>
              <a:t> et al. (2023), Pereira et al. (2023).</a:t>
            </a:r>
          </a:p>
        </p:txBody>
      </p:sp>
      <p:sp>
        <p:nvSpPr>
          <p:cNvPr id="4" name="Slide Number Placeholder 3">
            <a:extLst>
              <a:ext uri="{FF2B5EF4-FFF2-40B4-BE49-F238E27FC236}">
                <a16:creationId xmlns:a16="http://schemas.microsoft.com/office/drawing/2014/main" id="{950ED792-0AFC-E5BC-AA15-EC7BB623F84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2</a:t>
            </a:fld>
            <a:endParaRPr lang="en-US" sz="1200" dirty="0">
              <a:solidFill>
                <a:schemeClr val="tx1">
                  <a:lumMod val="50000"/>
                  <a:lumOff val="50000"/>
                </a:schemeClr>
              </a:solidFill>
            </a:endParaRPr>
          </a:p>
        </p:txBody>
      </p:sp>
      <p:sp>
        <p:nvSpPr>
          <p:cNvPr id="6" name="Rectangle 5">
            <a:extLst>
              <a:ext uri="{FF2B5EF4-FFF2-40B4-BE49-F238E27FC236}">
                <a16:creationId xmlns:a16="http://schemas.microsoft.com/office/drawing/2014/main" id="{B919EF6A-874A-E24B-8533-99067620229B}"/>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394683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5C495D-1A21-C1F4-8F29-094107D05A48}"/>
              </a:ext>
            </a:extLst>
          </p:cNvPr>
          <p:cNvSpPr>
            <a:spLocks noGrp="1"/>
          </p:cNvSpPr>
          <p:nvPr>
            <p:ph type="sldNum" sz="quarter" idx="12"/>
          </p:nvPr>
        </p:nvSpPr>
        <p:spPr/>
        <p:txBody>
          <a:bodyPr/>
          <a:lstStyle/>
          <a:p>
            <a:fld id="{836A2156-0D06-F941-AE72-FDE114709D8C}" type="slidenum">
              <a:rPr lang="en-US" smtClean="0"/>
              <a:t>3</a:t>
            </a:fld>
            <a:endParaRPr lang="en-US"/>
          </a:p>
        </p:txBody>
      </p:sp>
      <p:sp>
        <p:nvSpPr>
          <p:cNvPr id="5" name="Title 1">
            <a:extLst>
              <a:ext uri="{FF2B5EF4-FFF2-40B4-BE49-F238E27FC236}">
                <a16:creationId xmlns:a16="http://schemas.microsoft.com/office/drawing/2014/main" id="{12166E22-C7B4-8932-71EC-0920C6A7C49C}"/>
              </a:ext>
            </a:extLst>
          </p:cNvPr>
          <p:cNvSpPr txBox="1">
            <a:spLocks/>
          </p:cNvSpPr>
          <p:nvPr/>
        </p:nvSpPr>
        <p:spPr bwMode="auto">
          <a:xfrm>
            <a:off x="2226499" y="112285"/>
            <a:ext cx="7800903" cy="69098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Cold Classicals Kuiper Belt Objects</a:t>
            </a:r>
          </a:p>
        </p:txBody>
      </p:sp>
      <p:sp>
        <p:nvSpPr>
          <p:cNvPr id="6" name="Rectangle 5">
            <a:extLst>
              <a:ext uri="{FF2B5EF4-FFF2-40B4-BE49-F238E27FC236}">
                <a16:creationId xmlns:a16="http://schemas.microsoft.com/office/drawing/2014/main" id="{D4F682CE-E0D9-CB2F-C33B-F7296E6522BB}"/>
              </a:ext>
            </a:extLst>
          </p:cNvPr>
          <p:cNvSpPr/>
          <p:nvPr/>
        </p:nvSpPr>
        <p:spPr>
          <a:xfrm>
            <a:off x="4035198" y="6538912"/>
            <a:ext cx="4121641" cy="516488"/>
          </a:xfrm>
          <a:prstGeom prst="rect">
            <a:avLst/>
          </a:prstGeom>
        </p:spPr>
        <p:txBody>
          <a:bodyPr wrap="none">
            <a:spAutoFit/>
          </a:bodyPr>
          <a:lstStyle/>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r>
              <a:rPr lang="en-US" sz="1000" dirty="0">
                <a:solidFill>
                  <a:srgbClr val="4C4C4C"/>
                </a:solidFill>
                <a:latin typeface="Helvetica"/>
                <a:cs typeface="Helvetica"/>
              </a:rPr>
              <a:t>Gladman+ ‘08, </a:t>
            </a:r>
            <a:r>
              <a:rPr lang="en-US" sz="1000" dirty="0" err="1">
                <a:solidFill>
                  <a:srgbClr val="4C4C4C"/>
                </a:solidFill>
                <a:latin typeface="Helvetica"/>
                <a:cs typeface="Helvetica"/>
              </a:rPr>
              <a:t>Lacerda</a:t>
            </a:r>
            <a:r>
              <a:rPr lang="en-US" sz="1000" dirty="0">
                <a:solidFill>
                  <a:srgbClr val="4C4C4C"/>
                </a:solidFill>
                <a:latin typeface="Helvetica"/>
                <a:cs typeface="Helvetica"/>
              </a:rPr>
              <a:t> ‘09, </a:t>
            </a:r>
            <a:r>
              <a:rPr lang="en-US" sz="1000" dirty="0" err="1">
                <a:solidFill>
                  <a:srgbClr val="4C4C4C"/>
                </a:solidFill>
                <a:latin typeface="Helvetica"/>
                <a:cs typeface="Helvetica"/>
              </a:rPr>
              <a:t>Batygin</a:t>
            </a:r>
            <a:r>
              <a:rPr lang="en-US" sz="1000" dirty="0">
                <a:solidFill>
                  <a:srgbClr val="4C4C4C"/>
                </a:solidFill>
                <a:latin typeface="Helvetica"/>
                <a:cs typeface="Helvetica"/>
              </a:rPr>
              <a:t>+ ’10, Dawson &amp; Murray-Clay ‘12 </a:t>
            </a:r>
            <a:endParaRPr lang="en-US" sz="1000" dirty="0">
              <a:solidFill>
                <a:srgbClr val="333333"/>
              </a:solidFill>
              <a:latin typeface="Helvetica"/>
              <a:cs typeface="Helvetica"/>
            </a:endParaRPr>
          </a:p>
          <a:p>
            <a:pPr algn="ctr">
              <a:lnSpc>
                <a:spcPct val="116000"/>
              </a:lnSpc>
              <a:tabLst>
                <a:tab pos="656433" algn="l"/>
                <a:tab pos="1312865" algn="l"/>
                <a:tab pos="1969298" algn="l"/>
                <a:tab pos="2625730" algn="l"/>
                <a:tab pos="3282163" algn="l"/>
                <a:tab pos="3938595" algn="l"/>
                <a:tab pos="4595028" algn="l"/>
                <a:tab pos="5251460" algn="l"/>
                <a:tab pos="5907893" algn="l"/>
                <a:tab pos="6564325" algn="l"/>
                <a:tab pos="7220758" algn="l"/>
                <a:tab pos="7877190" algn="l"/>
                <a:tab pos="8533623" algn="l"/>
              </a:tabLst>
            </a:pPr>
            <a:endParaRPr lang="en-US" sz="1451" dirty="0">
              <a:solidFill>
                <a:srgbClr val="333333"/>
              </a:solidFill>
              <a:latin typeface="Helvetica"/>
              <a:cs typeface="Helvetica"/>
            </a:endParaRPr>
          </a:p>
        </p:txBody>
      </p:sp>
      <p:sp>
        <p:nvSpPr>
          <p:cNvPr id="7" name="Text Box 2">
            <a:extLst>
              <a:ext uri="{FF2B5EF4-FFF2-40B4-BE49-F238E27FC236}">
                <a16:creationId xmlns:a16="http://schemas.microsoft.com/office/drawing/2014/main" id="{927FE208-6740-E56C-6D54-9DCE3A65A865}"/>
              </a:ext>
            </a:extLst>
          </p:cNvPr>
          <p:cNvSpPr txBox="1">
            <a:spLocks noChangeArrowheads="1"/>
          </p:cNvSpPr>
          <p:nvPr/>
        </p:nvSpPr>
        <p:spPr bwMode="auto">
          <a:xfrm>
            <a:off x="3501780" y="727086"/>
            <a:ext cx="5108820" cy="12000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Times New Roman" charset="0"/>
                <a:ea typeface="ＭＳ Ｐゴシック" charset="0"/>
                <a:cs typeface="msmincho" charset="0"/>
              </a:defRPr>
            </a:lvl9pPr>
          </a:lstStyle>
          <a:p>
            <a:pPr algn="ctr">
              <a:lnSpc>
                <a:spcPct val="116000"/>
              </a:lnSpc>
            </a:pPr>
            <a:r>
              <a:rPr lang="en-US" sz="2000" dirty="0">
                <a:solidFill>
                  <a:schemeClr val="tx1"/>
                </a:solidFill>
                <a:latin typeface="Helvetica"/>
                <a:cs typeface="Helvetica"/>
              </a:rPr>
              <a:t>Presumably pristine planetesimals</a:t>
            </a:r>
          </a:p>
          <a:p>
            <a:pPr algn="ctr">
              <a:lnSpc>
                <a:spcPct val="116000"/>
              </a:lnSpc>
            </a:pPr>
            <a:endParaRPr lang="en-US" sz="2539" b="1" dirty="0">
              <a:solidFill>
                <a:srgbClr val="280099"/>
              </a:solidFill>
              <a:latin typeface="Helvetica"/>
              <a:cs typeface="Helvetica"/>
            </a:endParaRPr>
          </a:p>
        </p:txBody>
      </p:sp>
      <p:pic>
        <p:nvPicPr>
          <p:cNvPr id="3" name="Picture 2">
            <a:extLst>
              <a:ext uri="{FF2B5EF4-FFF2-40B4-BE49-F238E27FC236}">
                <a16:creationId xmlns:a16="http://schemas.microsoft.com/office/drawing/2014/main" id="{D3892756-1062-BD2C-1388-6078362DC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40" y="1706081"/>
            <a:ext cx="4646449" cy="4626129"/>
          </a:xfrm>
          <a:prstGeom prst="rect">
            <a:avLst/>
          </a:prstGeom>
        </p:spPr>
      </p:pic>
      <p:sp>
        <p:nvSpPr>
          <p:cNvPr id="8" name="TextBox 7">
            <a:extLst>
              <a:ext uri="{FF2B5EF4-FFF2-40B4-BE49-F238E27FC236}">
                <a16:creationId xmlns:a16="http://schemas.microsoft.com/office/drawing/2014/main" id="{DB1337F6-B043-0484-3579-33CE51DA59EF}"/>
              </a:ext>
            </a:extLst>
          </p:cNvPr>
          <p:cNvSpPr txBox="1"/>
          <p:nvPr/>
        </p:nvSpPr>
        <p:spPr>
          <a:xfrm>
            <a:off x="5140900" y="2286094"/>
            <a:ext cx="2578783" cy="1384995"/>
          </a:xfrm>
          <a:prstGeom prst="rect">
            <a:avLst/>
          </a:prstGeom>
          <a:noFill/>
        </p:spPr>
        <p:txBody>
          <a:bodyPr wrap="none" rtlCol="0">
            <a:spAutoFit/>
          </a:bodyPr>
          <a:lstStyle/>
          <a:p>
            <a:r>
              <a:rPr lang="en-US" dirty="0"/>
              <a:t>+ Resonant and Scattered</a:t>
            </a:r>
          </a:p>
          <a:p>
            <a:r>
              <a:rPr lang="en-US" dirty="0">
                <a:solidFill>
                  <a:srgbClr val="FF0000"/>
                </a:solidFill>
              </a:rPr>
              <a:t>Cold Classical </a:t>
            </a:r>
            <a:r>
              <a:rPr lang="en-US" i="1" dirty="0" err="1">
                <a:solidFill>
                  <a:srgbClr val="FF0000"/>
                </a:solidFill>
              </a:rPr>
              <a:t>i</a:t>
            </a:r>
            <a:r>
              <a:rPr lang="en-US" dirty="0">
                <a:solidFill>
                  <a:srgbClr val="FF0000"/>
                </a:solidFill>
              </a:rPr>
              <a:t>&lt;2</a:t>
            </a:r>
            <a:r>
              <a:rPr lang="en-US" baseline="30000" dirty="0">
                <a:solidFill>
                  <a:srgbClr val="FF0000"/>
                </a:solidFill>
              </a:rPr>
              <a:t>o   </a:t>
            </a:r>
            <a:r>
              <a:rPr lang="en-US" dirty="0">
                <a:solidFill>
                  <a:srgbClr val="FF0000"/>
                </a:solidFill>
              </a:rPr>
              <a:t> </a:t>
            </a:r>
          </a:p>
          <a:p>
            <a:r>
              <a:rPr lang="en-US" dirty="0">
                <a:solidFill>
                  <a:srgbClr val="7030A0"/>
                </a:solidFill>
              </a:rPr>
              <a:t>“Ambiguous” 2</a:t>
            </a:r>
            <a:r>
              <a:rPr lang="en-US" baseline="30000" dirty="0">
                <a:solidFill>
                  <a:srgbClr val="7030A0"/>
                </a:solidFill>
              </a:rPr>
              <a:t>o</a:t>
            </a:r>
            <a:r>
              <a:rPr lang="en-US" dirty="0">
                <a:solidFill>
                  <a:srgbClr val="7030A0"/>
                </a:solidFill>
              </a:rPr>
              <a:t>&lt;</a:t>
            </a:r>
            <a:r>
              <a:rPr lang="en-US" i="1" dirty="0" err="1">
                <a:solidFill>
                  <a:srgbClr val="7030A0"/>
                </a:solidFill>
              </a:rPr>
              <a:t>i</a:t>
            </a:r>
            <a:r>
              <a:rPr lang="en-US" dirty="0">
                <a:solidFill>
                  <a:srgbClr val="7030A0"/>
                </a:solidFill>
              </a:rPr>
              <a:t>&lt;6</a:t>
            </a:r>
            <a:r>
              <a:rPr lang="en-US" baseline="30000" dirty="0">
                <a:solidFill>
                  <a:srgbClr val="7030A0"/>
                </a:solidFill>
              </a:rPr>
              <a:t>o</a:t>
            </a:r>
            <a:endParaRPr lang="en-US" dirty="0">
              <a:solidFill>
                <a:srgbClr val="7030A0"/>
              </a:solidFill>
            </a:endParaRPr>
          </a:p>
          <a:p>
            <a:r>
              <a:rPr lang="en-US" i="1" dirty="0">
                <a:solidFill>
                  <a:schemeClr val="accent1"/>
                </a:solidFill>
              </a:rPr>
              <a:t>Hot </a:t>
            </a:r>
            <a:r>
              <a:rPr lang="en-US" i="1" dirty="0" err="1">
                <a:solidFill>
                  <a:schemeClr val="accent1"/>
                </a:solidFill>
              </a:rPr>
              <a:t>Classicals</a:t>
            </a:r>
            <a:r>
              <a:rPr lang="en-US" i="1" dirty="0">
                <a:solidFill>
                  <a:schemeClr val="accent1"/>
                </a:solidFill>
              </a:rPr>
              <a:t> </a:t>
            </a:r>
            <a:r>
              <a:rPr lang="en-US" i="1" dirty="0" err="1">
                <a:solidFill>
                  <a:schemeClr val="accent1"/>
                </a:solidFill>
              </a:rPr>
              <a:t>i</a:t>
            </a:r>
            <a:r>
              <a:rPr lang="en-US" dirty="0">
                <a:solidFill>
                  <a:schemeClr val="accent1"/>
                </a:solidFill>
              </a:rPr>
              <a:t>&gt;6</a:t>
            </a:r>
            <a:r>
              <a:rPr lang="en-US" baseline="30000" dirty="0">
                <a:solidFill>
                  <a:schemeClr val="accent1"/>
                </a:solidFill>
              </a:rPr>
              <a:t>o</a:t>
            </a:r>
          </a:p>
          <a:p>
            <a:endParaRPr lang="en-US" baseline="30000" dirty="0">
              <a:solidFill>
                <a:srgbClr val="FF0000"/>
              </a:solidFill>
            </a:endParaRPr>
          </a:p>
        </p:txBody>
      </p:sp>
      <p:pic>
        <p:nvPicPr>
          <p:cNvPr id="9" name="Picture 8" descr="A yellow circle with red circles&#10;&#10;AI-generated content may be incorrect.">
            <a:extLst>
              <a:ext uri="{FF2B5EF4-FFF2-40B4-BE49-F238E27FC236}">
                <a16:creationId xmlns:a16="http://schemas.microsoft.com/office/drawing/2014/main" id="{30631711-E1D3-D744-86C0-146C2DBEE148}"/>
              </a:ext>
            </a:extLst>
          </p:cNvPr>
          <p:cNvPicPr>
            <a:picLocks noChangeAspect="1"/>
          </p:cNvPicPr>
          <p:nvPr/>
        </p:nvPicPr>
        <p:blipFill>
          <a:blip r:embed="rId4"/>
          <a:stretch>
            <a:fillRect/>
          </a:stretch>
        </p:blipFill>
        <p:spPr>
          <a:xfrm>
            <a:off x="7825048" y="1927152"/>
            <a:ext cx="4121665" cy="4081097"/>
          </a:xfrm>
          <a:prstGeom prst="rect">
            <a:avLst/>
          </a:prstGeom>
        </p:spPr>
      </p:pic>
    </p:spTree>
    <p:extLst>
      <p:ext uri="{BB962C8B-B14F-4D97-AF65-F5344CB8AC3E}">
        <p14:creationId xmlns:p14="http://schemas.microsoft.com/office/powerpoint/2010/main" val="281930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DF3B-DBD4-EAD9-3468-EEE87EF79147}"/>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91CA0A9-0FD4-7534-E838-5AF2BFABA0F9}"/>
              </a:ext>
            </a:extLst>
          </p:cNvPr>
          <p:cNvSpPr txBox="1">
            <a:spLocks/>
          </p:cNvSpPr>
          <p:nvPr/>
        </p:nvSpPr>
        <p:spPr bwMode="auto">
          <a:xfrm>
            <a:off x="2195548" y="267030"/>
            <a:ext cx="7800903" cy="69098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marL="742950" indent="-28575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2pPr>
            <a:lvl3pPr marL="1143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3pPr>
            <a:lvl4pPr marL="1600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4pPr>
            <a:lvl5pPr marL="20574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msmincho" charset="0"/>
              </a:defRPr>
            </a:lvl9pPr>
          </a:lstStyle>
          <a:p>
            <a:pPr>
              <a:defRPr/>
            </a:pPr>
            <a:r>
              <a:rPr lang="en-US" sz="2400" b="1" dirty="0">
                <a:latin typeface="Helvetica"/>
                <a:cs typeface="Helvetica"/>
              </a:rPr>
              <a:t>The size-density relationship of Kuiper Belt objects</a:t>
            </a:r>
          </a:p>
        </p:txBody>
      </p:sp>
      <p:pic>
        <p:nvPicPr>
          <p:cNvPr id="2" name="Picture 1" descr="A graph with red stars&#10;&#10;Description automatically generated">
            <a:extLst>
              <a:ext uri="{FF2B5EF4-FFF2-40B4-BE49-F238E27FC236}">
                <a16:creationId xmlns:a16="http://schemas.microsoft.com/office/drawing/2014/main" id="{EC56085C-6CF4-9AC3-0ADE-D5E95FFFEFD8}"/>
              </a:ext>
            </a:extLst>
          </p:cNvPr>
          <p:cNvPicPr>
            <a:picLocks noChangeAspect="1"/>
          </p:cNvPicPr>
          <p:nvPr/>
        </p:nvPicPr>
        <p:blipFill>
          <a:blip r:embed="rId3"/>
          <a:stretch>
            <a:fillRect/>
          </a:stretch>
        </p:blipFill>
        <p:spPr>
          <a:xfrm>
            <a:off x="2294939" y="924474"/>
            <a:ext cx="7505044" cy="5514076"/>
          </a:xfrm>
          <a:prstGeom prst="rect">
            <a:avLst/>
          </a:prstGeom>
        </p:spPr>
      </p:pic>
      <p:sp>
        <p:nvSpPr>
          <p:cNvPr id="3" name="Rectangle 2">
            <a:extLst>
              <a:ext uri="{FF2B5EF4-FFF2-40B4-BE49-F238E27FC236}">
                <a16:creationId xmlns:a16="http://schemas.microsoft.com/office/drawing/2014/main" id="{7D0F7CF3-F6DE-F5DF-EC3E-44F1186AEA98}"/>
              </a:ext>
            </a:extLst>
          </p:cNvPr>
          <p:cNvSpPr/>
          <p:nvPr/>
        </p:nvSpPr>
        <p:spPr>
          <a:xfrm>
            <a:off x="5673920" y="6502117"/>
            <a:ext cx="1481495" cy="461665"/>
          </a:xfrm>
          <a:prstGeom prst="rect">
            <a:avLst/>
          </a:prstGeom>
        </p:spPr>
        <p:txBody>
          <a:bodyPr wrap="none">
            <a:spAutoFit/>
          </a:bodyPr>
          <a:lstStyle/>
          <a:p>
            <a:pPr algn="ctr"/>
            <a:r>
              <a:rPr lang="en-US" sz="1000" dirty="0">
                <a:latin typeface="Helvetica Light" charset="0"/>
              </a:rPr>
              <a:t>Cañas &amp; Lyra + (2024)</a:t>
            </a:r>
          </a:p>
          <a:p>
            <a:pPr algn="ctr"/>
            <a:endParaRPr lang="en-US" sz="1400" dirty="0">
              <a:effectLst/>
              <a:latin typeface="Helvetica Light" charset="0"/>
            </a:endParaRPr>
          </a:p>
        </p:txBody>
      </p:sp>
      <p:sp>
        <p:nvSpPr>
          <p:cNvPr id="5" name="TextBox 4">
            <a:extLst>
              <a:ext uri="{FF2B5EF4-FFF2-40B4-BE49-F238E27FC236}">
                <a16:creationId xmlns:a16="http://schemas.microsoft.com/office/drawing/2014/main" id="{40A731C4-85B8-9D71-4F1B-682BAEB524FD}"/>
              </a:ext>
            </a:extLst>
          </p:cNvPr>
          <p:cNvSpPr txBox="1"/>
          <p:nvPr/>
        </p:nvSpPr>
        <p:spPr>
          <a:xfrm>
            <a:off x="9568543" y="4781133"/>
            <a:ext cx="2711116" cy="830997"/>
          </a:xfrm>
          <a:prstGeom prst="rect">
            <a:avLst/>
          </a:prstGeom>
          <a:noFill/>
        </p:spPr>
        <p:txBody>
          <a:bodyPr wrap="square">
            <a:spAutoFit/>
          </a:bodyPr>
          <a:lstStyle/>
          <a:p>
            <a:r>
              <a:rPr lang="en-US" sz="800" dirty="0">
                <a:solidFill>
                  <a:schemeClr val="bg2">
                    <a:lumMod val="50000"/>
                  </a:schemeClr>
                </a:solidFill>
                <a:effectLst/>
                <a:latin typeface="Helvetica" pitchFamily="2" charset="0"/>
              </a:rPr>
              <a:t>Data; </a:t>
            </a:r>
            <a:r>
              <a:rPr lang="en-US" sz="800" i="1" dirty="0">
                <a:solidFill>
                  <a:schemeClr val="bg2">
                    <a:lumMod val="50000"/>
                  </a:schemeClr>
                </a:solidFill>
                <a:effectLst/>
                <a:latin typeface="Helvetica" pitchFamily="2" charset="0"/>
              </a:rPr>
              <a:t>Thomas (2000),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(2006), Grundy et al. (2007), Brown et al. (2011), </a:t>
            </a:r>
            <a:r>
              <a:rPr lang="en-US" sz="800" i="1" dirty="0" err="1">
                <a:solidFill>
                  <a:schemeClr val="bg2">
                    <a:lumMod val="50000"/>
                  </a:schemeClr>
                </a:solidFill>
                <a:effectLst/>
                <a:latin typeface="Helvetica" pitchFamily="2" charset="0"/>
              </a:rPr>
              <a:t>Stansberry</a:t>
            </a:r>
            <a:r>
              <a:rPr lang="en-US" sz="800" i="1" dirty="0">
                <a:solidFill>
                  <a:schemeClr val="bg2">
                    <a:lumMod val="50000"/>
                  </a:schemeClr>
                </a:solidFill>
                <a:effectLst/>
                <a:latin typeface="Helvetica" pitchFamily="2" charset="0"/>
              </a:rPr>
              <a:t> et al. (2012), Brown (2013), </a:t>
            </a:r>
            <a:r>
              <a:rPr lang="en-US" sz="800" i="1" dirty="0" err="1">
                <a:solidFill>
                  <a:schemeClr val="bg2">
                    <a:lumMod val="50000"/>
                  </a:schemeClr>
                </a:solidFill>
                <a:effectLst/>
                <a:latin typeface="Helvetica" pitchFamily="2" charset="0"/>
              </a:rPr>
              <a:t>Fornasier</a:t>
            </a:r>
            <a:r>
              <a:rPr lang="en-US" sz="800" i="1" dirty="0">
                <a:solidFill>
                  <a:schemeClr val="bg2">
                    <a:lumMod val="50000"/>
                  </a:schemeClr>
                </a:solidFill>
                <a:latin typeface="Helvetica" pitchFamily="2" charset="0"/>
              </a:rPr>
              <a:t> </a:t>
            </a:r>
            <a:r>
              <a:rPr lang="en-US" sz="800" i="1" dirty="0">
                <a:solidFill>
                  <a:schemeClr val="bg2">
                    <a:lumMod val="50000"/>
                  </a:schemeClr>
                </a:solidFill>
                <a:effectLst/>
                <a:latin typeface="Helvetica" pitchFamily="2" charset="0"/>
              </a:rPr>
              <a:t>et al. (2013), </a:t>
            </a:r>
            <a:r>
              <a:rPr lang="en-US" sz="800" i="1" dirty="0" err="1">
                <a:solidFill>
                  <a:schemeClr val="bg2">
                    <a:lumMod val="50000"/>
                  </a:schemeClr>
                </a:solidFill>
                <a:effectLst/>
                <a:latin typeface="Helvetica" pitchFamily="2" charset="0"/>
              </a:rPr>
              <a:t>Vilenius</a:t>
            </a:r>
            <a:r>
              <a:rPr lang="en-US" sz="800" i="1" dirty="0">
                <a:solidFill>
                  <a:schemeClr val="bg2">
                    <a:lumMod val="50000"/>
                  </a:schemeClr>
                </a:solidFill>
                <a:effectLst/>
                <a:latin typeface="Helvetica" pitchFamily="2" charset="0"/>
              </a:rPr>
              <a:t>, et al. (2014), Nimmo et al. (2016), Ortiz et al. (2017), Brown and Butler (2017), Grundy et al. (2019), </a:t>
            </a:r>
            <a:r>
              <a:rPr lang="en-US" sz="800" i="1" dirty="0" err="1">
                <a:solidFill>
                  <a:schemeClr val="bg2">
                    <a:lumMod val="50000"/>
                  </a:schemeClr>
                </a:solidFill>
                <a:latin typeface="Helvetica" pitchFamily="2" charset="0"/>
              </a:rPr>
              <a:t>Morgado</a:t>
            </a:r>
            <a:r>
              <a:rPr lang="en-US" sz="800" i="1" dirty="0">
                <a:solidFill>
                  <a:schemeClr val="bg2">
                    <a:lumMod val="50000"/>
                  </a:schemeClr>
                </a:solidFill>
                <a:latin typeface="Helvetica" pitchFamily="2" charset="0"/>
              </a:rPr>
              <a:t> et al. (2023), Pereira et al. (2023).</a:t>
            </a:r>
          </a:p>
        </p:txBody>
      </p:sp>
      <p:sp>
        <p:nvSpPr>
          <p:cNvPr id="4" name="Slide Number Placeholder 3">
            <a:extLst>
              <a:ext uri="{FF2B5EF4-FFF2-40B4-BE49-F238E27FC236}">
                <a16:creationId xmlns:a16="http://schemas.microsoft.com/office/drawing/2014/main" id="{2AB006AF-A87A-04FA-978F-5549A39812D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4</a:t>
            </a:fld>
            <a:endParaRPr lang="en-US" sz="1200" dirty="0">
              <a:solidFill>
                <a:schemeClr val="tx1">
                  <a:lumMod val="50000"/>
                  <a:lumOff val="50000"/>
                </a:schemeClr>
              </a:solidFill>
            </a:endParaRPr>
          </a:p>
        </p:txBody>
      </p:sp>
      <p:sp>
        <p:nvSpPr>
          <p:cNvPr id="6" name="Rectangle 5">
            <a:extLst>
              <a:ext uri="{FF2B5EF4-FFF2-40B4-BE49-F238E27FC236}">
                <a16:creationId xmlns:a16="http://schemas.microsoft.com/office/drawing/2014/main" id="{BAC7BE02-DCEA-F2C2-0864-BD4FD0B884AF}"/>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
        <p:nvSpPr>
          <p:cNvPr id="7" name="Rectangle 6">
            <a:extLst>
              <a:ext uri="{FF2B5EF4-FFF2-40B4-BE49-F238E27FC236}">
                <a16:creationId xmlns:a16="http://schemas.microsoft.com/office/drawing/2014/main" id="{0B5926DA-5379-C0FB-3B62-CBCFDC48E0E6}"/>
              </a:ext>
            </a:extLst>
          </p:cNvPr>
          <p:cNvSpPr/>
          <p:nvPr/>
        </p:nvSpPr>
        <p:spPr>
          <a:xfrm>
            <a:off x="3189514" y="1110343"/>
            <a:ext cx="1643743" cy="4691743"/>
          </a:xfrm>
          <a:prstGeom prst="rect">
            <a:avLst/>
          </a:prstGeom>
          <a:solidFill>
            <a:schemeClr val="tx1">
              <a:lumMod val="50000"/>
              <a:lumOff val="50000"/>
              <a:alpha val="400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3840C0F-EAEE-306D-63B6-8A897083F948}"/>
              </a:ext>
            </a:extLst>
          </p:cNvPr>
          <p:cNvSpPr txBox="1"/>
          <p:nvPr/>
        </p:nvSpPr>
        <p:spPr>
          <a:xfrm>
            <a:off x="3189515" y="1353846"/>
            <a:ext cx="1643742" cy="523220"/>
          </a:xfrm>
          <a:prstGeom prst="rect">
            <a:avLst/>
          </a:prstGeom>
          <a:noFill/>
        </p:spPr>
        <p:txBody>
          <a:bodyPr wrap="square" rtlCol="0">
            <a:spAutoFit/>
          </a:bodyPr>
          <a:lstStyle/>
          <a:p>
            <a:pPr algn="ctr"/>
            <a:r>
              <a:rPr lang="en-US" sz="1400" i="1" dirty="0"/>
              <a:t>Streaming</a:t>
            </a:r>
          </a:p>
          <a:p>
            <a:pPr algn="ctr"/>
            <a:r>
              <a:rPr lang="en-US" sz="1400" i="1" dirty="0"/>
              <a:t>Instability</a:t>
            </a:r>
          </a:p>
        </p:txBody>
      </p:sp>
      <p:sp>
        <p:nvSpPr>
          <p:cNvPr id="9" name="Rectangle 8">
            <a:extLst>
              <a:ext uri="{FF2B5EF4-FFF2-40B4-BE49-F238E27FC236}">
                <a16:creationId xmlns:a16="http://schemas.microsoft.com/office/drawing/2014/main" id="{5B07E2EE-C373-8F7B-130E-2933C744E179}"/>
              </a:ext>
            </a:extLst>
          </p:cNvPr>
          <p:cNvSpPr/>
          <p:nvPr/>
        </p:nvSpPr>
        <p:spPr>
          <a:xfrm>
            <a:off x="6095999" y="1110343"/>
            <a:ext cx="3396344" cy="4691743"/>
          </a:xfrm>
          <a:prstGeom prst="rect">
            <a:avLst/>
          </a:prstGeom>
          <a:solidFill>
            <a:schemeClr val="accent1">
              <a:alpha val="400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sp>
        <p:nvSpPr>
          <p:cNvPr id="10" name="TextBox 9">
            <a:extLst>
              <a:ext uri="{FF2B5EF4-FFF2-40B4-BE49-F238E27FC236}">
                <a16:creationId xmlns:a16="http://schemas.microsoft.com/office/drawing/2014/main" id="{40BD3E25-C98B-066E-CF53-0CD489A2BAE9}"/>
              </a:ext>
            </a:extLst>
          </p:cNvPr>
          <p:cNvSpPr txBox="1"/>
          <p:nvPr/>
        </p:nvSpPr>
        <p:spPr>
          <a:xfrm>
            <a:off x="6095999" y="1353846"/>
            <a:ext cx="3396344" cy="523220"/>
          </a:xfrm>
          <a:prstGeom prst="rect">
            <a:avLst/>
          </a:prstGeom>
          <a:noFill/>
        </p:spPr>
        <p:txBody>
          <a:bodyPr wrap="square" rtlCol="0">
            <a:spAutoFit/>
          </a:bodyPr>
          <a:lstStyle/>
          <a:p>
            <a:pPr algn="ctr"/>
            <a:r>
              <a:rPr lang="en-US" sz="1400" i="1" dirty="0"/>
              <a:t>Pebble</a:t>
            </a:r>
          </a:p>
          <a:p>
            <a:pPr algn="ctr"/>
            <a:r>
              <a:rPr lang="en-US" sz="1400" i="1" dirty="0"/>
              <a:t>Accretion</a:t>
            </a:r>
          </a:p>
        </p:txBody>
      </p:sp>
    </p:spTree>
    <p:extLst>
      <p:ext uri="{BB962C8B-B14F-4D97-AF65-F5344CB8AC3E}">
        <p14:creationId xmlns:p14="http://schemas.microsoft.com/office/powerpoint/2010/main" val="9208086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4B1F5-128E-1356-5829-1F203D867FE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5720AB-9EC3-9D01-23F1-6831C0F699FE}"/>
              </a:ext>
            </a:extLst>
          </p:cNvPr>
          <p:cNvSpPr>
            <a:spLocks noGrp="1"/>
          </p:cNvSpPr>
          <p:nvPr>
            <p:ph type="sldNum" sz="quarter" idx="12"/>
          </p:nvPr>
        </p:nvSpPr>
        <p:spPr/>
        <p:txBody>
          <a:bodyPr/>
          <a:lstStyle/>
          <a:p>
            <a:fld id="{836A2156-0D06-F941-AE72-FDE114709D8C}" type="slidenum">
              <a:rPr lang="en-US" smtClean="0"/>
              <a:t>5</a:t>
            </a:fld>
            <a:endParaRPr lang="en-US" dirty="0"/>
          </a:p>
        </p:txBody>
      </p:sp>
      <p:pic>
        <p:nvPicPr>
          <p:cNvPr id="5" name="Picture 4" descr="A picture containing table, hanging, apple, white&#10;&#10;Description automatically generated">
            <a:extLst>
              <a:ext uri="{FF2B5EF4-FFF2-40B4-BE49-F238E27FC236}">
                <a16:creationId xmlns:a16="http://schemas.microsoft.com/office/drawing/2014/main" id="{ED98FC37-1954-36AF-3ADE-C02F324D02A6}"/>
              </a:ext>
            </a:extLst>
          </p:cNvPr>
          <p:cNvPicPr>
            <a:picLocks noChangeAspect="1"/>
          </p:cNvPicPr>
          <p:nvPr/>
        </p:nvPicPr>
        <p:blipFill>
          <a:blip r:embed="rId3"/>
          <a:stretch>
            <a:fillRect/>
          </a:stretch>
        </p:blipFill>
        <p:spPr>
          <a:xfrm>
            <a:off x="-148928" y="2700196"/>
            <a:ext cx="6856690" cy="3700796"/>
          </a:xfrm>
          <a:prstGeom prst="rect">
            <a:avLst/>
          </a:prstGeom>
        </p:spPr>
      </p:pic>
      <p:sp>
        <p:nvSpPr>
          <p:cNvPr id="6" name="TextBox 5">
            <a:extLst>
              <a:ext uri="{FF2B5EF4-FFF2-40B4-BE49-F238E27FC236}">
                <a16:creationId xmlns:a16="http://schemas.microsoft.com/office/drawing/2014/main" id="{3FC35B06-F858-4AA5-D4E3-22134EDC8760}"/>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Pebble Accretion: Geometric, Bondi, and Hill regime</a:t>
            </a:r>
          </a:p>
        </p:txBody>
      </p:sp>
      <p:sp>
        <p:nvSpPr>
          <p:cNvPr id="7" name="TextBox 6">
            <a:extLst>
              <a:ext uri="{FF2B5EF4-FFF2-40B4-BE49-F238E27FC236}">
                <a16:creationId xmlns:a16="http://schemas.microsoft.com/office/drawing/2014/main" id="{DD32F46E-01C9-0B99-52BE-E1A6367E3FD9}"/>
              </a:ext>
            </a:extLst>
          </p:cNvPr>
          <p:cNvSpPr txBox="1"/>
          <p:nvPr/>
        </p:nvSpPr>
        <p:spPr>
          <a:xfrm>
            <a:off x="6240162" y="3950429"/>
            <a:ext cx="1417674" cy="1200329"/>
          </a:xfrm>
          <a:prstGeom prst="rect">
            <a:avLst/>
          </a:prstGeom>
          <a:solidFill>
            <a:schemeClr val="bg1"/>
          </a:solidFill>
        </p:spPr>
        <p:txBody>
          <a:bodyPr wrap="square" rtlCol="0">
            <a:spAutoFit/>
          </a:bodyPr>
          <a:lstStyle/>
          <a:p>
            <a:r>
              <a:rPr lang="en-US" sz="2400" dirty="0">
                <a:latin typeface="Helvetica" pitchFamily="2" charset="0"/>
              </a:rPr>
              <a:t>Pebble scale height</a:t>
            </a:r>
          </a:p>
        </p:txBody>
      </p:sp>
      <p:pic>
        <p:nvPicPr>
          <p:cNvPr id="8" name="Content Placeholder 4" descr="Chart&#10;&#10;Description automatically generated">
            <a:extLst>
              <a:ext uri="{FF2B5EF4-FFF2-40B4-BE49-F238E27FC236}">
                <a16:creationId xmlns:a16="http://schemas.microsoft.com/office/drawing/2014/main" id="{B0FF736C-832C-F7CC-20EA-303C4994565B}"/>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9" name="TextBox 8">
            <a:extLst>
              <a:ext uri="{FF2B5EF4-FFF2-40B4-BE49-F238E27FC236}">
                <a16:creationId xmlns:a16="http://schemas.microsoft.com/office/drawing/2014/main" id="{66AB4BFA-8827-BD13-18FD-5E8C657B5523}"/>
              </a:ext>
            </a:extLst>
          </p:cNvPr>
          <p:cNvSpPr txBox="1"/>
          <p:nvPr/>
        </p:nvSpPr>
        <p:spPr>
          <a:xfrm>
            <a:off x="8970423" y="1606631"/>
            <a:ext cx="2326471" cy="369332"/>
          </a:xfrm>
          <a:prstGeom prst="rect">
            <a:avLst/>
          </a:prstGeom>
          <a:noFill/>
        </p:spPr>
        <p:txBody>
          <a:bodyPr wrap="none" rtlCol="0">
            <a:spAutoFit/>
          </a:bodyPr>
          <a:lstStyle/>
          <a:p>
            <a:r>
              <a:rPr lang="en-US" dirty="0">
                <a:latin typeface="Helvetica" charset="0"/>
                <a:ea typeface="Helvetica" charset="0"/>
                <a:cs typeface="Helvetica" charset="0"/>
              </a:rPr>
              <a:t>Mass Accretion rates</a:t>
            </a:r>
          </a:p>
        </p:txBody>
      </p:sp>
      <p:sp>
        <p:nvSpPr>
          <p:cNvPr id="2" name="Oval 1">
            <a:extLst>
              <a:ext uri="{FF2B5EF4-FFF2-40B4-BE49-F238E27FC236}">
                <a16:creationId xmlns:a16="http://schemas.microsoft.com/office/drawing/2014/main" id="{4D754C1E-3737-C97C-0087-5777DF35222B}"/>
              </a:ext>
            </a:extLst>
          </p:cNvPr>
          <p:cNvSpPr/>
          <p:nvPr/>
        </p:nvSpPr>
        <p:spPr>
          <a:xfrm>
            <a:off x="2677510" y="4127154"/>
            <a:ext cx="841248" cy="841248"/>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BBB03-55AC-0C9C-C243-965FB3FBD444}"/>
              </a:ext>
            </a:extLst>
          </p:cNvPr>
          <p:cNvSpPr txBox="1"/>
          <p:nvPr/>
        </p:nvSpPr>
        <p:spPr>
          <a:xfrm>
            <a:off x="1450848" y="4077557"/>
            <a:ext cx="1353319" cy="369332"/>
          </a:xfrm>
          <a:prstGeom prst="rect">
            <a:avLst/>
          </a:prstGeom>
          <a:noFill/>
        </p:spPr>
        <p:txBody>
          <a:bodyPr wrap="none" rtlCol="0">
            <a:spAutoFit/>
          </a:bodyPr>
          <a:lstStyle/>
          <a:p>
            <a:r>
              <a:rPr lang="en-US" dirty="0">
                <a:solidFill>
                  <a:srgbClr val="FF0000"/>
                </a:solidFill>
              </a:rPr>
              <a:t>Bondi radius</a:t>
            </a:r>
          </a:p>
        </p:txBody>
      </p:sp>
      <p:sp>
        <p:nvSpPr>
          <p:cNvPr id="10" name="TextBox 9">
            <a:extLst>
              <a:ext uri="{FF2B5EF4-FFF2-40B4-BE49-F238E27FC236}">
                <a16:creationId xmlns:a16="http://schemas.microsoft.com/office/drawing/2014/main" id="{CC5CF02C-3E01-C243-D512-EB1E9E29B4A3}"/>
              </a:ext>
            </a:extLst>
          </p:cNvPr>
          <p:cNvSpPr txBox="1"/>
          <p:nvPr/>
        </p:nvSpPr>
        <p:spPr>
          <a:xfrm>
            <a:off x="4249202" y="2907784"/>
            <a:ext cx="1112869" cy="369332"/>
          </a:xfrm>
          <a:prstGeom prst="rect">
            <a:avLst/>
          </a:prstGeom>
          <a:noFill/>
        </p:spPr>
        <p:txBody>
          <a:bodyPr wrap="none" rtlCol="0">
            <a:spAutoFit/>
          </a:bodyPr>
          <a:lstStyle/>
          <a:p>
            <a:r>
              <a:rPr lang="en-US" dirty="0">
                <a:solidFill>
                  <a:schemeClr val="accent2"/>
                </a:solidFill>
              </a:rPr>
              <a:t>Hill radius</a:t>
            </a:r>
          </a:p>
        </p:txBody>
      </p:sp>
      <p:sp>
        <p:nvSpPr>
          <p:cNvPr id="11" name="Oval 10">
            <a:extLst>
              <a:ext uri="{FF2B5EF4-FFF2-40B4-BE49-F238E27FC236}">
                <a16:creationId xmlns:a16="http://schemas.microsoft.com/office/drawing/2014/main" id="{AEB01B65-6DFB-42D1-1DD6-D8C6E838DD33}"/>
              </a:ext>
            </a:extLst>
          </p:cNvPr>
          <p:cNvSpPr/>
          <p:nvPr/>
        </p:nvSpPr>
        <p:spPr>
          <a:xfrm>
            <a:off x="1450847" y="2879128"/>
            <a:ext cx="3328416" cy="3328416"/>
          </a:xfrm>
          <a:prstGeom prst="ellipse">
            <a:avLst/>
          </a:prstGeom>
          <a:noFill/>
          <a:ln w="3810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90008D-4633-B7DC-336E-61CA191953CA}"/>
              </a:ext>
            </a:extLst>
          </p:cNvPr>
          <p:cNvSpPr txBox="1"/>
          <p:nvPr/>
        </p:nvSpPr>
        <p:spPr>
          <a:xfrm>
            <a:off x="895106" y="1230562"/>
            <a:ext cx="4246804" cy="923330"/>
          </a:xfrm>
          <a:prstGeom prst="rect">
            <a:avLst/>
          </a:prstGeom>
          <a:noFill/>
        </p:spPr>
        <p:txBody>
          <a:bodyPr wrap="none" rtlCol="0">
            <a:spAutoFit/>
          </a:bodyPr>
          <a:lstStyle/>
          <a:p>
            <a:r>
              <a:rPr lang="en-US" dirty="0">
                <a:solidFill>
                  <a:srgbClr val="FF0000"/>
                </a:solidFill>
              </a:rPr>
              <a:t>Bondi</a:t>
            </a:r>
            <a:r>
              <a:rPr lang="en-US" dirty="0"/>
              <a:t> accretion - Bound against </a:t>
            </a:r>
            <a:r>
              <a:rPr lang="en-US" dirty="0">
                <a:solidFill>
                  <a:srgbClr val="FF0000"/>
                </a:solidFill>
              </a:rPr>
              <a:t>headwind</a:t>
            </a:r>
          </a:p>
          <a:p>
            <a:r>
              <a:rPr lang="en-US" b="1" dirty="0">
                <a:solidFill>
                  <a:schemeClr val="accent2"/>
                </a:solidFill>
              </a:rPr>
              <a:t>Hill</a:t>
            </a:r>
            <a:r>
              <a:rPr lang="en-US" dirty="0"/>
              <a:t> accretion - Bound against </a:t>
            </a:r>
            <a:r>
              <a:rPr lang="en-US" dirty="0">
                <a:solidFill>
                  <a:schemeClr val="accent2"/>
                </a:solidFill>
              </a:rPr>
              <a:t>stellar tide</a:t>
            </a:r>
          </a:p>
          <a:p>
            <a:endParaRPr lang="en-US" dirty="0"/>
          </a:p>
        </p:txBody>
      </p:sp>
      <p:sp>
        <p:nvSpPr>
          <p:cNvPr id="14" name="TextBox 13">
            <a:extLst>
              <a:ext uri="{FF2B5EF4-FFF2-40B4-BE49-F238E27FC236}">
                <a16:creationId xmlns:a16="http://schemas.microsoft.com/office/drawing/2014/main" id="{31C02BFB-0CEF-FD9F-76BA-11E51F83505F}"/>
              </a:ext>
            </a:extLst>
          </p:cNvPr>
          <p:cNvSpPr txBox="1"/>
          <p:nvPr/>
        </p:nvSpPr>
        <p:spPr>
          <a:xfrm>
            <a:off x="4643052" y="6566720"/>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Johansen &amp; Lambrechts (2017)</a:t>
            </a:r>
            <a:endParaRPr lang="en-US" sz="1000" dirty="0"/>
          </a:p>
        </p:txBody>
      </p:sp>
      <p:pic>
        <p:nvPicPr>
          <p:cNvPr id="13" name="Picture 12" descr="Text, letter&#10;&#10;Description automatically generated">
            <a:extLst>
              <a:ext uri="{FF2B5EF4-FFF2-40B4-BE49-F238E27FC236}">
                <a16:creationId xmlns:a16="http://schemas.microsoft.com/office/drawing/2014/main" id="{9F79A5D3-C84F-2C20-DD91-59DB64346108}"/>
              </a:ext>
            </a:extLst>
          </p:cNvPr>
          <p:cNvPicPr>
            <a:picLocks noChangeAspect="1"/>
          </p:cNvPicPr>
          <p:nvPr/>
        </p:nvPicPr>
        <p:blipFill>
          <a:blip r:embed="rId5"/>
          <a:stretch>
            <a:fillRect/>
          </a:stretch>
        </p:blipFill>
        <p:spPr>
          <a:xfrm>
            <a:off x="9765792" y="781883"/>
            <a:ext cx="1866900" cy="762000"/>
          </a:xfrm>
          <a:prstGeom prst="rect">
            <a:avLst/>
          </a:prstGeom>
        </p:spPr>
      </p:pic>
      <p:pic>
        <p:nvPicPr>
          <p:cNvPr id="15" name="Picture 14">
            <a:extLst>
              <a:ext uri="{FF2B5EF4-FFF2-40B4-BE49-F238E27FC236}">
                <a16:creationId xmlns:a16="http://schemas.microsoft.com/office/drawing/2014/main" id="{EE04F239-D4A7-A9CC-40C1-7583CD238672}"/>
              </a:ext>
            </a:extLst>
          </p:cNvPr>
          <p:cNvPicPr>
            <a:picLocks noChangeAspect="1"/>
          </p:cNvPicPr>
          <p:nvPr/>
        </p:nvPicPr>
        <p:blipFill>
          <a:blip r:embed="rId6"/>
          <a:stretch>
            <a:fillRect/>
          </a:stretch>
        </p:blipFill>
        <p:spPr>
          <a:xfrm>
            <a:off x="9061272" y="968614"/>
            <a:ext cx="704520" cy="460648"/>
          </a:xfrm>
          <a:prstGeom prst="rect">
            <a:avLst/>
          </a:prstGeom>
        </p:spPr>
      </p:pic>
      <p:sp>
        <p:nvSpPr>
          <p:cNvPr id="16" name="Rectangle 15">
            <a:extLst>
              <a:ext uri="{FF2B5EF4-FFF2-40B4-BE49-F238E27FC236}">
                <a16:creationId xmlns:a16="http://schemas.microsoft.com/office/drawing/2014/main" id="{642F28A2-4C59-EA89-C421-6EB54FB5C07B}"/>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10003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0FF4DE-B580-64A6-963E-5EE4C09F9C70}"/>
              </a:ext>
            </a:extLst>
          </p:cNvPr>
          <p:cNvSpPr>
            <a:spLocks noGrp="1"/>
          </p:cNvSpPr>
          <p:nvPr>
            <p:ph type="sldNum" sz="quarter" idx="12"/>
          </p:nvPr>
        </p:nvSpPr>
        <p:spPr/>
        <p:txBody>
          <a:bodyPr/>
          <a:lstStyle/>
          <a:p>
            <a:fld id="{836A2156-0D06-F941-AE72-FDE114709D8C}" type="slidenum">
              <a:rPr lang="en-US" smtClean="0"/>
              <a:t>6</a:t>
            </a:fld>
            <a:endParaRPr lang="en-US"/>
          </a:p>
        </p:txBody>
      </p:sp>
      <p:pic>
        <p:nvPicPr>
          <p:cNvPr id="5" name="Content Placeholder 4" descr="Chart&#10;&#10;Description automatically generated">
            <a:extLst>
              <a:ext uri="{FF2B5EF4-FFF2-40B4-BE49-F238E27FC236}">
                <a16:creationId xmlns:a16="http://schemas.microsoft.com/office/drawing/2014/main" id="{FD7BEBEB-86D1-9BB9-6469-27620C03FBBC}"/>
              </a:ext>
            </a:extLst>
          </p:cNvPr>
          <p:cNvPicPr>
            <a:picLocks noChangeAspect="1"/>
          </p:cNvPicPr>
          <p:nvPr/>
        </p:nvPicPr>
        <p:blipFill>
          <a:blip r:embed="rId4"/>
          <a:stretch>
            <a:fillRect/>
          </a:stretch>
        </p:blipFill>
        <p:spPr>
          <a:xfrm>
            <a:off x="7608592" y="2042269"/>
            <a:ext cx="4583408" cy="4063109"/>
          </a:xfrm>
          <a:prstGeom prst="rect">
            <a:avLst/>
          </a:prstGeom>
        </p:spPr>
      </p:pic>
      <p:sp>
        <p:nvSpPr>
          <p:cNvPr id="7" name="Rectangle 6">
            <a:extLst>
              <a:ext uri="{FF2B5EF4-FFF2-40B4-BE49-F238E27FC236}">
                <a16:creationId xmlns:a16="http://schemas.microsoft.com/office/drawing/2014/main" id="{C7601241-6214-1A52-4BAC-0F648BF4BB56}"/>
              </a:ext>
            </a:extLst>
          </p:cNvPr>
          <p:cNvSpPr/>
          <p:nvPr/>
        </p:nvSpPr>
        <p:spPr>
          <a:xfrm>
            <a:off x="2086612" y="1465494"/>
            <a:ext cx="2940147" cy="57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6B68F-D4BD-2808-7BD5-66A1E8CDC551}"/>
              </a:ext>
            </a:extLst>
          </p:cNvPr>
          <p:cNvSpPr txBox="1"/>
          <p:nvPr/>
        </p:nvSpPr>
        <p:spPr>
          <a:xfrm>
            <a:off x="1" y="536534"/>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Integrate pebble accretion</a:t>
            </a:r>
          </a:p>
        </p:txBody>
      </p:sp>
      <p:pic>
        <p:nvPicPr>
          <p:cNvPr id="9" name="kbo.mov">
            <a:hlinkClick r:id="" action="ppaction://media"/>
            <a:extLst>
              <a:ext uri="{FF2B5EF4-FFF2-40B4-BE49-F238E27FC236}">
                <a16:creationId xmlns:a16="http://schemas.microsoft.com/office/drawing/2014/main" id="{873AA86F-3D11-25F3-091D-3FBB3169D8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014" y="1753881"/>
            <a:ext cx="5979640" cy="4783712"/>
          </a:xfrm>
          <a:prstGeom prst="rect">
            <a:avLst/>
          </a:prstGeom>
        </p:spPr>
      </p:pic>
      <p:sp>
        <p:nvSpPr>
          <p:cNvPr id="2" name="Rectangle 1">
            <a:extLst>
              <a:ext uri="{FF2B5EF4-FFF2-40B4-BE49-F238E27FC236}">
                <a16:creationId xmlns:a16="http://schemas.microsoft.com/office/drawing/2014/main" id="{7B0A298D-3559-4B94-CB81-29B1C5CE5E46}"/>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9143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2860193" y="258182"/>
            <a:ext cx="6908814" cy="923330"/>
          </a:xfrm>
          <a:prstGeom prst="rect">
            <a:avLst/>
          </a:prstGeom>
          <a:noFill/>
        </p:spPr>
        <p:txBody>
          <a:bodyPr wrap="none" rtlCol="0">
            <a:spAutoFit/>
          </a:bodyPr>
          <a:lstStyle/>
          <a:p>
            <a:pPr algn="ctr"/>
            <a:r>
              <a:rPr lang="en-US" b="1" dirty="0">
                <a:latin typeface="Helvetica" charset="0"/>
                <a:ea typeface="Helvetica" charset="0"/>
                <a:cs typeface="Helvetica" charset="0"/>
              </a:rPr>
              <a:t>Pebble Accretion: Pebbles of different size accrete differently</a:t>
            </a:r>
          </a:p>
          <a:p>
            <a:pPr algn="ctr"/>
            <a:endParaRPr lang="en-US" b="1" dirty="0">
              <a:latin typeface="Helvetica" charset="0"/>
              <a:ea typeface="Helvetica" charset="0"/>
              <a:cs typeface="Helvetica" charset="0"/>
            </a:endParaRPr>
          </a:p>
          <a:p>
            <a:pPr algn="ctr"/>
            <a:r>
              <a:rPr lang="en-US" b="1" dirty="0">
                <a:latin typeface="Helvetica" charset="0"/>
                <a:ea typeface="Helvetica" charset="0"/>
                <a:cs typeface="Helvetica" charset="0"/>
              </a:rPr>
              <a:t>“Goldilocks effect”</a:t>
            </a:r>
          </a:p>
        </p:txBody>
      </p:sp>
      <p:pic>
        <p:nvPicPr>
          <p:cNvPr id="3" name="Picture 2" descr="Chart, diagram&#10;&#10;Description automatically generated">
            <a:extLst>
              <a:ext uri="{FF2B5EF4-FFF2-40B4-BE49-F238E27FC236}">
                <a16:creationId xmlns:a16="http://schemas.microsoft.com/office/drawing/2014/main" id="{F1661E81-20C0-2488-2547-1D73701BD7D5}"/>
              </a:ext>
            </a:extLst>
          </p:cNvPr>
          <p:cNvPicPr>
            <a:picLocks noChangeAspect="1"/>
          </p:cNvPicPr>
          <p:nvPr/>
        </p:nvPicPr>
        <p:blipFill>
          <a:blip r:embed="rId3"/>
          <a:stretch>
            <a:fillRect/>
          </a:stretch>
        </p:blipFill>
        <p:spPr>
          <a:xfrm>
            <a:off x="4188669" y="1332168"/>
            <a:ext cx="4251862" cy="3782292"/>
          </a:xfrm>
          <a:prstGeom prst="rect">
            <a:avLst/>
          </a:prstGeom>
        </p:spPr>
      </p:pic>
      <p:sp>
        <p:nvSpPr>
          <p:cNvPr id="10" name="TextBox 9">
            <a:extLst>
              <a:ext uri="{FF2B5EF4-FFF2-40B4-BE49-F238E27FC236}">
                <a16:creationId xmlns:a16="http://schemas.microsoft.com/office/drawing/2014/main" id="{06871260-EFD5-F923-6CAA-F707AB321545}"/>
              </a:ext>
            </a:extLst>
          </p:cNvPr>
          <p:cNvSpPr txBox="1"/>
          <p:nvPr/>
        </p:nvSpPr>
        <p:spPr>
          <a:xfrm>
            <a:off x="2860193" y="5114460"/>
            <a:ext cx="7212563" cy="1477328"/>
          </a:xfrm>
          <a:prstGeom prst="rect">
            <a:avLst/>
          </a:prstGeom>
          <a:noFill/>
        </p:spPr>
        <p:txBody>
          <a:bodyPr wrap="square">
            <a:spAutoFit/>
          </a:bodyPr>
          <a:lstStyle/>
          <a:p>
            <a:pPr algn="ctr"/>
            <a:r>
              <a:rPr lang="en-US" dirty="0">
                <a:latin typeface="Helvetica" charset="0"/>
                <a:ea typeface="Helvetica" charset="0"/>
                <a:cs typeface="Helvetica" charset="0"/>
              </a:rPr>
              <a:t>Pebble size that accretes optimally</a:t>
            </a:r>
          </a:p>
          <a:p>
            <a:pPr algn="ctr"/>
            <a:endParaRPr lang="en-US" dirty="0">
              <a:latin typeface="Helvetica" charset="0"/>
              <a:ea typeface="Helvetica" charset="0"/>
              <a:cs typeface="Helvetica" charset="0"/>
            </a:endParaRPr>
          </a:p>
          <a:p>
            <a:pPr algn="ctr"/>
            <a:r>
              <a:rPr lang="en-US" i="1" dirty="0">
                <a:solidFill>
                  <a:srgbClr val="FF0000"/>
                </a:solidFill>
                <a:latin typeface="Helvetica" charset="0"/>
                <a:ea typeface="Helvetica" charset="0"/>
                <a:cs typeface="Helvetica" charset="0"/>
              </a:rPr>
              <a:t>Drag time </a:t>
            </a:r>
            <a:r>
              <a:rPr lang="en-US" i="1" dirty="0" err="1">
                <a:solidFill>
                  <a:srgbClr val="FF0000"/>
                </a:solidFill>
                <a:latin typeface="Helvetica" charset="0"/>
                <a:ea typeface="Helvetica" charset="0"/>
                <a:cs typeface="Helvetica" charset="0"/>
              </a:rPr>
              <a:t>t</a:t>
            </a:r>
            <a:r>
              <a:rPr lang="en-US" i="1" baseline="-25000" dirty="0" err="1">
                <a:solidFill>
                  <a:srgbClr val="FF0000"/>
                </a:solidFill>
                <a:latin typeface="Helvetica" charset="0"/>
                <a:ea typeface="Helvetica" charset="0"/>
                <a:cs typeface="Helvetica" charset="0"/>
              </a:rPr>
              <a:t>s</a:t>
            </a:r>
            <a:r>
              <a:rPr lang="en-US" i="1" dirty="0">
                <a:solidFill>
                  <a:srgbClr val="FF0000"/>
                </a:solidFill>
                <a:latin typeface="Helvetica" charset="0"/>
                <a:ea typeface="Helvetica" charset="0"/>
                <a:cs typeface="Helvetica" charset="0"/>
              </a:rPr>
              <a:t> ~ Time to cross Bondi sphere t</a:t>
            </a:r>
            <a:r>
              <a:rPr lang="en-US" i="1" baseline="-25000" dirty="0">
                <a:solidFill>
                  <a:srgbClr val="FF0000"/>
                </a:solidFill>
                <a:latin typeface="Helvetica" charset="0"/>
                <a:ea typeface="Helvetica" charset="0"/>
                <a:cs typeface="Helvetica" charset="0"/>
              </a:rPr>
              <a:t>b</a:t>
            </a:r>
            <a:r>
              <a:rPr lang="en-US" i="1" dirty="0">
                <a:solidFill>
                  <a:srgbClr val="002060"/>
                </a:solidFill>
                <a:latin typeface="Helvetica" charset="0"/>
                <a:ea typeface="Helvetica" charset="0"/>
                <a:cs typeface="Helvetica" charset="0"/>
              </a:rPr>
              <a:t> </a:t>
            </a:r>
          </a:p>
          <a:p>
            <a:pPr algn="ctr"/>
            <a:endParaRPr lang="el-GR" i="1" dirty="0">
              <a:latin typeface="Helvetica" charset="0"/>
              <a:ea typeface="Helvetica" charset="0"/>
              <a:cs typeface="Helvetica" charset="0"/>
            </a:endParaRPr>
          </a:p>
          <a:p>
            <a:pPr algn="ctr"/>
            <a:r>
              <a:rPr lang="en-US" i="1" dirty="0">
                <a:latin typeface="Helvetica" charset="0"/>
                <a:ea typeface="Helvetica" charset="0"/>
                <a:cs typeface="Helvetica" charset="0"/>
              </a:rPr>
              <a:t>t</a:t>
            </a:r>
            <a:r>
              <a:rPr lang="en-US" i="1" baseline="-25000" dirty="0">
                <a:latin typeface="Helvetica" charset="0"/>
                <a:ea typeface="Helvetica" charset="0"/>
                <a:cs typeface="Helvetica" charset="0"/>
              </a:rPr>
              <a:t>b</a:t>
            </a:r>
            <a:r>
              <a:rPr lang="en-US" i="1" dirty="0">
                <a:latin typeface="Helvetica" charset="0"/>
                <a:ea typeface="Helvetica" charset="0"/>
                <a:cs typeface="Helvetica" charset="0"/>
              </a:rPr>
              <a:t> = GM/</a:t>
            </a:r>
            <a:r>
              <a:rPr lang="el-GR" i="1" dirty="0">
                <a:latin typeface="Helvetica" charset="0"/>
                <a:ea typeface="Helvetica" charset="0"/>
                <a:cs typeface="Helvetica" charset="0"/>
              </a:rPr>
              <a:t>Δ</a:t>
            </a:r>
            <a:r>
              <a:rPr lang="en-US" i="1" dirty="0">
                <a:latin typeface="Helvetica" charset="0"/>
                <a:ea typeface="Helvetica" charset="0"/>
                <a:cs typeface="Helvetica" charset="0"/>
              </a:rPr>
              <a:t>v</a:t>
            </a:r>
            <a:r>
              <a:rPr lang="en-US" i="1" baseline="30000" dirty="0">
                <a:latin typeface="Helvetica" charset="0"/>
                <a:ea typeface="Helvetica" charset="0"/>
                <a:cs typeface="Helvetica" charset="0"/>
              </a:rPr>
              <a:t>3</a:t>
            </a:r>
          </a:p>
        </p:txBody>
      </p:sp>
      <p:sp>
        <p:nvSpPr>
          <p:cNvPr id="2" name="TextBox 1">
            <a:extLst>
              <a:ext uri="{FF2B5EF4-FFF2-40B4-BE49-F238E27FC236}">
                <a16:creationId xmlns:a16="http://schemas.microsoft.com/office/drawing/2014/main" id="{52D29D43-E830-0F98-10A1-736AEDD5A2D0}"/>
              </a:ext>
            </a:extLst>
          </p:cNvPr>
          <p:cNvSpPr txBox="1"/>
          <p:nvPr/>
        </p:nvSpPr>
        <p:spPr>
          <a:xfrm>
            <a:off x="4643052" y="6622703"/>
            <a:ext cx="3673046" cy="246221"/>
          </a:xfrm>
          <a:prstGeom prst="rect">
            <a:avLst/>
          </a:prstGeom>
          <a:noFill/>
        </p:spPr>
        <p:txBody>
          <a:bodyPr wrap="square">
            <a:spAutoFit/>
          </a:bodyPr>
          <a:lstStyle/>
          <a:p>
            <a:pPr algn="ctr"/>
            <a:r>
              <a:rPr lang="en-US" sz="1000" dirty="0">
                <a:latin typeface="Helvetica" charset="0"/>
                <a:ea typeface="Helvetica" charset="0"/>
                <a:cs typeface="Helvetica" charset="0"/>
              </a:rPr>
              <a:t>Johansen &amp; Lambrechts (2017); Lyra &amp; Johansen + (2023)</a:t>
            </a:r>
            <a:endParaRPr lang="en-US" sz="1000" dirty="0"/>
          </a:p>
        </p:txBody>
      </p:sp>
      <p:cxnSp>
        <p:nvCxnSpPr>
          <p:cNvPr id="5" name="Straight Connector 4">
            <a:extLst>
              <a:ext uri="{FF2B5EF4-FFF2-40B4-BE49-F238E27FC236}">
                <a16:creationId xmlns:a16="http://schemas.microsoft.com/office/drawing/2014/main" id="{E42A526A-E678-8D61-B19F-58DE1A900E9F}"/>
              </a:ext>
            </a:extLst>
          </p:cNvPr>
          <p:cNvCxnSpPr>
            <a:cxnSpLocks/>
          </p:cNvCxnSpPr>
          <p:nvPr/>
        </p:nvCxnSpPr>
        <p:spPr>
          <a:xfrm>
            <a:off x="887667" y="3223314"/>
            <a:ext cx="48638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2206A3-D3C9-3B96-94FD-64BA46CD6F0A}"/>
              </a:ext>
            </a:extLst>
          </p:cNvPr>
          <p:cNvCxnSpPr>
            <a:cxnSpLocks/>
          </p:cNvCxnSpPr>
          <p:nvPr/>
        </p:nvCxnSpPr>
        <p:spPr>
          <a:xfrm>
            <a:off x="887667" y="3511901"/>
            <a:ext cx="48638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12FCE6-33F3-0994-3911-8BEF86CCE0E6}"/>
              </a:ext>
            </a:extLst>
          </p:cNvPr>
          <p:cNvCxnSpPr>
            <a:cxnSpLocks/>
          </p:cNvCxnSpPr>
          <p:nvPr/>
        </p:nvCxnSpPr>
        <p:spPr>
          <a:xfrm>
            <a:off x="887667" y="3839399"/>
            <a:ext cx="48638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BC0E34C-9F4E-B9CD-DCDF-C406E4146B62}"/>
              </a:ext>
            </a:extLst>
          </p:cNvPr>
          <p:cNvSpPr txBox="1"/>
          <p:nvPr/>
        </p:nvSpPr>
        <p:spPr>
          <a:xfrm>
            <a:off x="1607513" y="3059668"/>
            <a:ext cx="2889116" cy="369332"/>
          </a:xfrm>
          <a:prstGeom prst="rect">
            <a:avLst/>
          </a:prstGeom>
          <a:noFill/>
        </p:spPr>
        <p:txBody>
          <a:bodyPr wrap="square" rtlCol="0">
            <a:spAutoFit/>
          </a:bodyPr>
          <a:lstStyle/>
          <a:p>
            <a:r>
              <a:rPr lang="en-US" dirty="0"/>
              <a:t>Large      (</a:t>
            </a:r>
            <a:r>
              <a:rPr lang="en-US" i="1" dirty="0" err="1"/>
              <a:t>t</a:t>
            </a:r>
            <a:r>
              <a:rPr lang="en-US" i="1" baseline="-25000" dirty="0" err="1"/>
              <a:t>s</a:t>
            </a:r>
            <a:r>
              <a:rPr lang="en-US" dirty="0"/>
              <a:t> &gt;&gt; </a:t>
            </a:r>
            <a:r>
              <a:rPr lang="en-US" i="1" dirty="0"/>
              <a:t>t</a:t>
            </a:r>
            <a:r>
              <a:rPr lang="en-US" i="1" baseline="-25000" dirty="0"/>
              <a:t>b</a:t>
            </a:r>
            <a:r>
              <a:rPr lang="en-US" i="1" dirty="0"/>
              <a:t>)</a:t>
            </a:r>
            <a:r>
              <a:rPr lang="en-US" dirty="0"/>
              <a:t> </a:t>
            </a:r>
          </a:p>
        </p:txBody>
      </p:sp>
      <p:sp>
        <p:nvSpPr>
          <p:cNvPr id="16" name="TextBox 15">
            <a:extLst>
              <a:ext uri="{FF2B5EF4-FFF2-40B4-BE49-F238E27FC236}">
                <a16:creationId xmlns:a16="http://schemas.microsoft.com/office/drawing/2014/main" id="{A14C155F-CD15-3E62-6D14-87690859770E}"/>
              </a:ext>
            </a:extLst>
          </p:cNvPr>
          <p:cNvSpPr txBox="1"/>
          <p:nvPr/>
        </p:nvSpPr>
        <p:spPr>
          <a:xfrm>
            <a:off x="1586252" y="3390941"/>
            <a:ext cx="2295283" cy="369332"/>
          </a:xfrm>
          <a:prstGeom prst="rect">
            <a:avLst/>
          </a:prstGeom>
          <a:noFill/>
        </p:spPr>
        <p:txBody>
          <a:bodyPr wrap="square" rtlCol="0">
            <a:spAutoFit/>
          </a:bodyPr>
          <a:lstStyle/>
          <a:p>
            <a:r>
              <a:rPr lang="en-US" dirty="0"/>
              <a:t>Medium (</a:t>
            </a:r>
            <a:r>
              <a:rPr lang="en-US" i="1" dirty="0" err="1"/>
              <a:t>t</a:t>
            </a:r>
            <a:r>
              <a:rPr lang="en-US" i="1" baseline="-25000" dirty="0" err="1"/>
              <a:t>s</a:t>
            </a:r>
            <a:r>
              <a:rPr lang="en-US" dirty="0"/>
              <a:t> ~ </a:t>
            </a:r>
            <a:r>
              <a:rPr lang="en-US" i="1" dirty="0"/>
              <a:t>t</a:t>
            </a:r>
            <a:r>
              <a:rPr lang="en-US" i="1" baseline="-25000" dirty="0"/>
              <a:t>b</a:t>
            </a:r>
            <a:r>
              <a:rPr lang="en-US" i="1" dirty="0"/>
              <a:t>)</a:t>
            </a:r>
          </a:p>
        </p:txBody>
      </p:sp>
      <p:sp>
        <p:nvSpPr>
          <p:cNvPr id="17" name="TextBox 16">
            <a:extLst>
              <a:ext uri="{FF2B5EF4-FFF2-40B4-BE49-F238E27FC236}">
                <a16:creationId xmlns:a16="http://schemas.microsoft.com/office/drawing/2014/main" id="{6FBCAD83-C48E-669B-89EB-AA3B8699F056}"/>
              </a:ext>
            </a:extLst>
          </p:cNvPr>
          <p:cNvSpPr txBox="1"/>
          <p:nvPr/>
        </p:nvSpPr>
        <p:spPr>
          <a:xfrm>
            <a:off x="1598252" y="3703271"/>
            <a:ext cx="1966042" cy="369332"/>
          </a:xfrm>
          <a:prstGeom prst="rect">
            <a:avLst/>
          </a:prstGeom>
          <a:noFill/>
        </p:spPr>
        <p:txBody>
          <a:bodyPr wrap="square" rtlCol="0">
            <a:spAutoFit/>
          </a:bodyPr>
          <a:lstStyle/>
          <a:p>
            <a:r>
              <a:rPr lang="en-US" dirty="0"/>
              <a:t>Small      (</a:t>
            </a:r>
            <a:r>
              <a:rPr lang="en-US" i="1" dirty="0" err="1"/>
              <a:t>t</a:t>
            </a:r>
            <a:r>
              <a:rPr lang="en-US" i="1" baseline="-25000" dirty="0" err="1"/>
              <a:t>s</a:t>
            </a:r>
            <a:r>
              <a:rPr lang="en-US" dirty="0"/>
              <a:t> &lt;&lt; </a:t>
            </a:r>
            <a:r>
              <a:rPr lang="en-US" i="1" dirty="0"/>
              <a:t>t</a:t>
            </a:r>
            <a:r>
              <a:rPr lang="en-US" i="1" baseline="-25000" dirty="0"/>
              <a:t>b</a:t>
            </a:r>
            <a:r>
              <a:rPr lang="en-US" i="1" dirty="0"/>
              <a:t>)</a:t>
            </a:r>
          </a:p>
        </p:txBody>
      </p:sp>
      <p:sp>
        <p:nvSpPr>
          <p:cNvPr id="4" name="TextBox 3">
            <a:extLst>
              <a:ext uri="{FF2B5EF4-FFF2-40B4-BE49-F238E27FC236}">
                <a16:creationId xmlns:a16="http://schemas.microsoft.com/office/drawing/2014/main" id="{4084C65D-466F-2B4F-2835-BAAC1E541F4A}"/>
              </a:ext>
            </a:extLst>
          </p:cNvPr>
          <p:cNvSpPr txBox="1"/>
          <p:nvPr/>
        </p:nvSpPr>
        <p:spPr>
          <a:xfrm>
            <a:off x="412846" y="2436975"/>
            <a:ext cx="3463636" cy="369332"/>
          </a:xfrm>
          <a:prstGeom prst="rect">
            <a:avLst/>
          </a:prstGeom>
          <a:noFill/>
        </p:spPr>
        <p:txBody>
          <a:bodyPr wrap="square" rtlCol="0">
            <a:spAutoFit/>
          </a:bodyPr>
          <a:lstStyle/>
          <a:p>
            <a:pPr algn="ctr"/>
            <a:r>
              <a:rPr lang="en-US" dirty="0">
                <a:latin typeface="Helvetica" charset="0"/>
                <a:ea typeface="Helvetica" charset="0"/>
                <a:cs typeface="Helvetica" charset="0"/>
              </a:rPr>
              <a:t>Bondi Regime</a:t>
            </a:r>
          </a:p>
        </p:txBody>
      </p:sp>
      <p:sp>
        <p:nvSpPr>
          <p:cNvPr id="8" name="Slide Number Placeholder 3">
            <a:extLst>
              <a:ext uri="{FF2B5EF4-FFF2-40B4-BE49-F238E27FC236}">
                <a16:creationId xmlns:a16="http://schemas.microsoft.com/office/drawing/2014/main" id="{E3E3D7D3-3879-9169-45AF-A0937F2EC0EA}"/>
              </a:ext>
            </a:extLst>
          </p:cNvPr>
          <p:cNvSpPr>
            <a:spLocks noGrp="1"/>
          </p:cNvSpPr>
          <p:nvPr>
            <p:ph type="sldNum" sz="quarter" idx="12"/>
          </p:nvPr>
        </p:nvSpPr>
        <p:spPr>
          <a:xfrm>
            <a:off x="8610600" y="6356350"/>
            <a:ext cx="2743200" cy="365125"/>
          </a:xfrm>
        </p:spPr>
        <p:txBody>
          <a:bodyPr/>
          <a:lstStyle/>
          <a:p>
            <a:fld id="{836A2156-0D06-F941-AE72-FDE114709D8C}" type="slidenum">
              <a:rPr lang="en-US" smtClean="0"/>
              <a:t>7</a:t>
            </a:fld>
            <a:endParaRPr lang="en-US"/>
          </a:p>
        </p:txBody>
      </p:sp>
      <p:sp>
        <p:nvSpPr>
          <p:cNvPr id="9" name="Rectangle 8">
            <a:extLst>
              <a:ext uri="{FF2B5EF4-FFF2-40B4-BE49-F238E27FC236}">
                <a16:creationId xmlns:a16="http://schemas.microsoft.com/office/drawing/2014/main" id="{0521E549-CDB6-A766-904E-DCF870EA8288}"/>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689587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064C-EFAA-6A7F-D375-BF8FC47B9C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4E753B-1F33-9F42-4D97-517EFD5BB452}"/>
              </a:ext>
            </a:extLst>
          </p:cNvPr>
          <p:cNvSpPr txBox="1"/>
          <p:nvPr/>
        </p:nvSpPr>
        <p:spPr>
          <a:xfrm>
            <a:off x="0" y="321656"/>
            <a:ext cx="12191999" cy="369332"/>
          </a:xfrm>
          <a:prstGeom prst="rect">
            <a:avLst/>
          </a:prstGeom>
          <a:noFill/>
        </p:spPr>
        <p:txBody>
          <a:bodyPr wrap="square" rtlCol="0">
            <a:spAutoFit/>
          </a:bodyPr>
          <a:lstStyle/>
          <a:p>
            <a:pPr algn="ctr"/>
            <a:r>
              <a:rPr lang="en-US" b="1" dirty="0">
                <a:latin typeface="Helvetica" charset="0"/>
                <a:ea typeface="Helvetica" charset="0"/>
                <a:cs typeface="Helvetica" charset="0"/>
              </a:rPr>
              <a:t>Polydisperse (Multi-Species) Pebble Accretion</a:t>
            </a:r>
          </a:p>
        </p:txBody>
      </p:sp>
      <p:pic>
        <p:nvPicPr>
          <p:cNvPr id="4" name="Picture 3" descr="A close-up of a mathematical equation&#10;&#10;Description automatically generated">
            <a:extLst>
              <a:ext uri="{FF2B5EF4-FFF2-40B4-BE49-F238E27FC236}">
                <a16:creationId xmlns:a16="http://schemas.microsoft.com/office/drawing/2014/main" id="{9D5028D6-BA05-753B-9C3C-9897488E8760}"/>
              </a:ext>
            </a:extLst>
          </p:cNvPr>
          <p:cNvPicPr>
            <a:picLocks noChangeAspect="1"/>
          </p:cNvPicPr>
          <p:nvPr/>
        </p:nvPicPr>
        <p:blipFill>
          <a:blip r:embed="rId3"/>
          <a:stretch>
            <a:fillRect/>
          </a:stretch>
        </p:blipFill>
        <p:spPr>
          <a:xfrm>
            <a:off x="7732302" y="1876048"/>
            <a:ext cx="2501900" cy="82550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362D382D-2612-0A94-983D-E097A6C2AF56}"/>
              </a:ext>
            </a:extLst>
          </p:cNvPr>
          <p:cNvPicPr>
            <a:picLocks noChangeAspect="1"/>
          </p:cNvPicPr>
          <p:nvPr/>
        </p:nvPicPr>
        <p:blipFill>
          <a:blip r:embed="rId4"/>
          <a:stretch>
            <a:fillRect/>
          </a:stretch>
        </p:blipFill>
        <p:spPr>
          <a:xfrm>
            <a:off x="7046502" y="2529648"/>
            <a:ext cx="3873500" cy="787400"/>
          </a:xfrm>
          <a:prstGeom prst="rect">
            <a:avLst/>
          </a:prstGeom>
        </p:spPr>
      </p:pic>
      <p:pic>
        <p:nvPicPr>
          <p:cNvPr id="14" name="Picture 13" descr="A black and white math equation&#10;&#10;Description automatically generated">
            <a:extLst>
              <a:ext uri="{FF2B5EF4-FFF2-40B4-BE49-F238E27FC236}">
                <a16:creationId xmlns:a16="http://schemas.microsoft.com/office/drawing/2014/main" id="{8A28A3C4-75AA-E674-D8F9-14FD3CBC8C8F}"/>
              </a:ext>
            </a:extLst>
          </p:cNvPr>
          <p:cNvPicPr>
            <a:picLocks noChangeAspect="1"/>
          </p:cNvPicPr>
          <p:nvPr/>
        </p:nvPicPr>
        <p:blipFill>
          <a:blip r:embed="rId5"/>
          <a:stretch>
            <a:fillRect/>
          </a:stretch>
        </p:blipFill>
        <p:spPr>
          <a:xfrm>
            <a:off x="310136" y="3224625"/>
            <a:ext cx="4813300" cy="914400"/>
          </a:xfrm>
          <a:prstGeom prst="rect">
            <a:avLst/>
          </a:prstGeom>
        </p:spPr>
      </p:pic>
      <p:pic>
        <p:nvPicPr>
          <p:cNvPr id="16" name="Picture 15" descr="A mathematical equation with numbers and symbols&#10;&#10;Description automatically generated with medium confidence">
            <a:extLst>
              <a:ext uri="{FF2B5EF4-FFF2-40B4-BE49-F238E27FC236}">
                <a16:creationId xmlns:a16="http://schemas.microsoft.com/office/drawing/2014/main" id="{7CFA724A-0595-7A35-AF2E-C84B8959276A}"/>
              </a:ext>
            </a:extLst>
          </p:cNvPr>
          <p:cNvPicPr>
            <a:picLocks noChangeAspect="1"/>
          </p:cNvPicPr>
          <p:nvPr/>
        </p:nvPicPr>
        <p:blipFill>
          <a:blip r:embed="rId6"/>
          <a:stretch>
            <a:fillRect/>
          </a:stretch>
        </p:blipFill>
        <p:spPr>
          <a:xfrm>
            <a:off x="310136" y="1793764"/>
            <a:ext cx="4813300" cy="863600"/>
          </a:xfrm>
          <a:prstGeom prst="rect">
            <a:avLst/>
          </a:prstGeom>
        </p:spPr>
      </p:pic>
      <p:pic>
        <p:nvPicPr>
          <p:cNvPr id="18" name="Picture 17" descr="Symbols of symbols on a white background&#10;&#10;Description automatically generated">
            <a:extLst>
              <a:ext uri="{FF2B5EF4-FFF2-40B4-BE49-F238E27FC236}">
                <a16:creationId xmlns:a16="http://schemas.microsoft.com/office/drawing/2014/main" id="{63837013-7F38-29EF-A806-FECA2404D95F}"/>
              </a:ext>
            </a:extLst>
          </p:cNvPr>
          <p:cNvPicPr>
            <a:picLocks noChangeAspect="1"/>
          </p:cNvPicPr>
          <p:nvPr/>
        </p:nvPicPr>
        <p:blipFill>
          <a:blip r:embed="rId7"/>
          <a:stretch>
            <a:fillRect/>
          </a:stretch>
        </p:blipFill>
        <p:spPr>
          <a:xfrm>
            <a:off x="357286" y="4738944"/>
            <a:ext cx="1892300" cy="469900"/>
          </a:xfrm>
          <a:prstGeom prst="rect">
            <a:avLst/>
          </a:prstGeom>
        </p:spPr>
      </p:pic>
      <p:pic>
        <p:nvPicPr>
          <p:cNvPr id="20" name="Picture 19">
            <a:extLst>
              <a:ext uri="{FF2B5EF4-FFF2-40B4-BE49-F238E27FC236}">
                <a16:creationId xmlns:a16="http://schemas.microsoft.com/office/drawing/2014/main" id="{E3CFE143-20BB-F2B8-B00D-B3D93BB39CB4}"/>
              </a:ext>
            </a:extLst>
          </p:cNvPr>
          <p:cNvPicPr>
            <a:picLocks noChangeAspect="1"/>
          </p:cNvPicPr>
          <p:nvPr/>
        </p:nvPicPr>
        <p:blipFill>
          <a:blip r:embed="rId8"/>
          <a:stretch>
            <a:fillRect/>
          </a:stretch>
        </p:blipFill>
        <p:spPr>
          <a:xfrm>
            <a:off x="6334198" y="3571785"/>
            <a:ext cx="5473700" cy="660400"/>
          </a:xfrm>
          <a:prstGeom prst="rect">
            <a:avLst/>
          </a:prstGeom>
        </p:spPr>
      </p:pic>
      <p:pic>
        <p:nvPicPr>
          <p:cNvPr id="22" name="Picture 21" descr="A math equation with numbers and symbols&#10;&#10;Description automatically generated">
            <a:extLst>
              <a:ext uri="{FF2B5EF4-FFF2-40B4-BE49-F238E27FC236}">
                <a16:creationId xmlns:a16="http://schemas.microsoft.com/office/drawing/2014/main" id="{572019BF-94C7-41FE-3038-73AB2B2B7A35}"/>
              </a:ext>
            </a:extLst>
          </p:cNvPr>
          <p:cNvPicPr>
            <a:picLocks noChangeAspect="1"/>
          </p:cNvPicPr>
          <p:nvPr/>
        </p:nvPicPr>
        <p:blipFill>
          <a:blip r:embed="rId9"/>
          <a:stretch>
            <a:fillRect/>
          </a:stretch>
        </p:blipFill>
        <p:spPr>
          <a:xfrm>
            <a:off x="3726616" y="4246793"/>
            <a:ext cx="2021306" cy="715879"/>
          </a:xfrm>
          <a:prstGeom prst="rect">
            <a:avLst/>
          </a:prstGeom>
        </p:spPr>
      </p:pic>
      <p:pic>
        <p:nvPicPr>
          <p:cNvPr id="24" name="Picture 23">
            <a:extLst>
              <a:ext uri="{FF2B5EF4-FFF2-40B4-BE49-F238E27FC236}">
                <a16:creationId xmlns:a16="http://schemas.microsoft.com/office/drawing/2014/main" id="{BBBEFDC5-8C60-CA26-BBF6-7F6533E1305E}"/>
              </a:ext>
            </a:extLst>
          </p:cNvPr>
          <p:cNvPicPr>
            <a:picLocks noChangeAspect="1"/>
          </p:cNvPicPr>
          <p:nvPr/>
        </p:nvPicPr>
        <p:blipFill>
          <a:blip r:embed="rId10"/>
          <a:stretch>
            <a:fillRect/>
          </a:stretch>
        </p:blipFill>
        <p:spPr>
          <a:xfrm>
            <a:off x="3791119" y="4853525"/>
            <a:ext cx="1892300" cy="716611"/>
          </a:xfrm>
          <a:prstGeom prst="rect">
            <a:avLst/>
          </a:prstGeom>
        </p:spPr>
      </p:pic>
      <p:pic>
        <p:nvPicPr>
          <p:cNvPr id="26" name="Picture 25">
            <a:extLst>
              <a:ext uri="{FF2B5EF4-FFF2-40B4-BE49-F238E27FC236}">
                <a16:creationId xmlns:a16="http://schemas.microsoft.com/office/drawing/2014/main" id="{8C8CABF3-19AF-6B72-6ED4-2622CE900007}"/>
              </a:ext>
            </a:extLst>
          </p:cNvPr>
          <p:cNvPicPr>
            <a:picLocks noChangeAspect="1"/>
          </p:cNvPicPr>
          <p:nvPr/>
        </p:nvPicPr>
        <p:blipFill>
          <a:blip r:embed="rId11"/>
          <a:stretch>
            <a:fillRect/>
          </a:stretch>
        </p:blipFill>
        <p:spPr>
          <a:xfrm>
            <a:off x="330188" y="5098223"/>
            <a:ext cx="2984500" cy="533400"/>
          </a:xfrm>
          <a:prstGeom prst="rect">
            <a:avLst/>
          </a:prstGeom>
        </p:spPr>
      </p:pic>
      <p:pic>
        <p:nvPicPr>
          <p:cNvPr id="28" name="Picture 27">
            <a:extLst>
              <a:ext uri="{FF2B5EF4-FFF2-40B4-BE49-F238E27FC236}">
                <a16:creationId xmlns:a16="http://schemas.microsoft.com/office/drawing/2014/main" id="{1A6057D5-6B3E-25D4-9FC5-6C6D90D6BE37}"/>
              </a:ext>
            </a:extLst>
          </p:cNvPr>
          <p:cNvPicPr>
            <a:picLocks noChangeAspect="1"/>
          </p:cNvPicPr>
          <p:nvPr/>
        </p:nvPicPr>
        <p:blipFill>
          <a:blip r:embed="rId12"/>
          <a:stretch>
            <a:fillRect/>
          </a:stretch>
        </p:blipFill>
        <p:spPr>
          <a:xfrm>
            <a:off x="10522166" y="5364593"/>
            <a:ext cx="1657476" cy="414369"/>
          </a:xfrm>
          <a:prstGeom prst="rect">
            <a:avLst/>
          </a:prstGeom>
        </p:spPr>
      </p:pic>
      <p:pic>
        <p:nvPicPr>
          <p:cNvPr id="30" name="Picture 29">
            <a:extLst>
              <a:ext uri="{FF2B5EF4-FFF2-40B4-BE49-F238E27FC236}">
                <a16:creationId xmlns:a16="http://schemas.microsoft.com/office/drawing/2014/main" id="{2F217433-F5BC-B6F9-C519-024F89F7ED01}"/>
              </a:ext>
            </a:extLst>
          </p:cNvPr>
          <p:cNvPicPr>
            <a:picLocks noChangeAspect="1"/>
          </p:cNvPicPr>
          <p:nvPr/>
        </p:nvPicPr>
        <p:blipFill>
          <a:blip r:embed="rId13"/>
          <a:stretch>
            <a:fillRect/>
          </a:stretch>
        </p:blipFill>
        <p:spPr>
          <a:xfrm>
            <a:off x="2140119" y="6089564"/>
            <a:ext cx="1717997" cy="650918"/>
          </a:xfrm>
          <a:prstGeom prst="rect">
            <a:avLst/>
          </a:prstGeom>
        </p:spPr>
      </p:pic>
      <p:pic>
        <p:nvPicPr>
          <p:cNvPr id="32" name="Picture 31">
            <a:extLst>
              <a:ext uri="{FF2B5EF4-FFF2-40B4-BE49-F238E27FC236}">
                <a16:creationId xmlns:a16="http://schemas.microsoft.com/office/drawing/2014/main" id="{652F1007-A60F-A87B-7983-A2255A6356FF}"/>
              </a:ext>
            </a:extLst>
          </p:cNvPr>
          <p:cNvPicPr>
            <a:picLocks noChangeAspect="1"/>
          </p:cNvPicPr>
          <p:nvPr/>
        </p:nvPicPr>
        <p:blipFill>
          <a:blip r:embed="rId14"/>
          <a:stretch>
            <a:fillRect/>
          </a:stretch>
        </p:blipFill>
        <p:spPr>
          <a:xfrm>
            <a:off x="6218703" y="4360763"/>
            <a:ext cx="4330700" cy="1600200"/>
          </a:xfrm>
          <a:prstGeom prst="rect">
            <a:avLst/>
          </a:prstGeom>
        </p:spPr>
      </p:pic>
      <p:pic>
        <p:nvPicPr>
          <p:cNvPr id="34" name="Picture 33">
            <a:extLst>
              <a:ext uri="{FF2B5EF4-FFF2-40B4-BE49-F238E27FC236}">
                <a16:creationId xmlns:a16="http://schemas.microsoft.com/office/drawing/2014/main" id="{BCE201A6-0237-138E-91C9-4DC1268A882A}"/>
              </a:ext>
            </a:extLst>
          </p:cNvPr>
          <p:cNvPicPr>
            <a:picLocks noChangeAspect="1"/>
          </p:cNvPicPr>
          <p:nvPr/>
        </p:nvPicPr>
        <p:blipFill>
          <a:blip r:embed="rId15"/>
          <a:stretch>
            <a:fillRect/>
          </a:stretch>
        </p:blipFill>
        <p:spPr>
          <a:xfrm>
            <a:off x="408919" y="5761644"/>
            <a:ext cx="1651000" cy="1041400"/>
          </a:xfrm>
          <a:prstGeom prst="rect">
            <a:avLst/>
          </a:prstGeom>
        </p:spPr>
      </p:pic>
      <p:pic>
        <p:nvPicPr>
          <p:cNvPr id="36" name="Picture 35">
            <a:extLst>
              <a:ext uri="{FF2B5EF4-FFF2-40B4-BE49-F238E27FC236}">
                <a16:creationId xmlns:a16="http://schemas.microsoft.com/office/drawing/2014/main" id="{5D50B8DE-3648-1753-0B4E-924773619019}"/>
              </a:ext>
            </a:extLst>
          </p:cNvPr>
          <p:cNvPicPr>
            <a:picLocks noChangeAspect="1"/>
          </p:cNvPicPr>
          <p:nvPr/>
        </p:nvPicPr>
        <p:blipFill>
          <a:blip r:embed="rId16"/>
          <a:stretch>
            <a:fillRect/>
          </a:stretch>
        </p:blipFill>
        <p:spPr>
          <a:xfrm>
            <a:off x="357286" y="4020930"/>
            <a:ext cx="2781300" cy="812800"/>
          </a:xfrm>
          <a:prstGeom prst="rect">
            <a:avLst/>
          </a:prstGeom>
        </p:spPr>
      </p:pic>
      <p:pic>
        <p:nvPicPr>
          <p:cNvPr id="38" name="Picture 37">
            <a:extLst>
              <a:ext uri="{FF2B5EF4-FFF2-40B4-BE49-F238E27FC236}">
                <a16:creationId xmlns:a16="http://schemas.microsoft.com/office/drawing/2014/main" id="{4A675F32-E347-FC17-4C9B-188D1859B8EA}"/>
              </a:ext>
            </a:extLst>
          </p:cNvPr>
          <p:cNvPicPr>
            <a:picLocks noChangeAspect="1"/>
          </p:cNvPicPr>
          <p:nvPr/>
        </p:nvPicPr>
        <p:blipFill>
          <a:blip r:embed="rId17"/>
          <a:stretch>
            <a:fillRect/>
          </a:stretch>
        </p:blipFill>
        <p:spPr>
          <a:xfrm>
            <a:off x="491469" y="1322996"/>
            <a:ext cx="2374900" cy="584200"/>
          </a:xfrm>
          <a:prstGeom prst="rect">
            <a:avLst/>
          </a:prstGeom>
        </p:spPr>
      </p:pic>
      <p:pic>
        <p:nvPicPr>
          <p:cNvPr id="40" name="Picture 39">
            <a:extLst>
              <a:ext uri="{FF2B5EF4-FFF2-40B4-BE49-F238E27FC236}">
                <a16:creationId xmlns:a16="http://schemas.microsoft.com/office/drawing/2014/main" id="{08516358-36D3-8F7D-05DD-F1993B88B6BA}"/>
              </a:ext>
            </a:extLst>
          </p:cNvPr>
          <p:cNvPicPr>
            <a:picLocks noChangeAspect="1"/>
          </p:cNvPicPr>
          <p:nvPr/>
        </p:nvPicPr>
        <p:blipFill>
          <a:blip r:embed="rId18"/>
          <a:stretch>
            <a:fillRect/>
          </a:stretch>
        </p:blipFill>
        <p:spPr>
          <a:xfrm>
            <a:off x="447019" y="720067"/>
            <a:ext cx="3467100" cy="660400"/>
          </a:xfrm>
          <a:prstGeom prst="rect">
            <a:avLst/>
          </a:prstGeom>
        </p:spPr>
      </p:pic>
      <p:sp>
        <p:nvSpPr>
          <p:cNvPr id="43" name="Rectangle 42">
            <a:extLst>
              <a:ext uri="{FF2B5EF4-FFF2-40B4-BE49-F238E27FC236}">
                <a16:creationId xmlns:a16="http://schemas.microsoft.com/office/drawing/2014/main" id="{F4E847CF-FDEE-2871-7E4D-2C1D81E56A76}"/>
              </a:ext>
            </a:extLst>
          </p:cNvPr>
          <p:cNvSpPr/>
          <p:nvPr/>
        </p:nvSpPr>
        <p:spPr>
          <a:xfrm>
            <a:off x="6653138" y="1869248"/>
            <a:ext cx="4697766" cy="144780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39BD182-B7E7-8D65-7235-7F76EBADFD75}"/>
              </a:ext>
            </a:extLst>
          </p:cNvPr>
          <p:cNvSpPr/>
          <p:nvPr/>
        </p:nvSpPr>
        <p:spPr>
          <a:xfrm>
            <a:off x="6058928" y="3562497"/>
            <a:ext cx="6096000" cy="2549355"/>
          </a:xfrm>
          <a:prstGeom prst="rect">
            <a:avLst/>
          </a:prstGeom>
          <a:no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25131FB-DCFE-60AB-1EA3-5EC5CD62AF49}"/>
              </a:ext>
            </a:extLst>
          </p:cNvPr>
          <p:cNvSpPr/>
          <p:nvPr/>
        </p:nvSpPr>
        <p:spPr>
          <a:xfrm>
            <a:off x="158428" y="810149"/>
            <a:ext cx="4965008" cy="1895047"/>
          </a:xfrm>
          <a:prstGeom prst="rect">
            <a:avLst/>
          </a:prstGeom>
          <a:noFill/>
          <a:ln w="254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B7982D-8021-BD61-83F6-AB59539F1557}"/>
              </a:ext>
            </a:extLst>
          </p:cNvPr>
          <p:cNvSpPr/>
          <p:nvPr/>
        </p:nvSpPr>
        <p:spPr>
          <a:xfrm>
            <a:off x="330188" y="3123172"/>
            <a:ext cx="5381278" cy="3617310"/>
          </a:xfrm>
          <a:prstGeom prst="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3764CE-019F-6484-0EDC-EE7C2F427995}"/>
              </a:ext>
            </a:extLst>
          </p:cNvPr>
          <p:cNvSpPr txBox="1"/>
          <p:nvPr/>
        </p:nvSpPr>
        <p:spPr>
          <a:xfrm>
            <a:off x="1413164" y="6611779"/>
            <a:ext cx="10778836"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Lyra &amp; Johansen + (2023)</a:t>
            </a:r>
          </a:p>
        </p:txBody>
      </p:sp>
      <p:sp>
        <p:nvSpPr>
          <p:cNvPr id="9" name="Slide Number Placeholder 3">
            <a:extLst>
              <a:ext uri="{FF2B5EF4-FFF2-40B4-BE49-F238E27FC236}">
                <a16:creationId xmlns:a16="http://schemas.microsoft.com/office/drawing/2014/main" id="{417B878D-2C18-5076-D456-D3C779A38D89}"/>
              </a:ext>
            </a:extLst>
          </p:cNvPr>
          <p:cNvSpPr>
            <a:spLocks noGrp="1"/>
          </p:cNvSpPr>
          <p:nvPr>
            <p:ph type="sldNum" sz="quarter" idx="12"/>
          </p:nvPr>
        </p:nvSpPr>
        <p:spPr>
          <a:xfrm>
            <a:off x="8610600" y="6356350"/>
            <a:ext cx="2743200" cy="365125"/>
          </a:xfrm>
        </p:spPr>
        <p:txBody>
          <a:bodyPr/>
          <a:lstStyle/>
          <a:p>
            <a:fld id="{836A2156-0D06-F941-AE72-FDE114709D8C}" type="slidenum">
              <a:rPr lang="en-US" smtClean="0"/>
              <a:t>8</a:t>
            </a:fld>
            <a:endParaRPr lang="en-US"/>
          </a:p>
        </p:txBody>
      </p:sp>
      <p:sp>
        <p:nvSpPr>
          <p:cNvPr id="2" name="Rectangle 1">
            <a:extLst>
              <a:ext uri="{FF2B5EF4-FFF2-40B4-BE49-F238E27FC236}">
                <a16:creationId xmlns:a16="http://schemas.microsoft.com/office/drawing/2014/main" id="{57C2A66F-1CBD-88A1-35D6-0E4643CEF1D6}"/>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207670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306231-1139-CB1D-E25A-F75BA53D1CA9}"/>
              </a:ext>
            </a:extLst>
          </p:cNvPr>
          <p:cNvSpPr txBox="1"/>
          <p:nvPr/>
        </p:nvSpPr>
        <p:spPr>
          <a:xfrm>
            <a:off x="0" y="425883"/>
            <a:ext cx="12192000" cy="369332"/>
          </a:xfrm>
          <a:prstGeom prst="rect">
            <a:avLst/>
          </a:prstGeom>
          <a:noFill/>
        </p:spPr>
        <p:txBody>
          <a:bodyPr wrap="square" rtlCol="0">
            <a:spAutoFit/>
          </a:bodyPr>
          <a:lstStyle/>
          <a:p>
            <a:pPr algn="ctr"/>
            <a:r>
              <a:rPr lang="en-US" b="1" dirty="0">
                <a:latin typeface="Helvetica" charset="0"/>
                <a:ea typeface="Helvetica" charset="0"/>
                <a:cs typeface="Helvetica" charset="0"/>
              </a:rPr>
              <a:t>Analytical theory of polydisperse (multi-species) pebble accretion</a:t>
            </a:r>
          </a:p>
        </p:txBody>
      </p:sp>
      <p:pic>
        <p:nvPicPr>
          <p:cNvPr id="5" name="Picture 4" descr="A math equations with arrows and symbols&#10;&#10;Description automatically generated with medium confidence">
            <a:extLst>
              <a:ext uri="{FF2B5EF4-FFF2-40B4-BE49-F238E27FC236}">
                <a16:creationId xmlns:a16="http://schemas.microsoft.com/office/drawing/2014/main" id="{DCCD081E-442F-9EF7-45C8-8217022A0DD9}"/>
              </a:ext>
            </a:extLst>
          </p:cNvPr>
          <p:cNvPicPr>
            <a:picLocks noChangeAspect="1"/>
          </p:cNvPicPr>
          <p:nvPr/>
        </p:nvPicPr>
        <p:blipFill>
          <a:blip r:embed="rId2"/>
          <a:stretch>
            <a:fillRect/>
          </a:stretch>
        </p:blipFill>
        <p:spPr>
          <a:xfrm>
            <a:off x="796914" y="1757947"/>
            <a:ext cx="3225800" cy="1155700"/>
          </a:xfrm>
          <a:prstGeom prst="rect">
            <a:avLst/>
          </a:prstGeom>
        </p:spPr>
      </p:pic>
      <p:pic>
        <p:nvPicPr>
          <p:cNvPr id="15" name="Picture 14" descr="Text, letter&#10;&#10;Description automatically generated">
            <a:extLst>
              <a:ext uri="{FF2B5EF4-FFF2-40B4-BE49-F238E27FC236}">
                <a16:creationId xmlns:a16="http://schemas.microsoft.com/office/drawing/2014/main" id="{DD1EA65A-5C21-144E-0ED9-9ED557EC3768}"/>
              </a:ext>
            </a:extLst>
          </p:cNvPr>
          <p:cNvPicPr>
            <a:picLocks noChangeAspect="1"/>
          </p:cNvPicPr>
          <p:nvPr/>
        </p:nvPicPr>
        <p:blipFill>
          <a:blip r:embed="rId3"/>
          <a:stretch>
            <a:fillRect/>
          </a:stretch>
        </p:blipFill>
        <p:spPr>
          <a:xfrm>
            <a:off x="521487" y="4887956"/>
            <a:ext cx="4067635" cy="1377486"/>
          </a:xfrm>
          <a:prstGeom prst="rect">
            <a:avLst/>
          </a:prstGeom>
        </p:spPr>
      </p:pic>
      <p:pic>
        <p:nvPicPr>
          <p:cNvPr id="16" name="Picture 15" descr="Diagram&#10;&#10;Description automatically generated with medium confidence">
            <a:extLst>
              <a:ext uri="{FF2B5EF4-FFF2-40B4-BE49-F238E27FC236}">
                <a16:creationId xmlns:a16="http://schemas.microsoft.com/office/drawing/2014/main" id="{3B4FE408-9DDE-5CF4-54AD-F5778D1921A0}"/>
              </a:ext>
            </a:extLst>
          </p:cNvPr>
          <p:cNvPicPr>
            <a:picLocks noChangeAspect="1"/>
          </p:cNvPicPr>
          <p:nvPr/>
        </p:nvPicPr>
        <p:blipFill>
          <a:blip r:embed="rId4"/>
          <a:stretch>
            <a:fillRect/>
          </a:stretch>
        </p:blipFill>
        <p:spPr>
          <a:xfrm>
            <a:off x="614029" y="3953208"/>
            <a:ext cx="3882553" cy="960734"/>
          </a:xfrm>
          <a:prstGeom prst="rect">
            <a:avLst/>
          </a:prstGeom>
        </p:spPr>
      </p:pic>
      <p:sp>
        <p:nvSpPr>
          <p:cNvPr id="17" name="Rectangle 16">
            <a:extLst>
              <a:ext uri="{FF2B5EF4-FFF2-40B4-BE49-F238E27FC236}">
                <a16:creationId xmlns:a16="http://schemas.microsoft.com/office/drawing/2014/main" id="{E5F30A7B-4F3E-A69C-2F23-4F4893017750}"/>
              </a:ext>
            </a:extLst>
          </p:cNvPr>
          <p:cNvSpPr/>
          <p:nvPr/>
        </p:nvSpPr>
        <p:spPr>
          <a:xfrm>
            <a:off x="4496582" y="5793466"/>
            <a:ext cx="414092" cy="297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8" name="Picture 17" descr="Chart, line chart&#10;&#10;Description automatically generated">
            <a:extLst>
              <a:ext uri="{FF2B5EF4-FFF2-40B4-BE49-F238E27FC236}">
                <a16:creationId xmlns:a16="http://schemas.microsoft.com/office/drawing/2014/main" id="{BCAB1789-4F9B-6228-8CFE-745F75EACDFA}"/>
              </a:ext>
            </a:extLst>
          </p:cNvPr>
          <p:cNvPicPr>
            <a:picLocks noChangeAspect="1"/>
          </p:cNvPicPr>
          <p:nvPr/>
        </p:nvPicPr>
        <p:blipFill>
          <a:blip r:embed="rId5"/>
          <a:stretch>
            <a:fillRect/>
          </a:stretch>
        </p:blipFill>
        <p:spPr>
          <a:xfrm>
            <a:off x="5366527" y="1856466"/>
            <a:ext cx="6210300" cy="3937000"/>
          </a:xfrm>
          <a:prstGeom prst="rect">
            <a:avLst/>
          </a:prstGeom>
        </p:spPr>
      </p:pic>
      <p:sp>
        <p:nvSpPr>
          <p:cNvPr id="19" name="Rectangle 18">
            <a:extLst>
              <a:ext uri="{FF2B5EF4-FFF2-40B4-BE49-F238E27FC236}">
                <a16:creationId xmlns:a16="http://schemas.microsoft.com/office/drawing/2014/main" id="{05009A70-0CD7-DDB2-C9AF-0E598C0E52B2}"/>
              </a:ext>
            </a:extLst>
          </p:cNvPr>
          <p:cNvSpPr/>
          <p:nvPr/>
        </p:nvSpPr>
        <p:spPr>
          <a:xfrm>
            <a:off x="796913" y="1350498"/>
            <a:ext cx="3479669" cy="1951757"/>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C342868-798F-C1A1-91C1-F2CB265FCA7E}"/>
              </a:ext>
            </a:extLst>
          </p:cNvPr>
          <p:cNvSpPr txBox="1"/>
          <p:nvPr/>
        </p:nvSpPr>
        <p:spPr>
          <a:xfrm>
            <a:off x="1027744" y="1382148"/>
            <a:ext cx="3018006" cy="369332"/>
          </a:xfrm>
          <a:prstGeom prst="rect">
            <a:avLst/>
          </a:prstGeom>
          <a:noFill/>
        </p:spPr>
        <p:txBody>
          <a:bodyPr wrap="none" rtlCol="0">
            <a:spAutoFit/>
          </a:bodyPr>
          <a:lstStyle/>
          <a:p>
            <a:r>
              <a:rPr lang="en-US" dirty="0">
                <a:solidFill>
                  <a:srgbClr val="002060"/>
                </a:solidFill>
              </a:rPr>
              <a:t>Monodisperse (single species)</a:t>
            </a:r>
          </a:p>
        </p:txBody>
      </p:sp>
      <p:sp>
        <p:nvSpPr>
          <p:cNvPr id="21" name="Rectangle 20">
            <a:extLst>
              <a:ext uri="{FF2B5EF4-FFF2-40B4-BE49-F238E27FC236}">
                <a16:creationId xmlns:a16="http://schemas.microsoft.com/office/drawing/2014/main" id="{B4E27100-395F-3168-D1DB-E3D30EBBD319}"/>
              </a:ext>
            </a:extLst>
          </p:cNvPr>
          <p:cNvSpPr/>
          <p:nvPr/>
        </p:nvSpPr>
        <p:spPr>
          <a:xfrm>
            <a:off x="521487" y="3468930"/>
            <a:ext cx="4191190" cy="3269495"/>
          </a:xfrm>
          <a:prstGeom prst="rect">
            <a:avLst/>
          </a:prstGeom>
          <a:noFill/>
          <a:ln>
            <a:solidFill>
              <a:srgbClr val="FF28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E57682E-2EFC-E7AF-CD9A-3ED3A0A08E6A}"/>
              </a:ext>
            </a:extLst>
          </p:cNvPr>
          <p:cNvSpPr txBox="1"/>
          <p:nvPr/>
        </p:nvSpPr>
        <p:spPr>
          <a:xfrm>
            <a:off x="1481137" y="2999864"/>
            <a:ext cx="2111219" cy="276999"/>
          </a:xfrm>
          <a:prstGeom prst="rect">
            <a:avLst/>
          </a:prstGeom>
          <a:noFill/>
        </p:spPr>
        <p:txBody>
          <a:bodyPr wrap="none" rtlCol="0">
            <a:spAutoFit/>
          </a:bodyPr>
          <a:lstStyle/>
          <a:p>
            <a:r>
              <a:rPr lang="en-US" sz="1200" dirty="0" err="1">
                <a:solidFill>
                  <a:srgbClr val="002060"/>
                </a:solidFill>
              </a:rPr>
              <a:t>Lambrechts</a:t>
            </a:r>
            <a:r>
              <a:rPr lang="en-US" sz="1200" dirty="0">
                <a:solidFill>
                  <a:srgbClr val="002060"/>
                </a:solidFill>
              </a:rPr>
              <a:t> &amp; Johansen (2012)</a:t>
            </a:r>
          </a:p>
        </p:txBody>
      </p:sp>
      <p:sp>
        <p:nvSpPr>
          <p:cNvPr id="23" name="TextBox 22">
            <a:extLst>
              <a:ext uri="{FF2B5EF4-FFF2-40B4-BE49-F238E27FC236}">
                <a16:creationId xmlns:a16="http://schemas.microsoft.com/office/drawing/2014/main" id="{D84A89D4-2467-80AC-0FA3-2F0114ECBF33}"/>
              </a:ext>
            </a:extLst>
          </p:cNvPr>
          <p:cNvSpPr txBox="1"/>
          <p:nvPr/>
        </p:nvSpPr>
        <p:spPr>
          <a:xfrm>
            <a:off x="1083681" y="3601867"/>
            <a:ext cx="3066802" cy="369332"/>
          </a:xfrm>
          <a:prstGeom prst="rect">
            <a:avLst/>
          </a:prstGeom>
          <a:noFill/>
        </p:spPr>
        <p:txBody>
          <a:bodyPr wrap="none" rtlCol="0">
            <a:spAutoFit/>
          </a:bodyPr>
          <a:lstStyle/>
          <a:p>
            <a:r>
              <a:rPr lang="en-US" dirty="0">
                <a:solidFill>
                  <a:srgbClr val="FF0000"/>
                </a:solidFill>
              </a:rPr>
              <a:t>Polydisperse (multiple species)</a:t>
            </a:r>
          </a:p>
        </p:txBody>
      </p:sp>
      <p:sp>
        <p:nvSpPr>
          <p:cNvPr id="24" name="TextBox 23">
            <a:extLst>
              <a:ext uri="{FF2B5EF4-FFF2-40B4-BE49-F238E27FC236}">
                <a16:creationId xmlns:a16="http://schemas.microsoft.com/office/drawing/2014/main" id="{88343F01-C7A5-34FD-478D-74D839A3D811}"/>
              </a:ext>
            </a:extLst>
          </p:cNvPr>
          <p:cNvSpPr txBox="1"/>
          <p:nvPr/>
        </p:nvSpPr>
        <p:spPr>
          <a:xfrm>
            <a:off x="2005536" y="6367915"/>
            <a:ext cx="1748107" cy="276999"/>
          </a:xfrm>
          <a:prstGeom prst="rect">
            <a:avLst/>
          </a:prstGeom>
          <a:noFill/>
        </p:spPr>
        <p:txBody>
          <a:bodyPr wrap="none" rtlCol="0">
            <a:spAutoFit/>
          </a:bodyPr>
          <a:lstStyle/>
          <a:p>
            <a:r>
              <a:rPr lang="en-US" sz="1200" dirty="0">
                <a:solidFill>
                  <a:srgbClr val="FF2859"/>
                </a:solidFill>
              </a:rPr>
              <a:t>Lyra &amp; Johansen + (2023)</a:t>
            </a:r>
          </a:p>
        </p:txBody>
      </p:sp>
      <p:pic>
        <p:nvPicPr>
          <p:cNvPr id="4" name="Picture 3">
            <a:extLst>
              <a:ext uri="{FF2B5EF4-FFF2-40B4-BE49-F238E27FC236}">
                <a16:creationId xmlns:a16="http://schemas.microsoft.com/office/drawing/2014/main" id="{C1F0091D-FD8E-F72A-DD85-EAADA49B90C3}"/>
              </a:ext>
            </a:extLst>
          </p:cNvPr>
          <p:cNvPicPr>
            <a:picLocks noChangeAspect="1"/>
          </p:cNvPicPr>
          <p:nvPr/>
        </p:nvPicPr>
        <p:blipFill>
          <a:blip r:embed="rId6"/>
          <a:stretch>
            <a:fillRect/>
          </a:stretch>
        </p:blipFill>
        <p:spPr>
          <a:xfrm>
            <a:off x="0" y="1911849"/>
            <a:ext cx="704520" cy="460648"/>
          </a:xfrm>
          <a:prstGeom prst="rect">
            <a:avLst/>
          </a:prstGeom>
        </p:spPr>
      </p:pic>
      <p:sp>
        <p:nvSpPr>
          <p:cNvPr id="3" name="TextBox 2">
            <a:extLst>
              <a:ext uri="{FF2B5EF4-FFF2-40B4-BE49-F238E27FC236}">
                <a16:creationId xmlns:a16="http://schemas.microsoft.com/office/drawing/2014/main" id="{34903DC7-B0D1-691D-ABD6-7D7B44F655F6}"/>
              </a:ext>
            </a:extLst>
          </p:cNvPr>
          <p:cNvSpPr txBox="1"/>
          <p:nvPr/>
        </p:nvSpPr>
        <p:spPr>
          <a:xfrm>
            <a:off x="0" y="6611779"/>
            <a:ext cx="12192000"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Lyra &amp; Johansen + (2023)</a:t>
            </a:r>
          </a:p>
        </p:txBody>
      </p:sp>
      <p:sp>
        <p:nvSpPr>
          <p:cNvPr id="7" name="Slide Number Placeholder 3">
            <a:extLst>
              <a:ext uri="{FF2B5EF4-FFF2-40B4-BE49-F238E27FC236}">
                <a16:creationId xmlns:a16="http://schemas.microsoft.com/office/drawing/2014/main" id="{CE1FBDA8-9305-AD1E-F8FB-683E702BA39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6A2156-0D06-F941-AE72-FDE114709D8C}" type="slidenum">
              <a:rPr lang="en-US" sz="1200" smtClean="0">
                <a:solidFill>
                  <a:schemeClr val="tx1">
                    <a:lumMod val="50000"/>
                    <a:lumOff val="50000"/>
                  </a:schemeClr>
                </a:solidFill>
              </a:rPr>
              <a:pPr algn="r"/>
              <a:t>9</a:t>
            </a:fld>
            <a:endParaRPr lang="en-US" sz="1200" dirty="0">
              <a:solidFill>
                <a:schemeClr val="tx1">
                  <a:lumMod val="50000"/>
                  <a:lumOff val="50000"/>
                </a:schemeClr>
              </a:solidFill>
            </a:endParaRPr>
          </a:p>
        </p:txBody>
      </p:sp>
      <p:sp>
        <p:nvSpPr>
          <p:cNvPr id="2" name="Rectangle 1">
            <a:extLst>
              <a:ext uri="{FF2B5EF4-FFF2-40B4-BE49-F238E27FC236}">
                <a16:creationId xmlns:a16="http://schemas.microsoft.com/office/drawing/2014/main" id="{4A4CEF60-8910-CAF3-3A0F-36FA5A7D9491}"/>
              </a:ext>
            </a:extLst>
          </p:cNvPr>
          <p:cNvSpPr/>
          <p:nvPr/>
        </p:nvSpPr>
        <p:spPr>
          <a:xfrm>
            <a:off x="0" y="6609838"/>
            <a:ext cx="617477" cy="246221"/>
          </a:xfrm>
          <a:prstGeom prst="rect">
            <a:avLst/>
          </a:prstGeom>
        </p:spPr>
        <p:txBody>
          <a:bodyPr wrap="none">
            <a:spAutoFit/>
          </a:bodyPr>
          <a:lstStyle/>
          <a:p>
            <a:pPr algn="ctr"/>
            <a:r>
              <a:rPr lang="en-US" sz="1000" dirty="0">
                <a:latin typeface="Helvetica Light" charset="0"/>
              </a:rPr>
              <a:t>W. Lyra</a:t>
            </a:r>
          </a:p>
        </p:txBody>
      </p:sp>
    </p:spTree>
    <p:extLst>
      <p:ext uri="{BB962C8B-B14F-4D97-AF65-F5344CB8AC3E}">
        <p14:creationId xmlns:p14="http://schemas.microsoft.com/office/powerpoint/2010/main" val="1890072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7914</TotalTime>
  <Words>1431</Words>
  <Application>Microsoft Macintosh PowerPoint</Application>
  <PresentationFormat>Widescreen</PresentationFormat>
  <Paragraphs>187</Paragraphs>
  <Slides>18</Slides>
  <Notes>11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Helvetica</vt:lpstr>
      <vt:lpstr>Helvetica Light</vt:lpstr>
      <vt:lpstr>system-ui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Wladimir Lyra</dc:creator>
  <cp:lastModifiedBy>Wladimir Lyra</cp:lastModifiedBy>
  <cp:revision>91</cp:revision>
  <dcterms:created xsi:type="dcterms:W3CDTF">2020-10-02T19:50:36Z</dcterms:created>
  <dcterms:modified xsi:type="dcterms:W3CDTF">2026-02-11T14:00:32Z</dcterms:modified>
</cp:coreProperties>
</file>