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mpg" ContentType="video/mpeg"/>
  <Default Extension="mp4" ContentType="video/mp4"/>
  <Default Extension="rels" ContentType="application/vnd.openxmlformats-package.relationships+xml"/>
  <Default Extension="mov" ContentType="video/quicktime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50" r:id="rId2"/>
  </p:sldMasterIdLst>
  <p:notesMasterIdLst>
    <p:notesMasterId r:id="rId37"/>
  </p:notesMasterIdLst>
  <p:sldIdLst>
    <p:sldId id="762" r:id="rId3"/>
    <p:sldId id="864" r:id="rId4"/>
    <p:sldId id="862" r:id="rId5"/>
    <p:sldId id="656" r:id="rId6"/>
    <p:sldId id="650" r:id="rId7"/>
    <p:sldId id="737" r:id="rId8"/>
    <p:sldId id="799" r:id="rId9"/>
    <p:sldId id="814" r:id="rId10"/>
    <p:sldId id="833" r:id="rId11"/>
    <p:sldId id="817" r:id="rId12"/>
    <p:sldId id="818" r:id="rId13"/>
    <p:sldId id="829" r:id="rId14"/>
    <p:sldId id="819" r:id="rId15"/>
    <p:sldId id="821" r:id="rId16"/>
    <p:sldId id="830" r:id="rId17"/>
    <p:sldId id="832" r:id="rId18"/>
    <p:sldId id="835" r:id="rId19"/>
    <p:sldId id="831" r:id="rId20"/>
    <p:sldId id="836" r:id="rId21"/>
    <p:sldId id="839" r:id="rId22"/>
    <p:sldId id="840" r:id="rId23"/>
    <p:sldId id="843" r:id="rId24"/>
    <p:sldId id="844" r:id="rId25"/>
    <p:sldId id="845" r:id="rId26"/>
    <p:sldId id="848" r:id="rId27"/>
    <p:sldId id="846" r:id="rId28"/>
    <p:sldId id="850" r:id="rId29"/>
    <p:sldId id="841" r:id="rId30"/>
    <p:sldId id="859" r:id="rId31"/>
    <p:sldId id="861" r:id="rId32"/>
    <p:sldId id="851" r:id="rId33"/>
    <p:sldId id="853" r:id="rId34"/>
    <p:sldId id="838" r:id="rId35"/>
    <p:sldId id="858" r:id="rId36"/>
  </p:sldIdLst>
  <p:sldSz cx="10077450" cy="7562850"/>
  <p:notesSz cx="7772400" cy="10058400"/>
  <p:defaultTextStyle>
    <a:defPPr>
      <a:defRPr lang="en-GB"/>
    </a:defPPr>
    <a:lvl1pPr algn="l" defTabSz="457200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sz="2400" kern="1200">
        <a:solidFill>
          <a:schemeClr val="tx1"/>
        </a:solidFill>
        <a:latin typeface="Times New Roman" charset="0"/>
        <a:ea typeface="ＭＳ Ｐゴシック" charset="0"/>
        <a:cs typeface="msmincho" charset="0"/>
      </a:defRPr>
    </a:lvl1pPr>
    <a:lvl2pPr marL="742950" indent="-285750" algn="l" defTabSz="457200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sz="2400" kern="1200">
        <a:solidFill>
          <a:schemeClr val="tx1"/>
        </a:solidFill>
        <a:latin typeface="Times New Roman" charset="0"/>
        <a:ea typeface="ＭＳ Ｐゴシック" charset="0"/>
        <a:cs typeface="msmincho" charset="0"/>
      </a:defRPr>
    </a:lvl2pPr>
    <a:lvl3pPr marL="1143000" indent="-228600" algn="l" defTabSz="457200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sz="2400" kern="1200">
        <a:solidFill>
          <a:schemeClr val="tx1"/>
        </a:solidFill>
        <a:latin typeface="Times New Roman" charset="0"/>
        <a:ea typeface="ＭＳ Ｐゴシック" charset="0"/>
        <a:cs typeface="msmincho" charset="0"/>
      </a:defRPr>
    </a:lvl3pPr>
    <a:lvl4pPr marL="1600200" indent="-228600" algn="l" defTabSz="457200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sz="2400" kern="1200">
        <a:solidFill>
          <a:schemeClr val="tx1"/>
        </a:solidFill>
        <a:latin typeface="Times New Roman" charset="0"/>
        <a:ea typeface="ＭＳ Ｐゴシック" charset="0"/>
        <a:cs typeface="msmincho" charset="0"/>
      </a:defRPr>
    </a:lvl4pPr>
    <a:lvl5pPr marL="2057400" indent="-228600" algn="l" defTabSz="457200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sz="2400" kern="1200">
        <a:solidFill>
          <a:schemeClr val="tx1"/>
        </a:solidFill>
        <a:latin typeface="Times New Roman" charset="0"/>
        <a:ea typeface="ＭＳ Ｐゴシック" charset="0"/>
        <a:cs typeface="msmincho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msmincho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msmincho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msmincho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msmincho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599"/>
    <p:restoredTop sz="84909" autoAdjust="0"/>
  </p:normalViewPr>
  <p:slideViewPr>
    <p:cSldViewPr>
      <p:cViewPr varScale="1">
        <p:scale>
          <a:sx n="71" d="100"/>
          <a:sy n="71" d="100"/>
        </p:scale>
        <p:origin x="1360" y="176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9" Type="http://schemas.openxmlformats.org/officeDocument/2006/relationships/slide" Target="slides/slide7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37" Type="http://schemas.openxmlformats.org/officeDocument/2006/relationships/notesMaster" Target="notesMasters/notesMaster1.xml"/><Relationship Id="rId38" Type="http://schemas.openxmlformats.org/officeDocument/2006/relationships/presProps" Target="presProps.xml"/><Relationship Id="rId39" Type="http://schemas.openxmlformats.org/officeDocument/2006/relationships/viewProps" Target="viewProps.xml"/><Relationship Id="rId40" Type="http://schemas.openxmlformats.org/officeDocument/2006/relationships/theme" Target="theme/theme1.xml"/><Relationship Id="rId4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1275" y="1027113"/>
            <a:ext cx="4932363" cy="3698875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sp>
      <p:sp>
        <p:nvSpPr>
          <p:cNvPr id="4098" name="Rectangle 2"/>
          <p:cNvSpPr>
            <a:spLocks noGrp="1" noChangeArrowheads="1"/>
          </p:cNvSpPr>
          <p:nvPr>
            <p:ph type="body"/>
          </p:nvPr>
        </p:nvSpPr>
        <p:spPr bwMode="auto">
          <a:xfrm>
            <a:off x="1169988" y="5087938"/>
            <a:ext cx="5221287" cy="4106862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962840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1pPr>
    <a:lvl2pPr marL="742950" indent="-28575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2pPr>
    <a:lvl3pPr marL="11430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3pPr>
    <a:lvl4pPr marL="16002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4pPr>
    <a:lvl5pPr marL="20574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2863" y="1027113"/>
            <a:ext cx="4930775" cy="37004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7577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69988" y="5087938"/>
            <a:ext cx="5222875" cy="4108450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82856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2863" y="1027113"/>
            <a:ext cx="4930775" cy="37004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8089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69988" y="5087938"/>
            <a:ext cx="5222875" cy="4108450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431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2863" y="1027113"/>
            <a:ext cx="4930775" cy="37004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8089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69988" y="5087938"/>
            <a:ext cx="5222875" cy="4108450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9034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12863" y="1027113"/>
            <a:ext cx="4929187" cy="36988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76F712A0-4374-EE4D-8660-286782BE6374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836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5650" y="2349500"/>
            <a:ext cx="8566150" cy="16208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11300" y="4286250"/>
            <a:ext cx="7054850" cy="1931988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2805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94751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92963" y="627063"/>
            <a:ext cx="2149475" cy="6464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39775" y="627063"/>
            <a:ext cx="6300788" cy="64643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38704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9775" y="627063"/>
            <a:ext cx="8602663" cy="12604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166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5650" y="2349500"/>
            <a:ext cx="8566150" cy="16208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11300" y="4286250"/>
            <a:ext cx="7054850" cy="1931988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5184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1946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5338" y="4859338"/>
            <a:ext cx="8566150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5338" y="3205163"/>
            <a:ext cx="8566150" cy="16541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000371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3238" y="1768475"/>
            <a:ext cx="4457700" cy="49895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3338" y="1768475"/>
            <a:ext cx="4457700" cy="49895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8295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238" y="303213"/>
            <a:ext cx="9070975" cy="1260475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3238" y="1692275"/>
            <a:ext cx="4452937" cy="7064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3238" y="2398713"/>
            <a:ext cx="4452937" cy="435768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19688" y="1692275"/>
            <a:ext cx="4454525" cy="7064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19688" y="2398713"/>
            <a:ext cx="4454525" cy="435768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6423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79977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88741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34282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238" y="301625"/>
            <a:ext cx="3316287" cy="1281113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0175" y="301625"/>
            <a:ext cx="5634038" cy="64547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238" y="1582738"/>
            <a:ext cx="3316287" cy="51736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7662876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4850" y="5294313"/>
            <a:ext cx="6046788" cy="6238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74850" y="676275"/>
            <a:ext cx="6046788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4850" y="5918200"/>
            <a:ext cx="6046788" cy="889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266019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987635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04088" y="301625"/>
            <a:ext cx="2266950" cy="64563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3238" y="301625"/>
            <a:ext cx="6648450" cy="64563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959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5338" y="4859338"/>
            <a:ext cx="8566150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5338" y="3205163"/>
            <a:ext cx="8566150" cy="16541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013170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9775" y="2101850"/>
            <a:ext cx="4224338" cy="49895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6513" y="2101850"/>
            <a:ext cx="4225925" cy="49895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0684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238" y="303213"/>
            <a:ext cx="9070975" cy="1260475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3238" y="1692275"/>
            <a:ext cx="4452937" cy="7064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3238" y="2398713"/>
            <a:ext cx="4452937" cy="435768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19688" y="1692275"/>
            <a:ext cx="4454525" cy="7064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19688" y="2398713"/>
            <a:ext cx="4454525" cy="435768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8438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2791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46855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238" y="301625"/>
            <a:ext cx="3316287" cy="1281113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0175" y="301625"/>
            <a:ext cx="5634038" cy="64547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238" y="1582738"/>
            <a:ext cx="3316287" cy="51736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160163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4850" y="5294313"/>
            <a:ext cx="6046788" cy="6238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74850" y="676275"/>
            <a:ext cx="6046788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4850" y="5918200"/>
            <a:ext cx="6046788" cy="889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471820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9.xml"/><Relationship Id="rId8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739775" y="627063"/>
            <a:ext cx="8602663" cy="1260475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739775" y="2101850"/>
            <a:ext cx="8602663" cy="4989513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0" tIns="28224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  <p:sldLayoutId id="2147483684" r:id="rId12"/>
  </p:sldLayoutIdLst>
  <p:txStyles>
    <p:titleStyle>
      <a:lvl1pPr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marL="742950" indent="-28575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Times New Roman" charset="0"/>
          <a:ea typeface="ＭＳ Ｐゴシック" charset="0"/>
          <a:cs typeface="msmincho" charset="0"/>
        </a:defRPr>
      </a:lvl2pPr>
      <a:lvl3pPr marL="11430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Times New Roman" charset="0"/>
          <a:ea typeface="ＭＳ Ｐゴシック" charset="0"/>
          <a:cs typeface="msmincho" charset="0"/>
        </a:defRPr>
      </a:lvl3pPr>
      <a:lvl4pPr marL="16002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Times New Roman" charset="0"/>
          <a:ea typeface="ＭＳ Ｐゴシック" charset="0"/>
          <a:cs typeface="msmincho" charset="0"/>
        </a:defRPr>
      </a:lvl4pPr>
      <a:lvl5pPr marL="20574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Times New Roman" charset="0"/>
          <a:ea typeface="ＭＳ Ｐゴシック" charset="0"/>
          <a:cs typeface="msmincho" charset="0"/>
        </a:defRPr>
      </a:lvl5pPr>
      <a:lvl6pPr marL="25146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Times New Roman" charset="0"/>
          <a:ea typeface="ＭＳ Ｐゴシック" charset="0"/>
          <a:cs typeface="msmincho" charset="0"/>
        </a:defRPr>
      </a:lvl6pPr>
      <a:lvl7pPr marL="29718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Times New Roman" charset="0"/>
          <a:ea typeface="ＭＳ Ｐゴシック" charset="0"/>
          <a:cs typeface="msmincho" charset="0"/>
        </a:defRPr>
      </a:lvl7pPr>
      <a:lvl8pPr marL="34290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Times New Roman" charset="0"/>
          <a:ea typeface="ＭＳ Ｐゴシック" charset="0"/>
          <a:cs typeface="msmincho" charset="0"/>
        </a:defRPr>
      </a:lvl8pPr>
      <a:lvl9pPr marL="38862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Times New Roman" charset="0"/>
          <a:ea typeface="ＭＳ Ｐゴシック" charset="0"/>
          <a:cs typeface="msmincho" charset="0"/>
        </a:defRPr>
      </a:lvl9pPr>
    </p:titleStyle>
    <p:bodyStyle>
      <a:lvl1pPr marL="342900" indent="-342900" algn="l" defTabSz="457200" rtl="0" fontAlgn="base" hangingPunct="0">
        <a:lnSpc>
          <a:spcPct val="93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57200" rtl="0" fontAlgn="base" hangingPunct="0">
        <a:lnSpc>
          <a:spcPct val="93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charset="0"/>
        <a:defRPr sz="28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57200" rtl="0" fontAlgn="base" hangingPunct="0">
        <a:lnSpc>
          <a:spcPct val="93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charset="0"/>
        <a:defRPr sz="24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57200" rtl="0" fontAlgn="base" hangingPunct="0">
        <a:lnSpc>
          <a:spcPct val="93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57200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57200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57200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57200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57200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755650" y="6889750"/>
            <a:ext cx="2098675" cy="50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3443288" y="6889750"/>
            <a:ext cx="3189287" cy="50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503238" y="301625"/>
            <a:ext cx="9067800" cy="1260475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3238" y="1768475"/>
            <a:ext cx="9067800" cy="4989513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0" tIns="28224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marL="742950" indent="-28575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ＭＳ Ｐゴシック" charset="0"/>
          <a:cs typeface="DejaVu Sans" charset="0"/>
        </a:defRPr>
      </a:lvl2pPr>
      <a:lvl3pPr marL="11430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ＭＳ Ｐゴシック" charset="0"/>
          <a:cs typeface="DejaVu Sans" charset="0"/>
        </a:defRPr>
      </a:lvl3pPr>
      <a:lvl4pPr marL="16002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ＭＳ Ｐゴシック" charset="0"/>
          <a:cs typeface="DejaVu Sans" charset="0"/>
        </a:defRPr>
      </a:lvl4pPr>
      <a:lvl5pPr marL="20574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ＭＳ Ｐゴシック" charset="0"/>
          <a:cs typeface="DejaVu Sans" charset="0"/>
        </a:defRPr>
      </a:lvl5pPr>
      <a:lvl6pPr marL="25146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ＭＳ Ｐゴシック" charset="0"/>
          <a:cs typeface="DejaVu Sans" charset="0"/>
        </a:defRPr>
      </a:lvl6pPr>
      <a:lvl7pPr marL="29718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ＭＳ Ｐゴシック" charset="0"/>
          <a:cs typeface="DejaVu Sans" charset="0"/>
        </a:defRPr>
      </a:lvl7pPr>
      <a:lvl8pPr marL="34290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ＭＳ Ｐゴシック" charset="0"/>
          <a:cs typeface="DejaVu Sans" charset="0"/>
        </a:defRPr>
      </a:lvl8pPr>
      <a:lvl9pPr marL="38862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ＭＳ Ｐゴシック" charset="0"/>
          <a:cs typeface="DejaVu Sans" charset="0"/>
        </a:defRPr>
      </a:lvl9pPr>
    </p:titleStyle>
    <p:bodyStyle>
      <a:lvl1pPr marL="342900" indent="-342900" algn="l" defTabSz="457200" rtl="0" fontAlgn="base" hangingPunct="0">
        <a:lnSpc>
          <a:spcPct val="93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57200" rtl="0" fontAlgn="base" hangingPunct="0">
        <a:lnSpc>
          <a:spcPct val="93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charset="0"/>
        <a:defRPr sz="2800">
          <a:solidFill>
            <a:srgbClr val="000000"/>
          </a:solidFill>
          <a:latin typeface="Times New Roman" charset="0"/>
          <a:ea typeface="+mn-ea"/>
          <a:cs typeface="msmincho" charset="0"/>
        </a:defRPr>
      </a:lvl2pPr>
      <a:lvl3pPr marL="1143000" indent="-228600" algn="l" defTabSz="457200" rtl="0" fontAlgn="base" hangingPunct="0">
        <a:lnSpc>
          <a:spcPct val="93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charset="0"/>
        <a:defRPr sz="2400">
          <a:solidFill>
            <a:srgbClr val="000000"/>
          </a:solidFill>
          <a:latin typeface="Times New Roman" charset="0"/>
          <a:ea typeface="+mn-ea"/>
          <a:cs typeface="msmincho" charset="0"/>
        </a:defRPr>
      </a:lvl3pPr>
      <a:lvl4pPr marL="1600200" indent="-228600" algn="l" defTabSz="457200" rtl="0" fontAlgn="base" hangingPunct="0">
        <a:lnSpc>
          <a:spcPct val="93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Times New Roman" charset="0"/>
          <a:ea typeface="+mn-ea"/>
          <a:cs typeface="msmincho" charset="0"/>
        </a:defRPr>
      </a:lvl4pPr>
      <a:lvl5pPr marL="2057400" indent="-228600" algn="l" defTabSz="457200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Times New Roman" charset="0"/>
          <a:ea typeface="+mn-ea"/>
          <a:cs typeface="msmincho" charset="0"/>
        </a:defRPr>
      </a:lvl5pPr>
      <a:lvl6pPr marL="2514600" indent="-228600" algn="l" defTabSz="457200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Times New Roman" charset="0"/>
          <a:ea typeface="+mn-ea"/>
          <a:cs typeface="msmincho" charset="0"/>
        </a:defRPr>
      </a:lvl6pPr>
      <a:lvl7pPr marL="2971800" indent="-228600" algn="l" defTabSz="457200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Times New Roman" charset="0"/>
          <a:ea typeface="+mn-ea"/>
          <a:cs typeface="msmincho" charset="0"/>
        </a:defRPr>
      </a:lvl7pPr>
      <a:lvl8pPr marL="3429000" indent="-228600" algn="l" defTabSz="457200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Times New Roman" charset="0"/>
          <a:ea typeface="+mn-ea"/>
          <a:cs typeface="msmincho" charset="0"/>
        </a:defRPr>
      </a:lvl8pPr>
      <a:lvl9pPr marL="3886200" indent="-228600" algn="l" defTabSz="457200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Times New Roman" charset="0"/>
          <a:ea typeface="+mn-ea"/>
          <a:cs typeface="msmincho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35.png"/><Relationship Id="rId1" Type="http://schemas.microsoft.com/office/2007/relationships/media" Target="../media/media3.mp4"/><Relationship Id="rId2" Type="http://schemas.openxmlformats.org/officeDocument/2006/relationships/video" Target="../media/media3.mp4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png"/><Relationship Id="rId3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5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4.png"/><Relationship Id="rId5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5.png"/><Relationship Id="rId3" Type="http://schemas.openxmlformats.org/officeDocument/2006/relationships/image" Target="../media/image4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4.png"/><Relationship Id="rId5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7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8.png"/><Relationship Id="rId3" Type="http://schemas.openxmlformats.org/officeDocument/2006/relationships/image" Target="../media/image4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image" Target="../media/image37.png"/><Relationship Id="rId5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4" Type="http://schemas.openxmlformats.org/officeDocument/2006/relationships/image" Target="../media/image54.png"/><Relationship Id="rId5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6.png"/><Relationship Id="rId3" Type="http://schemas.openxmlformats.org/officeDocument/2006/relationships/image" Target="../media/image5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4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8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62.png"/><Relationship Id="rId5" Type="http://schemas.openxmlformats.org/officeDocument/2006/relationships/image" Target="../media/image63.png"/><Relationship Id="rId1" Type="http://schemas.microsoft.com/office/2007/relationships/media" Target="../media/media4.mpg"/><Relationship Id="rId2" Type="http://schemas.openxmlformats.org/officeDocument/2006/relationships/video" Target="../media/media4.mp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1" Type="http://schemas.microsoft.com/office/2007/relationships/media" Target="../media/media1.mpg"/><Relationship Id="rId2" Type="http://schemas.openxmlformats.org/officeDocument/2006/relationships/video" Target="../media/media1.m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NULL"/><Relationship Id="rId5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6" Type="http://schemas.openxmlformats.org/officeDocument/2006/relationships/image" Target="../media/image19.png"/><Relationship Id="rId1" Type="http://schemas.microsoft.com/office/2007/relationships/media" Target="../media/media2.mov"/><Relationship Id="rId2" Type="http://schemas.openxmlformats.org/officeDocument/2006/relationships/video" Target="../media/media2.mo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6" Type="http://schemas.openxmlformats.org/officeDocument/2006/relationships/image" Target="../media/image24.png"/><Relationship Id="rId7" Type="http://schemas.openxmlformats.org/officeDocument/2006/relationships/image" Target="../media/image25.png"/><Relationship Id="rId8" Type="http://schemas.openxmlformats.org/officeDocument/2006/relationships/image" Target="../media/image26.png"/><Relationship Id="rId9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424" y="1893252"/>
            <a:ext cx="2586665" cy="15557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2" name="Picture 11" descr="200px-CSUNS.svg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035" y="3851707"/>
            <a:ext cx="1903801" cy="188476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 bwMode="auto">
          <a:xfrm>
            <a:off x="2982621" y="2350627"/>
            <a:ext cx="1085166" cy="40274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68537" tIns="34268" rIns="68537" bIns="34268" numCol="1" rtlCol="0" anchor="t" anchorCtr="0" compatLnSpc="1">
            <a:prstTxWarp prst="textNoShape">
              <a:avLst/>
            </a:prstTxWarp>
          </a:bodyPr>
          <a:lstStyle/>
          <a:p>
            <a:pPr defTabSz="342699"/>
            <a:endParaRPr lang="en-US" sz="1799"/>
          </a:p>
        </p:txBody>
      </p:sp>
      <p:sp>
        <p:nvSpPr>
          <p:cNvPr id="20" name="Rectangle 1"/>
          <p:cNvSpPr txBox="1">
            <a:spLocks noChangeArrowheads="1"/>
          </p:cNvSpPr>
          <p:nvPr/>
        </p:nvSpPr>
        <p:spPr>
          <a:xfrm>
            <a:off x="10450" y="2939013"/>
            <a:ext cx="10067000" cy="1464379"/>
          </a:xfrm>
          <a:prstGeom prst="rect">
            <a:avLst/>
          </a:prstGeom>
          <a:ln/>
        </p:spPr>
        <p:txBody>
          <a:bodyPr vert="horz" lIns="75581" tIns="0" rIns="75581" bIns="3779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6000"/>
              </a:lnSpc>
              <a:buNone/>
              <a:tabLst>
                <a:tab pos="598376" algn="l"/>
                <a:tab pos="1196751" algn="l"/>
                <a:tab pos="1795127" algn="l"/>
                <a:tab pos="2393503" algn="l"/>
                <a:tab pos="2991879" algn="l"/>
                <a:tab pos="3590254" algn="l"/>
                <a:tab pos="4188630" algn="l"/>
                <a:tab pos="4787006" algn="l"/>
                <a:tab pos="5385382" algn="l"/>
                <a:tab pos="5983757" algn="l"/>
                <a:tab pos="6582133" algn="l"/>
                <a:tab pos="7180509" algn="l"/>
                <a:tab pos="7778885" algn="l"/>
              </a:tabLst>
            </a:pPr>
            <a:r>
              <a:rPr lang="en-US" sz="2314" b="1" dirty="0">
                <a:latin typeface="Helvetica"/>
                <a:cs typeface="Helvetica"/>
              </a:rPr>
              <a:t>Wladimir  Lyra</a:t>
            </a:r>
          </a:p>
          <a:p>
            <a:pPr marL="0" indent="0" algn="ctr">
              <a:lnSpc>
                <a:spcPct val="116000"/>
              </a:lnSpc>
              <a:buNone/>
              <a:tabLst>
                <a:tab pos="598376" algn="l"/>
                <a:tab pos="1196751" algn="l"/>
                <a:tab pos="1795127" algn="l"/>
                <a:tab pos="2393503" algn="l"/>
                <a:tab pos="2991879" algn="l"/>
                <a:tab pos="3590254" algn="l"/>
                <a:tab pos="4188630" algn="l"/>
                <a:tab pos="4787006" algn="l"/>
                <a:tab pos="5385382" algn="l"/>
                <a:tab pos="5983757" algn="l"/>
                <a:tab pos="6582133" algn="l"/>
                <a:tab pos="7180509" algn="l"/>
                <a:tab pos="7778885" algn="l"/>
              </a:tabLst>
            </a:pPr>
            <a:r>
              <a:rPr lang="en-US" sz="1653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"/>
                <a:cs typeface="Helvetica"/>
              </a:rPr>
              <a:t>California State University</a:t>
            </a:r>
          </a:p>
          <a:p>
            <a:pPr marL="0" indent="0" algn="ctr">
              <a:lnSpc>
                <a:spcPct val="116000"/>
              </a:lnSpc>
              <a:buNone/>
              <a:tabLst>
                <a:tab pos="598376" algn="l"/>
                <a:tab pos="1196751" algn="l"/>
                <a:tab pos="1795127" algn="l"/>
                <a:tab pos="2393503" algn="l"/>
                <a:tab pos="2991879" algn="l"/>
                <a:tab pos="3590254" algn="l"/>
                <a:tab pos="4188630" algn="l"/>
                <a:tab pos="4787006" algn="l"/>
                <a:tab pos="5385382" algn="l"/>
                <a:tab pos="5983757" algn="l"/>
                <a:tab pos="6582133" algn="l"/>
                <a:tab pos="7180509" algn="l"/>
                <a:tab pos="7778885" algn="l"/>
              </a:tabLst>
            </a:pPr>
            <a:r>
              <a:rPr lang="en-US" sz="1653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"/>
                <a:cs typeface="Helvetica"/>
              </a:rPr>
              <a:t>Jet Propulsion Laboratory</a:t>
            </a:r>
          </a:p>
          <a:p>
            <a:pPr marL="0" indent="0" algn="ctr">
              <a:lnSpc>
                <a:spcPct val="116000"/>
              </a:lnSpc>
              <a:buNone/>
              <a:tabLst>
                <a:tab pos="598376" algn="l"/>
                <a:tab pos="1196751" algn="l"/>
                <a:tab pos="1795127" algn="l"/>
                <a:tab pos="2393503" algn="l"/>
                <a:tab pos="2991879" algn="l"/>
                <a:tab pos="3590254" algn="l"/>
                <a:tab pos="4188630" algn="l"/>
                <a:tab pos="4787006" algn="l"/>
                <a:tab pos="5385382" algn="l"/>
                <a:tab pos="5983757" algn="l"/>
                <a:tab pos="6582133" algn="l"/>
                <a:tab pos="7180509" algn="l"/>
                <a:tab pos="7778885" algn="l"/>
              </a:tabLst>
            </a:pPr>
            <a:endParaRPr lang="en-US" sz="1488" b="1" dirty="0">
              <a:solidFill>
                <a:srgbClr val="4C4C4C"/>
              </a:solidFill>
              <a:latin typeface="Helvetica"/>
              <a:cs typeface="Helvetica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33215" y="3881485"/>
            <a:ext cx="948123" cy="610924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7473509" y="2399664"/>
            <a:ext cx="2463133" cy="298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6000"/>
              </a:lnSpc>
              <a:tabLst>
                <a:tab pos="542608" algn="l"/>
                <a:tab pos="1085214" algn="l"/>
                <a:tab pos="1627822" algn="l"/>
                <a:tab pos="2170428" algn="l"/>
                <a:tab pos="2713036" algn="l"/>
                <a:tab pos="3255643" algn="l"/>
                <a:tab pos="3798250" algn="l"/>
                <a:tab pos="4340857" algn="l"/>
                <a:tab pos="4883464" algn="l"/>
                <a:tab pos="5426071" algn="l"/>
                <a:tab pos="5968679" algn="l"/>
                <a:tab pos="6511285" algn="l"/>
                <a:tab pos="7053893" algn="l"/>
              </a:tabLst>
            </a:pPr>
            <a:r>
              <a:rPr lang="en-US" sz="1157" b="1" i="1" dirty="0">
                <a:solidFill>
                  <a:srgbClr val="FF0000"/>
                </a:solidFill>
                <a:latin typeface="Helvetica"/>
                <a:cs typeface="Helvetica"/>
              </a:rPr>
              <a:t>Funding</a:t>
            </a:r>
          </a:p>
        </p:txBody>
      </p:sp>
      <p:sp>
        <p:nvSpPr>
          <p:cNvPr id="14" name="Rectangle 13"/>
          <p:cNvSpPr/>
          <p:nvPr/>
        </p:nvSpPr>
        <p:spPr>
          <a:xfrm>
            <a:off x="8712126" y="4504612"/>
            <a:ext cx="1321196" cy="26943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6000"/>
              </a:lnSpc>
              <a:tabLst>
                <a:tab pos="542608" algn="l"/>
                <a:tab pos="1085214" algn="l"/>
                <a:tab pos="1627822" algn="l"/>
                <a:tab pos="2170428" algn="l"/>
                <a:tab pos="2713036" algn="l"/>
                <a:tab pos="3255643" algn="l"/>
                <a:tab pos="3798250" algn="l"/>
                <a:tab pos="4340857" algn="l"/>
                <a:tab pos="4883464" algn="l"/>
                <a:tab pos="5426071" algn="l"/>
                <a:tab pos="5968679" algn="l"/>
                <a:tab pos="6511285" algn="l"/>
                <a:tab pos="7053893" algn="l"/>
              </a:tabLst>
            </a:pPr>
            <a:r>
              <a:rPr lang="en-US" sz="992" dirty="0">
                <a:solidFill>
                  <a:srgbClr val="002060"/>
                </a:solidFill>
                <a:latin typeface="Helvetica"/>
                <a:cs typeface="Helvetica"/>
              </a:rPr>
              <a:t>HST Cycle 24, 2016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654829" y="3425616"/>
            <a:ext cx="2398369" cy="4465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6000"/>
              </a:lnSpc>
              <a:tabLst>
                <a:tab pos="542608" algn="l"/>
                <a:tab pos="1085214" algn="l"/>
                <a:tab pos="1627822" algn="l"/>
                <a:tab pos="2170428" algn="l"/>
                <a:tab pos="2713036" algn="l"/>
                <a:tab pos="3255643" algn="l"/>
                <a:tab pos="3798250" algn="l"/>
                <a:tab pos="4340857" algn="l"/>
                <a:tab pos="4883464" algn="l"/>
                <a:tab pos="5426071" algn="l"/>
                <a:tab pos="5968679" algn="l"/>
                <a:tab pos="6511285" algn="l"/>
                <a:tab pos="7053893" algn="l"/>
              </a:tabLst>
            </a:pPr>
            <a:r>
              <a:rPr lang="en-US" sz="992" dirty="0">
                <a:solidFill>
                  <a:srgbClr val="002060"/>
                </a:solidFill>
                <a:latin typeface="Helvetica"/>
                <a:cs typeface="Helvetica"/>
              </a:rPr>
              <a:t>Exoplanet Research Program </a:t>
            </a:r>
          </a:p>
          <a:p>
            <a:pPr algn="ctr">
              <a:lnSpc>
                <a:spcPct val="116000"/>
              </a:lnSpc>
              <a:tabLst>
                <a:tab pos="542608" algn="l"/>
                <a:tab pos="1085214" algn="l"/>
                <a:tab pos="1627822" algn="l"/>
                <a:tab pos="2170428" algn="l"/>
                <a:tab pos="2713036" algn="l"/>
                <a:tab pos="3255643" algn="l"/>
                <a:tab pos="3798250" algn="l"/>
                <a:tab pos="4340857" algn="l"/>
                <a:tab pos="4883464" algn="l"/>
                <a:tab pos="5426071" algn="l"/>
                <a:tab pos="5968679" algn="l"/>
                <a:tab pos="6511285" algn="l"/>
                <a:tab pos="7053893" algn="l"/>
              </a:tabLst>
            </a:pPr>
            <a:r>
              <a:rPr lang="en-US" sz="992" dirty="0">
                <a:solidFill>
                  <a:srgbClr val="002060"/>
                </a:solidFill>
                <a:latin typeface="Helvetica"/>
                <a:cs typeface="Helvetica"/>
              </a:rPr>
              <a:t>XRP - 2018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0875" y="2696558"/>
            <a:ext cx="910264" cy="789399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8920876" y="3473524"/>
            <a:ext cx="910264" cy="269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6000"/>
              </a:lnSpc>
              <a:tabLst>
                <a:tab pos="542608" algn="l"/>
                <a:tab pos="1085214" algn="l"/>
                <a:tab pos="1627822" algn="l"/>
                <a:tab pos="2170428" algn="l"/>
                <a:tab pos="2713036" algn="l"/>
                <a:tab pos="3255643" algn="l"/>
                <a:tab pos="3798250" algn="l"/>
                <a:tab pos="4340857" algn="l"/>
                <a:tab pos="4883464" algn="l"/>
                <a:tab pos="5426071" algn="l"/>
                <a:tab pos="5968679" algn="l"/>
                <a:tab pos="6511285" algn="l"/>
                <a:tab pos="7053893" algn="l"/>
              </a:tabLst>
            </a:pPr>
            <a:r>
              <a:rPr lang="en-US" sz="992" dirty="0">
                <a:solidFill>
                  <a:srgbClr val="002060"/>
                </a:solidFill>
                <a:latin typeface="Helvetica"/>
                <a:cs typeface="Helvetica"/>
              </a:rPr>
              <a:t>NRAO 2017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5652" y="5655984"/>
            <a:ext cx="1703096" cy="548455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7661626" y="5325297"/>
            <a:ext cx="1903085" cy="2988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6000"/>
              </a:lnSpc>
              <a:tabLst>
                <a:tab pos="542608" algn="l"/>
                <a:tab pos="1085214" algn="l"/>
                <a:tab pos="1627822" algn="l"/>
                <a:tab pos="2170428" algn="l"/>
                <a:tab pos="2713036" algn="l"/>
                <a:tab pos="3255643" algn="l"/>
                <a:tab pos="3798250" algn="l"/>
                <a:tab pos="4340857" algn="l"/>
                <a:tab pos="4883464" algn="l"/>
                <a:tab pos="5426071" algn="l"/>
                <a:tab pos="5968679" algn="l"/>
                <a:tab pos="6511285" algn="l"/>
                <a:tab pos="7053893" algn="l"/>
              </a:tabLst>
            </a:pPr>
            <a:r>
              <a:rPr lang="en-US" sz="1157" b="1" i="1" dirty="0">
                <a:solidFill>
                  <a:srgbClr val="FF0000"/>
                </a:solidFill>
                <a:latin typeface="Helvetica"/>
                <a:cs typeface="Helvetica"/>
              </a:rPr>
              <a:t>Computational Facilities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3509" y="3849161"/>
            <a:ext cx="831274" cy="687951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6654829" y="4578792"/>
            <a:ext cx="2398369" cy="269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6000"/>
              </a:lnSpc>
              <a:tabLst>
                <a:tab pos="542608" algn="l"/>
                <a:tab pos="1085214" algn="l"/>
                <a:tab pos="1627822" algn="l"/>
                <a:tab pos="2170428" algn="l"/>
                <a:tab pos="2713036" algn="l"/>
                <a:tab pos="3255643" algn="l"/>
                <a:tab pos="3798250" algn="l"/>
                <a:tab pos="4340857" algn="l"/>
                <a:tab pos="4883464" algn="l"/>
                <a:tab pos="5426071" algn="l"/>
                <a:tab pos="5968679" algn="l"/>
                <a:tab pos="6511285" algn="l"/>
                <a:tab pos="7053893" algn="l"/>
              </a:tabLst>
            </a:pPr>
            <a:r>
              <a:rPr lang="en-US" sz="992" dirty="0">
                <a:solidFill>
                  <a:srgbClr val="002060"/>
                </a:solidFill>
                <a:latin typeface="Helvetica"/>
                <a:cs typeface="Helvetica"/>
              </a:rPr>
              <a:t>XRP - 2016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3509" y="2636779"/>
            <a:ext cx="831274" cy="687951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9946" y="5585379"/>
            <a:ext cx="745907" cy="749806"/>
          </a:xfrm>
          <a:prstGeom prst="rect">
            <a:avLst/>
          </a:prstGeom>
        </p:spPr>
      </p:pic>
      <p:sp>
        <p:nvSpPr>
          <p:cNvPr id="29" name="Text Box 2"/>
          <p:cNvSpPr txBox="1">
            <a:spLocks noChangeArrowheads="1"/>
          </p:cNvSpPr>
          <p:nvPr/>
        </p:nvSpPr>
        <p:spPr bwMode="auto">
          <a:xfrm>
            <a:off x="0" y="352425"/>
            <a:ext cx="10077450" cy="63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2800" b="1" dirty="0" err="1" smtClean="0">
                <a:solidFill>
                  <a:srgbClr val="280099"/>
                </a:solidFill>
                <a:latin typeface="Helvetica"/>
                <a:cs typeface="Helvetica"/>
              </a:rPr>
              <a:t>Hydrodynamical</a:t>
            </a:r>
            <a:r>
              <a:rPr lang="en-US" sz="2800" b="1" dirty="0" smtClean="0">
                <a:solidFill>
                  <a:srgbClr val="280099"/>
                </a:solidFill>
                <a:latin typeface="Helvetica"/>
                <a:cs typeface="Helvetica"/>
              </a:rPr>
              <a:t> Instabilities </a:t>
            </a:r>
          </a:p>
          <a:p>
            <a:pPr algn="ctr">
              <a:lnSpc>
                <a:spcPct val="116000"/>
              </a:lnSpc>
            </a:pPr>
            <a:r>
              <a:rPr lang="en-US" sz="2800" b="1" dirty="0" smtClean="0">
                <a:solidFill>
                  <a:srgbClr val="280099"/>
                </a:solidFill>
                <a:latin typeface="Helvetica"/>
                <a:cs typeface="Helvetica"/>
              </a:rPr>
              <a:t>in protoplanetary disks: a synthesis.</a:t>
            </a:r>
            <a:endParaRPr lang="en-US" sz="2800" b="1" dirty="0">
              <a:solidFill>
                <a:srgbClr val="280099"/>
              </a:solidFill>
              <a:latin typeface="Helvetica"/>
              <a:cs typeface="Helvetica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3946923" y="7058025"/>
            <a:ext cx="2419252" cy="3779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6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en-US" sz="1600" dirty="0" err="1" smtClean="0">
                <a:solidFill>
                  <a:srgbClr val="4C4C4C"/>
                </a:solidFill>
                <a:latin typeface="Helvetica"/>
                <a:cs typeface="Helvetica"/>
              </a:rPr>
              <a:t>Ringberg</a:t>
            </a:r>
            <a:r>
              <a:rPr lang="en-US" sz="1600" dirty="0" smtClean="0">
                <a:solidFill>
                  <a:srgbClr val="4C4C4C"/>
                </a:solidFill>
                <a:latin typeface="Helvetica"/>
                <a:cs typeface="Helvetica"/>
              </a:rPr>
              <a:t>, Jul 10</a:t>
            </a:r>
            <a:r>
              <a:rPr lang="en-US" sz="1600" baseline="30000" dirty="0" smtClean="0">
                <a:solidFill>
                  <a:srgbClr val="4C4C4C"/>
                </a:solidFill>
                <a:latin typeface="Helvetica"/>
                <a:cs typeface="Helvetica"/>
              </a:rPr>
              <a:t>th</a:t>
            </a:r>
            <a:r>
              <a:rPr lang="en-US" sz="1600" dirty="0" smtClean="0">
                <a:solidFill>
                  <a:srgbClr val="4C4C4C"/>
                </a:solidFill>
                <a:latin typeface="Helvetica"/>
                <a:cs typeface="Helvetica"/>
              </a:rPr>
              <a:t>, 2019 </a:t>
            </a:r>
            <a:endParaRPr lang="en-US" sz="1600" dirty="0">
              <a:solidFill>
                <a:srgbClr val="333333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6776915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5063" y="1512888"/>
            <a:ext cx="5400675" cy="4629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0241" name="Text Box 1"/>
          <p:cNvSpPr txBox="1">
            <a:spLocks noChangeArrowheads="1"/>
          </p:cNvSpPr>
          <p:nvPr/>
        </p:nvSpPr>
        <p:spPr bwMode="auto">
          <a:xfrm>
            <a:off x="458787" y="342900"/>
            <a:ext cx="9228137" cy="303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2000" b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Convective </a:t>
            </a:r>
            <a:r>
              <a:rPr lang="en-US" sz="2000" b="1" dirty="0" err="1" smtClean="0"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Overstability</a:t>
            </a:r>
            <a:r>
              <a:rPr lang="en-US" sz="2000" b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 (née “</a:t>
            </a:r>
            <a:r>
              <a:rPr lang="en-US" sz="2000" b="1" dirty="0" err="1" smtClean="0"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Subcritic</a:t>
            </a:r>
            <a:r>
              <a:rPr lang="en-US" sz="2000" b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 </a:t>
            </a:r>
            <a:r>
              <a:rPr lang="en-US" sz="2000" b="1" dirty="0" err="1" smtClean="0"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Baroclinic</a:t>
            </a:r>
            <a:r>
              <a:rPr lang="en-US" sz="2000" b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 Instability”)</a:t>
            </a:r>
            <a:endParaRPr lang="en-US" sz="2000" b="1" dirty="0">
              <a:effectLst>
                <a:outerShdw blurRad="38100" dist="38100" dir="2700000" algn="tl">
                  <a:srgbClr val="DDDDDD"/>
                </a:outerShdw>
              </a:effectLst>
              <a:latin typeface="Helvetica"/>
              <a:cs typeface="Helvetica"/>
            </a:endParaRPr>
          </a:p>
        </p:txBody>
      </p:sp>
      <p:sp>
        <p:nvSpPr>
          <p:cNvPr id="10243" name="Text Box 3"/>
          <p:cNvSpPr txBox="1">
            <a:spLocks noChangeArrowheads="1"/>
          </p:cNvSpPr>
          <p:nvPr/>
        </p:nvSpPr>
        <p:spPr bwMode="auto">
          <a:xfrm>
            <a:off x="5187950" y="1441450"/>
            <a:ext cx="4803775" cy="663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1800" dirty="0">
                <a:latin typeface="Helvetica"/>
                <a:cs typeface="Helvetica"/>
              </a:rPr>
              <a:t>Sketch of </a:t>
            </a:r>
            <a:r>
              <a:rPr lang="en-US" sz="1800" dirty="0" smtClean="0">
                <a:latin typeface="Helvetica"/>
                <a:cs typeface="Helvetica"/>
              </a:rPr>
              <a:t>the</a:t>
            </a:r>
          </a:p>
          <a:p>
            <a:pPr algn="ctr">
              <a:lnSpc>
                <a:spcPct val="116000"/>
              </a:lnSpc>
            </a:pPr>
            <a:r>
              <a:rPr lang="en-US" sz="1800" dirty="0" err="1" smtClean="0">
                <a:latin typeface="Helvetica"/>
                <a:cs typeface="Helvetica"/>
              </a:rPr>
              <a:t>Subcritic</a:t>
            </a:r>
            <a:r>
              <a:rPr lang="en-US" sz="1800" dirty="0" smtClean="0">
                <a:latin typeface="Helvetica"/>
                <a:cs typeface="Helvetica"/>
              </a:rPr>
              <a:t> </a:t>
            </a:r>
            <a:r>
              <a:rPr lang="en-US" sz="1800" dirty="0" err="1" smtClean="0">
                <a:latin typeface="Helvetica"/>
                <a:cs typeface="Helvetica"/>
              </a:rPr>
              <a:t>Baroclinic</a:t>
            </a:r>
            <a:r>
              <a:rPr lang="en-US" sz="1800" dirty="0" smtClean="0">
                <a:latin typeface="Helvetica"/>
                <a:cs typeface="Helvetica"/>
              </a:rPr>
              <a:t> Instability</a:t>
            </a:r>
            <a:endParaRPr lang="en-US" sz="1800" dirty="0">
              <a:latin typeface="Helvetica"/>
              <a:cs typeface="Helvetica"/>
            </a:endParaRPr>
          </a:p>
        </p:txBody>
      </p:sp>
      <p:sp>
        <p:nvSpPr>
          <p:cNvPr id="10260" name="Text Box 20"/>
          <p:cNvSpPr txBox="1">
            <a:spLocks noChangeArrowheads="1"/>
          </p:cNvSpPr>
          <p:nvPr/>
        </p:nvSpPr>
        <p:spPr bwMode="auto">
          <a:xfrm>
            <a:off x="7902575" y="5468938"/>
            <a:ext cx="2062163" cy="277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1000" dirty="0" err="1">
                <a:latin typeface="Helvetica"/>
                <a:cs typeface="Helvetica"/>
              </a:rPr>
              <a:t>Armitage</a:t>
            </a:r>
            <a:r>
              <a:rPr lang="en-US" sz="1000" dirty="0">
                <a:latin typeface="Helvetica"/>
                <a:cs typeface="Helvetica"/>
              </a:rPr>
              <a:t> (2010)</a:t>
            </a:r>
          </a:p>
        </p:txBody>
      </p:sp>
      <p:sp>
        <p:nvSpPr>
          <p:cNvPr id="10261" name="Text Box 21"/>
          <p:cNvSpPr txBox="1">
            <a:spLocks noChangeArrowheads="1"/>
          </p:cNvSpPr>
          <p:nvPr/>
        </p:nvSpPr>
        <p:spPr bwMode="auto">
          <a:xfrm>
            <a:off x="2498725" y="5205413"/>
            <a:ext cx="2062163" cy="277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1000" dirty="0" err="1">
                <a:latin typeface="Helvetica"/>
                <a:cs typeface="Helvetica"/>
              </a:rPr>
              <a:t>Lesur</a:t>
            </a:r>
            <a:r>
              <a:rPr lang="en-US" sz="1000" dirty="0">
                <a:latin typeface="Helvetica"/>
                <a:cs typeface="Helvetica"/>
              </a:rPr>
              <a:t> &amp; </a:t>
            </a:r>
            <a:r>
              <a:rPr lang="en-US" sz="1000" dirty="0" err="1">
                <a:latin typeface="Helvetica"/>
                <a:cs typeface="Helvetica"/>
              </a:rPr>
              <a:t>Papaloizou</a:t>
            </a:r>
            <a:r>
              <a:rPr lang="en-US" sz="1000" dirty="0">
                <a:latin typeface="Helvetica"/>
                <a:cs typeface="Helvetica"/>
              </a:rPr>
              <a:t> (2010)</a:t>
            </a:r>
          </a:p>
        </p:txBody>
      </p:sp>
      <p:grpSp>
        <p:nvGrpSpPr>
          <p:cNvPr id="10262" name="Group 22"/>
          <p:cNvGrpSpPr>
            <a:grpSpLocks/>
          </p:cNvGrpSpPr>
          <p:nvPr/>
        </p:nvGrpSpPr>
        <p:grpSpPr bwMode="auto">
          <a:xfrm>
            <a:off x="1265238" y="3546475"/>
            <a:ext cx="182562" cy="166688"/>
            <a:chOff x="797" y="2234"/>
            <a:chExt cx="115" cy="105"/>
          </a:xfrm>
        </p:grpSpPr>
        <p:sp>
          <p:nvSpPr>
            <p:cNvPr id="10263" name="AutoShape 23"/>
            <p:cNvSpPr>
              <a:spLocks noChangeArrowheads="1"/>
            </p:cNvSpPr>
            <p:nvPr/>
          </p:nvSpPr>
          <p:spPr bwMode="auto">
            <a:xfrm>
              <a:off x="797" y="2234"/>
              <a:ext cx="115" cy="105"/>
            </a:xfrm>
            <a:prstGeom prst="roundRect">
              <a:avLst>
                <a:gd name="adj" fmla="val 940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0264" name="Group 24"/>
          <p:cNvGrpSpPr>
            <a:grpSpLocks/>
          </p:cNvGrpSpPr>
          <p:nvPr/>
        </p:nvGrpSpPr>
        <p:grpSpPr bwMode="auto">
          <a:xfrm>
            <a:off x="77788" y="3330575"/>
            <a:ext cx="1271587" cy="1270000"/>
            <a:chOff x="49" y="2098"/>
            <a:chExt cx="801" cy="800"/>
          </a:xfrm>
        </p:grpSpPr>
        <p:sp>
          <p:nvSpPr>
            <p:cNvPr id="10265" name="Freeform 25"/>
            <p:cNvSpPr>
              <a:spLocks noChangeArrowheads="1"/>
            </p:cNvSpPr>
            <p:nvPr/>
          </p:nvSpPr>
          <p:spPr bwMode="auto">
            <a:xfrm>
              <a:off x="49" y="2098"/>
              <a:ext cx="802" cy="800"/>
            </a:xfrm>
            <a:custGeom>
              <a:avLst/>
              <a:gdLst>
                <a:gd name="T0" fmla="*/ 1768 w 3539"/>
                <a:gd name="T1" fmla="*/ 0 h 3532"/>
                <a:gd name="T2" fmla="*/ 3536 w 3539"/>
                <a:gd name="T3" fmla="*/ 1765 h 3532"/>
                <a:gd name="T4" fmla="*/ 1768 w 3539"/>
                <a:gd name="T5" fmla="*/ 3530 h 3532"/>
                <a:gd name="T6" fmla="*/ 0 w 3539"/>
                <a:gd name="T7" fmla="*/ 1765 h 3532"/>
                <a:gd name="T8" fmla="*/ 1768 w 3539"/>
                <a:gd name="T9" fmla="*/ 0 h 3532"/>
                <a:gd name="T10" fmla="*/ 0 w 3539"/>
                <a:gd name="T11" fmla="*/ 0 h 3532"/>
                <a:gd name="T12" fmla="*/ 0 w 3539"/>
                <a:gd name="T13" fmla="*/ 0 h 3532"/>
                <a:gd name="T14" fmla="*/ 3538 w 3539"/>
                <a:gd name="T15" fmla="*/ 3531 h 3532"/>
                <a:gd name="T16" fmla="*/ 3538 w 3539"/>
                <a:gd name="T17" fmla="*/ 3531 h 35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539" h="3532">
                  <a:moveTo>
                    <a:pt x="1768" y="0"/>
                  </a:moveTo>
                  <a:cubicBezTo>
                    <a:pt x="2770" y="0"/>
                    <a:pt x="3536" y="764"/>
                    <a:pt x="3536" y="1765"/>
                  </a:cubicBezTo>
                  <a:cubicBezTo>
                    <a:pt x="3536" y="2766"/>
                    <a:pt x="2770" y="3530"/>
                    <a:pt x="1768" y="3530"/>
                  </a:cubicBezTo>
                  <a:cubicBezTo>
                    <a:pt x="766" y="3530"/>
                    <a:pt x="0" y="2765"/>
                    <a:pt x="0" y="1765"/>
                  </a:cubicBezTo>
                  <a:cubicBezTo>
                    <a:pt x="0" y="765"/>
                    <a:pt x="766" y="0"/>
                    <a:pt x="1768" y="0"/>
                  </a:cubicBezTo>
                  <a:close/>
                  <a:moveTo>
                    <a:pt x="0" y="0"/>
                  </a:moveTo>
                  <a:lnTo>
                    <a:pt x="0" y="0"/>
                  </a:lnTo>
                  <a:close/>
                  <a:moveTo>
                    <a:pt x="3538" y="3531"/>
                  </a:moveTo>
                  <a:lnTo>
                    <a:pt x="3538" y="3531"/>
                  </a:lnTo>
                  <a:close/>
                </a:path>
              </a:pathLst>
            </a:custGeom>
            <a:solidFill>
              <a:srgbClr val="00B8F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0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0266" name="Group 26"/>
          <p:cNvGrpSpPr>
            <a:grpSpLocks/>
          </p:cNvGrpSpPr>
          <p:nvPr/>
        </p:nvGrpSpPr>
        <p:grpSpPr bwMode="auto">
          <a:xfrm>
            <a:off x="639763" y="3875088"/>
            <a:ext cx="157162" cy="157162"/>
            <a:chOff x="403" y="2441"/>
            <a:chExt cx="99" cy="99"/>
          </a:xfrm>
        </p:grpSpPr>
        <p:sp>
          <p:nvSpPr>
            <p:cNvPr id="10267" name="Freeform 27"/>
            <p:cNvSpPr>
              <a:spLocks noChangeArrowheads="1"/>
            </p:cNvSpPr>
            <p:nvPr/>
          </p:nvSpPr>
          <p:spPr bwMode="auto">
            <a:xfrm>
              <a:off x="403" y="2441"/>
              <a:ext cx="100" cy="99"/>
            </a:xfrm>
            <a:custGeom>
              <a:avLst/>
              <a:gdLst>
                <a:gd name="T0" fmla="*/ 0 w 444"/>
                <a:gd name="T1" fmla="*/ 221 h 443"/>
                <a:gd name="T2" fmla="*/ 52 w 444"/>
                <a:gd name="T3" fmla="*/ 241 h 443"/>
                <a:gd name="T4" fmla="*/ 7 w 444"/>
                <a:gd name="T5" fmla="*/ 278 h 443"/>
                <a:gd name="T6" fmla="*/ 63 w 444"/>
                <a:gd name="T7" fmla="*/ 284 h 443"/>
                <a:gd name="T8" fmla="*/ 29 w 444"/>
                <a:gd name="T9" fmla="*/ 331 h 443"/>
                <a:gd name="T10" fmla="*/ 85 w 444"/>
                <a:gd name="T11" fmla="*/ 323 h 443"/>
                <a:gd name="T12" fmla="*/ 64 w 444"/>
                <a:gd name="T13" fmla="*/ 377 h 443"/>
                <a:gd name="T14" fmla="*/ 116 w 444"/>
                <a:gd name="T15" fmla="*/ 354 h 443"/>
                <a:gd name="T16" fmla="*/ 110 w 444"/>
                <a:gd name="T17" fmla="*/ 412 h 443"/>
                <a:gd name="T18" fmla="*/ 154 w 444"/>
                <a:gd name="T19" fmla="*/ 377 h 443"/>
                <a:gd name="T20" fmla="*/ 164 w 444"/>
                <a:gd name="T21" fmla="*/ 434 h 443"/>
                <a:gd name="T22" fmla="*/ 197 w 444"/>
                <a:gd name="T23" fmla="*/ 389 h 443"/>
                <a:gd name="T24" fmla="*/ 221 w 444"/>
                <a:gd name="T25" fmla="*/ 441 h 443"/>
                <a:gd name="T26" fmla="*/ 242 w 444"/>
                <a:gd name="T27" fmla="*/ 389 h 443"/>
                <a:gd name="T28" fmla="*/ 278 w 444"/>
                <a:gd name="T29" fmla="*/ 434 h 443"/>
                <a:gd name="T30" fmla="*/ 285 w 444"/>
                <a:gd name="T31" fmla="*/ 378 h 443"/>
                <a:gd name="T32" fmla="*/ 332 w 444"/>
                <a:gd name="T33" fmla="*/ 412 h 443"/>
                <a:gd name="T34" fmla="*/ 324 w 444"/>
                <a:gd name="T35" fmla="*/ 356 h 443"/>
                <a:gd name="T36" fmla="*/ 378 w 444"/>
                <a:gd name="T37" fmla="*/ 377 h 443"/>
                <a:gd name="T38" fmla="*/ 355 w 444"/>
                <a:gd name="T39" fmla="*/ 325 h 443"/>
                <a:gd name="T40" fmla="*/ 413 w 444"/>
                <a:gd name="T41" fmla="*/ 331 h 443"/>
                <a:gd name="T42" fmla="*/ 378 w 444"/>
                <a:gd name="T43" fmla="*/ 287 h 443"/>
                <a:gd name="T44" fmla="*/ 435 w 444"/>
                <a:gd name="T45" fmla="*/ 278 h 443"/>
                <a:gd name="T46" fmla="*/ 390 w 444"/>
                <a:gd name="T47" fmla="*/ 244 h 443"/>
                <a:gd name="T48" fmla="*/ 442 w 444"/>
                <a:gd name="T49" fmla="*/ 221 h 443"/>
                <a:gd name="T50" fmla="*/ 390 w 444"/>
                <a:gd name="T51" fmla="*/ 200 h 443"/>
                <a:gd name="T52" fmla="*/ 435 w 444"/>
                <a:gd name="T53" fmla="*/ 164 h 443"/>
                <a:gd name="T54" fmla="*/ 379 w 444"/>
                <a:gd name="T55" fmla="*/ 157 h 443"/>
                <a:gd name="T56" fmla="*/ 413 w 444"/>
                <a:gd name="T57" fmla="*/ 110 h 443"/>
                <a:gd name="T58" fmla="*/ 357 w 444"/>
                <a:gd name="T59" fmla="*/ 118 h 443"/>
                <a:gd name="T60" fmla="*/ 378 w 444"/>
                <a:gd name="T61" fmla="*/ 64 h 443"/>
                <a:gd name="T62" fmla="*/ 326 w 444"/>
                <a:gd name="T63" fmla="*/ 87 h 443"/>
                <a:gd name="T64" fmla="*/ 332 w 444"/>
                <a:gd name="T65" fmla="*/ 29 h 443"/>
                <a:gd name="T66" fmla="*/ 288 w 444"/>
                <a:gd name="T67" fmla="*/ 64 h 443"/>
                <a:gd name="T68" fmla="*/ 278 w 444"/>
                <a:gd name="T69" fmla="*/ 7 h 443"/>
                <a:gd name="T70" fmla="*/ 245 w 444"/>
                <a:gd name="T71" fmla="*/ 52 h 443"/>
                <a:gd name="T72" fmla="*/ 221 w 444"/>
                <a:gd name="T73" fmla="*/ 0 h 443"/>
                <a:gd name="T74" fmla="*/ 200 w 444"/>
                <a:gd name="T75" fmla="*/ 52 h 443"/>
                <a:gd name="T76" fmla="*/ 164 w 444"/>
                <a:gd name="T77" fmla="*/ 7 h 443"/>
                <a:gd name="T78" fmla="*/ 157 w 444"/>
                <a:gd name="T79" fmla="*/ 63 h 443"/>
                <a:gd name="T80" fmla="*/ 110 w 444"/>
                <a:gd name="T81" fmla="*/ 29 h 443"/>
                <a:gd name="T82" fmla="*/ 118 w 444"/>
                <a:gd name="T83" fmla="*/ 85 h 443"/>
                <a:gd name="T84" fmla="*/ 64 w 444"/>
                <a:gd name="T85" fmla="*/ 64 h 443"/>
                <a:gd name="T86" fmla="*/ 87 w 444"/>
                <a:gd name="T87" fmla="*/ 116 h 443"/>
                <a:gd name="T88" fmla="*/ 29 w 444"/>
                <a:gd name="T89" fmla="*/ 110 h 443"/>
                <a:gd name="T90" fmla="*/ 64 w 444"/>
                <a:gd name="T91" fmla="*/ 154 h 443"/>
                <a:gd name="T92" fmla="*/ 7 w 444"/>
                <a:gd name="T93" fmla="*/ 164 h 443"/>
                <a:gd name="T94" fmla="*/ 52 w 444"/>
                <a:gd name="T95" fmla="*/ 197 h 443"/>
                <a:gd name="T96" fmla="*/ 0 w 444"/>
                <a:gd name="T97" fmla="*/ 221 h 443"/>
                <a:gd name="T98" fmla="*/ 0 w 444"/>
                <a:gd name="T99" fmla="*/ 0 h 443"/>
                <a:gd name="T100" fmla="*/ 0 w 444"/>
                <a:gd name="T101" fmla="*/ 0 h 443"/>
                <a:gd name="T102" fmla="*/ 443 w 444"/>
                <a:gd name="T103" fmla="*/ 442 h 443"/>
                <a:gd name="T104" fmla="*/ 443 w 444"/>
                <a:gd name="T105" fmla="*/ 442 h 4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444" h="443">
                  <a:moveTo>
                    <a:pt x="0" y="221"/>
                  </a:moveTo>
                  <a:lnTo>
                    <a:pt x="52" y="241"/>
                  </a:lnTo>
                  <a:lnTo>
                    <a:pt x="7" y="278"/>
                  </a:lnTo>
                  <a:lnTo>
                    <a:pt x="63" y="284"/>
                  </a:lnTo>
                  <a:lnTo>
                    <a:pt x="29" y="331"/>
                  </a:lnTo>
                  <a:lnTo>
                    <a:pt x="85" y="323"/>
                  </a:lnTo>
                  <a:lnTo>
                    <a:pt x="64" y="377"/>
                  </a:lnTo>
                  <a:lnTo>
                    <a:pt x="116" y="354"/>
                  </a:lnTo>
                  <a:lnTo>
                    <a:pt x="110" y="412"/>
                  </a:lnTo>
                  <a:lnTo>
                    <a:pt x="154" y="377"/>
                  </a:lnTo>
                  <a:lnTo>
                    <a:pt x="164" y="434"/>
                  </a:lnTo>
                  <a:lnTo>
                    <a:pt x="197" y="389"/>
                  </a:lnTo>
                  <a:lnTo>
                    <a:pt x="221" y="441"/>
                  </a:lnTo>
                  <a:lnTo>
                    <a:pt x="242" y="389"/>
                  </a:lnTo>
                  <a:lnTo>
                    <a:pt x="278" y="434"/>
                  </a:lnTo>
                  <a:lnTo>
                    <a:pt x="285" y="378"/>
                  </a:lnTo>
                  <a:lnTo>
                    <a:pt x="332" y="412"/>
                  </a:lnTo>
                  <a:lnTo>
                    <a:pt x="324" y="356"/>
                  </a:lnTo>
                  <a:lnTo>
                    <a:pt x="378" y="377"/>
                  </a:lnTo>
                  <a:lnTo>
                    <a:pt x="355" y="325"/>
                  </a:lnTo>
                  <a:lnTo>
                    <a:pt x="413" y="331"/>
                  </a:lnTo>
                  <a:lnTo>
                    <a:pt x="378" y="287"/>
                  </a:lnTo>
                  <a:lnTo>
                    <a:pt x="435" y="278"/>
                  </a:lnTo>
                  <a:lnTo>
                    <a:pt x="390" y="244"/>
                  </a:lnTo>
                  <a:lnTo>
                    <a:pt x="442" y="221"/>
                  </a:lnTo>
                  <a:lnTo>
                    <a:pt x="390" y="200"/>
                  </a:lnTo>
                  <a:lnTo>
                    <a:pt x="435" y="164"/>
                  </a:lnTo>
                  <a:lnTo>
                    <a:pt x="379" y="157"/>
                  </a:lnTo>
                  <a:lnTo>
                    <a:pt x="413" y="110"/>
                  </a:lnTo>
                  <a:lnTo>
                    <a:pt x="357" y="118"/>
                  </a:lnTo>
                  <a:lnTo>
                    <a:pt x="378" y="64"/>
                  </a:lnTo>
                  <a:lnTo>
                    <a:pt x="326" y="87"/>
                  </a:lnTo>
                  <a:lnTo>
                    <a:pt x="332" y="29"/>
                  </a:lnTo>
                  <a:lnTo>
                    <a:pt x="288" y="64"/>
                  </a:lnTo>
                  <a:lnTo>
                    <a:pt x="278" y="7"/>
                  </a:lnTo>
                  <a:lnTo>
                    <a:pt x="245" y="52"/>
                  </a:lnTo>
                  <a:lnTo>
                    <a:pt x="221" y="0"/>
                  </a:lnTo>
                  <a:lnTo>
                    <a:pt x="200" y="52"/>
                  </a:lnTo>
                  <a:lnTo>
                    <a:pt x="164" y="7"/>
                  </a:lnTo>
                  <a:lnTo>
                    <a:pt x="157" y="63"/>
                  </a:lnTo>
                  <a:lnTo>
                    <a:pt x="110" y="29"/>
                  </a:lnTo>
                  <a:lnTo>
                    <a:pt x="118" y="85"/>
                  </a:lnTo>
                  <a:lnTo>
                    <a:pt x="64" y="64"/>
                  </a:lnTo>
                  <a:lnTo>
                    <a:pt x="87" y="116"/>
                  </a:lnTo>
                  <a:lnTo>
                    <a:pt x="29" y="110"/>
                  </a:lnTo>
                  <a:lnTo>
                    <a:pt x="64" y="154"/>
                  </a:lnTo>
                  <a:lnTo>
                    <a:pt x="7" y="164"/>
                  </a:lnTo>
                  <a:lnTo>
                    <a:pt x="52" y="197"/>
                  </a:lnTo>
                  <a:lnTo>
                    <a:pt x="0" y="221"/>
                  </a:lnTo>
                  <a:close/>
                  <a:moveTo>
                    <a:pt x="0" y="0"/>
                  </a:moveTo>
                  <a:lnTo>
                    <a:pt x="0" y="0"/>
                  </a:lnTo>
                  <a:close/>
                  <a:moveTo>
                    <a:pt x="443" y="442"/>
                  </a:moveTo>
                  <a:lnTo>
                    <a:pt x="443" y="442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0268" name="Group 28"/>
          <p:cNvGrpSpPr>
            <a:grpSpLocks/>
          </p:cNvGrpSpPr>
          <p:nvPr/>
        </p:nvGrpSpPr>
        <p:grpSpPr bwMode="auto">
          <a:xfrm>
            <a:off x="993775" y="3867150"/>
            <a:ext cx="174625" cy="166688"/>
            <a:chOff x="626" y="2436"/>
            <a:chExt cx="110" cy="105"/>
          </a:xfrm>
        </p:grpSpPr>
        <p:sp>
          <p:nvSpPr>
            <p:cNvPr id="10269" name="AutoShape 29"/>
            <p:cNvSpPr>
              <a:spLocks noChangeArrowheads="1"/>
            </p:cNvSpPr>
            <p:nvPr/>
          </p:nvSpPr>
          <p:spPr bwMode="auto">
            <a:xfrm>
              <a:off x="626" y="2436"/>
              <a:ext cx="110" cy="105"/>
            </a:xfrm>
            <a:prstGeom prst="roundRect">
              <a:avLst>
                <a:gd name="adj" fmla="val 940"/>
              </a:avLst>
            </a:prstGeom>
            <a:solidFill>
              <a:srgbClr val="800000"/>
            </a:solidFill>
            <a:ln w="9525" cap="flat">
              <a:solidFill>
                <a:srgbClr val="8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0270" name="Line 30"/>
          <p:cNvSpPr>
            <a:spLocks noChangeShapeType="1"/>
          </p:cNvSpPr>
          <p:nvPr/>
        </p:nvSpPr>
        <p:spPr bwMode="auto">
          <a:xfrm flipV="1">
            <a:off x="1012825" y="2965450"/>
            <a:ext cx="606425" cy="903288"/>
          </a:xfrm>
          <a:prstGeom prst="line">
            <a:avLst/>
          </a:prstGeom>
          <a:noFill/>
          <a:ln w="9525" cap="flat">
            <a:solidFill>
              <a:srgbClr val="00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71" name="Line 31"/>
          <p:cNvSpPr>
            <a:spLocks noChangeShapeType="1"/>
          </p:cNvSpPr>
          <p:nvPr/>
        </p:nvSpPr>
        <p:spPr bwMode="auto">
          <a:xfrm>
            <a:off x="973138" y="4040188"/>
            <a:ext cx="658812" cy="900112"/>
          </a:xfrm>
          <a:prstGeom prst="line">
            <a:avLst/>
          </a:prstGeom>
          <a:noFill/>
          <a:ln w="9525" cap="flat">
            <a:solidFill>
              <a:srgbClr val="00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8" name="Picture 3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2900363"/>
            <a:ext cx="3600450" cy="2055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4642090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3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2900363"/>
            <a:ext cx="3600450" cy="2055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5063" y="1512888"/>
            <a:ext cx="5400675" cy="4629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0241" name="Text Box 1"/>
          <p:cNvSpPr txBox="1">
            <a:spLocks noChangeArrowheads="1"/>
          </p:cNvSpPr>
          <p:nvPr/>
        </p:nvSpPr>
        <p:spPr bwMode="auto">
          <a:xfrm>
            <a:off x="458787" y="342900"/>
            <a:ext cx="9228137" cy="303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2000" b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Convective </a:t>
            </a:r>
            <a:r>
              <a:rPr lang="en-US" sz="2000" b="1" dirty="0" err="1" smtClean="0"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Overstability</a:t>
            </a:r>
            <a:r>
              <a:rPr lang="en-US" sz="2000" b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 (née “</a:t>
            </a:r>
            <a:r>
              <a:rPr lang="en-US" sz="2000" b="1" dirty="0" err="1" smtClean="0"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Subcritic</a:t>
            </a:r>
            <a:r>
              <a:rPr lang="en-US" sz="2000" b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 </a:t>
            </a:r>
            <a:r>
              <a:rPr lang="en-US" sz="2000" b="1" dirty="0" err="1" smtClean="0"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Baroclinic</a:t>
            </a:r>
            <a:r>
              <a:rPr lang="en-US" sz="2000" b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 Instability”)</a:t>
            </a:r>
            <a:endParaRPr lang="en-US" sz="2000" b="1" dirty="0">
              <a:effectLst>
                <a:outerShdw blurRad="38100" dist="38100" dir="2700000" algn="tl">
                  <a:srgbClr val="DDDDDD"/>
                </a:outerShdw>
              </a:effectLst>
              <a:latin typeface="Helvetica"/>
              <a:cs typeface="Helvetica"/>
            </a:endParaRPr>
          </a:p>
        </p:txBody>
      </p:sp>
      <p:sp>
        <p:nvSpPr>
          <p:cNvPr id="10243" name="Text Box 3"/>
          <p:cNvSpPr txBox="1">
            <a:spLocks noChangeArrowheads="1"/>
          </p:cNvSpPr>
          <p:nvPr/>
        </p:nvSpPr>
        <p:spPr bwMode="auto">
          <a:xfrm>
            <a:off x="5187950" y="1441450"/>
            <a:ext cx="4803775" cy="663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1800" dirty="0">
                <a:latin typeface="Helvetica"/>
                <a:cs typeface="Helvetica"/>
              </a:rPr>
              <a:t>Sketch of </a:t>
            </a:r>
            <a:r>
              <a:rPr lang="en-US" sz="1800" dirty="0" smtClean="0">
                <a:latin typeface="Helvetica"/>
                <a:cs typeface="Helvetica"/>
              </a:rPr>
              <a:t>the</a:t>
            </a:r>
          </a:p>
          <a:p>
            <a:pPr algn="ctr">
              <a:lnSpc>
                <a:spcPct val="116000"/>
              </a:lnSpc>
            </a:pPr>
            <a:r>
              <a:rPr lang="en-US" sz="1800" dirty="0" err="1" smtClean="0">
                <a:latin typeface="Helvetica"/>
                <a:cs typeface="Helvetica"/>
              </a:rPr>
              <a:t>Subcritic</a:t>
            </a:r>
            <a:r>
              <a:rPr lang="en-US" sz="1800" dirty="0" smtClean="0">
                <a:latin typeface="Helvetica"/>
                <a:cs typeface="Helvetica"/>
              </a:rPr>
              <a:t> </a:t>
            </a:r>
            <a:r>
              <a:rPr lang="en-US" sz="1800" dirty="0" err="1" smtClean="0">
                <a:latin typeface="Helvetica"/>
                <a:cs typeface="Helvetica"/>
              </a:rPr>
              <a:t>Baroclinic</a:t>
            </a:r>
            <a:r>
              <a:rPr lang="en-US" sz="1800" dirty="0" smtClean="0">
                <a:latin typeface="Helvetica"/>
                <a:cs typeface="Helvetica"/>
              </a:rPr>
              <a:t> Instability</a:t>
            </a:r>
            <a:endParaRPr lang="en-US" sz="1800" dirty="0">
              <a:latin typeface="Helvetica"/>
              <a:cs typeface="Helvetica"/>
            </a:endParaRPr>
          </a:p>
        </p:txBody>
      </p:sp>
      <p:sp>
        <p:nvSpPr>
          <p:cNvPr id="10260" name="Text Box 20"/>
          <p:cNvSpPr txBox="1">
            <a:spLocks noChangeArrowheads="1"/>
          </p:cNvSpPr>
          <p:nvPr/>
        </p:nvSpPr>
        <p:spPr bwMode="auto">
          <a:xfrm>
            <a:off x="7902575" y="5468938"/>
            <a:ext cx="2062163" cy="277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1000" dirty="0" err="1">
                <a:latin typeface="Helvetica"/>
                <a:cs typeface="Helvetica"/>
              </a:rPr>
              <a:t>Armitage</a:t>
            </a:r>
            <a:r>
              <a:rPr lang="en-US" sz="1000" dirty="0">
                <a:latin typeface="Helvetica"/>
                <a:cs typeface="Helvetica"/>
              </a:rPr>
              <a:t> (2010)</a:t>
            </a:r>
          </a:p>
        </p:txBody>
      </p:sp>
      <p:sp>
        <p:nvSpPr>
          <p:cNvPr id="10261" name="Text Box 21"/>
          <p:cNvSpPr txBox="1">
            <a:spLocks noChangeArrowheads="1"/>
          </p:cNvSpPr>
          <p:nvPr/>
        </p:nvSpPr>
        <p:spPr bwMode="auto">
          <a:xfrm>
            <a:off x="2498725" y="5205413"/>
            <a:ext cx="2062163" cy="277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1000" dirty="0" err="1">
                <a:latin typeface="Helvetica"/>
                <a:cs typeface="Helvetica"/>
              </a:rPr>
              <a:t>Lesur</a:t>
            </a:r>
            <a:r>
              <a:rPr lang="en-US" sz="1000" dirty="0">
                <a:latin typeface="Helvetica"/>
                <a:cs typeface="Helvetica"/>
              </a:rPr>
              <a:t> &amp; </a:t>
            </a:r>
            <a:r>
              <a:rPr lang="en-US" sz="1000" dirty="0" err="1">
                <a:latin typeface="Helvetica"/>
                <a:cs typeface="Helvetica"/>
              </a:rPr>
              <a:t>Papaloizou</a:t>
            </a:r>
            <a:r>
              <a:rPr lang="en-US" sz="1000" dirty="0">
                <a:latin typeface="Helvetica"/>
                <a:cs typeface="Helvetica"/>
              </a:rPr>
              <a:t> (2010)</a:t>
            </a:r>
          </a:p>
        </p:txBody>
      </p:sp>
      <p:grpSp>
        <p:nvGrpSpPr>
          <p:cNvPr id="10262" name="Group 22"/>
          <p:cNvGrpSpPr>
            <a:grpSpLocks/>
          </p:cNvGrpSpPr>
          <p:nvPr/>
        </p:nvGrpSpPr>
        <p:grpSpPr bwMode="auto">
          <a:xfrm>
            <a:off x="1265238" y="3546475"/>
            <a:ext cx="182562" cy="166688"/>
            <a:chOff x="797" y="2234"/>
            <a:chExt cx="115" cy="105"/>
          </a:xfrm>
        </p:grpSpPr>
        <p:sp>
          <p:nvSpPr>
            <p:cNvPr id="10263" name="AutoShape 23"/>
            <p:cNvSpPr>
              <a:spLocks noChangeArrowheads="1"/>
            </p:cNvSpPr>
            <p:nvPr/>
          </p:nvSpPr>
          <p:spPr bwMode="auto">
            <a:xfrm>
              <a:off x="797" y="2234"/>
              <a:ext cx="115" cy="105"/>
            </a:xfrm>
            <a:prstGeom prst="roundRect">
              <a:avLst>
                <a:gd name="adj" fmla="val 940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0264" name="Group 24"/>
          <p:cNvGrpSpPr>
            <a:grpSpLocks/>
          </p:cNvGrpSpPr>
          <p:nvPr/>
        </p:nvGrpSpPr>
        <p:grpSpPr bwMode="auto">
          <a:xfrm>
            <a:off x="77788" y="3330575"/>
            <a:ext cx="1271587" cy="1270000"/>
            <a:chOff x="49" y="2098"/>
            <a:chExt cx="801" cy="800"/>
          </a:xfrm>
        </p:grpSpPr>
        <p:sp>
          <p:nvSpPr>
            <p:cNvPr id="10265" name="Freeform 25"/>
            <p:cNvSpPr>
              <a:spLocks noChangeArrowheads="1"/>
            </p:cNvSpPr>
            <p:nvPr/>
          </p:nvSpPr>
          <p:spPr bwMode="auto">
            <a:xfrm>
              <a:off x="49" y="2098"/>
              <a:ext cx="802" cy="800"/>
            </a:xfrm>
            <a:custGeom>
              <a:avLst/>
              <a:gdLst>
                <a:gd name="T0" fmla="*/ 1768 w 3539"/>
                <a:gd name="T1" fmla="*/ 0 h 3532"/>
                <a:gd name="T2" fmla="*/ 3536 w 3539"/>
                <a:gd name="T3" fmla="*/ 1765 h 3532"/>
                <a:gd name="T4" fmla="*/ 1768 w 3539"/>
                <a:gd name="T5" fmla="*/ 3530 h 3532"/>
                <a:gd name="T6" fmla="*/ 0 w 3539"/>
                <a:gd name="T7" fmla="*/ 1765 h 3532"/>
                <a:gd name="T8" fmla="*/ 1768 w 3539"/>
                <a:gd name="T9" fmla="*/ 0 h 3532"/>
                <a:gd name="T10" fmla="*/ 0 w 3539"/>
                <a:gd name="T11" fmla="*/ 0 h 3532"/>
                <a:gd name="T12" fmla="*/ 0 w 3539"/>
                <a:gd name="T13" fmla="*/ 0 h 3532"/>
                <a:gd name="T14" fmla="*/ 3538 w 3539"/>
                <a:gd name="T15" fmla="*/ 3531 h 3532"/>
                <a:gd name="T16" fmla="*/ 3538 w 3539"/>
                <a:gd name="T17" fmla="*/ 3531 h 35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539" h="3532">
                  <a:moveTo>
                    <a:pt x="1768" y="0"/>
                  </a:moveTo>
                  <a:cubicBezTo>
                    <a:pt x="2770" y="0"/>
                    <a:pt x="3536" y="764"/>
                    <a:pt x="3536" y="1765"/>
                  </a:cubicBezTo>
                  <a:cubicBezTo>
                    <a:pt x="3536" y="2766"/>
                    <a:pt x="2770" y="3530"/>
                    <a:pt x="1768" y="3530"/>
                  </a:cubicBezTo>
                  <a:cubicBezTo>
                    <a:pt x="766" y="3530"/>
                    <a:pt x="0" y="2765"/>
                    <a:pt x="0" y="1765"/>
                  </a:cubicBezTo>
                  <a:cubicBezTo>
                    <a:pt x="0" y="765"/>
                    <a:pt x="766" y="0"/>
                    <a:pt x="1768" y="0"/>
                  </a:cubicBezTo>
                  <a:close/>
                  <a:moveTo>
                    <a:pt x="0" y="0"/>
                  </a:moveTo>
                  <a:lnTo>
                    <a:pt x="0" y="0"/>
                  </a:lnTo>
                  <a:close/>
                  <a:moveTo>
                    <a:pt x="3538" y="3531"/>
                  </a:moveTo>
                  <a:lnTo>
                    <a:pt x="3538" y="3531"/>
                  </a:lnTo>
                  <a:close/>
                </a:path>
              </a:pathLst>
            </a:custGeom>
            <a:solidFill>
              <a:srgbClr val="00B8F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0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0266" name="Group 26"/>
          <p:cNvGrpSpPr>
            <a:grpSpLocks/>
          </p:cNvGrpSpPr>
          <p:nvPr/>
        </p:nvGrpSpPr>
        <p:grpSpPr bwMode="auto">
          <a:xfrm>
            <a:off x="639763" y="3875088"/>
            <a:ext cx="157162" cy="157162"/>
            <a:chOff x="403" y="2441"/>
            <a:chExt cx="99" cy="99"/>
          </a:xfrm>
        </p:grpSpPr>
        <p:sp>
          <p:nvSpPr>
            <p:cNvPr id="10267" name="Freeform 27"/>
            <p:cNvSpPr>
              <a:spLocks noChangeArrowheads="1"/>
            </p:cNvSpPr>
            <p:nvPr/>
          </p:nvSpPr>
          <p:spPr bwMode="auto">
            <a:xfrm>
              <a:off x="403" y="2441"/>
              <a:ext cx="100" cy="99"/>
            </a:xfrm>
            <a:custGeom>
              <a:avLst/>
              <a:gdLst>
                <a:gd name="T0" fmla="*/ 0 w 444"/>
                <a:gd name="T1" fmla="*/ 221 h 443"/>
                <a:gd name="T2" fmla="*/ 52 w 444"/>
                <a:gd name="T3" fmla="*/ 241 h 443"/>
                <a:gd name="T4" fmla="*/ 7 w 444"/>
                <a:gd name="T5" fmla="*/ 278 h 443"/>
                <a:gd name="T6" fmla="*/ 63 w 444"/>
                <a:gd name="T7" fmla="*/ 284 h 443"/>
                <a:gd name="T8" fmla="*/ 29 w 444"/>
                <a:gd name="T9" fmla="*/ 331 h 443"/>
                <a:gd name="T10" fmla="*/ 85 w 444"/>
                <a:gd name="T11" fmla="*/ 323 h 443"/>
                <a:gd name="T12" fmla="*/ 64 w 444"/>
                <a:gd name="T13" fmla="*/ 377 h 443"/>
                <a:gd name="T14" fmla="*/ 116 w 444"/>
                <a:gd name="T15" fmla="*/ 354 h 443"/>
                <a:gd name="T16" fmla="*/ 110 w 444"/>
                <a:gd name="T17" fmla="*/ 412 h 443"/>
                <a:gd name="T18" fmla="*/ 154 w 444"/>
                <a:gd name="T19" fmla="*/ 377 h 443"/>
                <a:gd name="T20" fmla="*/ 164 w 444"/>
                <a:gd name="T21" fmla="*/ 434 h 443"/>
                <a:gd name="T22" fmla="*/ 197 w 444"/>
                <a:gd name="T23" fmla="*/ 389 h 443"/>
                <a:gd name="T24" fmla="*/ 221 w 444"/>
                <a:gd name="T25" fmla="*/ 441 h 443"/>
                <a:gd name="T26" fmla="*/ 242 w 444"/>
                <a:gd name="T27" fmla="*/ 389 h 443"/>
                <a:gd name="T28" fmla="*/ 278 w 444"/>
                <a:gd name="T29" fmla="*/ 434 h 443"/>
                <a:gd name="T30" fmla="*/ 285 w 444"/>
                <a:gd name="T31" fmla="*/ 378 h 443"/>
                <a:gd name="T32" fmla="*/ 332 w 444"/>
                <a:gd name="T33" fmla="*/ 412 h 443"/>
                <a:gd name="T34" fmla="*/ 324 w 444"/>
                <a:gd name="T35" fmla="*/ 356 h 443"/>
                <a:gd name="T36" fmla="*/ 378 w 444"/>
                <a:gd name="T37" fmla="*/ 377 h 443"/>
                <a:gd name="T38" fmla="*/ 355 w 444"/>
                <a:gd name="T39" fmla="*/ 325 h 443"/>
                <a:gd name="T40" fmla="*/ 413 w 444"/>
                <a:gd name="T41" fmla="*/ 331 h 443"/>
                <a:gd name="T42" fmla="*/ 378 w 444"/>
                <a:gd name="T43" fmla="*/ 287 h 443"/>
                <a:gd name="T44" fmla="*/ 435 w 444"/>
                <a:gd name="T45" fmla="*/ 278 h 443"/>
                <a:gd name="T46" fmla="*/ 390 w 444"/>
                <a:gd name="T47" fmla="*/ 244 h 443"/>
                <a:gd name="T48" fmla="*/ 442 w 444"/>
                <a:gd name="T49" fmla="*/ 221 h 443"/>
                <a:gd name="T50" fmla="*/ 390 w 444"/>
                <a:gd name="T51" fmla="*/ 200 h 443"/>
                <a:gd name="T52" fmla="*/ 435 w 444"/>
                <a:gd name="T53" fmla="*/ 164 h 443"/>
                <a:gd name="T54" fmla="*/ 379 w 444"/>
                <a:gd name="T55" fmla="*/ 157 h 443"/>
                <a:gd name="T56" fmla="*/ 413 w 444"/>
                <a:gd name="T57" fmla="*/ 110 h 443"/>
                <a:gd name="T58" fmla="*/ 357 w 444"/>
                <a:gd name="T59" fmla="*/ 118 h 443"/>
                <a:gd name="T60" fmla="*/ 378 w 444"/>
                <a:gd name="T61" fmla="*/ 64 h 443"/>
                <a:gd name="T62" fmla="*/ 326 w 444"/>
                <a:gd name="T63" fmla="*/ 87 h 443"/>
                <a:gd name="T64" fmla="*/ 332 w 444"/>
                <a:gd name="T65" fmla="*/ 29 h 443"/>
                <a:gd name="T66" fmla="*/ 288 w 444"/>
                <a:gd name="T67" fmla="*/ 64 h 443"/>
                <a:gd name="T68" fmla="*/ 278 w 444"/>
                <a:gd name="T69" fmla="*/ 7 h 443"/>
                <a:gd name="T70" fmla="*/ 245 w 444"/>
                <a:gd name="T71" fmla="*/ 52 h 443"/>
                <a:gd name="T72" fmla="*/ 221 w 444"/>
                <a:gd name="T73" fmla="*/ 0 h 443"/>
                <a:gd name="T74" fmla="*/ 200 w 444"/>
                <a:gd name="T75" fmla="*/ 52 h 443"/>
                <a:gd name="T76" fmla="*/ 164 w 444"/>
                <a:gd name="T77" fmla="*/ 7 h 443"/>
                <a:gd name="T78" fmla="*/ 157 w 444"/>
                <a:gd name="T79" fmla="*/ 63 h 443"/>
                <a:gd name="T80" fmla="*/ 110 w 444"/>
                <a:gd name="T81" fmla="*/ 29 h 443"/>
                <a:gd name="T82" fmla="*/ 118 w 444"/>
                <a:gd name="T83" fmla="*/ 85 h 443"/>
                <a:gd name="T84" fmla="*/ 64 w 444"/>
                <a:gd name="T85" fmla="*/ 64 h 443"/>
                <a:gd name="T86" fmla="*/ 87 w 444"/>
                <a:gd name="T87" fmla="*/ 116 h 443"/>
                <a:gd name="T88" fmla="*/ 29 w 444"/>
                <a:gd name="T89" fmla="*/ 110 h 443"/>
                <a:gd name="T90" fmla="*/ 64 w 444"/>
                <a:gd name="T91" fmla="*/ 154 h 443"/>
                <a:gd name="T92" fmla="*/ 7 w 444"/>
                <a:gd name="T93" fmla="*/ 164 h 443"/>
                <a:gd name="T94" fmla="*/ 52 w 444"/>
                <a:gd name="T95" fmla="*/ 197 h 443"/>
                <a:gd name="T96" fmla="*/ 0 w 444"/>
                <a:gd name="T97" fmla="*/ 221 h 443"/>
                <a:gd name="T98" fmla="*/ 0 w 444"/>
                <a:gd name="T99" fmla="*/ 0 h 443"/>
                <a:gd name="T100" fmla="*/ 0 w 444"/>
                <a:gd name="T101" fmla="*/ 0 h 443"/>
                <a:gd name="T102" fmla="*/ 443 w 444"/>
                <a:gd name="T103" fmla="*/ 442 h 443"/>
                <a:gd name="T104" fmla="*/ 443 w 444"/>
                <a:gd name="T105" fmla="*/ 442 h 4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444" h="443">
                  <a:moveTo>
                    <a:pt x="0" y="221"/>
                  </a:moveTo>
                  <a:lnTo>
                    <a:pt x="52" y="241"/>
                  </a:lnTo>
                  <a:lnTo>
                    <a:pt x="7" y="278"/>
                  </a:lnTo>
                  <a:lnTo>
                    <a:pt x="63" y="284"/>
                  </a:lnTo>
                  <a:lnTo>
                    <a:pt x="29" y="331"/>
                  </a:lnTo>
                  <a:lnTo>
                    <a:pt x="85" y="323"/>
                  </a:lnTo>
                  <a:lnTo>
                    <a:pt x="64" y="377"/>
                  </a:lnTo>
                  <a:lnTo>
                    <a:pt x="116" y="354"/>
                  </a:lnTo>
                  <a:lnTo>
                    <a:pt x="110" y="412"/>
                  </a:lnTo>
                  <a:lnTo>
                    <a:pt x="154" y="377"/>
                  </a:lnTo>
                  <a:lnTo>
                    <a:pt x="164" y="434"/>
                  </a:lnTo>
                  <a:lnTo>
                    <a:pt x="197" y="389"/>
                  </a:lnTo>
                  <a:lnTo>
                    <a:pt x="221" y="441"/>
                  </a:lnTo>
                  <a:lnTo>
                    <a:pt x="242" y="389"/>
                  </a:lnTo>
                  <a:lnTo>
                    <a:pt x="278" y="434"/>
                  </a:lnTo>
                  <a:lnTo>
                    <a:pt x="285" y="378"/>
                  </a:lnTo>
                  <a:lnTo>
                    <a:pt x="332" y="412"/>
                  </a:lnTo>
                  <a:lnTo>
                    <a:pt x="324" y="356"/>
                  </a:lnTo>
                  <a:lnTo>
                    <a:pt x="378" y="377"/>
                  </a:lnTo>
                  <a:lnTo>
                    <a:pt x="355" y="325"/>
                  </a:lnTo>
                  <a:lnTo>
                    <a:pt x="413" y="331"/>
                  </a:lnTo>
                  <a:lnTo>
                    <a:pt x="378" y="287"/>
                  </a:lnTo>
                  <a:lnTo>
                    <a:pt x="435" y="278"/>
                  </a:lnTo>
                  <a:lnTo>
                    <a:pt x="390" y="244"/>
                  </a:lnTo>
                  <a:lnTo>
                    <a:pt x="442" y="221"/>
                  </a:lnTo>
                  <a:lnTo>
                    <a:pt x="390" y="200"/>
                  </a:lnTo>
                  <a:lnTo>
                    <a:pt x="435" y="164"/>
                  </a:lnTo>
                  <a:lnTo>
                    <a:pt x="379" y="157"/>
                  </a:lnTo>
                  <a:lnTo>
                    <a:pt x="413" y="110"/>
                  </a:lnTo>
                  <a:lnTo>
                    <a:pt x="357" y="118"/>
                  </a:lnTo>
                  <a:lnTo>
                    <a:pt x="378" y="64"/>
                  </a:lnTo>
                  <a:lnTo>
                    <a:pt x="326" y="87"/>
                  </a:lnTo>
                  <a:lnTo>
                    <a:pt x="332" y="29"/>
                  </a:lnTo>
                  <a:lnTo>
                    <a:pt x="288" y="64"/>
                  </a:lnTo>
                  <a:lnTo>
                    <a:pt x="278" y="7"/>
                  </a:lnTo>
                  <a:lnTo>
                    <a:pt x="245" y="52"/>
                  </a:lnTo>
                  <a:lnTo>
                    <a:pt x="221" y="0"/>
                  </a:lnTo>
                  <a:lnTo>
                    <a:pt x="200" y="52"/>
                  </a:lnTo>
                  <a:lnTo>
                    <a:pt x="164" y="7"/>
                  </a:lnTo>
                  <a:lnTo>
                    <a:pt x="157" y="63"/>
                  </a:lnTo>
                  <a:lnTo>
                    <a:pt x="110" y="29"/>
                  </a:lnTo>
                  <a:lnTo>
                    <a:pt x="118" y="85"/>
                  </a:lnTo>
                  <a:lnTo>
                    <a:pt x="64" y="64"/>
                  </a:lnTo>
                  <a:lnTo>
                    <a:pt x="87" y="116"/>
                  </a:lnTo>
                  <a:lnTo>
                    <a:pt x="29" y="110"/>
                  </a:lnTo>
                  <a:lnTo>
                    <a:pt x="64" y="154"/>
                  </a:lnTo>
                  <a:lnTo>
                    <a:pt x="7" y="164"/>
                  </a:lnTo>
                  <a:lnTo>
                    <a:pt x="52" y="197"/>
                  </a:lnTo>
                  <a:lnTo>
                    <a:pt x="0" y="221"/>
                  </a:lnTo>
                  <a:close/>
                  <a:moveTo>
                    <a:pt x="0" y="0"/>
                  </a:moveTo>
                  <a:lnTo>
                    <a:pt x="0" y="0"/>
                  </a:lnTo>
                  <a:close/>
                  <a:moveTo>
                    <a:pt x="443" y="442"/>
                  </a:moveTo>
                  <a:lnTo>
                    <a:pt x="443" y="442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0268" name="Group 28"/>
          <p:cNvGrpSpPr>
            <a:grpSpLocks/>
          </p:cNvGrpSpPr>
          <p:nvPr/>
        </p:nvGrpSpPr>
        <p:grpSpPr bwMode="auto">
          <a:xfrm>
            <a:off x="993775" y="3867150"/>
            <a:ext cx="174625" cy="166688"/>
            <a:chOff x="626" y="2436"/>
            <a:chExt cx="110" cy="105"/>
          </a:xfrm>
        </p:grpSpPr>
        <p:sp>
          <p:nvSpPr>
            <p:cNvPr id="10269" name="AutoShape 29"/>
            <p:cNvSpPr>
              <a:spLocks noChangeArrowheads="1"/>
            </p:cNvSpPr>
            <p:nvPr/>
          </p:nvSpPr>
          <p:spPr bwMode="auto">
            <a:xfrm>
              <a:off x="626" y="2436"/>
              <a:ext cx="110" cy="105"/>
            </a:xfrm>
            <a:prstGeom prst="roundRect">
              <a:avLst>
                <a:gd name="adj" fmla="val 940"/>
              </a:avLst>
            </a:prstGeom>
            <a:solidFill>
              <a:srgbClr val="800000"/>
            </a:solidFill>
            <a:ln w="9525" cap="flat">
              <a:solidFill>
                <a:srgbClr val="8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0270" name="Line 30"/>
          <p:cNvSpPr>
            <a:spLocks noChangeShapeType="1"/>
          </p:cNvSpPr>
          <p:nvPr/>
        </p:nvSpPr>
        <p:spPr bwMode="auto">
          <a:xfrm flipV="1">
            <a:off x="1012825" y="2965450"/>
            <a:ext cx="606425" cy="903288"/>
          </a:xfrm>
          <a:prstGeom prst="line">
            <a:avLst/>
          </a:prstGeom>
          <a:noFill/>
          <a:ln w="9525" cap="flat">
            <a:solidFill>
              <a:srgbClr val="00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71" name="Line 31"/>
          <p:cNvSpPr>
            <a:spLocks noChangeShapeType="1"/>
          </p:cNvSpPr>
          <p:nvPr/>
        </p:nvSpPr>
        <p:spPr bwMode="auto">
          <a:xfrm>
            <a:off x="973138" y="4040188"/>
            <a:ext cx="658812" cy="900112"/>
          </a:xfrm>
          <a:prstGeom prst="line">
            <a:avLst/>
          </a:prstGeom>
          <a:noFill/>
          <a:ln w="9525" cap="flat">
            <a:solidFill>
              <a:srgbClr val="00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2714364" y="2692244"/>
            <a:ext cx="4804036" cy="2926379"/>
          </a:xfrm>
          <a:prstGeom prst="rect">
            <a:avLst/>
          </a:prstGeom>
          <a:solidFill>
            <a:srgbClr val="FFFFFF">
              <a:alpha val="84000"/>
            </a:srgbClr>
          </a:solidFill>
          <a:ln w="76200" cmpd="sng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800" i="1" dirty="0" smtClean="0">
              <a:latin typeface="Comic Sans MS"/>
              <a:cs typeface="Comic Sans MS"/>
            </a:endParaRPr>
          </a:p>
          <a:p>
            <a:pPr algn="ctr"/>
            <a:endParaRPr lang="en-US" sz="1800" i="1" dirty="0" smtClean="0">
              <a:latin typeface="Helvetica"/>
              <a:cs typeface="Helvetica"/>
            </a:endParaRPr>
          </a:p>
          <a:p>
            <a:pPr algn="ctr"/>
            <a:endParaRPr lang="en-US" sz="1800" i="1" dirty="0">
              <a:latin typeface="Helvetica"/>
              <a:cs typeface="Helvetica"/>
            </a:endParaRPr>
          </a:p>
          <a:p>
            <a:pPr algn="ctr"/>
            <a:endParaRPr lang="en-US" sz="1800" b="1" i="1" dirty="0" smtClean="0">
              <a:latin typeface="Helvetica"/>
              <a:cs typeface="Helvetica"/>
            </a:endParaRPr>
          </a:p>
          <a:p>
            <a:pPr algn="ctr"/>
            <a:r>
              <a:rPr lang="en-US" b="1" i="1" dirty="0" smtClean="0">
                <a:solidFill>
                  <a:schemeClr val="bg2"/>
                </a:solidFill>
                <a:latin typeface="Helvetica"/>
                <a:cs typeface="Helvetica"/>
              </a:rPr>
              <a:t>1.</a:t>
            </a:r>
            <a:r>
              <a:rPr lang="en-US" b="1" i="1" dirty="0" smtClean="0">
                <a:solidFill>
                  <a:schemeClr val="accent2"/>
                </a:solidFill>
                <a:latin typeface="Helvetica"/>
                <a:cs typeface="Helvetica"/>
              </a:rPr>
              <a:t> Radial entropy gradient</a:t>
            </a:r>
          </a:p>
          <a:p>
            <a:pPr algn="ctr"/>
            <a:endParaRPr lang="en-US" b="1" i="1" dirty="0" smtClean="0">
              <a:solidFill>
                <a:schemeClr val="accent2"/>
              </a:solidFill>
              <a:latin typeface="Helvetica"/>
              <a:cs typeface="Helvetica"/>
            </a:endParaRPr>
          </a:p>
          <a:p>
            <a:pPr algn="ctr"/>
            <a:r>
              <a:rPr lang="en-US" b="1" i="1" dirty="0" smtClean="0">
                <a:solidFill>
                  <a:schemeClr val="bg2"/>
                </a:solidFill>
                <a:latin typeface="Helvetica"/>
                <a:cs typeface="Helvetica"/>
              </a:rPr>
              <a:t>2.</a:t>
            </a:r>
            <a:r>
              <a:rPr lang="en-US" b="1" i="1" dirty="0" smtClean="0">
                <a:solidFill>
                  <a:schemeClr val="accent2"/>
                </a:solidFill>
                <a:latin typeface="Helvetica"/>
                <a:cs typeface="Helvetica"/>
              </a:rPr>
              <a:t> Finite cooling time</a:t>
            </a:r>
          </a:p>
          <a:p>
            <a:pPr algn="ctr"/>
            <a:endParaRPr lang="en-US" sz="800" i="1" dirty="0" smtClean="0">
              <a:latin typeface="Helvetica"/>
              <a:cs typeface="Helvetica"/>
            </a:endParaRPr>
          </a:p>
          <a:p>
            <a:pPr algn="ctr"/>
            <a:endParaRPr lang="en-US" sz="800" i="1" dirty="0">
              <a:latin typeface="Helvetica"/>
              <a:cs typeface="Helvetica"/>
            </a:endParaRPr>
          </a:p>
          <a:p>
            <a:pPr algn="ctr"/>
            <a:endParaRPr lang="en-US" sz="800" i="1" dirty="0" smtClean="0">
              <a:latin typeface="Helvetica"/>
              <a:cs typeface="Helvetica"/>
            </a:endParaRPr>
          </a:p>
          <a:p>
            <a:pPr algn="ctr"/>
            <a:endParaRPr lang="en-US" sz="800" i="1" dirty="0">
              <a:latin typeface="Helvetica"/>
              <a:cs typeface="Helvetica"/>
            </a:endParaRPr>
          </a:p>
          <a:p>
            <a:pPr algn="ctr"/>
            <a:endParaRPr lang="en-US" sz="800" i="1" dirty="0" smtClean="0">
              <a:latin typeface="Helvetica"/>
              <a:cs typeface="Helvetica"/>
            </a:endParaRPr>
          </a:p>
          <a:p>
            <a:pPr algn="ctr"/>
            <a:endParaRPr lang="en-US" sz="800" i="1" dirty="0">
              <a:latin typeface="Helvetica"/>
              <a:cs typeface="Helvetica"/>
            </a:endParaRPr>
          </a:p>
          <a:p>
            <a:pPr algn="ctr"/>
            <a:endParaRPr lang="en-US" sz="800" i="1" dirty="0" smtClean="0">
              <a:latin typeface="Helvetica"/>
              <a:cs typeface="Helvetica"/>
            </a:endParaRPr>
          </a:p>
          <a:p>
            <a:pPr algn="ctr"/>
            <a:endParaRPr lang="en-US" sz="800" i="1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30265060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>
            <a:spLocks noChangeArrowheads="1"/>
          </p:cNvSpPr>
          <p:nvPr/>
        </p:nvSpPr>
        <p:spPr bwMode="auto">
          <a:xfrm>
            <a:off x="458788" y="342900"/>
            <a:ext cx="8926512" cy="35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2000" b="1" dirty="0"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Convective </a:t>
            </a:r>
            <a:r>
              <a:rPr lang="en-US" sz="2000" b="1" dirty="0" err="1" smtClean="0"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Overstability</a:t>
            </a:r>
            <a:endParaRPr lang="en-US" sz="2000" b="1" dirty="0">
              <a:effectLst>
                <a:outerShdw blurRad="38100" dist="38100" dir="2700000" algn="tl">
                  <a:srgbClr val="DDDDDD"/>
                </a:outerShdw>
              </a:effectLst>
              <a:latin typeface="Helvetica"/>
              <a:cs typeface="Helvetica"/>
            </a:endParaRPr>
          </a:p>
        </p:txBody>
      </p:sp>
      <p:pic>
        <p:nvPicPr>
          <p:cNvPr id="11" name="Picture 10" descr="Screen Shot 2014-09-05 at 8.13.44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989" y="3519307"/>
            <a:ext cx="5876736" cy="3691118"/>
          </a:xfrm>
          <a:prstGeom prst="rect">
            <a:avLst/>
          </a:prstGeom>
        </p:spPr>
      </p:pic>
      <p:pic>
        <p:nvPicPr>
          <p:cNvPr id="12" name="Picture 11" descr="equation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158" y="1673200"/>
            <a:ext cx="3581400" cy="1574825"/>
          </a:xfrm>
          <a:prstGeom prst="rect">
            <a:avLst/>
          </a:prstGeom>
        </p:spPr>
      </p:pic>
      <p:sp>
        <p:nvSpPr>
          <p:cNvPr id="13" name="Text Box 20"/>
          <p:cNvSpPr txBox="1">
            <a:spLocks noChangeArrowheads="1"/>
          </p:cNvSpPr>
          <p:nvPr/>
        </p:nvSpPr>
        <p:spPr bwMode="auto">
          <a:xfrm>
            <a:off x="3286125" y="809625"/>
            <a:ext cx="32766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1000" dirty="0" err="1" smtClean="0">
                <a:latin typeface="Helvetica"/>
                <a:cs typeface="Helvetica"/>
              </a:rPr>
              <a:t>Klahr</a:t>
            </a:r>
            <a:r>
              <a:rPr lang="en-US" sz="1000" dirty="0" smtClean="0">
                <a:latin typeface="Helvetica"/>
                <a:cs typeface="Helvetica"/>
              </a:rPr>
              <a:t> &amp; Hubbard (2014), </a:t>
            </a:r>
            <a:r>
              <a:rPr lang="en-US" sz="1000" dirty="0" err="1" smtClean="0">
                <a:latin typeface="Helvetica"/>
                <a:cs typeface="Helvetica"/>
              </a:rPr>
              <a:t>Lyra</a:t>
            </a:r>
            <a:r>
              <a:rPr lang="en-US" sz="1000" dirty="0" smtClean="0">
                <a:latin typeface="Helvetica"/>
                <a:cs typeface="Helvetica"/>
              </a:rPr>
              <a:t> (2014), Latter (2015)</a:t>
            </a:r>
            <a:endParaRPr lang="en-US" sz="1000" dirty="0">
              <a:latin typeface="Helvetica"/>
              <a:cs typeface="Helvetica"/>
            </a:endParaRPr>
          </a:p>
        </p:txBody>
      </p:sp>
      <p:sp>
        <p:nvSpPr>
          <p:cNvPr id="14" name="Text Box 20"/>
          <p:cNvSpPr txBox="1">
            <a:spLocks noChangeArrowheads="1"/>
          </p:cNvSpPr>
          <p:nvPr/>
        </p:nvSpPr>
        <p:spPr bwMode="auto">
          <a:xfrm>
            <a:off x="3819525" y="7286625"/>
            <a:ext cx="25146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1400" dirty="0" err="1" smtClean="0">
                <a:latin typeface="Helvetica"/>
                <a:cs typeface="Helvetica"/>
              </a:rPr>
              <a:t>Lyra</a:t>
            </a:r>
            <a:r>
              <a:rPr lang="en-US" sz="1400" dirty="0" smtClean="0">
                <a:latin typeface="Helvetica"/>
                <a:cs typeface="Helvetica"/>
              </a:rPr>
              <a:t> (2014)</a:t>
            </a:r>
            <a:endParaRPr lang="en-US" sz="1400" dirty="0">
              <a:latin typeface="Helvetica"/>
              <a:cs typeface="Helvetica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478958" y="1724025"/>
            <a:ext cx="3733800" cy="1600200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effectLst/>
              <a:latin typeface="Times New Roman" charset="0"/>
              <a:ea typeface="ＭＳ Ｐゴシック" charset="0"/>
              <a:cs typeface="msmincho" charset="0"/>
            </a:endParaRPr>
          </a:p>
        </p:txBody>
      </p:sp>
      <p:sp>
        <p:nvSpPr>
          <p:cNvPr id="16" name="Rectangle 15"/>
          <p:cNvSpPr/>
          <p:nvPr/>
        </p:nvSpPr>
        <p:spPr bwMode="auto">
          <a:xfrm>
            <a:off x="5339022" y="1124934"/>
            <a:ext cx="2540000" cy="2313799"/>
          </a:xfrm>
          <a:prstGeom prst="rect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effectLst/>
              <a:latin typeface="Times New Roman" charset="0"/>
              <a:ea typeface="ＭＳ Ｐゴシック" charset="0"/>
              <a:cs typeface="msmincho" charset="0"/>
            </a:endParaRPr>
          </a:p>
        </p:txBody>
      </p:sp>
      <p:sp>
        <p:nvSpPr>
          <p:cNvPr id="18" name="Text Box 20"/>
          <p:cNvSpPr txBox="1">
            <a:spLocks noChangeArrowheads="1"/>
          </p:cNvSpPr>
          <p:nvPr/>
        </p:nvSpPr>
        <p:spPr bwMode="auto">
          <a:xfrm>
            <a:off x="7934324" y="2728465"/>
            <a:ext cx="2057401" cy="242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1400" b="1" i="1" dirty="0" smtClean="0">
                <a:solidFill>
                  <a:schemeClr val="bg2"/>
                </a:solidFill>
                <a:latin typeface="Helvetica"/>
                <a:cs typeface="Helvetica"/>
              </a:rPr>
              <a:t>Growth rate</a:t>
            </a:r>
            <a:endParaRPr lang="en-US" sz="1400" b="1" i="1" dirty="0">
              <a:solidFill>
                <a:schemeClr val="bg2"/>
              </a:solidFill>
              <a:latin typeface="Helvetica"/>
              <a:cs typeface="Helvetica"/>
            </a:endParaRPr>
          </a:p>
        </p:txBody>
      </p:sp>
      <p:sp>
        <p:nvSpPr>
          <p:cNvPr id="19" name="Text Box 20"/>
          <p:cNvSpPr txBox="1">
            <a:spLocks noChangeArrowheads="1"/>
          </p:cNvSpPr>
          <p:nvPr/>
        </p:nvSpPr>
        <p:spPr bwMode="auto">
          <a:xfrm>
            <a:off x="7981187" y="1613608"/>
            <a:ext cx="2010538" cy="321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1400" b="1" i="1" dirty="0" smtClean="0">
                <a:solidFill>
                  <a:schemeClr val="bg2"/>
                </a:solidFill>
                <a:latin typeface="Helvetica"/>
                <a:cs typeface="Helvetica"/>
              </a:rPr>
              <a:t>Cooling time </a:t>
            </a:r>
          </a:p>
          <a:p>
            <a:pPr algn="ctr">
              <a:lnSpc>
                <a:spcPct val="116000"/>
              </a:lnSpc>
            </a:pPr>
            <a:r>
              <a:rPr lang="en-US" sz="1400" b="1" i="1" dirty="0">
                <a:solidFill>
                  <a:schemeClr val="bg2"/>
                </a:solidFill>
                <a:latin typeface="Helvetica"/>
                <a:cs typeface="Helvetica"/>
              </a:rPr>
              <a:t>o</a:t>
            </a:r>
            <a:r>
              <a:rPr lang="en-US" sz="1400" b="1" i="1" dirty="0" smtClean="0">
                <a:solidFill>
                  <a:schemeClr val="bg2"/>
                </a:solidFill>
                <a:latin typeface="Helvetica"/>
                <a:cs typeface="Helvetica"/>
              </a:rPr>
              <a:t>f maximum growth</a:t>
            </a:r>
            <a:endParaRPr lang="en-US" sz="1400" b="1" i="1" dirty="0">
              <a:solidFill>
                <a:schemeClr val="bg2"/>
              </a:solidFill>
              <a:latin typeface="Helvetica"/>
              <a:cs typeface="Helvetica"/>
            </a:endParaRPr>
          </a:p>
        </p:txBody>
      </p:sp>
      <p:sp>
        <p:nvSpPr>
          <p:cNvPr id="20" name="Oval 19"/>
          <p:cNvSpPr/>
          <p:nvPr/>
        </p:nvSpPr>
        <p:spPr bwMode="auto">
          <a:xfrm>
            <a:off x="2905125" y="2486025"/>
            <a:ext cx="1298678" cy="901887"/>
          </a:xfrm>
          <a:prstGeom prst="ellipse">
            <a:avLst/>
          </a:prstGeom>
          <a:noFill/>
          <a:ln w="349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effectLst/>
              <a:latin typeface="Times New Roman" charset="0"/>
              <a:ea typeface="ＭＳ Ｐゴシック" charset="0"/>
              <a:cs typeface="msmincho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438525" y="1149350"/>
            <a:ext cx="1709832" cy="6647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 smtClean="0">
                <a:solidFill>
                  <a:schemeClr val="accent1">
                    <a:lumMod val="50000"/>
                  </a:schemeClr>
                </a:solidFill>
                <a:latin typeface="Helvetica"/>
                <a:cs typeface="Helvetica"/>
              </a:rPr>
              <a:t>Cooling</a:t>
            </a:r>
          </a:p>
          <a:p>
            <a:pPr algn="ctr"/>
            <a:r>
              <a:rPr lang="en-US" sz="2000" i="1" dirty="0" smtClean="0">
                <a:solidFill>
                  <a:schemeClr val="accent1">
                    <a:lumMod val="50000"/>
                  </a:schemeClr>
                </a:solidFill>
                <a:latin typeface="Helvetica"/>
                <a:cs typeface="Helvetica"/>
              </a:rPr>
              <a:t>destabilizes!</a:t>
            </a:r>
            <a:endParaRPr lang="en-US" sz="2000" i="1" dirty="0">
              <a:solidFill>
                <a:schemeClr val="accent1">
                  <a:lumMod val="50000"/>
                </a:schemeClr>
              </a:solidFill>
              <a:latin typeface="Helvetica"/>
              <a:cs typeface="Helvetica"/>
            </a:endParaRPr>
          </a:p>
        </p:txBody>
      </p:sp>
      <p:cxnSp>
        <p:nvCxnSpPr>
          <p:cNvPr id="22" name="Straight Arrow Connector 21"/>
          <p:cNvCxnSpPr/>
          <p:nvPr/>
        </p:nvCxnSpPr>
        <p:spPr bwMode="auto">
          <a:xfrm flipH="1">
            <a:off x="3796751" y="1845480"/>
            <a:ext cx="359271" cy="556093"/>
          </a:xfrm>
          <a:prstGeom prst="straightConnector1">
            <a:avLst/>
          </a:prstGeom>
          <a:solidFill>
            <a:srgbClr val="00B8FF"/>
          </a:solidFill>
          <a:ln w="34925" cap="flat" cmpd="sng" algn="ctr">
            <a:solidFill>
              <a:srgbClr val="00B05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5694" y="1180804"/>
            <a:ext cx="2303328" cy="2105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249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>
            <a:spLocks noChangeArrowheads="1"/>
          </p:cNvSpPr>
          <p:nvPr/>
        </p:nvSpPr>
        <p:spPr bwMode="auto">
          <a:xfrm>
            <a:off x="458788" y="342900"/>
            <a:ext cx="8926512" cy="35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2000" b="1" dirty="0"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Convective </a:t>
            </a:r>
            <a:r>
              <a:rPr lang="en-US" sz="2000" b="1" dirty="0" err="1" smtClean="0"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Overstability</a:t>
            </a:r>
            <a:endParaRPr lang="en-US" sz="2000" b="1" dirty="0">
              <a:effectLst>
                <a:outerShdw blurRad="38100" dist="38100" dir="2700000" algn="tl">
                  <a:srgbClr val="DDDDDD"/>
                </a:outerShdw>
              </a:effectLst>
              <a:latin typeface="Helvetica"/>
              <a:cs typeface="Helvetica"/>
            </a:endParaRPr>
          </a:p>
        </p:txBody>
      </p:sp>
      <p:sp>
        <p:nvSpPr>
          <p:cNvPr id="17" name="Text Box 20"/>
          <p:cNvSpPr txBox="1">
            <a:spLocks noChangeArrowheads="1"/>
          </p:cNvSpPr>
          <p:nvPr/>
        </p:nvSpPr>
        <p:spPr bwMode="auto">
          <a:xfrm>
            <a:off x="3283744" y="7334250"/>
            <a:ext cx="32766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1000" dirty="0" smtClean="0">
                <a:latin typeface="Helvetica"/>
                <a:cs typeface="Helvetica"/>
              </a:rPr>
              <a:t>Latter (2015)</a:t>
            </a:r>
            <a:endParaRPr lang="en-US" sz="1000" dirty="0">
              <a:latin typeface="Helvetica"/>
              <a:cs typeface="Helvetica"/>
            </a:endParaRPr>
          </a:p>
        </p:txBody>
      </p:sp>
      <p:cxnSp>
        <p:nvCxnSpPr>
          <p:cNvPr id="23" name="Straight Arrow Connector 22"/>
          <p:cNvCxnSpPr/>
          <p:nvPr/>
        </p:nvCxnSpPr>
        <p:spPr bwMode="auto">
          <a:xfrm>
            <a:off x="1243842" y="6219825"/>
            <a:ext cx="2057400" cy="0"/>
          </a:xfrm>
          <a:prstGeom prst="straightConnector1">
            <a:avLst/>
          </a:prstGeom>
          <a:solidFill>
            <a:srgbClr val="00B8FF"/>
          </a:solidFill>
          <a:ln w="76200" cap="flat" cmpd="sng" algn="ctr">
            <a:solidFill>
              <a:schemeClr val="bg2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4" name="Straight Arrow Connector 23"/>
          <p:cNvCxnSpPr/>
          <p:nvPr/>
        </p:nvCxnSpPr>
        <p:spPr bwMode="auto">
          <a:xfrm flipV="1">
            <a:off x="558042" y="4010025"/>
            <a:ext cx="0" cy="1752600"/>
          </a:xfrm>
          <a:prstGeom prst="straightConnector1">
            <a:avLst/>
          </a:prstGeom>
          <a:solidFill>
            <a:srgbClr val="00B8FF"/>
          </a:solidFill>
          <a:ln w="76200" cap="flat" cmpd="sng" algn="ctr">
            <a:solidFill>
              <a:schemeClr val="bg2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6" name="Text Box 20"/>
          <p:cNvSpPr txBox="1">
            <a:spLocks noChangeArrowheads="1"/>
          </p:cNvSpPr>
          <p:nvPr/>
        </p:nvSpPr>
        <p:spPr bwMode="auto">
          <a:xfrm>
            <a:off x="1243841" y="6377808"/>
            <a:ext cx="2057401" cy="242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1400" b="1" i="1" dirty="0" smtClean="0">
                <a:solidFill>
                  <a:schemeClr val="bg2"/>
                </a:solidFill>
                <a:latin typeface="Helvetica"/>
                <a:cs typeface="Helvetica"/>
              </a:rPr>
              <a:t>Wavenumber</a:t>
            </a:r>
          </a:p>
          <a:p>
            <a:pPr algn="ctr">
              <a:lnSpc>
                <a:spcPct val="116000"/>
              </a:lnSpc>
            </a:pPr>
            <a:endParaRPr lang="en-US" sz="1400" b="1" i="1" dirty="0">
              <a:solidFill>
                <a:schemeClr val="bg2"/>
              </a:solidFill>
              <a:latin typeface="Helvetica"/>
              <a:cs typeface="Helvetica"/>
            </a:endParaRPr>
          </a:p>
          <a:p>
            <a:pPr algn="ctr">
              <a:lnSpc>
                <a:spcPct val="116000"/>
              </a:lnSpc>
            </a:pPr>
            <a:endParaRPr lang="en-US" sz="1400" b="1" i="1" dirty="0">
              <a:solidFill>
                <a:schemeClr val="bg2"/>
              </a:solidFill>
              <a:latin typeface="Helvetica"/>
              <a:cs typeface="Helvetica"/>
            </a:endParaRPr>
          </a:p>
        </p:txBody>
      </p:sp>
      <p:sp>
        <p:nvSpPr>
          <p:cNvPr id="27" name="Text Box 20"/>
          <p:cNvSpPr txBox="1">
            <a:spLocks noChangeArrowheads="1"/>
          </p:cNvSpPr>
          <p:nvPr/>
        </p:nvSpPr>
        <p:spPr bwMode="auto">
          <a:xfrm rot="16200000">
            <a:off x="-750094" y="4764880"/>
            <a:ext cx="2057401" cy="242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1400" b="1" i="1" dirty="0" smtClean="0">
                <a:solidFill>
                  <a:schemeClr val="bg2"/>
                </a:solidFill>
                <a:latin typeface="Helvetica"/>
                <a:cs typeface="Helvetica"/>
              </a:rPr>
              <a:t>Growth rate</a:t>
            </a:r>
            <a:endParaRPr lang="en-US" sz="1400" b="1" i="1" dirty="0">
              <a:solidFill>
                <a:schemeClr val="bg2"/>
              </a:solidFill>
              <a:latin typeface="Helvetica"/>
              <a:cs typeface="Helvetica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925" y="1161699"/>
            <a:ext cx="1574800" cy="8001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 bwMode="auto">
          <a:xfrm>
            <a:off x="1567016" y="1140224"/>
            <a:ext cx="974726" cy="40005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effectLst/>
              <a:latin typeface="Times New Roman" charset="0"/>
              <a:ea typeface="ＭＳ Ｐゴシック" charset="0"/>
              <a:cs typeface="msmincho" charset="0"/>
            </a:endParaRPr>
          </a:p>
        </p:txBody>
      </p:sp>
      <p:sp>
        <p:nvSpPr>
          <p:cNvPr id="21" name="Text Box 20"/>
          <p:cNvSpPr txBox="1">
            <a:spLocks noChangeArrowheads="1"/>
          </p:cNvSpPr>
          <p:nvPr/>
        </p:nvSpPr>
        <p:spPr bwMode="auto">
          <a:xfrm>
            <a:off x="0" y="895368"/>
            <a:ext cx="3524309" cy="21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1400" dirty="0" smtClean="0">
                <a:solidFill>
                  <a:schemeClr val="tx1"/>
                </a:solidFill>
                <a:latin typeface="Helvetica"/>
                <a:cs typeface="Helvetica"/>
              </a:rPr>
              <a:t>Cooling renders the 2</a:t>
            </a:r>
            <a:r>
              <a:rPr lang="en-US" sz="1400" baseline="30000" dirty="0" smtClean="0">
                <a:solidFill>
                  <a:schemeClr val="tx1"/>
                </a:solidFill>
                <a:latin typeface="Helvetica"/>
                <a:cs typeface="Helvetica"/>
              </a:rPr>
              <a:t>nd</a:t>
            </a:r>
            <a:r>
              <a:rPr lang="en-US" sz="1400" dirty="0" smtClean="0">
                <a:solidFill>
                  <a:schemeClr val="tx1"/>
                </a:solidFill>
                <a:latin typeface="Helvetica"/>
                <a:cs typeface="Helvetica"/>
              </a:rPr>
              <a:t> </a:t>
            </a:r>
          </a:p>
          <a:p>
            <a:pPr algn="ctr">
              <a:lnSpc>
                <a:spcPct val="116000"/>
              </a:lnSpc>
            </a:pPr>
            <a:r>
              <a:rPr lang="en-US" sz="1400" dirty="0" smtClean="0">
                <a:solidFill>
                  <a:schemeClr val="tx1"/>
                </a:solidFill>
                <a:latin typeface="Helvetica"/>
                <a:cs typeface="Helvetica"/>
              </a:rPr>
              <a:t>Solberg-</a:t>
            </a:r>
            <a:r>
              <a:rPr lang="en-US" sz="1400" dirty="0" err="1" smtClean="0">
                <a:solidFill>
                  <a:schemeClr val="tx1"/>
                </a:solidFill>
                <a:latin typeface="Helvetica"/>
                <a:cs typeface="Helvetica"/>
              </a:rPr>
              <a:t>Hoiland</a:t>
            </a:r>
            <a:r>
              <a:rPr lang="en-US" sz="1400" dirty="0" smtClean="0">
                <a:solidFill>
                  <a:schemeClr val="tx1"/>
                </a:solidFill>
                <a:latin typeface="Helvetica"/>
                <a:cs typeface="Helvetica"/>
              </a:rPr>
              <a:t> criterion irrelevant</a:t>
            </a:r>
            <a:endParaRPr lang="en-US" sz="1400" dirty="0">
              <a:solidFill>
                <a:schemeClr val="tx1"/>
              </a:solidFill>
              <a:latin typeface="Helvetica"/>
              <a:cs typeface="Helvetica"/>
            </a:endParaRPr>
          </a:p>
        </p:txBody>
      </p:sp>
      <p:sp>
        <p:nvSpPr>
          <p:cNvPr id="4" name="Rectangle 3"/>
          <p:cNvSpPr/>
          <p:nvPr/>
        </p:nvSpPr>
        <p:spPr bwMode="auto">
          <a:xfrm>
            <a:off x="5114925" y="5762625"/>
            <a:ext cx="4640324" cy="149878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effectLst/>
              <a:latin typeface="Times New Roman" charset="0"/>
              <a:ea typeface="ＭＳ Ｐゴシック" charset="0"/>
              <a:cs typeface="msmincho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159" y="2194264"/>
            <a:ext cx="4541766" cy="394936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2044" y="1241607"/>
            <a:ext cx="4833205" cy="601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55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2756" y="1495425"/>
            <a:ext cx="6378575" cy="4872813"/>
          </a:xfrm>
          <a:prstGeom prst="rect">
            <a:avLst/>
          </a:prstGeom>
        </p:spPr>
      </p:pic>
      <p:sp>
        <p:nvSpPr>
          <p:cNvPr id="3" name="Text Box 1"/>
          <p:cNvSpPr txBox="1">
            <a:spLocks noChangeArrowheads="1"/>
          </p:cNvSpPr>
          <p:nvPr/>
        </p:nvSpPr>
        <p:spPr bwMode="auto">
          <a:xfrm>
            <a:off x="458788" y="342900"/>
            <a:ext cx="8926512" cy="35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2000" b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Prevalence of Convective </a:t>
            </a:r>
            <a:r>
              <a:rPr lang="en-US" sz="2000" b="1" dirty="0" err="1" smtClean="0"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Overstability</a:t>
            </a:r>
            <a:r>
              <a:rPr lang="en-US" sz="2000" b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 in actual disks</a:t>
            </a:r>
            <a:endParaRPr lang="en-US" sz="2000" b="1" dirty="0">
              <a:effectLst>
                <a:outerShdw blurRad="38100" dist="38100" dir="2700000" algn="tl">
                  <a:srgbClr val="DDDDDD"/>
                </a:outerShdw>
              </a:effectLst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457702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ombie movie 0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69200" y="1652359"/>
            <a:ext cx="7055596" cy="402035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525" y="140905"/>
            <a:ext cx="10077450" cy="4401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Helvetica"/>
                <a:cs typeface="Helvetica"/>
              </a:rPr>
              <a:t>Zombie Vortex Instability</a:t>
            </a:r>
            <a:endParaRPr lang="en-US" b="1" dirty="0">
              <a:latin typeface="Helvetica"/>
              <a:cs typeface="Helvetica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525" y="6479801"/>
            <a:ext cx="10077450" cy="4401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Helvetica"/>
                <a:cs typeface="Helvetica"/>
              </a:rPr>
              <a:t>Cascade of </a:t>
            </a:r>
            <a:r>
              <a:rPr lang="en-US" dirty="0" err="1" smtClean="0">
                <a:latin typeface="Helvetica"/>
                <a:cs typeface="Helvetica"/>
              </a:rPr>
              <a:t>baroclinic</a:t>
            </a:r>
            <a:r>
              <a:rPr lang="en-US" dirty="0" smtClean="0">
                <a:latin typeface="Helvetica"/>
                <a:cs typeface="Helvetica"/>
              </a:rPr>
              <a:t> critical layers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525" y="7279776"/>
            <a:ext cx="10077450" cy="23544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latin typeface="Helvetica"/>
                <a:cs typeface="Helvetica"/>
              </a:rPr>
              <a:t>Marcus et al. (2015, 2016)</a:t>
            </a:r>
            <a:endParaRPr lang="en-US" sz="10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402882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22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725" y="1114425"/>
            <a:ext cx="8001000" cy="5511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886325" y="1593000"/>
            <a:ext cx="396262" cy="435825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i="1" dirty="0" smtClean="0">
                <a:latin typeface="Symbol" charset="2"/>
                <a:ea typeface="Symbol" charset="2"/>
                <a:cs typeface="Symbol" charset="2"/>
              </a:rPr>
              <a:t>w</a:t>
            </a:r>
            <a:endParaRPr lang="en-US" i="1" dirty="0">
              <a:latin typeface="Symbol" charset="2"/>
              <a:ea typeface="Symbol" charset="2"/>
              <a:cs typeface="Symbol" charset="2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590925" y="3248026"/>
            <a:ext cx="228600" cy="43582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i="1" dirty="0" smtClean="0">
                <a:latin typeface="Symbol" charset="2"/>
                <a:ea typeface="Symbol" charset="2"/>
                <a:cs typeface="Symbol" charset="2"/>
              </a:rPr>
              <a:t>w</a:t>
            </a:r>
            <a:endParaRPr lang="en-US" i="1" dirty="0">
              <a:latin typeface="Symbol" charset="2"/>
              <a:ea typeface="Symbol" charset="2"/>
              <a:cs typeface="Symbol" charset="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181725" y="3269400"/>
            <a:ext cx="228600" cy="43582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i="1" dirty="0" smtClean="0">
                <a:latin typeface="Symbol" charset="2"/>
                <a:ea typeface="Symbol" charset="2"/>
                <a:cs typeface="Symbol" charset="2"/>
              </a:rPr>
              <a:t>w</a:t>
            </a:r>
            <a:endParaRPr lang="en-US" i="1" dirty="0">
              <a:latin typeface="Symbol" charset="2"/>
              <a:ea typeface="Symbol" charset="2"/>
              <a:cs typeface="Symbol" charset="2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3057525" y="6219825"/>
            <a:ext cx="5029200" cy="4064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effectLst/>
              <a:latin typeface="Times New Roman" charset="0"/>
              <a:ea typeface="ＭＳ Ｐゴシック" charset="0"/>
              <a:cs typeface="msminch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6325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500" y="787400"/>
            <a:ext cx="7912100" cy="5969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525" y="7279776"/>
            <a:ext cx="10077450" cy="23544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dirty="0" err="1" smtClean="0">
                <a:latin typeface="Helvetica"/>
                <a:cs typeface="Helvetica"/>
              </a:rPr>
              <a:t>Barranco</a:t>
            </a:r>
            <a:r>
              <a:rPr lang="en-US" sz="1000" dirty="0" smtClean="0">
                <a:latin typeface="Helvetica"/>
                <a:cs typeface="Helvetica"/>
              </a:rPr>
              <a:t> et al. (2018)</a:t>
            </a:r>
            <a:endParaRPr lang="en-US" sz="10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543309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525" y="140905"/>
            <a:ext cx="10077450" cy="4401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Helvetica"/>
                <a:cs typeface="Helvetica"/>
              </a:rPr>
              <a:t>Zombie Vortex Instability</a:t>
            </a:r>
            <a:endParaRPr lang="en-US" b="1" dirty="0">
              <a:latin typeface="Helvetica"/>
              <a:cs typeface="Helvetica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525" y="6479801"/>
            <a:ext cx="10077450" cy="4401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Helvetica"/>
                <a:cs typeface="Helvetica"/>
              </a:rPr>
              <a:t>Cascade of </a:t>
            </a:r>
            <a:r>
              <a:rPr lang="en-US" dirty="0" err="1" smtClean="0">
                <a:latin typeface="Helvetica"/>
                <a:cs typeface="Helvetica"/>
              </a:rPr>
              <a:t>baroclinic</a:t>
            </a:r>
            <a:r>
              <a:rPr lang="en-US" dirty="0" smtClean="0">
                <a:latin typeface="Helvetica"/>
                <a:cs typeface="Helvetica"/>
              </a:rPr>
              <a:t> critical layers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525" y="7279776"/>
            <a:ext cx="10077450" cy="23544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latin typeface="Helvetica"/>
                <a:cs typeface="Helvetica"/>
              </a:rPr>
              <a:t>Marcus et al. (2015, 2016)</a:t>
            </a:r>
            <a:endParaRPr lang="en-US" sz="1000" dirty="0">
              <a:latin typeface="Helvetica"/>
              <a:cs typeface="Helvetica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25" y="885825"/>
            <a:ext cx="8991600" cy="5289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18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525" y="140905"/>
            <a:ext cx="10077450" cy="4401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Helvetica"/>
                <a:cs typeface="Helvetica"/>
              </a:rPr>
              <a:t>Zombie Vortex Instability</a:t>
            </a:r>
            <a:endParaRPr lang="en-US" b="1" dirty="0">
              <a:latin typeface="Helvetica"/>
              <a:cs typeface="Helvetica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9725" y="2372808"/>
            <a:ext cx="4413296" cy="3352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278" y="2294718"/>
            <a:ext cx="4753680" cy="366712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525" y="7279776"/>
            <a:ext cx="10077450" cy="23544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dirty="0" err="1" smtClean="0">
                <a:latin typeface="Helvetica"/>
                <a:cs typeface="Helvetica"/>
              </a:rPr>
              <a:t>Lesur</a:t>
            </a:r>
            <a:r>
              <a:rPr lang="en-US" sz="1000" dirty="0" smtClean="0">
                <a:latin typeface="Helvetica"/>
                <a:cs typeface="Helvetica"/>
              </a:rPr>
              <a:t> &amp; Latter (2016)</a:t>
            </a:r>
            <a:endParaRPr lang="en-US" sz="1000" dirty="0">
              <a:latin typeface="Helvetica"/>
              <a:cs typeface="Helvetica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71525" y="1114425"/>
            <a:ext cx="4091682" cy="951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 smtClean="0"/>
              <a:t>Reproduced with </a:t>
            </a:r>
            <a:r>
              <a:rPr lang="en-US" sz="2000" dirty="0" err="1" smtClean="0"/>
              <a:t>hyperviscosity</a:t>
            </a:r>
            <a:r>
              <a:rPr lang="en-US" sz="2000" dirty="0" smtClean="0"/>
              <a:t>, </a:t>
            </a:r>
          </a:p>
          <a:p>
            <a:pPr algn="just"/>
            <a:r>
              <a:rPr lang="en-US" sz="2000" dirty="0" smtClean="0"/>
              <a:t>But not with Laplacian viscosity</a:t>
            </a:r>
          </a:p>
          <a:p>
            <a:pPr algn="just"/>
            <a:r>
              <a:rPr lang="en-US" sz="2000" dirty="0" smtClean="0"/>
              <a:t>(needs </a:t>
            </a:r>
            <a:r>
              <a:rPr lang="en-US" sz="2000" dirty="0" smtClean="0"/>
              <a:t>2048</a:t>
            </a:r>
            <a:r>
              <a:rPr lang="en-US" sz="2000" baseline="30000" dirty="0" smtClean="0"/>
              <a:t>3</a:t>
            </a:r>
            <a:r>
              <a:rPr lang="en-US" sz="2000" dirty="0" smtClean="0"/>
              <a:t>, Re ~ </a:t>
            </a:r>
            <a:r>
              <a:rPr lang="en-US" sz="2000" dirty="0" smtClean="0"/>
              <a:t>10</a:t>
            </a:r>
            <a:r>
              <a:rPr lang="en-US" sz="2000" baseline="30000" dirty="0" smtClean="0"/>
              <a:t>7</a:t>
            </a:r>
            <a:r>
              <a:rPr lang="en-US" sz="2000" dirty="0" smtClean="0"/>
              <a:t>)</a:t>
            </a:r>
            <a:endParaRPr lang="en-US" sz="2000" dirty="0"/>
          </a:p>
        </p:txBody>
      </p:sp>
      <p:sp>
        <p:nvSpPr>
          <p:cNvPr id="10" name="TextBox 9"/>
          <p:cNvSpPr txBox="1"/>
          <p:nvPr/>
        </p:nvSpPr>
        <p:spPr>
          <a:xfrm>
            <a:off x="5580532" y="1114425"/>
            <a:ext cx="4091682" cy="12372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 smtClean="0"/>
              <a:t>The critical layer should have width </a:t>
            </a:r>
          </a:p>
          <a:p>
            <a:pPr algn="just"/>
            <a:r>
              <a:rPr lang="en-US" sz="2000" dirty="0" smtClean="0"/>
              <a:t>~10</a:t>
            </a:r>
            <a:r>
              <a:rPr lang="en-US" sz="2000" baseline="30000" dirty="0" smtClean="0"/>
              <a:t>-4</a:t>
            </a:r>
            <a:r>
              <a:rPr lang="en-US" sz="2000" i="1" dirty="0" smtClean="0"/>
              <a:t>H</a:t>
            </a:r>
            <a:r>
              <a:rPr lang="en-US" sz="2000" dirty="0" smtClean="0"/>
              <a:t>. Buoyancy (near-adiabatic conditions) needs to be maintained over long times at that length.    </a:t>
            </a:r>
            <a:endParaRPr lang="en-US" sz="2000" dirty="0"/>
          </a:p>
        </p:txBody>
      </p:sp>
      <p:sp>
        <p:nvSpPr>
          <p:cNvPr id="11" name="TextBox 10"/>
          <p:cNvSpPr txBox="1"/>
          <p:nvPr/>
        </p:nvSpPr>
        <p:spPr>
          <a:xfrm>
            <a:off x="66675" y="6160894"/>
            <a:ext cx="10077450" cy="7793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Helvetica"/>
                <a:cs typeface="Helvetica"/>
              </a:rPr>
              <a:t>Only in the very inner disk</a:t>
            </a:r>
            <a:r>
              <a:rPr lang="en-US" smtClean="0">
                <a:latin typeface="Helvetica"/>
                <a:cs typeface="Helvetica"/>
              </a:rPr>
              <a:t>, </a:t>
            </a:r>
          </a:p>
          <a:p>
            <a:pPr algn="ctr"/>
            <a:r>
              <a:rPr lang="en-US" dirty="0" smtClean="0">
                <a:latin typeface="Helvetica"/>
                <a:cs typeface="Helvetica"/>
              </a:rPr>
              <a:t>that may be MRI-unstable anyway</a:t>
            </a:r>
            <a:endParaRPr lang="en-US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382246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01D0AF59-99C3-4251-AB9A-C966C6AD440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0077450" cy="75628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1855405F-37A2-4869-9154-F8BE3BECE6C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4280" y="529399"/>
            <a:ext cx="9288889" cy="6504051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2598" y="709601"/>
            <a:ext cx="7492252" cy="6143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187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Screen Shot 2014-09-05 at 8.13.44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8473" y="1403676"/>
            <a:ext cx="4049225" cy="2543277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 bwMode="auto">
          <a:xfrm>
            <a:off x="3275216" y="1266825"/>
            <a:ext cx="3989295" cy="126467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68537" tIns="34268" rIns="68537" bIns="34268" numCol="1" rtlCol="0" anchor="t" anchorCtr="0" compatLnSpc="1">
            <a:prstTxWarp prst="textNoShape">
              <a:avLst/>
            </a:prstTxWarp>
          </a:bodyPr>
          <a:lstStyle/>
          <a:p>
            <a:pPr defTabSz="342699"/>
            <a:endParaRPr lang="en-US" sz="1799"/>
          </a:p>
        </p:txBody>
      </p:sp>
      <p:sp>
        <p:nvSpPr>
          <p:cNvPr id="3" name="TextBox 2"/>
          <p:cNvSpPr txBox="1"/>
          <p:nvPr/>
        </p:nvSpPr>
        <p:spPr>
          <a:xfrm>
            <a:off x="254011" y="1469321"/>
            <a:ext cx="2636393" cy="69313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99" b="1" dirty="0">
                <a:solidFill>
                  <a:schemeClr val="accent2"/>
                </a:solidFill>
                <a:latin typeface="Helvetica"/>
                <a:cs typeface="Helvetica"/>
              </a:rPr>
              <a:t>Vertical Shear Instability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176390" y="1457429"/>
            <a:ext cx="4133389" cy="69313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99" b="1" dirty="0">
                <a:solidFill>
                  <a:srgbClr val="C00000"/>
                </a:solidFill>
                <a:latin typeface="Helvetica"/>
                <a:cs typeface="Helvetica"/>
              </a:rPr>
              <a:t>Convective </a:t>
            </a:r>
          </a:p>
          <a:p>
            <a:pPr algn="ctr"/>
            <a:r>
              <a:rPr lang="en-US" sz="2099" b="1" dirty="0" err="1">
                <a:solidFill>
                  <a:srgbClr val="C00000"/>
                </a:solidFill>
                <a:latin typeface="Helvetica"/>
                <a:cs typeface="Helvetica"/>
              </a:rPr>
              <a:t>Overstability</a:t>
            </a:r>
            <a:endParaRPr lang="en-US" sz="2099" b="1" dirty="0">
              <a:solidFill>
                <a:srgbClr val="C00000"/>
              </a:solidFill>
              <a:latin typeface="Helvetica"/>
              <a:cs typeface="Helvetica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745948" y="1448113"/>
            <a:ext cx="2069183" cy="69313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99" b="1" dirty="0">
                <a:solidFill>
                  <a:srgbClr val="0070C0"/>
                </a:solidFill>
                <a:latin typeface="Helvetica"/>
                <a:cs typeface="Helvetica"/>
              </a:rPr>
              <a:t>Zombie Vortex Instability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93" y="2363906"/>
            <a:ext cx="3225366" cy="180889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 bwMode="auto">
          <a:xfrm>
            <a:off x="-96367" y="3610430"/>
            <a:ext cx="228456" cy="685368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68537" tIns="34268" rIns="68537" bIns="34268" numCol="1" rtlCol="0" anchor="t" anchorCtr="0" compatLnSpc="1">
            <a:prstTxWarp prst="textNoShape">
              <a:avLst/>
            </a:prstTxWarp>
          </a:bodyPr>
          <a:lstStyle/>
          <a:p>
            <a:pPr defTabSz="342699"/>
            <a:endParaRPr lang="en-US" sz="1799"/>
          </a:p>
        </p:txBody>
      </p:sp>
      <p:sp>
        <p:nvSpPr>
          <p:cNvPr id="8" name="Rectangle 7"/>
          <p:cNvSpPr/>
          <p:nvPr/>
        </p:nvSpPr>
        <p:spPr bwMode="auto">
          <a:xfrm>
            <a:off x="123237" y="4024047"/>
            <a:ext cx="228456" cy="685368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68537" tIns="34268" rIns="68537" bIns="34268" numCol="1" rtlCol="0" anchor="t" anchorCtr="0" compatLnSpc="1">
            <a:prstTxWarp prst="textNoShape">
              <a:avLst/>
            </a:prstTxWarp>
          </a:bodyPr>
          <a:lstStyle/>
          <a:p>
            <a:pPr defTabSz="342699"/>
            <a:endParaRPr lang="en-US" sz="1799"/>
          </a:p>
        </p:txBody>
      </p:sp>
      <p:sp>
        <p:nvSpPr>
          <p:cNvPr id="9" name="Rectangle 8"/>
          <p:cNvSpPr/>
          <p:nvPr/>
        </p:nvSpPr>
        <p:spPr bwMode="auto">
          <a:xfrm>
            <a:off x="279453" y="4348218"/>
            <a:ext cx="228456" cy="685368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68537" tIns="34268" rIns="68537" bIns="34268" numCol="1" rtlCol="0" anchor="t" anchorCtr="0" compatLnSpc="1">
            <a:prstTxWarp prst="textNoShape">
              <a:avLst/>
            </a:prstTxWarp>
          </a:bodyPr>
          <a:lstStyle/>
          <a:p>
            <a:pPr defTabSz="342699"/>
            <a:endParaRPr lang="en-US" sz="1799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6741" y="2430682"/>
            <a:ext cx="2708721" cy="1593365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 bwMode="auto">
          <a:xfrm>
            <a:off x="1772636" y="4880093"/>
            <a:ext cx="228456" cy="685368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68537" tIns="34268" rIns="68537" bIns="34268" numCol="1" rtlCol="0" anchor="t" anchorCtr="0" compatLnSpc="1">
            <a:prstTxWarp prst="textNoShape">
              <a:avLst/>
            </a:prstTxWarp>
          </a:bodyPr>
          <a:lstStyle/>
          <a:p>
            <a:pPr defTabSz="342699"/>
            <a:endParaRPr lang="en-US" sz="1799"/>
          </a:p>
        </p:txBody>
      </p:sp>
      <p:sp>
        <p:nvSpPr>
          <p:cNvPr id="15" name="Rectangle 14"/>
          <p:cNvSpPr/>
          <p:nvPr/>
        </p:nvSpPr>
        <p:spPr bwMode="auto">
          <a:xfrm>
            <a:off x="47660" y="1380049"/>
            <a:ext cx="3167626" cy="2968169"/>
          </a:xfrm>
          <a:prstGeom prst="rect">
            <a:avLst/>
          </a:prstGeom>
          <a:noFill/>
          <a:ln w="603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68537" tIns="34268" rIns="68537" bIns="34268" numCol="1" rtlCol="0" anchor="t" anchorCtr="0" compatLnSpc="1">
            <a:prstTxWarp prst="textNoShape">
              <a:avLst/>
            </a:prstTxWarp>
          </a:bodyPr>
          <a:lstStyle/>
          <a:p>
            <a:pPr defTabSz="342699"/>
            <a:endParaRPr lang="en-US" sz="1799"/>
          </a:p>
        </p:txBody>
      </p:sp>
      <p:sp>
        <p:nvSpPr>
          <p:cNvPr id="16" name="Rectangle 15"/>
          <p:cNvSpPr/>
          <p:nvPr/>
        </p:nvSpPr>
        <p:spPr bwMode="auto">
          <a:xfrm>
            <a:off x="3308832" y="1380051"/>
            <a:ext cx="3962052" cy="2968169"/>
          </a:xfrm>
          <a:prstGeom prst="rect">
            <a:avLst/>
          </a:prstGeom>
          <a:noFill/>
          <a:ln w="603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68537" tIns="34268" rIns="68537" bIns="34268" numCol="1" rtlCol="0" anchor="t" anchorCtr="0" compatLnSpc="1">
            <a:prstTxWarp prst="textNoShape">
              <a:avLst/>
            </a:prstTxWarp>
          </a:bodyPr>
          <a:lstStyle/>
          <a:p>
            <a:pPr defTabSz="342699"/>
            <a:endParaRPr lang="en-US" sz="1799">
              <a:solidFill>
                <a:srgbClr val="FF0000"/>
              </a:solidFill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7321254" y="1380054"/>
            <a:ext cx="2748921" cy="2968169"/>
          </a:xfrm>
          <a:prstGeom prst="rect">
            <a:avLst/>
          </a:prstGeom>
          <a:noFill/>
          <a:ln w="60325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68537" tIns="34268" rIns="68537" bIns="34268" numCol="1" rtlCol="0" anchor="t" anchorCtr="0" compatLnSpc="1">
            <a:prstTxWarp prst="textNoShape">
              <a:avLst/>
            </a:prstTxWarp>
          </a:bodyPr>
          <a:lstStyle/>
          <a:p>
            <a:pPr defTabSz="342699"/>
            <a:endParaRPr lang="en-US" sz="1799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8126" y="4148858"/>
            <a:ext cx="3108263" cy="2106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27" dirty="0">
                <a:latin typeface="Helvetica"/>
                <a:cs typeface="Helvetica"/>
              </a:rPr>
              <a:t>Nelson et al. 2013, Lin &amp; </a:t>
            </a:r>
            <a:r>
              <a:rPr lang="en-US" sz="827" dirty="0" err="1">
                <a:latin typeface="Helvetica"/>
                <a:cs typeface="Helvetica"/>
              </a:rPr>
              <a:t>Youdin</a:t>
            </a:r>
            <a:r>
              <a:rPr lang="en-US" sz="827" dirty="0">
                <a:latin typeface="Helvetica"/>
                <a:cs typeface="Helvetica"/>
              </a:rPr>
              <a:t> 2015, </a:t>
            </a:r>
            <a:r>
              <a:rPr lang="en-US" sz="827" dirty="0" err="1">
                <a:latin typeface="Helvetica"/>
                <a:cs typeface="Helvetica"/>
              </a:rPr>
              <a:t>Umurhan</a:t>
            </a:r>
            <a:r>
              <a:rPr lang="en-US" sz="827" dirty="0">
                <a:latin typeface="Helvetica"/>
                <a:cs typeface="Helvetica"/>
              </a:rPr>
              <a:t> et al. 2016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046878" y="4119265"/>
            <a:ext cx="4485958" cy="2106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27" dirty="0" err="1">
                <a:latin typeface="Helvetica"/>
                <a:cs typeface="Helvetica"/>
              </a:rPr>
              <a:t>Klahr</a:t>
            </a:r>
            <a:r>
              <a:rPr lang="en-US" sz="827" dirty="0">
                <a:latin typeface="Helvetica"/>
                <a:cs typeface="Helvetica"/>
              </a:rPr>
              <a:t> 2003, </a:t>
            </a:r>
            <a:r>
              <a:rPr lang="en-US" sz="827" dirty="0" err="1">
                <a:latin typeface="Helvetica"/>
                <a:cs typeface="Helvetica"/>
              </a:rPr>
              <a:t>Lesur</a:t>
            </a:r>
            <a:r>
              <a:rPr lang="en-US" sz="827" dirty="0">
                <a:latin typeface="Helvetica"/>
                <a:cs typeface="Helvetica"/>
              </a:rPr>
              <a:t> &amp; </a:t>
            </a:r>
            <a:r>
              <a:rPr lang="en-US" sz="827" dirty="0" err="1">
                <a:latin typeface="Helvetica"/>
                <a:cs typeface="Helvetica"/>
              </a:rPr>
              <a:t>Papaloizou</a:t>
            </a:r>
            <a:r>
              <a:rPr lang="en-US" sz="827" dirty="0">
                <a:latin typeface="Helvetica"/>
                <a:cs typeface="Helvetica"/>
              </a:rPr>
              <a:t> 2010, Lyra &amp; </a:t>
            </a:r>
            <a:r>
              <a:rPr lang="en-US" sz="827" dirty="0" err="1">
                <a:latin typeface="Helvetica"/>
                <a:cs typeface="Helvetica"/>
              </a:rPr>
              <a:t>Klahr</a:t>
            </a:r>
            <a:r>
              <a:rPr lang="en-US" sz="827" dirty="0">
                <a:latin typeface="Helvetica"/>
                <a:cs typeface="Helvetica"/>
              </a:rPr>
              <a:t> 2011, Lyra 2014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360150" y="4022298"/>
            <a:ext cx="2839848" cy="3290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27" dirty="0">
                <a:latin typeface="Helvetica"/>
                <a:cs typeface="Helvetica"/>
              </a:rPr>
              <a:t>Marcus et al. 2012, 2013, 2015, 2016</a:t>
            </a:r>
          </a:p>
          <a:p>
            <a:pPr algn="ctr"/>
            <a:r>
              <a:rPr lang="en-US" sz="827" dirty="0" err="1">
                <a:latin typeface="Helvetica"/>
                <a:cs typeface="Helvetica"/>
              </a:rPr>
              <a:t>Umurhan</a:t>
            </a:r>
            <a:r>
              <a:rPr lang="en-US" sz="827" dirty="0">
                <a:latin typeface="Helvetica"/>
                <a:cs typeface="Helvetica"/>
              </a:rPr>
              <a:t> et al  2016, </a:t>
            </a:r>
            <a:r>
              <a:rPr lang="en-US" sz="827" dirty="0" err="1">
                <a:latin typeface="Helvetica"/>
                <a:cs typeface="Helvetica"/>
              </a:rPr>
              <a:t>Lesur</a:t>
            </a:r>
            <a:r>
              <a:rPr lang="en-US" sz="827" dirty="0">
                <a:latin typeface="Helvetica"/>
                <a:cs typeface="Helvetica"/>
              </a:rPr>
              <a:t> &amp; Latter 2016</a:t>
            </a:r>
          </a:p>
        </p:txBody>
      </p:sp>
      <p:sp>
        <p:nvSpPr>
          <p:cNvPr id="22" name="Title 1"/>
          <p:cNvSpPr txBox="1">
            <a:spLocks/>
          </p:cNvSpPr>
          <p:nvPr/>
        </p:nvSpPr>
        <p:spPr bwMode="auto">
          <a:xfrm>
            <a:off x="238125" y="4573768"/>
            <a:ext cx="2985881" cy="762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742950" indent="-28575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 marL="11430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 marL="16002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 marL="20574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>
              <a:defRPr/>
            </a:pPr>
            <a:endParaRPr lang="en-US" sz="1800" b="1" dirty="0" smtClean="0">
              <a:latin typeface="Symbol" charset="2"/>
              <a:ea typeface="Symbol" charset="2"/>
              <a:cs typeface="Symbol" charset="2"/>
            </a:endParaRPr>
          </a:p>
          <a:p>
            <a:pPr>
              <a:defRPr/>
            </a:pPr>
            <a:endParaRPr lang="en-US" sz="1800" b="1" dirty="0" smtClean="0">
              <a:latin typeface="Symbol" charset="2"/>
              <a:ea typeface="Symbol" charset="2"/>
              <a:cs typeface="Symbol" charset="2"/>
            </a:endParaRPr>
          </a:p>
          <a:p>
            <a:pPr>
              <a:defRPr/>
            </a:pPr>
            <a:endParaRPr lang="en-US" sz="1800" b="1" dirty="0" smtClean="0">
              <a:latin typeface="Symbol" charset="2"/>
              <a:ea typeface="Symbol" charset="2"/>
              <a:cs typeface="Symbol" charset="2"/>
            </a:endParaRPr>
          </a:p>
          <a:p>
            <a:pPr>
              <a:defRPr/>
            </a:pPr>
            <a:r>
              <a:rPr lang="en-US" sz="1800" b="1" dirty="0" err="1" smtClean="0">
                <a:latin typeface="Symbol" charset="2"/>
                <a:ea typeface="Symbol" charset="2"/>
                <a:cs typeface="Symbol" charset="2"/>
              </a:rPr>
              <a:t>Wt</a:t>
            </a:r>
            <a:r>
              <a:rPr lang="en-US" sz="1800" b="1" dirty="0" smtClean="0">
                <a:latin typeface="Symbol" charset="2"/>
                <a:ea typeface="Symbol" charset="2"/>
                <a:cs typeface="Symbol" charset="2"/>
              </a:rPr>
              <a:t> &lt;&lt; 1</a:t>
            </a:r>
          </a:p>
          <a:p>
            <a:pPr>
              <a:defRPr/>
            </a:pPr>
            <a:r>
              <a:rPr lang="en-US" sz="1800" b="1" dirty="0" smtClean="0">
                <a:latin typeface="Symbol" charset="2"/>
                <a:ea typeface="Symbol" charset="2"/>
                <a:cs typeface="Symbol" charset="2"/>
              </a:rPr>
              <a:t>(k &lt; 1 </a:t>
            </a:r>
            <a:r>
              <a:rPr lang="en-US" sz="1800" b="1" dirty="0" smtClean="0">
                <a:ea typeface="Symbol" charset="2"/>
                <a:cs typeface="Symbol" charset="2"/>
              </a:rPr>
              <a:t>cm</a:t>
            </a:r>
            <a:r>
              <a:rPr lang="en-US" sz="1800" b="1" baseline="30000" dirty="0" smtClean="0">
                <a:ea typeface="Symbol" charset="2"/>
                <a:cs typeface="Symbol" charset="2"/>
              </a:rPr>
              <a:t>2</a:t>
            </a:r>
            <a:r>
              <a:rPr lang="en-US" sz="1800" b="1" dirty="0" smtClean="0">
                <a:ea typeface="Symbol" charset="2"/>
                <a:cs typeface="Symbol" charset="2"/>
              </a:rPr>
              <a:t>/g</a:t>
            </a:r>
            <a:r>
              <a:rPr lang="en-US" sz="1800" b="1" dirty="0" smtClean="0">
                <a:latin typeface="Symbol" charset="2"/>
                <a:ea typeface="Symbol" charset="2"/>
                <a:cs typeface="Symbol" charset="2"/>
              </a:rPr>
              <a:t> )</a:t>
            </a:r>
            <a:endParaRPr lang="en-US" sz="1800" b="1" dirty="0">
              <a:latin typeface="Symbol" charset="2"/>
              <a:ea typeface="Symbol" charset="2"/>
              <a:cs typeface="Symbol" charset="2"/>
            </a:endParaRPr>
          </a:p>
        </p:txBody>
      </p:sp>
      <p:sp>
        <p:nvSpPr>
          <p:cNvPr id="23" name="Title 1"/>
          <p:cNvSpPr txBox="1">
            <a:spLocks/>
          </p:cNvSpPr>
          <p:nvPr/>
        </p:nvSpPr>
        <p:spPr bwMode="auto">
          <a:xfrm>
            <a:off x="3776922" y="4460777"/>
            <a:ext cx="2985881" cy="762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742950" indent="-28575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 marL="11430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 marL="16002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 marL="20574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>
              <a:defRPr/>
            </a:pPr>
            <a:endParaRPr lang="en-US" sz="1800" b="1" dirty="0" smtClean="0">
              <a:latin typeface="Symbol" charset="2"/>
              <a:ea typeface="Symbol" charset="2"/>
              <a:cs typeface="Symbol" charset="2"/>
            </a:endParaRPr>
          </a:p>
          <a:p>
            <a:pPr>
              <a:defRPr/>
            </a:pPr>
            <a:endParaRPr lang="en-US" sz="1800" b="1" dirty="0">
              <a:latin typeface="Symbol" charset="2"/>
              <a:ea typeface="Symbol" charset="2"/>
              <a:cs typeface="Symbol" charset="2"/>
            </a:endParaRPr>
          </a:p>
          <a:p>
            <a:pPr>
              <a:defRPr/>
            </a:pPr>
            <a:endParaRPr lang="en-US" sz="1800" b="1" dirty="0" smtClean="0">
              <a:latin typeface="Symbol" charset="2"/>
              <a:ea typeface="Symbol" charset="2"/>
              <a:cs typeface="Symbol" charset="2"/>
            </a:endParaRPr>
          </a:p>
          <a:p>
            <a:pPr>
              <a:defRPr/>
            </a:pPr>
            <a:endParaRPr lang="en-US" sz="1800" b="1" dirty="0">
              <a:latin typeface="Symbol" charset="2"/>
              <a:ea typeface="Symbol" charset="2"/>
              <a:cs typeface="Symbol" charset="2"/>
            </a:endParaRPr>
          </a:p>
          <a:p>
            <a:pPr>
              <a:defRPr/>
            </a:pPr>
            <a:r>
              <a:rPr lang="en-US" sz="1800" b="1" dirty="0" err="1" smtClean="0">
                <a:latin typeface="Symbol" charset="2"/>
                <a:ea typeface="Symbol" charset="2"/>
                <a:cs typeface="Symbol" charset="2"/>
              </a:rPr>
              <a:t>Wt</a:t>
            </a:r>
            <a:r>
              <a:rPr lang="en-US" sz="1800" b="1" dirty="0" smtClean="0">
                <a:latin typeface="Symbol" charset="2"/>
                <a:ea typeface="Symbol" charset="2"/>
                <a:cs typeface="Symbol" charset="2"/>
              </a:rPr>
              <a:t> ~ 1</a:t>
            </a:r>
          </a:p>
          <a:p>
            <a:pPr>
              <a:defRPr/>
            </a:pPr>
            <a:r>
              <a:rPr lang="en-US" sz="1800" b="1" dirty="0" smtClean="0">
                <a:latin typeface="Symbol" charset="2"/>
                <a:ea typeface="Symbol" charset="2"/>
                <a:cs typeface="Symbol" charset="2"/>
              </a:rPr>
              <a:t>(k </a:t>
            </a:r>
            <a:r>
              <a:rPr lang="en-US" sz="1800" b="1" dirty="0">
                <a:latin typeface="Symbol" charset="2"/>
                <a:ea typeface="Symbol" charset="2"/>
                <a:cs typeface="Symbol" charset="2"/>
              </a:rPr>
              <a:t>~</a:t>
            </a:r>
            <a:r>
              <a:rPr lang="en-US" sz="1800" b="1" dirty="0" smtClean="0">
                <a:latin typeface="Symbol" charset="2"/>
                <a:ea typeface="Symbol" charset="2"/>
                <a:cs typeface="Symbol" charset="2"/>
              </a:rPr>
              <a:t> 1-50 </a:t>
            </a:r>
            <a:r>
              <a:rPr lang="en-US" sz="1800" b="1" dirty="0" smtClean="0">
                <a:ea typeface="Symbol" charset="2"/>
                <a:cs typeface="Symbol" charset="2"/>
              </a:rPr>
              <a:t>cm</a:t>
            </a:r>
            <a:r>
              <a:rPr lang="en-US" sz="1800" b="1" baseline="30000" dirty="0" smtClean="0">
                <a:ea typeface="Symbol" charset="2"/>
                <a:cs typeface="Symbol" charset="2"/>
              </a:rPr>
              <a:t>2</a:t>
            </a:r>
            <a:r>
              <a:rPr lang="en-US" sz="1800" b="1" dirty="0" smtClean="0">
                <a:ea typeface="Symbol" charset="2"/>
                <a:cs typeface="Symbol" charset="2"/>
              </a:rPr>
              <a:t>/g</a:t>
            </a:r>
            <a:r>
              <a:rPr lang="en-US" sz="1800" b="1" dirty="0" smtClean="0">
                <a:latin typeface="Symbol" charset="2"/>
                <a:ea typeface="Symbol" charset="2"/>
                <a:cs typeface="Symbol" charset="2"/>
              </a:rPr>
              <a:t> )</a:t>
            </a:r>
            <a:endParaRPr lang="en-US" sz="1800" b="1" dirty="0">
              <a:latin typeface="Symbol" charset="2"/>
              <a:ea typeface="Symbol" charset="2"/>
              <a:cs typeface="Symbol" charset="2"/>
            </a:endParaRPr>
          </a:p>
        </p:txBody>
      </p:sp>
      <p:sp>
        <p:nvSpPr>
          <p:cNvPr id="24" name="Title 1"/>
          <p:cNvSpPr txBox="1">
            <a:spLocks/>
          </p:cNvSpPr>
          <p:nvPr/>
        </p:nvSpPr>
        <p:spPr bwMode="auto">
          <a:xfrm>
            <a:off x="7214117" y="4444469"/>
            <a:ext cx="2985881" cy="762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742950" indent="-28575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 marL="11430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 marL="16002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 marL="20574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>
              <a:defRPr/>
            </a:pPr>
            <a:endParaRPr lang="en-US" sz="1800" b="1" dirty="0" smtClean="0">
              <a:latin typeface="Symbol" charset="2"/>
              <a:ea typeface="Symbol" charset="2"/>
              <a:cs typeface="Symbol" charset="2"/>
            </a:endParaRPr>
          </a:p>
          <a:p>
            <a:pPr>
              <a:defRPr/>
            </a:pPr>
            <a:endParaRPr lang="en-US" sz="1800" b="1" dirty="0">
              <a:latin typeface="Symbol" charset="2"/>
              <a:ea typeface="Symbol" charset="2"/>
              <a:cs typeface="Symbol" charset="2"/>
            </a:endParaRPr>
          </a:p>
          <a:p>
            <a:pPr>
              <a:defRPr/>
            </a:pPr>
            <a:endParaRPr lang="en-US" sz="1800" b="1" dirty="0" smtClean="0">
              <a:latin typeface="Symbol" charset="2"/>
              <a:ea typeface="Symbol" charset="2"/>
              <a:cs typeface="Symbol" charset="2"/>
            </a:endParaRPr>
          </a:p>
          <a:p>
            <a:pPr>
              <a:defRPr/>
            </a:pPr>
            <a:endParaRPr lang="en-US" sz="1800" b="1" dirty="0" smtClean="0">
              <a:latin typeface="Symbol" charset="2"/>
              <a:ea typeface="Symbol" charset="2"/>
              <a:cs typeface="Symbol" charset="2"/>
            </a:endParaRPr>
          </a:p>
          <a:p>
            <a:pPr>
              <a:defRPr/>
            </a:pPr>
            <a:r>
              <a:rPr lang="en-US" sz="1800" b="1" dirty="0" err="1" smtClean="0">
                <a:latin typeface="Symbol" charset="2"/>
                <a:ea typeface="Symbol" charset="2"/>
                <a:cs typeface="Symbol" charset="2"/>
              </a:rPr>
              <a:t>Wt</a:t>
            </a:r>
            <a:r>
              <a:rPr lang="en-US" sz="1800" b="1" dirty="0" smtClean="0">
                <a:latin typeface="Symbol" charset="2"/>
                <a:ea typeface="Symbol" charset="2"/>
                <a:cs typeface="Symbol" charset="2"/>
              </a:rPr>
              <a:t> &gt;&gt; 1</a:t>
            </a:r>
          </a:p>
          <a:p>
            <a:pPr>
              <a:defRPr/>
            </a:pPr>
            <a:r>
              <a:rPr lang="en-US" sz="1800" b="1" dirty="0" smtClean="0">
                <a:latin typeface="Symbol" charset="2"/>
                <a:ea typeface="Symbol" charset="2"/>
                <a:cs typeface="Symbol" charset="2"/>
              </a:rPr>
              <a:t>(k &gt; 50 </a:t>
            </a:r>
            <a:r>
              <a:rPr lang="en-US" sz="1800" b="1" dirty="0" smtClean="0">
                <a:ea typeface="Symbol" charset="2"/>
                <a:cs typeface="Symbol" charset="2"/>
              </a:rPr>
              <a:t>cm</a:t>
            </a:r>
            <a:r>
              <a:rPr lang="en-US" sz="1800" b="1" baseline="30000" dirty="0" smtClean="0">
                <a:ea typeface="Symbol" charset="2"/>
                <a:cs typeface="Symbol" charset="2"/>
              </a:rPr>
              <a:t>2</a:t>
            </a:r>
            <a:r>
              <a:rPr lang="en-US" sz="1800" b="1" dirty="0" smtClean="0">
                <a:ea typeface="Symbol" charset="2"/>
                <a:cs typeface="Symbol" charset="2"/>
              </a:rPr>
              <a:t>/g</a:t>
            </a:r>
            <a:r>
              <a:rPr lang="en-US" sz="1800" b="1" dirty="0" smtClean="0">
                <a:latin typeface="Symbol" charset="2"/>
                <a:ea typeface="Symbol" charset="2"/>
                <a:cs typeface="Symbol" charset="2"/>
              </a:rPr>
              <a:t> )</a:t>
            </a:r>
            <a:endParaRPr lang="en-US" sz="1800" b="1" dirty="0">
              <a:latin typeface="Symbol" charset="2"/>
              <a:ea typeface="Symbol" charset="2"/>
              <a:cs typeface="Symbol" charset="2"/>
            </a:endParaRPr>
          </a:p>
        </p:txBody>
      </p:sp>
      <p:cxnSp>
        <p:nvCxnSpPr>
          <p:cNvPr id="10" name="Straight Arrow Connector 9"/>
          <p:cNvCxnSpPr/>
          <p:nvPr/>
        </p:nvCxnSpPr>
        <p:spPr bwMode="auto">
          <a:xfrm>
            <a:off x="238125" y="6372225"/>
            <a:ext cx="9577006" cy="0"/>
          </a:xfrm>
          <a:prstGeom prst="straightConnector1">
            <a:avLst/>
          </a:prstGeom>
          <a:solidFill>
            <a:srgbClr val="00B8FF"/>
          </a:solidFill>
          <a:ln w="85725" cap="flat" cmpd="sng" algn="ctr">
            <a:gradFill flip="none" rotWithShape="1">
              <a:gsLst>
                <a:gs pos="0">
                  <a:schemeClr val="accent4">
                    <a:lumMod val="67000"/>
                  </a:schemeClr>
                </a:gs>
                <a:gs pos="48000">
                  <a:schemeClr val="accent4">
                    <a:lumMod val="97000"/>
                    <a:lumOff val="3000"/>
                  </a:schemeClr>
                </a:gs>
                <a:gs pos="100000">
                  <a:schemeClr val="accent4">
                    <a:lumMod val="60000"/>
                    <a:lumOff val="40000"/>
                  </a:schemeClr>
                </a:gs>
              </a:gsLst>
              <a:lin ang="10800000" scaled="1"/>
              <a:tileRect/>
            </a:gra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5" name="Title 1"/>
          <p:cNvSpPr txBox="1">
            <a:spLocks/>
          </p:cNvSpPr>
          <p:nvPr/>
        </p:nvSpPr>
        <p:spPr bwMode="auto">
          <a:xfrm>
            <a:off x="765101" y="6571687"/>
            <a:ext cx="8602663" cy="762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742950" indent="-28575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 marL="11430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 marL="16002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 marL="20574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>
              <a:defRPr/>
            </a:pPr>
            <a:r>
              <a:rPr lang="en-US" sz="2800" b="1" i="1" dirty="0" smtClean="0">
                <a:latin typeface="Helvetica"/>
                <a:cs typeface="Helvetica"/>
              </a:rPr>
              <a:t>Opacity</a:t>
            </a:r>
            <a:endParaRPr lang="en-US" sz="2800" b="1" i="1" dirty="0">
              <a:latin typeface="Helvetica"/>
              <a:cs typeface="Helvetica"/>
            </a:endParaRPr>
          </a:p>
        </p:txBody>
      </p:sp>
      <p:sp>
        <p:nvSpPr>
          <p:cNvPr id="26" name="Title 1"/>
          <p:cNvSpPr txBox="1">
            <a:spLocks/>
          </p:cNvSpPr>
          <p:nvPr/>
        </p:nvSpPr>
        <p:spPr bwMode="auto">
          <a:xfrm>
            <a:off x="771525" y="428625"/>
            <a:ext cx="8602663" cy="762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742950" indent="-28575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 marL="11430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 marL="16002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 marL="20574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>
              <a:defRPr/>
            </a:pPr>
            <a:r>
              <a:rPr lang="en-US" sz="2800" b="1" dirty="0" err="1" smtClean="0">
                <a:latin typeface="Helvetica"/>
                <a:cs typeface="Helvetica"/>
              </a:rPr>
              <a:t>Hydrodynamical</a:t>
            </a:r>
            <a:r>
              <a:rPr lang="en-US" sz="2800" b="1" dirty="0" smtClean="0">
                <a:latin typeface="Helvetica"/>
                <a:cs typeface="Helvetica"/>
              </a:rPr>
              <a:t> Instabilities</a:t>
            </a:r>
            <a:endParaRPr lang="en-US" sz="2800" b="1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874587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030" y="1876426"/>
            <a:ext cx="7437295" cy="524753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525" y="7210425"/>
            <a:ext cx="10067925" cy="378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err="1" smtClean="0">
                <a:latin typeface="Helvetica"/>
                <a:cs typeface="Helvetica"/>
              </a:rPr>
              <a:t>Malygin</a:t>
            </a:r>
            <a:r>
              <a:rPr lang="en-US" sz="1000" dirty="0" smtClean="0">
                <a:latin typeface="Helvetica"/>
                <a:cs typeface="Helvetica"/>
              </a:rPr>
              <a:t> et al.  2017, Lyra &amp; </a:t>
            </a:r>
            <a:r>
              <a:rPr lang="en-US" sz="1000" dirty="0" err="1" smtClean="0">
                <a:latin typeface="Helvetica"/>
                <a:cs typeface="Helvetica"/>
              </a:rPr>
              <a:t>Umurhan</a:t>
            </a:r>
            <a:r>
              <a:rPr lang="en-US" sz="1000" dirty="0" smtClean="0">
                <a:latin typeface="Helvetica"/>
                <a:cs typeface="Helvetica"/>
              </a:rPr>
              <a:t> 2019, </a:t>
            </a:r>
            <a:r>
              <a:rPr lang="en-US" sz="1000" dirty="0" err="1" smtClean="0">
                <a:latin typeface="Helvetica"/>
                <a:cs typeface="Helvetica"/>
              </a:rPr>
              <a:t>Pfeil</a:t>
            </a:r>
            <a:r>
              <a:rPr lang="en-US" sz="1000" dirty="0" smtClean="0">
                <a:latin typeface="Helvetica"/>
                <a:cs typeface="Helvetica"/>
              </a:rPr>
              <a:t> &amp; </a:t>
            </a:r>
            <a:r>
              <a:rPr lang="en-US" sz="1000" dirty="0" err="1" smtClean="0">
                <a:latin typeface="Helvetica"/>
                <a:cs typeface="Helvetica"/>
              </a:rPr>
              <a:t>Klahr</a:t>
            </a:r>
            <a:r>
              <a:rPr lang="en-US" sz="1000" dirty="0" smtClean="0">
                <a:latin typeface="Helvetica"/>
                <a:cs typeface="Helvetica"/>
              </a:rPr>
              <a:t> 2019</a:t>
            </a:r>
          </a:p>
          <a:p>
            <a:pPr algn="ctr"/>
            <a:endParaRPr lang="en-US" sz="1000" dirty="0">
              <a:latin typeface="Helvetica"/>
              <a:cs typeface="Helvetica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525" y="140905"/>
            <a:ext cx="10077450" cy="7793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Helvetica"/>
                <a:cs typeface="Helvetica"/>
              </a:rPr>
              <a:t>Synthesis</a:t>
            </a:r>
          </a:p>
          <a:p>
            <a:pPr algn="ctr"/>
            <a:endParaRPr lang="en-US" b="1" dirty="0" smtClean="0">
              <a:latin typeface="Helvetica"/>
              <a:cs typeface="Helvetica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75736" y="5501161"/>
            <a:ext cx="1347738" cy="6076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i="1" dirty="0" smtClean="0"/>
              <a:t>Zombie</a:t>
            </a:r>
          </a:p>
          <a:p>
            <a:r>
              <a:rPr lang="en-US" sz="1800" b="1" i="1" dirty="0" smtClean="0"/>
              <a:t>Vortex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719463" y="5076825"/>
            <a:ext cx="1395462" cy="349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i="1" dirty="0" smtClean="0"/>
              <a:t>Convective</a:t>
            </a:r>
            <a:endParaRPr lang="en-US" sz="1800" i="1" dirty="0"/>
          </a:p>
        </p:txBody>
      </p:sp>
      <p:sp>
        <p:nvSpPr>
          <p:cNvPr id="8" name="TextBox 7"/>
          <p:cNvSpPr txBox="1"/>
          <p:nvPr/>
        </p:nvSpPr>
        <p:spPr>
          <a:xfrm>
            <a:off x="5572125" y="4467225"/>
            <a:ext cx="1524000" cy="349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i="1" dirty="0" smtClean="0"/>
              <a:t>Vertical shear</a:t>
            </a:r>
            <a:endParaRPr lang="en-US" sz="1800" i="1" dirty="0"/>
          </a:p>
        </p:txBody>
      </p:sp>
      <p:sp>
        <p:nvSpPr>
          <p:cNvPr id="9" name="TextBox 8"/>
          <p:cNvSpPr txBox="1"/>
          <p:nvPr/>
        </p:nvSpPr>
        <p:spPr>
          <a:xfrm>
            <a:off x="6943725" y="3202857"/>
            <a:ext cx="1447800" cy="349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i="1" dirty="0" smtClean="0"/>
              <a:t>Convective</a:t>
            </a:r>
            <a:endParaRPr lang="en-US" sz="1800" i="1" dirty="0"/>
          </a:p>
        </p:txBody>
      </p:sp>
      <p:sp>
        <p:nvSpPr>
          <p:cNvPr id="10" name="TextBox 9"/>
          <p:cNvSpPr txBox="1"/>
          <p:nvPr/>
        </p:nvSpPr>
        <p:spPr>
          <a:xfrm>
            <a:off x="7781925" y="2183223"/>
            <a:ext cx="914400" cy="6076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i="1" dirty="0" smtClean="0"/>
              <a:t>Zombie Vortex</a:t>
            </a:r>
            <a:endParaRPr lang="en-US" sz="1800" i="1" dirty="0"/>
          </a:p>
        </p:txBody>
      </p:sp>
    </p:spTree>
    <p:extLst>
      <p:ext uri="{BB962C8B-B14F-4D97-AF65-F5344CB8AC3E}">
        <p14:creationId xmlns:p14="http://schemas.microsoft.com/office/powerpoint/2010/main" val="494503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Oval 131"/>
          <p:cNvSpPr/>
          <p:nvPr/>
        </p:nvSpPr>
        <p:spPr>
          <a:xfrm>
            <a:off x="724835" y="5711221"/>
            <a:ext cx="75581" cy="7558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84"/>
          </a:p>
        </p:txBody>
      </p:sp>
      <p:sp>
        <p:nvSpPr>
          <p:cNvPr id="133" name="TextBox 132"/>
          <p:cNvSpPr txBox="1"/>
          <p:nvPr/>
        </p:nvSpPr>
        <p:spPr>
          <a:xfrm>
            <a:off x="840214" y="5583364"/>
            <a:ext cx="522900" cy="376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984" dirty="0"/>
              <a:t>Ion</a:t>
            </a:r>
          </a:p>
        </p:txBody>
      </p:sp>
      <p:sp>
        <p:nvSpPr>
          <p:cNvPr id="134" name="Oval 133"/>
          <p:cNvSpPr/>
          <p:nvPr/>
        </p:nvSpPr>
        <p:spPr>
          <a:xfrm>
            <a:off x="726901" y="5948701"/>
            <a:ext cx="75581" cy="7558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84"/>
          </a:p>
        </p:txBody>
      </p:sp>
      <p:sp>
        <p:nvSpPr>
          <p:cNvPr id="135" name="TextBox 134"/>
          <p:cNvSpPr txBox="1"/>
          <p:nvPr/>
        </p:nvSpPr>
        <p:spPr>
          <a:xfrm>
            <a:off x="829891" y="5833234"/>
            <a:ext cx="946093" cy="376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984" dirty="0"/>
              <a:t>Neutral</a:t>
            </a:r>
          </a:p>
        </p:txBody>
      </p:sp>
      <p:sp>
        <p:nvSpPr>
          <p:cNvPr id="137" name="Oval 136"/>
          <p:cNvSpPr/>
          <p:nvPr/>
        </p:nvSpPr>
        <p:spPr>
          <a:xfrm>
            <a:off x="728968" y="6186180"/>
            <a:ext cx="75581" cy="75581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84"/>
          </a:p>
        </p:txBody>
      </p:sp>
      <p:sp>
        <p:nvSpPr>
          <p:cNvPr id="138" name="TextBox 137"/>
          <p:cNvSpPr txBox="1"/>
          <p:nvPr/>
        </p:nvSpPr>
        <p:spPr>
          <a:xfrm>
            <a:off x="824488" y="6095776"/>
            <a:ext cx="1043876" cy="376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984" dirty="0"/>
              <a:t>Electron</a:t>
            </a:r>
          </a:p>
        </p:txBody>
      </p:sp>
      <p:sp>
        <p:nvSpPr>
          <p:cNvPr id="1046" name="Rounded Rectangle 1045"/>
          <p:cNvSpPr/>
          <p:nvPr/>
        </p:nvSpPr>
        <p:spPr>
          <a:xfrm>
            <a:off x="594735" y="5484495"/>
            <a:ext cx="1273629" cy="1038286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84"/>
          </a:p>
        </p:txBody>
      </p:sp>
      <p:pic>
        <p:nvPicPr>
          <p:cNvPr id="1220" name="Picture 12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461" y="1573106"/>
            <a:ext cx="1682855" cy="3779044"/>
          </a:xfrm>
          <a:prstGeom prst="rect">
            <a:avLst/>
          </a:prstGeom>
        </p:spPr>
      </p:pic>
      <p:pic>
        <p:nvPicPr>
          <p:cNvPr id="1221" name="Picture 12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3468" y="1573104"/>
            <a:ext cx="1732685" cy="3779044"/>
          </a:xfrm>
          <a:prstGeom prst="rect">
            <a:avLst/>
          </a:prstGeom>
        </p:spPr>
      </p:pic>
      <p:pic>
        <p:nvPicPr>
          <p:cNvPr id="1223" name="Picture 12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6864" y="1573105"/>
            <a:ext cx="1654729" cy="3779044"/>
          </a:xfrm>
          <a:prstGeom prst="rect">
            <a:avLst/>
          </a:prstGeom>
        </p:spPr>
      </p:pic>
      <p:sp>
        <p:nvSpPr>
          <p:cNvPr id="1224" name="TextBox 1223"/>
          <p:cNvSpPr txBox="1"/>
          <p:nvPr/>
        </p:nvSpPr>
        <p:spPr>
          <a:xfrm>
            <a:off x="1300900" y="218005"/>
            <a:ext cx="7553328" cy="43582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Helvetica"/>
                <a:cs typeface="Helvetica"/>
              </a:rPr>
              <a:t>MHD regimes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5278271" y="1740121"/>
            <a:ext cx="1838928" cy="3444506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84"/>
          </a:p>
        </p:txBody>
      </p:sp>
      <p:sp>
        <p:nvSpPr>
          <p:cNvPr id="4" name="TextBox 3"/>
          <p:cNvSpPr txBox="1"/>
          <p:nvPr/>
        </p:nvSpPr>
        <p:spPr>
          <a:xfrm>
            <a:off x="5957118" y="1839245"/>
            <a:ext cx="622286" cy="376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984" dirty="0">
                <a:latin typeface="Helvetica" charset="0"/>
                <a:ea typeface="Helvetica" charset="0"/>
                <a:cs typeface="Helvetica" charset="0"/>
              </a:rPr>
              <a:t>Hall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6197734" y="2272906"/>
            <a:ext cx="0" cy="194527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val 19"/>
          <p:cNvSpPr/>
          <p:nvPr/>
        </p:nvSpPr>
        <p:spPr>
          <a:xfrm>
            <a:off x="6135266" y="4096348"/>
            <a:ext cx="75581" cy="75581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84"/>
          </a:p>
        </p:txBody>
      </p:sp>
      <p:sp>
        <p:nvSpPr>
          <p:cNvPr id="21" name="Oval 20"/>
          <p:cNvSpPr/>
          <p:nvPr/>
        </p:nvSpPr>
        <p:spPr>
          <a:xfrm>
            <a:off x="5667537" y="3754793"/>
            <a:ext cx="75581" cy="7558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84"/>
          </a:p>
        </p:txBody>
      </p:sp>
      <p:sp>
        <p:nvSpPr>
          <p:cNvPr id="22" name="Oval 21"/>
          <p:cNvSpPr/>
          <p:nvPr/>
        </p:nvSpPr>
        <p:spPr>
          <a:xfrm>
            <a:off x="6261234" y="3776267"/>
            <a:ext cx="75581" cy="75581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84"/>
          </a:p>
        </p:txBody>
      </p:sp>
      <p:sp>
        <p:nvSpPr>
          <p:cNvPr id="23" name="Oval 22"/>
          <p:cNvSpPr/>
          <p:nvPr/>
        </p:nvSpPr>
        <p:spPr>
          <a:xfrm>
            <a:off x="6114618" y="3679212"/>
            <a:ext cx="75581" cy="75581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84"/>
          </a:p>
        </p:txBody>
      </p:sp>
      <p:sp>
        <p:nvSpPr>
          <p:cNvPr id="24" name="Oval 23"/>
          <p:cNvSpPr/>
          <p:nvPr/>
        </p:nvSpPr>
        <p:spPr>
          <a:xfrm>
            <a:off x="6201349" y="3344673"/>
            <a:ext cx="75581" cy="75581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84"/>
          </a:p>
        </p:txBody>
      </p:sp>
      <p:sp>
        <p:nvSpPr>
          <p:cNvPr id="25" name="Oval 24"/>
          <p:cNvSpPr/>
          <p:nvPr/>
        </p:nvSpPr>
        <p:spPr>
          <a:xfrm>
            <a:off x="6054733" y="3247618"/>
            <a:ext cx="75581" cy="75581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84"/>
          </a:p>
        </p:txBody>
      </p:sp>
      <p:sp>
        <p:nvSpPr>
          <p:cNvPr id="26" name="Oval 25"/>
          <p:cNvSpPr/>
          <p:nvPr/>
        </p:nvSpPr>
        <p:spPr>
          <a:xfrm>
            <a:off x="6143531" y="2977099"/>
            <a:ext cx="75581" cy="75581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84"/>
          </a:p>
        </p:txBody>
      </p:sp>
      <p:sp>
        <p:nvSpPr>
          <p:cNvPr id="27" name="Oval 26"/>
          <p:cNvSpPr/>
          <p:nvPr/>
        </p:nvSpPr>
        <p:spPr>
          <a:xfrm>
            <a:off x="6219938" y="2731362"/>
            <a:ext cx="75581" cy="75581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84"/>
          </a:p>
        </p:txBody>
      </p:sp>
      <p:sp>
        <p:nvSpPr>
          <p:cNvPr id="28" name="Oval 27"/>
          <p:cNvSpPr/>
          <p:nvPr/>
        </p:nvSpPr>
        <p:spPr>
          <a:xfrm>
            <a:off x="5723703" y="3640594"/>
            <a:ext cx="75581" cy="7558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84"/>
          </a:p>
        </p:txBody>
      </p:sp>
      <p:sp>
        <p:nvSpPr>
          <p:cNvPr id="29" name="Oval 28"/>
          <p:cNvSpPr/>
          <p:nvPr/>
        </p:nvSpPr>
        <p:spPr>
          <a:xfrm>
            <a:off x="5731554" y="4178125"/>
            <a:ext cx="75581" cy="7558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84"/>
          </a:p>
        </p:txBody>
      </p:sp>
      <p:sp>
        <p:nvSpPr>
          <p:cNvPr id="30" name="Oval 29"/>
          <p:cNvSpPr/>
          <p:nvPr/>
        </p:nvSpPr>
        <p:spPr>
          <a:xfrm>
            <a:off x="5700988" y="4088706"/>
            <a:ext cx="75581" cy="7558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84"/>
          </a:p>
        </p:txBody>
      </p:sp>
      <p:sp>
        <p:nvSpPr>
          <p:cNvPr id="31" name="Oval 30"/>
          <p:cNvSpPr/>
          <p:nvPr/>
        </p:nvSpPr>
        <p:spPr>
          <a:xfrm>
            <a:off x="6489426" y="3449164"/>
            <a:ext cx="75581" cy="7558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84"/>
          </a:p>
        </p:txBody>
      </p:sp>
      <p:sp>
        <p:nvSpPr>
          <p:cNvPr id="32" name="Oval 31"/>
          <p:cNvSpPr/>
          <p:nvPr/>
        </p:nvSpPr>
        <p:spPr>
          <a:xfrm>
            <a:off x="6446471" y="3334965"/>
            <a:ext cx="75581" cy="7558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84"/>
          </a:p>
        </p:txBody>
      </p:sp>
      <p:sp>
        <p:nvSpPr>
          <p:cNvPr id="33" name="Oval 32"/>
          <p:cNvSpPr/>
          <p:nvPr/>
        </p:nvSpPr>
        <p:spPr>
          <a:xfrm>
            <a:off x="6367590" y="2819326"/>
            <a:ext cx="75581" cy="7558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84"/>
          </a:p>
        </p:txBody>
      </p:sp>
      <p:sp>
        <p:nvSpPr>
          <p:cNvPr id="34" name="Oval 33"/>
          <p:cNvSpPr/>
          <p:nvPr/>
        </p:nvSpPr>
        <p:spPr>
          <a:xfrm>
            <a:off x="6398976" y="2717517"/>
            <a:ext cx="75581" cy="7558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84"/>
          </a:p>
        </p:txBody>
      </p:sp>
      <p:sp>
        <p:nvSpPr>
          <p:cNvPr id="35" name="Oval 34"/>
          <p:cNvSpPr/>
          <p:nvPr/>
        </p:nvSpPr>
        <p:spPr>
          <a:xfrm>
            <a:off x="5793505" y="3162125"/>
            <a:ext cx="75581" cy="7558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84"/>
          </a:p>
        </p:txBody>
      </p:sp>
      <p:sp>
        <p:nvSpPr>
          <p:cNvPr id="36" name="Oval 35"/>
          <p:cNvSpPr/>
          <p:nvPr/>
        </p:nvSpPr>
        <p:spPr>
          <a:xfrm>
            <a:off x="5849671" y="3047925"/>
            <a:ext cx="75581" cy="7558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84"/>
          </a:p>
        </p:txBody>
      </p:sp>
      <p:sp>
        <p:nvSpPr>
          <p:cNvPr id="37" name="Oval 36"/>
          <p:cNvSpPr/>
          <p:nvPr/>
        </p:nvSpPr>
        <p:spPr>
          <a:xfrm>
            <a:off x="5944254" y="2903995"/>
            <a:ext cx="75581" cy="7558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84"/>
          </a:p>
        </p:txBody>
      </p:sp>
      <p:sp>
        <p:nvSpPr>
          <p:cNvPr id="38" name="Oval 37"/>
          <p:cNvSpPr/>
          <p:nvPr/>
        </p:nvSpPr>
        <p:spPr>
          <a:xfrm>
            <a:off x="5913838" y="2804053"/>
            <a:ext cx="75581" cy="7558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84"/>
          </a:p>
        </p:txBody>
      </p:sp>
      <p:sp>
        <p:nvSpPr>
          <p:cNvPr id="39" name="Oval 38"/>
          <p:cNvSpPr/>
          <p:nvPr/>
        </p:nvSpPr>
        <p:spPr>
          <a:xfrm>
            <a:off x="6503882" y="3860107"/>
            <a:ext cx="75581" cy="7558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84"/>
          </a:p>
        </p:txBody>
      </p:sp>
      <p:sp>
        <p:nvSpPr>
          <p:cNvPr id="40" name="Oval 39"/>
          <p:cNvSpPr/>
          <p:nvPr/>
        </p:nvSpPr>
        <p:spPr>
          <a:xfrm>
            <a:off x="6510487" y="3745908"/>
            <a:ext cx="75581" cy="7558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84"/>
          </a:p>
        </p:txBody>
      </p:sp>
      <p:sp>
        <p:nvSpPr>
          <p:cNvPr id="41" name="Oval 40"/>
          <p:cNvSpPr/>
          <p:nvPr/>
        </p:nvSpPr>
        <p:spPr>
          <a:xfrm>
            <a:off x="6406827" y="4085197"/>
            <a:ext cx="75581" cy="7558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84"/>
          </a:p>
        </p:txBody>
      </p:sp>
      <p:sp>
        <p:nvSpPr>
          <p:cNvPr id="42" name="Oval 41"/>
          <p:cNvSpPr/>
          <p:nvPr/>
        </p:nvSpPr>
        <p:spPr>
          <a:xfrm>
            <a:off x="6376262" y="3970997"/>
            <a:ext cx="75581" cy="7558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84"/>
          </a:p>
        </p:txBody>
      </p:sp>
      <p:sp>
        <p:nvSpPr>
          <p:cNvPr id="43" name="Oval 42"/>
          <p:cNvSpPr/>
          <p:nvPr/>
        </p:nvSpPr>
        <p:spPr>
          <a:xfrm>
            <a:off x="6718436" y="3022330"/>
            <a:ext cx="75581" cy="7558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84"/>
          </a:p>
        </p:txBody>
      </p:sp>
      <p:sp>
        <p:nvSpPr>
          <p:cNvPr id="44" name="Oval 43"/>
          <p:cNvSpPr/>
          <p:nvPr/>
        </p:nvSpPr>
        <p:spPr>
          <a:xfrm>
            <a:off x="6710796" y="2917826"/>
            <a:ext cx="75581" cy="7558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84"/>
          </a:p>
        </p:txBody>
      </p:sp>
      <p:sp>
        <p:nvSpPr>
          <p:cNvPr id="45" name="Oval 44"/>
          <p:cNvSpPr/>
          <p:nvPr/>
        </p:nvSpPr>
        <p:spPr>
          <a:xfrm>
            <a:off x="6509868" y="3148298"/>
            <a:ext cx="75581" cy="7558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84"/>
          </a:p>
        </p:txBody>
      </p:sp>
      <p:sp>
        <p:nvSpPr>
          <p:cNvPr id="46" name="Oval 45"/>
          <p:cNvSpPr/>
          <p:nvPr/>
        </p:nvSpPr>
        <p:spPr>
          <a:xfrm>
            <a:off x="6502228" y="3043794"/>
            <a:ext cx="75581" cy="7558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84"/>
          </a:p>
        </p:txBody>
      </p:sp>
      <p:sp>
        <p:nvSpPr>
          <p:cNvPr id="47" name="Oval 46"/>
          <p:cNvSpPr/>
          <p:nvPr/>
        </p:nvSpPr>
        <p:spPr>
          <a:xfrm>
            <a:off x="5793505" y="3496666"/>
            <a:ext cx="75581" cy="7558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84"/>
          </a:p>
        </p:txBody>
      </p:sp>
      <p:sp>
        <p:nvSpPr>
          <p:cNvPr id="48" name="Oval 47"/>
          <p:cNvSpPr/>
          <p:nvPr/>
        </p:nvSpPr>
        <p:spPr>
          <a:xfrm>
            <a:off x="5762940" y="3382466"/>
            <a:ext cx="75581" cy="7558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84"/>
          </a:p>
        </p:txBody>
      </p:sp>
      <p:sp>
        <p:nvSpPr>
          <p:cNvPr id="8" name="TextBox 7"/>
          <p:cNvSpPr txBox="1"/>
          <p:nvPr/>
        </p:nvSpPr>
        <p:spPr>
          <a:xfrm>
            <a:off x="5345815" y="4614647"/>
            <a:ext cx="1782860" cy="4235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57" b="1" dirty="0">
                <a:solidFill>
                  <a:srgbClr val="FF0000"/>
                </a:solidFill>
                <a:latin typeface="Helvetica" charset="0"/>
                <a:ea typeface="Helvetica" charset="0"/>
                <a:cs typeface="Helvetica" charset="0"/>
              </a:rPr>
              <a:t>Neutrals</a:t>
            </a:r>
            <a:r>
              <a:rPr lang="en-US" sz="1157" dirty="0">
                <a:latin typeface="Helvetica" charset="0"/>
                <a:ea typeface="Helvetica" charset="0"/>
                <a:cs typeface="Helvetica" charset="0"/>
              </a:rPr>
              <a:t> can drag </a:t>
            </a:r>
            <a:r>
              <a:rPr lang="en-US" sz="1157" b="1" dirty="0">
                <a:solidFill>
                  <a:srgbClr val="0070C0"/>
                </a:solidFill>
                <a:latin typeface="Helvetica" charset="0"/>
                <a:ea typeface="Helvetica" charset="0"/>
                <a:cs typeface="Helvetica" charset="0"/>
              </a:rPr>
              <a:t>ions</a:t>
            </a:r>
            <a:r>
              <a:rPr lang="en-US" sz="1157" dirty="0">
                <a:latin typeface="Helvetica" charset="0"/>
                <a:ea typeface="Helvetica" charset="0"/>
                <a:cs typeface="Helvetica" charset="0"/>
              </a:rPr>
              <a:t>,</a:t>
            </a:r>
          </a:p>
          <a:p>
            <a:r>
              <a:rPr lang="en-US" sz="1157">
                <a:latin typeface="Helvetica" charset="0"/>
                <a:ea typeface="Helvetica" charset="0"/>
                <a:cs typeface="Helvetica" charset="0"/>
              </a:rPr>
              <a:t>But </a:t>
            </a:r>
            <a:r>
              <a:rPr lang="en-US" sz="1157" dirty="0">
                <a:latin typeface="Helvetica" charset="0"/>
                <a:ea typeface="Helvetica" charset="0"/>
                <a:cs typeface="Helvetica" charset="0"/>
              </a:rPr>
              <a:t>not </a:t>
            </a:r>
            <a:r>
              <a:rPr lang="en-US" sz="1157" b="1" dirty="0">
                <a:solidFill>
                  <a:srgbClr val="92D050"/>
                </a:solidFill>
                <a:latin typeface="Helvetica" charset="0"/>
                <a:ea typeface="Helvetica" charset="0"/>
                <a:cs typeface="Helvetica" charset="0"/>
              </a:rPr>
              <a:t>electrons</a:t>
            </a:r>
            <a:r>
              <a:rPr lang="en-US" sz="1157" dirty="0">
                <a:latin typeface="Helvetica" charset="0"/>
                <a:ea typeface="Helvetica" charset="0"/>
                <a:cs typeface="Helvetica" charset="0"/>
              </a:rPr>
              <a:t>. 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9525" y="7210425"/>
            <a:ext cx="10067925" cy="378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latin typeface="Helvetica"/>
                <a:cs typeface="Helvetica"/>
              </a:rPr>
              <a:t>Wardle 1999</a:t>
            </a:r>
            <a:r>
              <a:rPr lang="en-US" sz="1000" smtClean="0">
                <a:latin typeface="Helvetica"/>
                <a:cs typeface="Helvetica"/>
              </a:rPr>
              <a:t>, Wardle 2007</a:t>
            </a:r>
            <a:endParaRPr lang="en-US" sz="1000" dirty="0" smtClean="0">
              <a:latin typeface="Helvetica"/>
              <a:cs typeface="Helvetica"/>
            </a:endParaRPr>
          </a:p>
          <a:p>
            <a:pPr algn="ctr"/>
            <a:endParaRPr lang="en-US" sz="10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675250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0" name="Picture 12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461" y="1573106"/>
            <a:ext cx="1682855" cy="3779044"/>
          </a:xfrm>
          <a:prstGeom prst="rect">
            <a:avLst/>
          </a:prstGeom>
        </p:spPr>
      </p:pic>
      <p:pic>
        <p:nvPicPr>
          <p:cNvPr id="1221" name="Picture 12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3468" y="1573104"/>
            <a:ext cx="1732685" cy="3779044"/>
          </a:xfrm>
          <a:prstGeom prst="rect">
            <a:avLst/>
          </a:prstGeom>
        </p:spPr>
      </p:pic>
      <p:pic>
        <p:nvPicPr>
          <p:cNvPr id="1222" name="Picture 12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5310" y="1573104"/>
            <a:ext cx="1705453" cy="3779044"/>
          </a:xfrm>
          <a:prstGeom prst="rect">
            <a:avLst/>
          </a:prstGeom>
        </p:spPr>
      </p:pic>
      <p:pic>
        <p:nvPicPr>
          <p:cNvPr id="1223" name="Picture 12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6864" y="1573105"/>
            <a:ext cx="1654729" cy="3779044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412722" y="1599214"/>
            <a:ext cx="7021462" cy="3779044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84"/>
          </a:p>
        </p:txBody>
      </p:sp>
      <p:sp>
        <p:nvSpPr>
          <p:cNvPr id="16" name="Oval 15"/>
          <p:cNvSpPr/>
          <p:nvPr/>
        </p:nvSpPr>
        <p:spPr>
          <a:xfrm>
            <a:off x="724835" y="5711221"/>
            <a:ext cx="75581" cy="7558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84"/>
          </a:p>
        </p:txBody>
      </p:sp>
      <p:sp>
        <p:nvSpPr>
          <p:cNvPr id="17" name="TextBox 16"/>
          <p:cNvSpPr txBox="1"/>
          <p:nvPr/>
        </p:nvSpPr>
        <p:spPr>
          <a:xfrm>
            <a:off x="840214" y="5583364"/>
            <a:ext cx="522900" cy="376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984" dirty="0"/>
              <a:t>Ion</a:t>
            </a:r>
          </a:p>
        </p:txBody>
      </p:sp>
      <p:sp>
        <p:nvSpPr>
          <p:cNvPr id="18" name="Oval 17"/>
          <p:cNvSpPr/>
          <p:nvPr/>
        </p:nvSpPr>
        <p:spPr>
          <a:xfrm>
            <a:off x="726901" y="5948701"/>
            <a:ext cx="75581" cy="7558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84"/>
          </a:p>
        </p:txBody>
      </p:sp>
      <p:sp>
        <p:nvSpPr>
          <p:cNvPr id="19" name="TextBox 18"/>
          <p:cNvSpPr txBox="1"/>
          <p:nvPr/>
        </p:nvSpPr>
        <p:spPr>
          <a:xfrm>
            <a:off x="829891" y="5833234"/>
            <a:ext cx="946093" cy="376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984" dirty="0"/>
              <a:t>Neutral</a:t>
            </a:r>
          </a:p>
        </p:txBody>
      </p:sp>
      <p:sp>
        <p:nvSpPr>
          <p:cNvPr id="20" name="Oval 19"/>
          <p:cNvSpPr/>
          <p:nvPr/>
        </p:nvSpPr>
        <p:spPr>
          <a:xfrm>
            <a:off x="728968" y="6186180"/>
            <a:ext cx="75581" cy="75581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84"/>
          </a:p>
        </p:txBody>
      </p:sp>
      <p:sp>
        <p:nvSpPr>
          <p:cNvPr id="21" name="TextBox 20"/>
          <p:cNvSpPr txBox="1"/>
          <p:nvPr/>
        </p:nvSpPr>
        <p:spPr>
          <a:xfrm>
            <a:off x="824488" y="6095776"/>
            <a:ext cx="1043876" cy="376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984" dirty="0"/>
              <a:t>Electron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594735" y="5484495"/>
            <a:ext cx="1273629" cy="1038286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84"/>
          </a:p>
        </p:txBody>
      </p:sp>
      <p:sp>
        <p:nvSpPr>
          <p:cNvPr id="23" name="TextBox 22"/>
          <p:cNvSpPr txBox="1"/>
          <p:nvPr/>
        </p:nvSpPr>
        <p:spPr>
          <a:xfrm>
            <a:off x="1300900" y="218005"/>
            <a:ext cx="7553328" cy="43582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Helvetica"/>
                <a:cs typeface="Helvetica"/>
              </a:rPr>
              <a:t>MHD regimes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9525" y="7210425"/>
            <a:ext cx="10067925" cy="378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latin typeface="Helvetica"/>
                <a:cs typeface="Helvetica"/>
              </a:rPr>
              <a:t>Wardle 1999, Wardle 2007, Bai &amp; Stone 2011</a:t>
            </a:r>
          </a:p>
          <a:p>
            <a:pPr algn="ctr"/>
            <a:endParaRPr lang="en-US" sz="10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922183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62062" y="274186"/>
            <a:ext cx="7553328" cy="435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>
                <a:latin typeface="Helvetica"/>
                <a:cs typeface="Helvetica"/>
              </a:rPr>
              <a:t>Magnetocentrifugal</a:t>
            </a:r>
            <a:r>
              <a:rPr lang="en-US" b="1" dirty="0">
                <a:latin typeface="Helvetica"/>
                <a:cs typeface="Helvetica"/>
              </a:rPr>
              <a:t> wind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554770" y="6133165"/>
            <a:ext cx="2341675" cy="210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24" dirty="0" err="1">
                <a:latin typeface="Helvetica"/>
                <a:cs typeface="Helvetica"/>
              </a:rPr>
              <a:t>Bhétune</a:t>
            </a:r>
            <a:r>
              <a:rPr lang="en-US" sz="824" dirty="0">
                <a:latin typeface="Helvetica"/>
                <a:cs typeface="Helvetica"/>
              </a:rPr>
              <a:t> et al. (2017)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2062" y="1808587"/>
            <a:ext cx="3496049" cy="4296176"/>
          </a:xfrm>
          <a:prstGeom prst="rect">
            <a:avLst/>
          </a:prstGeom>
        </p:spPr>
      </p:pic>
      <p:pic>
        <p:nvPicPr>
          <p:cNvPr id="9" name="Picture 8" descr="Screen Shot 2015-06-02 at 12.02.00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833" y="2218729"/>
            <a:ext cx="4363905" cy="419941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364833" y="5667849"/>
            <a:ext cx="4520350" cy="9534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84"/>
          </a:p>
        </p:txBody>
      </p:sp>
      <p:sp>
        <p:nvSpPr>
          <p:cNvPr id="11" name="TextBox 10"/>
          <p:cNvSpPr txBox="1"/>
          <p:nvPr/>
        </p:nvSpPr>
        <p:spPr>
          <a:xfrm>
            <a:off x="6686422" y="6133165"/>
            <a:ext cx="2341675" cy="210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24" dirty="0">
                <a:latin typeface="Helvetica"/>
                <a:cs typeface="Helvetica"/>
              </a:rPr>
              <a:t>Bai &amp; Stone (2013)</a:t>
            </a:r>
          </a:p>
        </p:txBody>
      </p:sp>
    </p:spTree>
    <p:extLst>
      <p:ext uri="{BB962C8B-B14F-4D97-AF65-F5344CB8AC3E}">
        <p14:creationId xmlns:p14="http://schemas.microsoft.com/office/powerpoint/2010/main" val="1163421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0" name="Picture 12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461" y="1573106"/>
            <a:ext cx="1682855" cy="3779044"/>
          </a:xfrm>
          <a:prstGeom prst="rect">
            <a:avLst/>
          </a:prstGeom>
        </p:spPr>
      </p:pic>
      <p:pic>
        <p:nvPicPr>
          <p:cNvPr id="1221" name="Picture 12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3468" y="1573104"/>
            <a:ext cx="1732685" cy="3779044"/>
          </a:xfrm>
          <a:prstGeom prst="rect">
            <a:avLst/>
          </a:prstGeom>
        </p:spPr>
      </p:pic>
      <p:pic>
        <p:nvPicPr>
          <p:cNvPr id="1222" name="Picture 12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5310" y="1573104"/>
            <a:ext cx="1705453" cy="3779044"/>
          </a:xfrm>
          <a:prstGeom prst="rect">
            <a:avLst/>
          </a:prstGeom>
        </p:spPr>
      </p:pic>
      <p:pic>
        <p:nvPicPr>
          <p:cNvPr id="1223" name="Picture 12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6864" y="1573105"/>
            <a:ext cx="1654729" cy="3779044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724835" y="5711221"/>
            <a:ext cx="75581" cy="7558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84"/>
          </a:p>
        </p:txBody>
      </p:sp>
      <p:sp>
        <p:nvSpPr>
          <p:cNvPr id="17" name="TextBox 16"/>
          <p:cNvSpPr txBox="1"/>
          <p:nvPr/>
        </p:nvSpPr>
        <p:spPr>
          <a:xfrm>
            <a:off x="840214" y="5583364"/>
            <a:ext cx="522900" cy="376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984" dirty="0"/>
              <a:t>Ion</a:t>
            </a:r>
          </a:p>
        </p:txBody>
      </p:sp>
      <p:sp>
        <p:nvSpPr>
          <p:cNvPr id="18" name="Oval 17"/>
          <p:cNvSpPr/>
          <p:nvPr/>
        </p:nvSpPr>
        <p:spPr>
          <a:xfrm>
            <a:off x="726901" y="5948701"/>
            <a:ext cx="75581" cy="7558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84"/>
          </a:p>
        </p:txBody>
      </p:sp>
      <p:sp>
        <p:nvSpPr>
          <p:cNvPr id="19" name="TextBox 18"/>
          <p:cNvSpPr txBox="1"/>
          <p:nvPr/>
        </p:nvSpPr>
        <p:spPr>
          <a:xfrm>
            <a:off x="829891" y="5833234"/>
            <a:ext cx="946093" cy="376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984" dirty="0"/>
              <a:t>Neutral</a:t>
            </a:r>
          </a:p>
        </p:txBody>
      </p:sp>
      <p:sp>
        <p:nvSpPr>
          <p:cNvPr id="20" name="Oval 19"/>
          <p:cNvSpPr/>
          <p:nvPr/>
        </p:nvSpPr>
        <p:spPr>
          <a:xfrm>
            <a:off x="728968" y="6186180"/>
            <a:ext cx="75581" cy="75581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84"/>
          </a:p>
        </p:txBody>
      </p:sp>
      <p:sp>
        <p:nvSpPr>
          <p:cNvPr id="21" name="TextBox 20"/>
          <p:cNvSpPr txBox="1"/>
          <p:nvPr/>
        </p:nvSpPr>
        <p:spPr>
          <a:xfrm>
            <a:off x="824488" y="6095776"/>
            <a:ext cx="1043876" cy="376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984" dirty="0"/>
              <a:t>Electron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594735" y="5484495"/>
            <a:ext cx="1273629" cy="1038286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84"/>
          </a:p>
        </p:txBody>
      </p:sp>
      <p:sp>
        <p:nvSpPr>
          <p:cNvPr id="23" name="TextBox 22"/>
          <p:cNvSpPr txBox="1"/>
          <p:nvPr/>
        </p:nvSpPr>
        <p:spPr>
          <a:xfrm>
            <a:off x="1300900" y="218005"/>
            <a:ext cx="7553328" cy="43582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Helvetica"/>
                <a:cs typeface="Helvetica"/>
              </a:rPr>
              <a:t>MHD regimes</a:t>
            </a:r>
          </a:p>
        </p:txBody>
      </p:sp>
      <p:sp>
        <p:nvSpPr>
          <p:cNvPr id="24" name="Rectangle 23"/>
          <p:cNvSpPr/>
          <p:nvPr/>
        </p:nvSpPr>
        <p:spPr>
          <a:xfrm>
            <a:off x="412722" y="1599214"/>
            <a:ext cx="4549803" cy="3779044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84"/>
          </a:p>
        </p:txBody>
      </p:sp>
      <p:sp>
        <p:nvSpPr>
          <p:cNvPr id="25" name="Rectangle 24"/>
          <p:cNvSpPr/>
          <p:nvPr/>
        </p:nvSpPr>
        <p:spPr>
          <a:xfrm>
            <a:off x="7789919" y="1492977"/>
            <a:ext cx="1898847" cy="3779044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84"/>
          </a:p>
        </p:txBody>
      </p:sp>
      <p:sp>
        <p:nvSpPr>
          <p:cNvPr id="26" name="TextBox 25"/>
          <p:cNvSpPr txBox="1"/>
          <p:nvPr/>
        </p:nvSpPr>
        <p:spPr>
          <a:xfrm>
            <a:off x="9525" y="7210425"/>
            <a:ext cx="10067925" cy="378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latin typeface="Helvetica"/>
                <a:cs typeface="Helvetica"/>
              </a:rPr>
              <a:t>Wardle 1999, Wardle 2007, Kunz et al 2008</a:t>
            </a:r>
          </a:p>
          <a:p>
            <a:pPr algn="ctr"/>
            <a:endParaRPr lang="en-US" sz="10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620445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788" y="1343025"/>
            <a:ext cx="9339355" cy="4724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62061" y="428625"/>
            <a:ext cx="7553328" cy="435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Helvetica"/>
                <a:cs typeface="Helvetica"/>
              </a:rPr>
              <a:t>Hall MHD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262061" y="1057626"/>
            <a:ext cx="7553328" cy="2853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49" dirty="0">
                <a:latin typeface="Helvetica"/>
                <a:cs typeface="Helvetica"/>
              </a:rPr>
              <a:t>Self-organization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23925" y="7058025"/>
            <a:ext cx="7553328" cy="2853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49" dirty="0" smtClean="0">
                <a:latin typeface="Helvetica"/>
                <a:cs typeface="Helvetica"/>
              </a:rPr>
              <a:t>Bethune et al. (2016)</a:t>
            </a:r>
            <a:endParaRPr lang="en-US" sz="1349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201085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1"/>
          <p:cNvSpPr txBox="1">
            <a:spLocks noChangeArrowheads="1"/>
          </p:cNvSpPr>
          <p:nvPr/>
        </p:nvSpPr>
        <p:spPr bwMode="auto">
          <a:xfrm>
            <a:off x="1605936" y="1174409"/>
            <a:ext cx="6690668" cy="2665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endParaRPr lang="en-US" sz="1799" b="1" dirty="0">
              <a:latin typeface="Helvetica"/>
              <a:cs typeface="Helvetica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5430" y="1839245"/>
            <a:ext cx="7393659" cy="3791433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2636020" y="4762554"/>
            <a:ext cx="1213795" cy="9442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984" i="1" dirty="0"/>
              <a:t>Zombie</a:t>
            </a:r>
          </a:p>
          <a:p>
            <a:pPr algn="ctr"/>
            <a:r>
              <a:rPr lang="en-US" sz="1984" i="1" dirty="0"/>
              <a:t>Vortex</a:t>
            </a:r>
          </a:p>
          <a:p>
            <a:pPr algn="ctr"/>
            <a:r>
              <a:rPr lang="en-US" sz="1984" i="1" dirty="0"/>
              <a:t>Instability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767609" y="4575308"/>
            <a:ext cx="1510350" cy="6603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984" i="1" dirty="0"/>
              <a:t>Convective</a:t>
            </a:r>
          </a:p>
          <a:p>
            <a:pPr algn="ctr"/>
            <a:r>
              <a:rPr lang="en-US" sz="1984" i="1" dirty="0" err="1"/>
              <a:t>Overstability</a:t>
            </a:r>
            <a:endParaRPr lang="en-US" sz="1984" i="1" dirty="0"/>
          </a:p>
        </p:txBody>
      </p:sp>
      <p:sp>
        <p:nvSpPr>
          <p:cNvPr id="25" name="TextBox 24"/>
          <p:cNvSpPr txBox="1"/>
          <p:nvPr/>
        </p:nvSpPr>
        <p:spPr>
          <a:xfrm>
            <a:off x="5007568" y="4312750"/>
            <a:ext cx="1629870" cy="6603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984" i="1" dirty="0"/>
              <a:t>Vertical Shear</a:t>
            </a:r>
          </a:p>
          <a:p>
            <a:pPr algn="ctr"/>
            <a:r>
              <a:rPr lang="en-US" sz="1984" i="1" dirty="0"/>
              <a:t>Instability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7239259" y="2732558"/>
            <a:ext cx="1369286" cy="6603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984" b="1" dirty="0" err="1">
                <a:solidFill>
                  <a:schemeClr val="accent6">
                    <a:lumMod val="50000"/>
                  </a:schemeClr>
                </a:solidFill>
              </a:rPr>
              <a:t>Ambipolar</a:t>
            </a:r>
            <a:endParaRPr lang="en-US" sz="1984" b="1" dirty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r>
              <a:rPr lang="en-US" sz="1984" b="1" dirty="0">
                <a:solidFill>
                  <a:schemeClr val="accent6">
                    <a:lumMod val="50000"/>
                  </a:schemeClr>
                </a:solidFill>
              </a:rPr>
              <a:t>Diffusion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010024" y="3353366"/>
            <a:ext cx="1335622" cy="376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984" b="1" dirty="0">
                <a:solidFill>
                  <a:schemeClr val="accent2">
                    <a:lumMod val="50000"/>
                  </a:schemeClr>
                </a:solidFill>
              </a:rPr>
              <a:t>Hall MHD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923858" y="4017886"/>
            <a:ext cx="2111476" cy="376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984" b="1">
                <a:solidFill>
                  <a:srgbClr val="7030A0"/>
                </a:solidFill>
              </a:rPr>
              <a:t>Ohmic</a:t>
            </a:r>
            <a:r>
              <a:rPr lang="en-US" sz="1984" b="1" dirty="0">
                <a:solidFill>
                  <a:srgbClr val="7030A0"/>
                </a:solidFill>
              </a:rPr>
              <a:t> Resistivity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813856" y="4312750"/>
            <a:ext cx="1292341" cy="6603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984" i="1" dirty="0"/>
              <a:t>Hall Shear</a:t>
            </a:r>
          </a:p>
          <a:p>
            <a:pPr algn="ctr"/>
            <a:r>
              <a:rPr lang="en-US" sz="1984" i="1" dirty="0"/>
              <a:t>Instability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2539667" y="2131985"/>
            <a:ext cx="5165197" cy="376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984" i="1" dirty="0" err="1"/>
              <a:t>Photoevaporative</a:t>
            </a:r>
            <a:r>
              <a:rPr lang="en-US" sz="1984" i="1" dirty="0"/>
              <a:t> and </a:t>
            </a:r>
            <a:r>
              <a:rPr lang="en-US" sz="1984" i="1" dirty="0" err="1"/>
              <a:t>Magnetocentrifugal</a:t>
            </a:r>
            <a:r>
              <a:rPr lang="en-US" sz="1984" i="1" dirty="0"/>
              <a:t> winds</a:t>
            </a:r>
          </a:p>
        </p:txBody>
      </p:sp>
      <p:cxnSp>
        <p:nvCxnSpPr>
          <p:cNvPr id="31" name="Straight Arrow Connector 30"/>
          <p:cNvCxnSpPr/>
          <p:nvPr/>
        </p:nvCxnSpPr>
        <p:spPr>
          <a:xfrm>
            <a:off x="1605936" y="5989998"/>
            <a:ext cx="7092060" cy="0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4634786" y="6098123"/>
            <a:ext cx="974947" cy="376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984" dirty="0">
                <a:latin typeface="Helvetica" charset="0"/>
                <a:ea typeface="Helvetica" charset="0"/>
                <a:cs typeface="Helvetica" charset="0"/>
              </a:rPr>
              <a:t>Radius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289499" y="5527038"/>
            <a:ext cx="891591" cy="376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984" dirty="0">
                <a:latin typeface="Helvetica" charset="0"/>
                <a:ea typeface="Helvetica" charset="0"/>
                <a:cs typeface="Helvetica" charset="0"/>
              </a:rPr>
              <a:t>0.1AU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4437300" y="5536409"/>
            <a:ext cx="679994" cy="376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984" dirty="0">
                <a:latin typeface="Helvetica" charset="0"/>
                <a:ea typeface="Helvetica" charset="0"/>
                <a:cs typeface="Helvetica" charset="0"/>
              </a:rPr>
              <a:t>1AU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6156514" y="5535876"/>
            <a:ext cx="821059" cy="376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984" dirty="0">
                <a:latin typeface="Helvetica" charset="0"/>
                <a:ea typeface="Helvetica" charset="0"/>
                <a:cs typeface="Helvetica" charset="0"/>
              </a:rPr>
              <a:t>10AU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7946356" y="5535876"/>
            <a:ext cx="962123" cy="376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984" dirty="0">
                <a:latin typeface="Helvetica" charset="0"/>
                <a:ea typeface="Helvetica" charset="0"/>
                <a:cs typeface="Helvetica" charset="0"/>
              </a:rPr>
              <a:t>100AU</a:t>
            </a:r>
          </a:p>
        </p:txBody>
      </p:sp>
      <p:cxnSp>
        <p:nvCxnSpPr>
          <p:cNvPr id="37" name="Straight Arrow Connector 36"/>
          <p:cNvCxnSpPr/>
          <p:nvPr/>
        </p:nvCxnSpPr>
        <p:spPr>
          <a:xfrm flipH="1" flipV="1">
            <a:off x="1197599" y="1925977"/>
            <a:ext cx="2144" cy="3599766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 rot="16200000">
            <a:off x="431227" y="3515120"/>
            <a:ext cx="918842" cy="376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984">
                <a:latin typeface="Helvetica" charset="0"/>
                <a:ea typeface="Helvetica" charset="0"/>
                <a:cs typeface="Helvetica" charset="0"/>
              </a:rPr>
              <a:t>Height</a:t>
            </a:r>
            <a:endParaRPr lang="en-US" sz="1984" dirty="0">
              <a:latin typeface="Helvetica" charset="0"/>
              <a:ea typeface="Helvetica" charset="0"/>
              <a:cs typeface="Helvetica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1164" y="456930"/>
            <a:ext cx="2066286" cy="1388945"/>
          </a:xfrm>
          <a:prstGeom prst="rect">
            <a:avLst/>
          </a:prstGeom>
        </p:spPr>
      </p:pic>
      <p:sp>
        <p:nvSpPr>
          <p:cNvPr id="38" name="Text Box 21"/>
          <p:cNvSpPr txBox="1">
            <a:spLocks noChangeArrowheads="1"/>
          </p:cNvSpPr>
          <p:nvPr/>
        </p:nvSpPr>
        <p:spPr bwMode="auto">
          <a:xfrm>
            <a:off x="1605936" y="234299"/>
            <a:ext cx="6690668" cy="2665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b="1" dirty="0" smtClean="0">
                <a:latin typeface="Helvetica"/>
                <a:cs typeface="Helvetica"/>
              </a:rPr>
              <a:t>A butcher diagram for </a:t>
            </a:r>
          </a:p>
          <a:p>
            <a:pPr algn="ctr">
              <a:lnSpc>
                <a:spcPct val="116000"/>
              </a:lnSpc>
            </a:pPr>
            <a:r>
              <a:rPr lang="en-US" b="1" dirty="0">
                <a:latin typeface="Helvetica"/>
                <a:cs typeface="Helvetica"/>
              </a:rPr>
              <a:t>d</a:t>
            </a:r>
            <a:r>
              <a:rPr lang="en-US" b="1" dirty="0" smtClean="0">
                <a:latin typeface="Helvetica"/>
                <a:cs typeface="Helvetica"/>
              </a:rPr>
              <a:t>isk instabilities and structure</a:t>
            </a:r>
            <a:endParaRPr lang="en-US" b="1" dirty="0">
              <a:latin typeface="Helvetica"/>
              <a:cs typeface="Helvetica"/>
            </a:endParaRPr>
          </a:p>
        </p:txBody>
      </p:sp>
      <p:sp>
        <p:nvSpPr>
          <p:cNvPr id="39" name="Text Box 21"/>
          <p:cNvSpPr txBox="1">
            <a:spLocks noChangeArrowheads="1"/>
          </p:cNvSpPr>
          <p:nvPr/>
        </p:nvSpPr>
        <p:spPr bwMode="auto">
          <a:xfrm>
            <a:off x="1620067" y="1121639"/>
            <a:ext cx="6690668" cy="2665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endParaRPr lang="en-US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836761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25" y="787001"/>
            <a:ext cx="5612710" cy="225852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7169" y="784930"/>
            <a:ext cx="394667" cy="218127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231836" y="1439743"/>
            <a:ext cx="3855139" cy="43582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Helvetica"/>
                <a:cs typeface="Helvetica"/>
              </a:rPr>
              <a:t>VSI saturates into vortices 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6868159"/>
            <a:ext cx="2514600" cy="23544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dirty="0" err="1" smtClean="0">
                <a:latin typeface="Helvetica"/>
                <a:cs typeface="Helvetica"/>
              </a:rPr>
              <a:t>Lesur</a:t>
            </a:r>
            <a:r>
              <a:rPr lang="en-US" sz="1000" dirty="0" smtClean="0">
                <a:latin typeface="Helvetica"/>
                <a:cs typeface="Helvetica"/>
              </a:rPr>
              <a:t> &amp; </a:t>
            </a:r>
            <a:r>
              <a:rPr lang="en-US" sz="1000" dirty="0" err="1" smtClean="0">
                <a:latin typeface="Helvetica"/>
                <a:cs typeface="Helvetica"/>
              </a:rPr>
              <a:t>Papaloizou</a:t>
            </a:r>
            <a:r>
              <a:rPr lang="en-US" sz="1000" dirty="0" smtClean="0">
                <a:latin typeface="Helvetica"/>
                <a:cs typeface="Helvetica"/>
              </a:rPr>
              <a:t> (2010)</a:t>
            </a:r>
            <a:endParaRPr lang="en-US" sz="1000" dirty="0">
              <a:latin typeface="Helvetica"/>
              <a:cs typeface="Helvetica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8698" y="2562225"/>
            <a:ext cx="3741413" cy="282257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405128" y="3692410"/>
            <a:ext cx="3855139" cy="43582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Helvetica"/>
                <a:cs typeface="Helvetica"/>
              </a:rPr>
              <a:t>ZVI saturates into vortices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046883" y="5700581"/>
            <a:ext cx="4268442" cy="43582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Helvetica"/>
                <a:cs typeface="Helvetica"/>
              </a:rPr>
              <a:t>COV saturates into vortices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125506"/>
            <a:ext cx="10077450" cy="43582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Helvetica"/>
                <a:cs typeface="Helvetica"/>
              </a:rPr>
              <a:t>Saturation </a:t>
            </a:r>
            <a:r>
              <a:rPr lang="mr-IN" b="1" dirty="0" smtClean="0">
                <a:latin typeface="Helvetica"/>
                <a:cs typeface="Helvetica"/>
              </a:rPr>
              <a:t>–</a:t>
            </a:r>
            <a:r>
              <a:rPr lang="en-US" b="1" dirty="0" smtClean="0">
                <a:latin typeface="Helvetica"/>
                <a:cs typeface="Helvetica"/>
              </a:rPr>
              <a:t> vortices and </a:t>
            </a:r>
            <a:r>
              <a:rPr lang="en-US" b="1" dirty="0" smtClean="0">
                <a:latin typeface="Symbol" charset="2"/>
                <a:ea typeface="Symbol" charset="2"/>
                <a:cs typeface="Symbol" charset="2"/>
              </a:rPr>
              <a:t>a </a:t>
            </a:r>
            <a:r>
              <a:rPr lang="en-US" b="1" dirty="0" smtClean="0">
                <a:latin typeface="Helvetica"/>
                <a:cs typeface="Helvetica"/>
              </a:rPr>
              <a:t>between 10</a:t>
            </a:r>
            <a:r>
              <a:rPr lang="en-US" b="1" baseline="30000" dirty="0" smtClean="0">
                <a:latin typeface="Helvetica"/>
                <a:cs typeface="Helvetica"/>
              </a:rPr>
              <a:t>-4</a:t>
            </a:r>
            <a:r>
              <a:rPr lang="en-US" b="1" dirty="0" smtClean="0">
                <a:latin typeface="Helvetica"/>
                <a:cs typeface="Helvetica"/>
              </a:rPr>
              <a:t> and 10</a:t>
            </a:r>
            <a:r>
              <a:rPr lang="en-US" b="1" baseline="30000" dirty="0" smtClean="0">
                <a:latin typeface="Helvetica"/>
                <a:cs typeface="Helvetica"/>
              </a:rPr>
              <a:t>-3</a:t>
            </a:r>
            <a:endParaRPr lang="en-US" b="1" baseline="30000" dirty="0">
              <a:latin typeface="Helvetica"/>
              <a:cs typeface="Helvetica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0" y="3041424"/>
            <a:ext cx="2514600" cy="23544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latin typeface="Helvetica"/>
                <a:cs typeface="Helvetica"/>
              </a:rPr>
              <a:t>Manger &amp; </a:t>
            </a:r>
            <a:r>
              <a:rPr lang="en-US" sz="1000" dirty="0" err="1" smtClean="0">
                <a:latin typeface="Helvetica"/>
                <a:cs typeface="Helvetica"/>
              </a:rPr>
              <a:t>Klahr</a:t>
            </a:r>
            <a:r>
              <a:rPr lang="en-US" sz="1000" dirty="0" smtClean="0">
                <a:latin typeface="Helvetica"/>
                <a:cs typeface="Helvetica"/>
              </a:rPr>
              <a:t> (2018)</a:t>
            </a:r>
            <a:endParaRPr lang="en-US" sz="1000" dirty="0">
              <a:latin typeface="Helvetica"/>
              <a:cs typeface="Helvetica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829757" y="5337948"/>
            <a:ext cx="2514600" cy="23544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dirty="0" err="1" smtClean="0">
                <a:latin typeface="Helvetica"/>
                <a:cs typeface="Helvetica"/>
              </a:rPr>
              <a:t>Barranco</a:t>
            </a:r>
            <a:r>
              <a:rPr lang="en-US" sz="1000" dirty="0" smtClean="0">
                <a:latin typeface="Helvetica"/>
                <a:cs typeface="Helvetica"/>
              </a:rPr>
              <a:t> et al. (2019)</a:t>
            </a:r>
            <a:endParaRPr lang="en-US" sz="1000" dirty="0">
              <a:latin typeface="Helvetica"/>
              <a:cs typeface="Helvetica"/>
            </a:endParaRPr>
          </a:p>
        </p:txBody>
      </p:sp>
      <p:pic>
        <p:nvPicPr>
          <p:cNvPr id="14" name="Picture 3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433" y="4522998"/>
            <a:ext cx="3600450" cy="2055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07427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9092" y="709601"/>
            <a:ext cx="2813534" cy="2804603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91B6081D-D3E8-4209-B85B-EB1C655A627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34769" y="1225373"/>
            <a:ext cx="9125" cy="5122516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7855" y="709601"/>
            <a:ext cx="3734389" cy="2804603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28CA55E4-1295-45C8-BA05-5A9E705B749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59689" y="3781422"/>
            <a:ext cx="3462391" cy="1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08C5794E-A9A1-4A23-AF68-C79A7822334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463854" y="3781422"/>
            <a:ext cx="3462391" cy="1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8100" y="4048645"/>
            <a:ext cx="2815518" cy="280752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2234" y="4048645"/>
            <a:ext cx="2805631" cy="2815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219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32BC26D8-82FB-445E-AA49-62A77D7C1EE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0077450" cy="7562850"/>
          </a:xfrm>
          <a:prstGeom prst="rect">
            <a:avLst/>
          </a:prstGeom>
          <a:solidFill>
            <a:srgbClr val="581F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CB44330D-EA18-4254-AA95-EB49948539B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4280" y="529399"/>
            <a:ext cx="9288889" cy="650405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865" y="1302652"/>
            <a:ext cx="9013719" cy="4957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850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07" y="2028825"/>
            <a:ext cx="7439663" cy="3657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125506"/>
            <a:ext cx="10077450" cy="7793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Helvetica"/>
                <a:cs typeface="Helvetica"/>
              </a:rPr>
              <a:t>What sets the size of a vortex? </a:t>
            </a:r>
          </a:p>
          <a:p>
            <a:pPr algn="ctr"/>
            <a:r>
              <a:rPr lang="en-US" b="1" dirty="0" smtClean="0">
                <a:latin typeface="Helvetica"/>
                <a:cs typeface="Helvetica"/>
              </a:rPr>
              <a:t>Not shocks</a:t>
            </a:r>
            <a:r>
              <a:rPr lang="mr-IN" b="1" dirty="0" smtClean="0">
                <a:latin typeface="Helvetica"/>
                <a:cs typeface="Helvetica"/>
              </a:rPr>
              <a:t>…</a:t>
            </a:r>
            <a:r>
              <a:rPr lang="en-US" b="1" dirty="0" smtClean="0">
                <a:latin typeface="Helvetica"/>
                <a:cs typeface="Helvetica"/>
              </a:rPr>
              <a:t>.</a:t>
            </a:r>
            <a:endParaRPr lang="en-US" b="1" baseline="30000" dirty="0">
              <a:latin typeface="Helvetica"/>
              <a:cs typeface="Helvetica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819525" y="7058025"/>
            <a:ext cx="2514600" cy="23544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dirty="0" err="1" smtClean="0">
                <a:latin typeface="Helvetica"/>
                <a:cs typeface="Helvetica"/>
              </a:rPr>
              <a:t>Valdelllon</a:t>
            </a:r>
            <a:r>
              <a:rPr lang="en-US" sz="1000" dirty="0" smtClean="0">
                <a:latin typeface="Helvetica"/>
                <a:cs typeface="Helvetica"/>
              </a:rPr>
              <a:t> &amp; Lyra (in prep)</a:t>
            </a:r>
            <a:endParaRPr lang="en-US" sz="1000" dirty="0">
              <a:latin typeface="Helvetica"/>
              <a:cs typeface="Helvetica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8889" y="2105025"/>
            <a:ext cx="3564836" cy="175259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76325" y="1375510"/>
            <a:ext cx="1254574" cy="4358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Helvetica" charset="0"/>
                <a:ea typeface="Helvetica" charset="0"/>
                <a:cs typeface="Helvetica" charset="0"/>
              </a:rPr>
              <a:t>Vorticity</a:t>
            </a:r>
            <a:endParaRPr lang="en-US" dirty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429125" y="1388385"/>
            <a:ext cx="2068195" cy="4358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Helvetica" charset="0"/>
                <a:ea typeface="Helvetica" charset="0"/>
                <a:cs typeface="Helvetica" charset="0"/>
              </a:rPr>
              <a:t>Mach number</a:t>
            </a:r>
            <a:endParaRPr lang="en-US" dirty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010525" y="1388385"/>
            <a:ext cx="1194558" cy="4358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Helvetica" charset="0"/>
                <a:ea typeface="Helvetica" charset="0"/>
                <a:cs typeface="Helvetica" charset="0"/>
              </a:rPr>
              <a:t>Shocks</a:t>
            </a:r>
            <a:endParaRPr lang="en-US" dirty="0">
              <a:latin typeface="Helvetica" charset="0"/>
              <a:ea typeface="Helvetica" charset="0"/>
              <a:cs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6454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1"/>
          <p:cNvSpPr txBox="1">
            <a:spLocks noChangeArrowheads="1"/>
          </p:cNvSpPr>
          <p:nvPr/>
        </p:nvSpPr>
        <p:spPr bwMode="auto">
          <a:xfrm>
            <a:off x="1457325" y="3095625"/>
            <a:ext cx="6690668" cy="2665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b="1" dirty="0" smtClean="0">
                <a:latin typeface="Helvetica"/>
                <a:cs typeface="Helvetica"/>
              </a:rPr>
              <a:t>Outstanding issues</a:t>
            </a:r>
            <a:endParaRPr lang="en-US" b="1" dirty="0">
              <a:latin typeface="Helvetica"/>
              <a:cs typeface="Helvetica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67336717"/>
              </p:ext>
            </p:extLst>
          </p:nvPr>
        </p:nvGraphicFramePr>
        <p:xfrm>
          <a:off x="189670" y="3933825"/>
          <a:ext cx="9677404" cy="2595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91002"/>
                <a:gridCol w="1905000"/>
                <a:gridCol w="1752600"/>
                <a:gridCol w="1828802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ZVI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COV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VSI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Global model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Vertical Stratification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Boundaries with other instabilities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Interaction with dust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Observational</a:t>
                      </a:r>
                      <a:r>
                        <a:rPr lang="en-US" baseline="0" dirty="0" smtClean="0"/>
                        <a:t> Validation/Rule out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Planet Forming</a:t>
                      </a:r>
                      <a:r>
                        <a:rPr lang="en-US" baseline="0" dirty="0" smtClean="0"/>
                        <a:t> Properties</a:t>
                      </a:r>
                      <a:r>
                        <a:rPr lang="en-US" dirty="0" smtClean="0"/>
                        <a:t>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353" y="221481"/>
            <a:ext cx="10077450" cy="249474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1125" y="4773018"/>
            <a:ext cx="236156" cy="22760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9925" y="5457825"/>
            <a:ext cx="236156" cy="22760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1169" y="5457825"/>
            <a:ext cx="236156" cy="22760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8725" y="4773018"/>
            <a:ext cx="236156" cy="22760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1169" y="4391025"/>
            <a:ext cx="236156" cy="2276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1125" y="4391025"/>
            <a:ext cx="209166" cy="18892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1125" y="5192701"/>
            <a:ext cx="209166" cy="18892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1125" y="5497501"/>
            <a:ext cx="209166" cy="18892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0559" y="5915025"/>
            <a:ext cx="209166" cy="18892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0559" y="6259501"/>
            <a:ext cx="209166" cy="18892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9925" y="4391025"/>
            <a:ext cx="209166" cy="18892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9359" y="4811701"/>
            <a:ext cx="209166" cy="18892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9925" y="5153025"/>
            <a:ext cx="209166" cy="18892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9925" y="5878501"/>
            <a:ext cx="209166" cy="18892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9925" y="6259501"/>
            <a:ext cx="209166" cy="18892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8159" y="5153025"/>
            <a:ext cx="209166" cy="188924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8159" y="5878501"/>
            <a:ext cx="209166" cy="18892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8159" y="6259501"/>
            <a:ext cx="209166" cy="188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401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58900"/>
            <a:ext cx="10077450" cy="483638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525" y="140905"/>
            <a:ext cx="10077450" cy="4401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Helvetica"/>
                <a:cs typeface="Helvetica"/>
              </a:rPr>
              <a:t>Dust in Vertical-Shear turbulence</a:t>
            </a:r>
            <a:endParaRPr lang="en-US" b="1" dirty="0">
              <a:latin typeface="Helvetica"/>
              <a:cs typeface="Helvetica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525" y="7279776"/>
            <a:ext cx="10077450" cy="23544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latin typeface="Helvetica"/>
                <a:cs typeface="Helvetica"/>
              </a:rPr>
              <a:t>Flock et al. (2017); see also Anders’ talk. </a:t>
            </a:r>
            <a:endParaRPr lang="en-US" sz="10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042794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38125" y="6981825"/>
            <a:ext cx="7086600" cy="23544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latin typeface="Helvetica"/>
                <a:cs typeface="Helvetica"/>
              </a:rPr>
              <a:t>Carrera et al. (2015)</a:t>
            </a:r>
            <a:endParaRPr lang="en-US" sz="1000" dirty="0">
              <a:latin typeface="Helvetica"/>
              <a:cs typeface="Helvetica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25" y="1343025"/>
            <a:ext cx="6707862" cy="54864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525" y="140905"/>
            <a:ext cx="10077450" cy="4401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Helvetica"/>
                <a:cs typeface="Helvetica"/>
              </a:rPr>
              <a:t>Synergy with streaming instability?</a:t>
            </a:r>
            <a:endParaRPr lang="en-US" b="1" dirty="0">
              <a:latin typeface="Helvetica"/>
              <a:cs typeface="Helvetica"/>
            </a:endParaRPr>
          </a:p>
        </p:txBody>
      </p:sp>
      <p:pic>
        <p:nvPicPr>
          <p:cNvPr id="2" name="planetesimal_notitle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042939" y="2340162"/>
            <a:ext cx="2870200" cy="28702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172324" y="5462060"/>
            <a:ext cx="2919693" cy="23544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latin typeface="Helvetica"/>
                <a:cs typeface="Helvetica"/>
              </a:rPr>
              <a:t>Johansen et al. (2007)</a:t>
            </a:r>
            <a:endParaRPr lang="en-US" sz="10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392442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29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525" y="140905"/>
            <a:ext cx="10077450" cy="4401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Helvetica"/>
                <a:cs typeface="Helvetica"/>
              </a:rPr>
              <a:t>Conclusions</a:t>
            </a:r>
            <a:endParaRPr lang="en-US" b="1" dirty="0">
              <a:latin typeface="Helvetica"/>
              <a:cs typeface="Helvetica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11568" y="1038225"/>
            <a:ext cx="9447715" cy="91948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dirty="0" smtClean="0"/>
              <a:t>Three dynamical instabilities in the </a:t>
            </a:r>
            <a:r>
              <a:rPr lang="en-US" dirty="0" err="1" smtClean="0"/>
              <a:t>Ohmic</a:t>
            </a:r>
            <a:r>
              <a:rPr lang="en-US" dirty="0" smtClean="0"/>
              <a:t> dead zone</a:t>
            </a:r>
          </a:p>
          <a:p>
            <a:pPr marL="1314450" lvl="1" indent="-571500">
              <a:buFont typeface="Arial" charset="0"/>
              <a:buChar char="•"/>
            </a:pPr>
            <a:r>
              <a:rPr lang="en-US" kern="0" dirty="0"/>
              <a:t>Vertical Shear Instability</a:t>
            </a:r>
          </a:p>
          <a:p>
            <a:pPr marL="1714500" lvl="2" indent="-571500">
              <a:buFont typeface="Arial" charset="0"/>
              <a:buChar char="•"/>
            </a:pPr>
            <a:r>
              <a:rPr lang="en-US" sz="2000" i="1" kern="0" dirty="0"/>
              <a:t>Vertical violation of Solberg-</a:t>
            </a:r>
            <a:r>
              <a:rPr lang="en-US" sz="2000" i="1" kern="0" dirty="0" err="1"/>
              <a:t>Hoiland</a:t>
            </a:r>
            <a:r>
              <a:rPr lang="en-US" sz="2000" i="1" kern="0" dirty="0"/>
              <a:t> criterion</a:t>
            </a:r>
          </a:p>
          <a:p>
            <a:pPr marL="1314450" lvl="1" indent="-571500">
              <a:buFont typeface="Arial" charset="0"/>
              <a:buChar char="•"/>
            </a:pPr>
            <a:r>
              <a:rPr lang="en-US" kern="0" dirty="0"/>
              <a:t>Convective </a:t>
            </a:r>
            <a:r>
              <a:rPr lang="en-US" kern="0" dirty="0" err="1"/>
              <a:t>Overstability</a:t>
            </a:r>
            <a:endParaRPr lang="en-US" kern="0" dirty="0"/>
          </a:p>
          <a:p>
            <a:pPr marL="1714500" lvl="2" indent="-571500">
              <a:buFont typeface="Arial" charset="0"/>
              <a:buChar char="•"/>
            </a:pPr>
            <a:r>
              <a:rPr lang="en-US" sz="2000" i="1" kern="0" dirty="0"/>
              <a:t>Amplification of </a:t>
            </a:r>
            <a:r>
              <a:rPr lang="en-US" sz="2000" i="1" kern="0" dirty="0" err="1"/>
              <a:t>epicyclic</a:t>
            </a:r>
            <a:r>
              <a:rPr lang="en-US" sz="2000" i="1" kern="0" dirty="0"/>
              <a:t> motion by buoyancy</a:t>
            </a:r>
          </a:p>
          <a:p>
            <a:pPr marL="1314450" lvl="1" indent="-571500">
              <a:buFont typeface="Arial" charset="0"/>
              <a:buChar char="•"/>
            </a:pPr>
            <a:r>
              <a:rPr lang="en-US" kern="0" dirty="0"/>
              <a:t>Zombie Vortex Instability</a:t>
            </a:r>
          </a:p>
          <a:p>
            <a:pPr marL="1714500" lvl="2" indent="-571500">
              <a:buFont typeface="Arial" charset="0"/>
              <a:buChar char="•"/>
            </a:pPr>
            <a:r>
              <a:rPr lang="en-US" sz="2000" i="1" kern="0" dirty="0"/>
              <a:t>Resonance between </a:t>
            </a:r>
            <a:r>
              <a:rPr lang="en-US" sz="2000" i="1" kern="0" dirty="0" err="1"/>
              <a:t>epicyclic</a:t>
            </a:r>
            <a:r>
              <a:rPr lang="en-US" sz="2000" i="1" kern="0" dirty="0"/>
              <a:t> and </a:t>
            </a:r>
            <a:r>
              <a:rPr lang="en-US" sz="2000" i="1" kern="0" dirty="0" err="1"/>
              <a:t>buyoancy</a:t>
            </a:r>
            <a:r>
              <a:rPr lang="en-US" sz="2000" i="1" kern="0" dirty="0"/>
              <a:t> frequency</a:t>
            </a:r>
          </a:p>
          <a:p>
            <a:pPr marL="342900" indent="-342900">
              <a:buFont typeface="Arial" charset="0"/>
              <a:buChar char="•"/>
            </a:pPr>
            <a:endParaRPr lang="en-US" dirty="0" smtClean="0"/>
          </a:p>
          <a:p>
            <a:pPr marL="1085850" lvl="1" indent="-342900">
              <a:buFont typeface="Arial" charset="0"/>
              <a:buChar char="•"/>
            </a:pPr>
            <a:r>
              <a:rPr lang="en-US" dirty="0" smtClean="0"/>
              <a:t>Different regimes of opacity, operate in different regions </a:t>
            </a:r>
          </a:p>
          <a:p>
            <a:pPr marL="1085850" lvl="1" indent="-342900">
              <a:buFont typeface="Arial" charset="0"/>
              <a:buChar char="•"/>
            </a:pPr>
            <a:r>
              <a:rPr lang="en-US" dirty="0" smtClean="0"/>
              <a:t>Saturate into vortices, </a:t>
            </a:r>
            <a:r>
              <a:rPr lang="en-US" dirty="0" smtClean="0">
                <a:latin typeface="Symbol" charset="2"/>
                <a:ea typeface="Symbol" charset="2"/>
                <a:cs typeface="Symbol" charset="2"/>
              </a:rPr>
              <a:t>a</a:t>
            </a:r>
            <a:r>
              <a:rPr lang="en-US" dirty="0" smtClean="0"/>
              <a:t> ~ 10</a:t>
            </a:r>
            <a:r>
              <a:rPr lang="en-US" baseline="30000" dirty="0" smtClean="0"/>
              <a:t>-4</a:t>
            </a:r>
            <a:r>
              <a:rPr lang="en-US" dirty="0" smtClean="0"/>
              <a:t> </a:t>
            </a:r>
            <a:r>
              <a:rPr lang="mr-IN" dirty="0" smtClean="0"/>
              <a:t>–</a:t>
            </a:r>
            <a:r>
              <a:rPr lang="en-US" dirty="0" smtClean="0"/>
              <a:t> 10</a:t>
            </a:r>
            <a:r>
              <a:rPr lang="en-US" baseline="30000" dirty="0" smtClean="0"/>
              <a:t>-3</a:t>
            </a:r>
          </a:p>
          <a:p>
            <a:pPr marL="1085850" lvl="1" indent="-342900">
              <a:buFont typeface="Arial" charset="0"/>
              <a:buChar char="•"/>
            </a:pPr>
            <a:endParaRPr lang="en-US" dirty="0"/>
          </a:p>
          <a:p>
            <a:pPr marL="1085850" lvl="1" indent="-342900">
              <a:buFont typeface="Arial" charset="0"/>
              <a:buChar char="•"/>
            </a:pPr>
            <a:r>
              <a:rPr lang="en-US" dirty="0" smtClean="0"/>
              <a:t>Issues:</a:t>
            </a:r>
          </a:p>
          <a:p>
            <a:pPr marL="1485900" lvl="2" indent="-342900">
              <a:buFont typeface="Arial" charset="0"/>
              <a:buChar char="•"/>
            </a:pPr>
            <a:r>
              <a:rPr lang="en-US" dirty="0" smtClean="0"/>
              <a:t>Are they responsible for the observed crescents?</a:t>
            </a:r>
          </a:p>
          <a:p>
            <a:pPr marL="1485900" lvl="2" indent="-342900">
              <a:buFont typeface="Arial" charset="0"/>
              <a:buChar char="•"/>
            </a:pPr>
            <a:r>
              <a:rPr lang="en-US" dirty="0" smtClean="0"/>
              <a:t>Overlap unclear</a:t>
            </a:r>
          </a:p>
          <a:p>
            <a:pPr marL="1485900" lvl="2" indent="-342900">
              <a:buFont typeface="Arial" charset="0"/>
              <a:buChar char="•"/>
            </a:pPr>
            <a:r>
              <a:rPr lang="en-US" dirty="0" smtClean="0"/>
              <a:t>Global model of COV needed</a:t>
            </a:r>
          </a:p>
          <a:p>
            <a:pPr marL="1485900" lvl="2" indent="-342900">
              <a:buFont typeface="Arial" charset="0"/>
              <a:buChar char="•"/>
            </a:pPr>
            <a:r>
              <a:rPr lang="en-US" dirty="0" smtClean="0"/>
              <a:t>Relevance of ZVI unclear/unlikely.</a:t>
            </a:r>
          </a:p>
          <a:p>
            <a:pPr marL="1485900" lvl="2" indent="-342900">
              <a:buFont typeface="Arial" charset="0"/>
              <a:buChar char="•"/>
            </a:pPr>
            <a:r>
              <a:rPr lang="en-US" dirty="0" smtClean="0"/>
              <a:t>Planet formation properties / Synergy with streaming instability</a:t>
            </a:r>
          </a:p>
          <a:p>
            <a:pPr marL="1485900" lvl="2" indent="-342900">
              <a:buFont typeface="Arial" charset="0"/>
              <a:buChar char="•"/>
            </a:pPr>
            <a:endParaRPr lang="en-US" dirty="0" smtClean="0"/>
          </a:p>
          <a:p>
            <a:pPr marL="1485900" lvl="2" indent="-342900">
              <a:buFont typeface="Arial" charset="0"/>
              <a:buChar char="•"/>
            </a:pPr>
            <a:endParaRPr lang="en-US" dirty="0" smtClean="0"/>
          </a:p>
          <a:p>
            <a:pPr marL="1485900" lvl="2" indent="-342900">
              <a:buFont typeface="Arial" charset="0"/>
              <a:buChar char="•"/>
            </a:pPr>
            <a:endParaRPr lang="en-US" dirty="0" smtClean="0"/>
          </a:p>
          <a:p>
            <a:pPr marL="1485900" lvl="2" indent="-342900">
              <a:buFont typeface="Arial" charset="0"/>
              <a:buChar char="•"/>
            </a:pPr>
            <a:endParaRPr lang="en-US" dirty="0" smtClean="0"/>
          </a:p>
          <a:p>
            <a:pPr marL="1485900" lvl="2" indent="-342900">
              <a:buFont typeface="Arial" charset="0"/>
              <a:buChar char="•"/>
            </a:pPr>
            <a:endParaRPr lang="en-US" dirty="0" smtClean="0"/>
          </a:p>
          <a:p>
            <a:pPr marL="1485900" lvl="2" indent="-342900">
              <a:buFont typeface="Arial" charset="0"/>
              <a:buChar char="•"/>
            </a:pPr>
            <a:endParaRPr lang="en-US" dirty="0" smtClean="0"/>
          </a:p>
          <a:p>
            <a:pPr marL="1085850" lvl="1" indent="-342900">
              <a:buFont typeface="Arial" charset="0"/>
              <a:buChar char="•"/>
            </a:pPr>
            <a:endParaRPr lang="en-US" dirty="0" smtClean="0"/>
          </a:p>
          <a:p>
            <a:pPr marL="1085850" lvl="1" indent="-342900">
              <a:buFont typeface="Arial" charset="0"/>
              <a:buChar char="•"/>
            </a:pPr>
            <a:endParaRPr lang="en-US" dirty="0" smtClean="0"/>
          </a:p>
          <a:p>
            <a:pPr marL="1085850" lvl="1" indent="-342900">
              <a:buFont typeface="Arial" charset="0"/>
              <a:buChar char="•"/>
            </a:pPr>
            <a:endParaRPr lang="en-US" dirty="0" smtClean="0"/>
          </a:p>
          <a:p>
            <a:pPr marL="1085850" lvl="1" indent="-342900">
              <a:buFont typeface="Arial" charset="0"/>
              <a:buChar char="•"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235608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rmitag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859" y="1190625"/>
            <a:ext cx="8763000" cy="4363689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 bwMode="auto">
          <a:xfrm>
            <a:off x="771525" y="428625"/>
            <a:ext cx="8602663" cy="762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742950" indent="-28575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 marL="11430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 marL="16002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 marL="20574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>
              <a:defRPr/>
            </a:pPr>
            <a:r>
              <a:rPr lang="en-US" sz="2800" b="1" dirty="0" smtClean="0">
                <a:latin typeface="Helvetica"/>
                <a:cs typeface="Helvetica"/>
              </a:rPr>
              <a:t>Dead zones</a:t>
            </a:r>
            <a:endParaRPr lang="en-US" sz="2800" b="1" dirty="0">
              <a:latin typeface="Helvetica"/>
              <a:cs typeface="Helvetica"/>
            </a:endParaRPr>
          </a:p>
        </p:txBody>
      </p:sp>
      <p:cxnSp>
        <p:nvCxnSpPr>
          <p:cNvPr id="5" name="Straight Arrow Connector 4"/>
          <p:cNvCxnSpPr/>
          <p:nvPr/>
        </p:nvCxnSpPr>
        <p:spPr bwMode="auto">
          <a:xfrm flipV="1">
            <a:off x="2633330" y="3781425"/>
            <a:ext cx="881395" cy="2033627"/>
          </a:xfrm>
          <a:prstGeom prst="straightConnector1">
            <a:avLst/>
          </a:prstGeom>
          <a:solidFill>
            <a:srgbClr val="00B8FF"/>
          </a:solidFill>
          <a:ln w="63500" cap="flat" cmpd="sng" algn="ctr">
            <a:solidFill>
              <a:schemeClr val="bg2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1990725" y="5878858"/>
            <a:ext cx="927652" cy="2258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1800" b="1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elvetica"/>
                <a:cs typeface="Helvetica"/>
              </a:rPr>
              <a:t>0.1 AU</a:t>
            </a:r>
            <a:endParaRPr lang="en-US" sz="1800" b="1" i="1" dirty="0">
              <a:solidFill>
                <a:schemeClr val="tx1">
                  <a:lumMod val="50000"/>
                  <a:lumOff val="50000"/>
                </a:schemeClr>
              </a:solidFill>
              <a:latin typeface="Helvetica"/>
              <a:cs typeface="Helvetica"/>
            </a:endParaRPr>
          </a:p>
        </p:txBody>
      </p:sp>
      <p:cxnSp>
        <p:nvCxnSpPr>
          <p:cNvPr id="7" name="Straight Arrow Connector 6"/>
          <p:cNvCxnSpPr/>
          <p:nvPr/>
        </p:nvCxnSpPr>
        <p:spPr bwMode="auto">
          <a:xfrm flipH="1" flipV="1">
            <a:off x="5876925" y="3781425"/>
            <a:ext cx="710604" cy="2046077"/>
          </a:xfrm>
          <a:prstGeom prst="straightConnector1">
            <a:avLst/>
          </a:prstGeom>
          <a:solidFill>
            <a:srgbClr val="00B8FF"/>
          </a:solidFill>
          <a:ln w="63500" cap="flat" cmpd="sng" algn="ctr">
            <a:solidFill>
              <a:schemeClr val="bg2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6232227" y="5878858"/>
            <a:ext cx="927652" cy="2258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1800" b="1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elvetica"/>
                <a:cs typeface="Helvetica"/>
              </a:rPr>
              <a:t>~30 AU</a:t>
            </a:r>
            <a:endParaRPr lang="en-US" sz="1800" b="1" i="1" dirty="0">
              <a:solidFill>
                <a:schemeClr val="tx1">
                  <a:lumMod val="50000"/>
                  <a:lumOff val="50000"/>
                </a:schemeClr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42457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15900"/>
            <a:ext cx="9461500" cy="7112000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 bwMode="auto">
          <a:xfrm>
            <a:off x="2295526" y="428625"/>
            <a:ext cx="5334000" cy="7016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742950" indent="-28575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 marL="11430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 marL="16002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 marL="20574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>
              <a:defRPr/>
            </a:pPr>
            <a:r>
              <a:rPr lang="en-US" sz="2800" b="1" dirty="0" err="1" smtClean="0">
                <a:latin typeface="Helvetica"/>
                <a:cs typeface="Helvetica"/>
              </a:rPr>
              <a:t>Rossby</a:t>
            </a:r>
            <a:r>
              <a:rPr lang="en-US" sz="2800" b="1" dirty="0" smtClean="0">
                <a:latin typeface="Helvetica"/>
                <a:cs typeface="Helvetica"/>
              </a:rPr>
              <a:t> wave instability</a:t>
            </a:r>
            <a:endParaRPr lang="en-US" sz="2800" b="1" dirty="0">
              <a:latin typeface="Helvetica"/>
              <a:cs typeface="Helvetica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47725" y="7140387"/>
            <a:ext cx="8610600" cy="3290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27" dirty="0" smtClean="0">
                <a:latin typeface="Helvetica"/>
                <a:cs typeface="Helvetica"/>
              </a:rPr>
              <a:t>Lovelace+ </a:t>
            </a:r>
            <a:r>
              <a:rPr lang="mr-IN" sz="827" dirty="0" smtClean="0">
                <a:latin typeface="Helvetica"/>
                <a:cs typeface="Helvetica"/>
              </a:rPr>
              <a:t>’</a:t>
            </a:r>
            <a:r>
              <a:rPr lang="en-US" sz="827" dirty="0" smtClean="0">
                <a:latin typeface="Helvetica"/>
                <a:cs typeface="Helvetica"/>
              </a:rPr>
              <a:t>99, Li+ </a:t>
            </a:r>
            <a:r>
              <a:rPr lang="mr-IN" sz="827" dirty="0" smtClean="0">
                <a:latin typeface="Helvetica"/>
                <a:cs typeface="Helvetica"/>
              </a:rPr>
              <a:t>’</a:t>
            </a:r>
            <a:r>
              <a:rPr lang="en-US" sz="827" dirty="0" smtClean="0">
                <a:latin typeface="Helvetica"/>
                <a:cs typeface="Helvetica"/>
              </a:rPr>
              <a:t>00, Tagger ’01, </a:t>
            </a:r>
            <a:r>
              <a:rPr lang="en-US" sz="827" dirty="0" err="1" smtClean="0">
                <a:latin typeface="Helvetica"/>
                <a:cs typeface="Helvetica"/>
              </a:rPr>
              <a:t>Varniere</a:t>
            </a:r>
            <a:r>
              <a:rPr lang="en-US" sz="827" dirty="0" smtClean="0">
                <a:latin typeface="Helvetica"/>
                <a:cs typeface="Helvetica"/>
              </a:rPr>
              <a:t> &amp; Tagger ‘06, de Val </a:t>
            </a:r>
            <a:r>
              <a:rPr lang="en-US" sz="827" dirty="0" err="1" smtClean="0">
                <a:latin typeface="Helvetica"/>
                <a:cs typeface="Helvetica"/>
              </a:rPr>
              <a:t>Borro</a:t>
            </a:r>
            <a:r>
              <a:rPr lang="en-US" sz="827" dirty="0" smtClean="0">
                <a:latin typeface="Helvetica"/>
                <a:cs typeface="Helvetica"/>
              </a:rPr>
              <a:t>+ 07, </a:t>
            </a:r>
          </a:p>
          <a:p>
            <a:pPr algn="ctr"/>
            <a:r>
              <a:rPr lang="en-US" sz="827" dirty="0" smtClean="0">
                <a:latin typeface="Helvetica"/>
                <a:cs typeface="Helvetica"/>
              </a:rPr>
              <a:t>Lyra+ 08, Lyra+ ‘09, </a:t>
            </a:r>
            <a:r>
              <a:rPr lang="en-US" sz="827" dirty="0" err="1" smtClean="0">
                <a:latin typeface="Helvetica"/>
                <a:cs typeface="Helvetica"/>
              </a:rPr>
              <a:t>Meheut</a:t>
            </a:r>
            <a:r>
              <a:rPr lang="en-US" sz="827" dirty="0" smtClean="0">
                <a:latin typeface="Helvetica"/>
                <a:cs typeface="Helvetica"/>
              </a:rPr>
              <a:t>+ ’10, </a:t>
            </a:r>
            <a:r>
              <a:rPr lang="en-US" sz="827" dirty="0" err="1" smtClean="0">
                <a:latin typeface="Helvetica"/>
                <a:cs typeface="Helvetica"/>
              </a:rPr>
              <a:t>Meheut</a:t>
            </a:r>
            <a:r>
              <a:rPr lang="en-US" sz="827" dirty="0" smtClean="0">
                <a:latin typeface="Helvetica"/>
                <a:cs typeface="Helvetica"/>
              </a:rPr>
              <a:t>+ </a:t>
            </a:r>
            <a:r>
              <a:rPr lang="mr-IN" sz="827" dirty="0" smtClean="0">
                <a:latin typeface="Helvetica"/>
                <a:cs typeface="Helvetica"/>
              </a:rPr>
              <a:t>’</a:t>
            </a:r>
            <a:r>
              <a:rPr lang="en-US" sz="827" dirty="0" smtClean="0">
                <a:latin typeface="Helvetica"/>
                <a:cs typeface="Helvetica"/>
              </a:rPr>
              <a:t>12, Lin &amp; </a:t>
            </a:r>
            <a:r>
              <a:rPr lang="en-US" sz="827" dirty="0" err="1" smtClean="0">
                <a:latin typeface="Helvetica"/>
                <a:cs typeface="Helvetica"/>
              </a:rPr>
              <a:t>Papaloizou</a:t>
            </a:r>
            <a:r>
              <a:rPr lang="en-US" sz="827" dirty="0" smtClean="0">
                <a:latin typeface="Helvetica"/>
                <a:cs typeface="Helvetica"/>
              </a:rPr>
              <a:t> 2012, Lin </a:t>
            </a:r>
            <a:r>
              <a:rPr lang="en-US" sz="827" dirty="0" smtClean="0">
                <a:latin typeface="Helvetica"/>
                <a:cs typeface="Helvetica"/>
              </a:rPr>
              <a:t>2013, Faure et al. (2014), see also Mario’s talk</a:t>
            </a:r>
            <a:endParaRPr lang="en-US" sz="827" dirty="0">
              <a:latin typeface="Helvetica"/>
              <a:cs typeface="Helvetica"/>
            </a:endParaRPr>
          </a:p>
        </p:txBody>
      </p:sp>
      <p:pic>
        <p:nvPicPr>
          <p:cNvPr id="6" name="dzone_midplane_2pi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24125" y="1130300"/>
            <a:ext cx="5283200" cy="528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93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18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93" y="2865870"/>
            <a:ext cx="3225366" cy="1808896"/>
          </a:xfrm>
          <a:prstGeom prst="rect">
            <a:avLst/>
          </a:prstGeom>
        </p:spPr>
      </p:pic>
      <p:pic>
        <p:nvPicPr>
          <p:cNvPr id="23" name="Picture 22" descr="Screen Shot 2014-09-05 at 8.13.44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8473" y="1905640"/>
            <a:ext cx="4049225" cy="2543277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 bwMode="auto">
          <a:xfrm>
            <a:off x="3275216" y="1768789"/>
            <a:ext cx="3989295" cy="126467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68537" tIns="34268" rIns="68537" bIns="34268" numCol="1" rtlCol="0" anchor="t" anchorCtr="0" compatLnSpc="1">
            <a:prstTxWarp prst="textNoShape">
              <a:avLst/>
            </a:prstTxWarp>
          </a:bodyPr>
          <a:lstStyle/>
          <a:p>
            <a:pPr defTabSz="342699"/>
            <a:endParaRPr lang="en-US" sz="1799"/>
          </a:p>
        </p:txBody>
      </p:sp>
      <p:sp>
        <p:nvSpPr>
          <p:cNvPr id="3" name="TextBox 2"/>
          <p:cNvSpPr txBox="1"/>
          <p:nvPr/>
        </p:nvSpPr>
        <p:spPr>
          <a:xfrm>
            <a:off x="254011" y="1971285"/>
            <a:ext cx="2636393" cy="69313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99" b="1" dirty="0">
                <a:solidFill>
                  <a:schemeClr val="accent2"/>
                </a:solidFill>
                <a:latin typeface="Helvetica"/>
                <a:cs typeface="Helvetica"/>
              </a:rPr>
              <a:t>Vertical Shear Instability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176390" y="1959393"/>
            <a:ext cx="4133389" cy="69313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99" b="1" dirty="0">
                <a:solidFill>
                  <a:srgbClr val="C00000"/>
                </a:solidFill>
                <a:latin typeface="Helvetica"/>
                <a:cs typeface="Helvetica"/>
              </a:rPr>
              <a:t>Convective </a:t>
            </a:r>
          </a:p>
          <a:p>
            <a:pPr algn="ctr"/>
            <a:r>
              <a:rPr lang="en-US" sz="2099" b="1" dirty="0" err="1">
                <a:solidFill>
                  <a:srgbClr val="C00000"/>
                </a:solidFill>
                <a:latin typeface="Helvetica"/>
                <a:cs typeface="Helvetica"/>
              </a:rPr>
              <a:t>Overstability</a:t>
            </a:r>
            <a:endParaRPr lang="en-US" sz="2099" b="1" dirty="0">
              <a:solidFill>
                <a:srgbClr val="C00000"/>
              </a:solidFill>
              <a:latin typeface="Helvetica"/>
              <a:cs typeface="Helvetica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745948" y="1950077"/>
            <a:ext cx="2069183" cy="69313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99" b="1" dirty="0">
                <a:solidFill>
                  <a:srgbClr val="0070C0"/>
                </a:solidFill>
                <a:latin typeface="Helvetica"/>
                <a:cs typeface="Helvetica"/>
              </a:rPr>
              <a:t>Zombie Vortex Instability</a:t>
            </a:r>
          </a:p>
        </p:txBody>
      </p:sp>
      <p:sp>
        <p:nvSpPr>
          <p:cNvPr id="7" name="Rectangle 6"/>
          <p:cNvSpPr/>
          <p:nvPr/>
        </p:nvSpPr>
        <p:spPr bwMode="auto">
          <a:xfrm>
            <a:off x="-96367" y="4112394"/>
            <a:ext cx="228456" cy="685368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68537" tIns="34268" rIns="68537" bIns="34268" numCol="1" rtlCol="0" anchor="t" anchorCtr="0" compatLnSpc="1">
            <a:prstTxWarp prst="textNoShape">
              <a:avLst/>
            </a:prstTxWarp>
          </a:bodyPr>
          <a:lstStyle/>
          <a:p>
            <a:pPr defTabSz="342699"/>
            <a:endParaRPr lang="en-US" sz="1799"/>
          </a:p>
        </p:txBody>
      </p:sp>
      <p:sp>
        <p:nvSpPr>
          <p:cNvPr id="8" name="Rectangle 7"/>
          <p:cNvSpPr/>
          <p:nvPr/>
        </p:nvSpPr>
        <p:spPr bwMode="auto">
          <a:xfrm>
            <a:off x="123237" y="4526011"/>
            <a:ext cx="228456" cy="685368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68537" tIns="34268" rIns="68537" bIns="34268" numCol="1" rtlCol="0" anchor="t" anchorCtr="0" compatLnSpc="1">
            <a:prstTxWarp prst="textNoShape">
              <a:avLst/>
            </a:prstTxWarp>
          </a:bodyPr>
          <a:lstStyle/>
          <a:p>
            <a:pPr defTabSz="342699"/>
            <a:endParaRPr lang="en-US" sz="1799"/>
          </a:p>
        </p:txBody>
      </p:sp>
      <p:sp>
        <p:nvSpPr>
          <p:cNvPr id="9" name="Rectangle 8"/>
          <p:cNvSpPr/>
          <p:nvPr/>
        </p:nvSpPr>
        <p:spPr bwMode="auto">
          <a:xfrm>
            <a:off x="279453" y="4850182"/>
            <a:ext cx="228456" cy="685368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68537" tIns="34268" rIns="68537" bIns="34268" numCol="1" rtlCol="0" anchor="t" anchorCtr="0" compatLnSpc="1">
            <a:prstTxWarp prst="textNoShape">
              <a:avLst/>
            </a:prstTxWarp>
          </a:bodyPr>
          <a:lstStyle/>
          <a:p>
            <a:pPr defTabSz="342699"/>
            <a:endParaRPr lang="en-US" sz="1799"/>
          </a:p>
        </p:txBody>
      </p:sp>
      <p:sp>
        <p:nvSpPr>
          <p:cNvPr id="14" name="Rectangle 13"/>
          <p:cNvSpPr/>
          <p:nvPr/>
        </p:nvSpPr>
        <p:spPr bwMode="auto">
          <a:xfrm>
            <a:off x="1772636" y="5535550"/>
            <a:ext cx="228456" cy="685368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68537" tIns="34268" rIns="68537" bIns="34268" numCol="1" rtlCol="0" anchor="t" anchorCtr="0" compatLnSpc="1">
            <a:prstTxWarp prst="textNoShape">
              <a:avLst/>
            </a:prstTxWarp>
          </a:bodyPr>
          <a:lstStyle/>
          <a:p>
            <a:pPr defTabSz="342699"/>
            <a:endParaRPr lang="en-US" sz="1799"/>
          </a:p>
        </p:txBody>
      </p:sp>
      <p:sp>
        <p:nvSpPr>
          <p:cNvPr id="15" name="Rectangle 14"/>
          <p:cNvSpPr/>
          <p:nvPr/>
        </p:nvSpPr>
        <p:spPr bwMode="auto">
          <a:xfrm>
            <a:off x="47660" y="1882013"/>
            <a:ext cx="3167626" cy="2968169"/>
          </a:xfrm>
          <a:prstGeom prst="rect">
            <a:avLst/>
          </a:prstGeom>
          <a:noFill/>
          <a:ln w="603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68537" tIns="34268" rIns="68537" bIns="34268" numCol="1" rtlCol="0" anchor="t" anchorCtr="0" compatLnSpc="1">
            <a:prstTxWarp prst="textNoShape">
              <a:avLst/>
            </a:prstTxWarp>
          </a:bodyPr>
          <a:lstStyle/>
          <a:p>
            <a:pPr defTabSz="342699"/>
            <a:endParaRPr lang="en-US" sz="1799"/>
          </a:p>
        </p:txBody>
      </p:sp>
      <p:sp>
        <p:nvSpPr>
          <p:cNvPr id="16" name="Rectangle 15"/>
          <p:cNvSpPr/>
          <p:nvPr/>
        </p:nvSpPr>
        <p:spPr bwMode="auto">
          <a:xfrm>
            <a:off x="3308832" y="1882015"/>
            <a:ext cx="3962052" cy="2968169"/>
          </a:xfrm>
          <a:prstGeom prst="rect">
            <a:avLst/>
          </a:prstGeom>
          <a:noFill/>
          <a:ln w="603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68537" tIns="34268" rIns="68537" bIns="34268" numCol="1" rtlCol="0" anchor="t" anchorCtr="0" compatLnSpc="1">
            <a:prstTxWarp prst="textNoShape">
              <a:avLst/>
            </a:prstTxWarp>
          </a:bodyPr>
          <a:lstStyle/>
          <a:p>
            <a:pPr defTabSz="342699"/>
            <a:endParaRPr lang="en-US" sz="1799">
              <a:solidFill>
                <a:srgbClr val="FF0000"/>
              </a:solidFill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7321254" y="1882018"/>
            <a:ext cx="2748921" cy="2968169"/>
          </a:xfrm>
          <a:prstGeom prst="rect">
            <a:avLst/>
          </a:prstGeom>
          <a:noFill/>
          <a:ln w="60325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68537" tIns="34268" rIns="68537" bIns="34268" numCol="1" rtlCol="0" anchor="t" anchorCtr="0" compatLnSpc="1">
            <a:prstTxWarp prst="textNoShape">
              <a:avLst/>
            </a:prstTxWarp>
          </a:bodyPr>
          <a:lstStyle/>
          <a:p>
            <a:pPr defTabSz="342699"/>
            <a:endParaRPr lang="en-US" sz="1799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8126" y="4650822"/>
            <a:ext cx="3108263" cy="2106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27" dirty="0">
                <a:latin typeface="Helvetica"/>
                <a:cs typeface="Helvetica"/>
              </a:rPr>
              <a:t>Nelson et al. 2013, Lin &amp; </a:t>
            </a:r>
            <a:r>
              <a:rPr lang="en-US" sz="827" dirty="0" err="1">
                <a:latin typeface="Helvetica"/>
                <a:cs typeface="Helvetica"/>
              </a:rPr>
              <a:t>Youdin</a:t>
            </a:r>
            <a:r>
              <a:rPr lang="en-US" sz="827" dirty="0">
                <a:latin typeface="Helvetica"/>
                <a:cs typeface="Helvetica"/>
              </a:rPr>
              <a:t> 2015, </a:t>
            </a:r>
            <a:r>
              <a:rPr lang="en-US" sz="827" dirty="0" err="1">
                <a:latin typeface="Helvetica"/>
                <a:cs typeface="Helvetica"/>
              </a:rPr>
              <a:t>Umurhan</a:t>
            </a:r>
            <a:r>
              <a:rPr lang="en-US" sz="827" dirty="0">
                <a:latin typeface="Helvetica"/>
                <a:cs typeface="Helvetica"/>
              </a:rPr>
              <a:t> et al. 2016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046878" y="4519161"/>
            <a:ext cx="4485958" cy="3290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27" dirty="0" err="1">
                <a:latin typeface="Helvetica"/>
                <a:cs typeface="Helvetica"/>
              </a:rPr>
              <a:t>Klahr</a:t>
            </a:r>
            <a:r>
              <a:rPr lang="en-US" sz="827" dirty="0">
                <a:latin typeface="Helvetica"/>
                <a:cs typeface="Helvetica"/>
              </a:rPr>
              <a:t> 2003, </a:t>
            </a:r>
            <a:r>
              <a:rPr lang="en-US" sz="827" dirty="0" smtClean="0">
                <a:latin typeface="Helvetica"/>
                <a:cs typeface="Helvetica"/>
              </a:rPr>
              <a:t>Petersen et al. 2007, </a:t>
            </a:r>
            <a:r>
              <a:rPr lang="en-US" sz="827" dirty="0" err="1" smtClean="0">
                <a:latin typeface="Helvetica"/>
                <a:cs typeface="Helvetica"/>
              </a:rPr>
              <a:t>Lesur</a:t>
            </a:r>
            <a:r>
              <a:rPr lang="en-US" sz="827" dirty="0" smtClean="0">
                <a:latin typeface="Helvetica"/>
                <a:cs typeface="Helvetica"/>
              </a:rPr>
              <a:t> </a:t>
            </a:r>
            <a:r>
              <a:rPr lang="en-US" sz="827" dirty="0">
                <a:latin typeface="Helvetica"/>
                <a:cs typeface="Helvetica"/>
              </a:rPr>
              <a:t>&amp; </a:t>
            </a:r>
            <a:r>
              <a:rPr lang="en-US" sz="827" dirty="0" err="1">
                <a:latin typeface="Helvetica"/>
                <a:cs typeface="Helvetica"/>
              </a:rPr>
              <a:t>Papaloizou</a:t>
            </a:r>
            <a:r>
              <a:rPr lang="en-US" sz="827" dirty="0">
                <a:latin typeface="Helvetica"/>
                <a:cs typeface="Helvetica"/>
              </a:rPr>
              <a:t> 2010, </a:t>
            </a:r>
            <a:endParaRPr lang="en-US" sz="827" dirty="0" smtClean="0">
              <a:latin typeface="Helvetica"/>
              <a:cs typeface="Helvetica"/>
            </a:endParaRPr>
          </a:p>
          <a:p>
            <a:pPr algn="ctr"/>
            <a:r>
              <a:rPr lang="en-US" sz="827" dirty="0" smtClean="0">
                <a:latin typeface="Helvetica"/>
                <a:cs typeface="Helvetica"/>
              </a:rPr>
              <a:t>Lyra </a:t>
            </a:r>
            <a:r>
              <a:rPr lang="en-US" sz="827" dirty="0">
                <a:latin typeface="Helvetica"/>
                <a:cs typeface="Helvetica"/>
              </a:rPr>
              <a:t>&amp; </a:t>
            </a:r>
            <a:r>
              <a:rPr lang="en-US" sz="827" dirty="0" err="1">
                <a:latin typeface="Helvetica"/>
                <a:cs typeface="Helvetica"/>
              </a:rPr>
              <a:t>Klahr</a:t>
            </a:r>
            <a:r>
              <a:rPr lang="en-US" sz="827" dirty="0">
                <a:latin typeface="Helvetica"/>
                <a:cs typeface="Helvetica"/>
              </a:rPr>
              <a:t> 2011, </a:t>
            </a:r>
            <a:r>
              <a:rPr lang="en-US" sz="827" dirty="0" err="1" smtClean="0">
                <a:latin typeface="Helvetica"/>
                <a:cs typeface="Helvetica"/>
              </a:rPr>
              <a:t>Klahr</a:t>
            </a:r>
            <a:r>
              <a:rPr lang="en-US" sz="827" dirty="0" smtClean="0">
                <a:latin typeface="Helvetica"/>
                <a:cs typeface="Helvetica"/>
              </a:rPr>
              <a:t> &amp; Hubbard 2014, Lyra </a:t>
            </a:r>
            <a:r>
              <a:rPr lang="en-US" sz="827" dirty="0">
                <a:latin typeface="Helvetica"/>
                <a:cs typeface="Helvetica"/>
              </a:rPr>
              <a:t>2014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360150" y="4524262"/>
            <a:ext cx="2839848" cy="3290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27" dirty="0">
                <a:latin typeface="Helvetica"/>
                <a:cs typeface="Helvetica"/>
              </a:rPr>
              <a:t>Marcus et al. 2012, 2013, 2015, 2016</a:t>
            </a:r>
          </a:p>
          <a:p>
            <a:pPr algn="ctr"/>
            <a:r>
              <a:rPr lang="en-US" sz="827" dirty="0" err="1">
                <a:latin typeface="Helvetica"/>
                <a:cs typeface="Helvetica"/>
              </a:rPr>
              <a:t>Umurhan</a:t>
            </a:r>
            <a:r>
              <a:rPr lang="en-US" sz="827" dirty="0">
                <a:latin typeface="Helvetica"/>
                <a:cs typeface="Helvetica"/>
              </a:rPr>
              <a:t> et al  2016, </a:t>
            </a:r>
            <a:r>
              <a:rPr lang="en-US" sz="827" dirty="0" err="1">
                <a:latin typeface="Helvetica"/>
                <a:cs typeface="Helvetica"/>
              </a:rPr>
              <a:t>Lesur</a:t>
            </a:r>
            <a:r>
              <a:rPr lang="en-US" sz="827" dirty="0">
                <a:latin typeface="Helvetica"/>
                <a:cs typeface="Helvetica"/>
              </a:rPr>
              <a:t> &amp; Latter 2016</a:t>
            </a:r>
          </a:p>
        </p:txBody>
      </p:sp>
      <p:sp>
        <p:nvSpPr>
          <p:cNvPr id="21" name="Title 1"/>
          <p:cNvSpPr txBox="1">
            <a:spLocks/>
          </p:cNvSpPr>
          <p:nvPr/>
        </p:nvSpPr>
        <p:spPr bwMode="auto">
          <a:xfrm>
            <a:off x="771525" y="428625"/>
            <a:ext cx="8602663" cy="762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742950" indent="-28575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 marL="11430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 marL="16002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 marL="20574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>
              <a:defRPr/>
            </a:pPr>
            <a:r>
              <a:rPr lang="en-US" sz="2800" b="1" dirty="0" err="1" smtClean="0">
                <a:latin typeface="Helvetica"/>
                <a:cs typeface="Helvetica"/>
              </a:rPr>
              <a:t>Hydrodynamical</a:t>
            </a:r>
            <a:r>
              <a:rPr lang="en-US" sz="2800" b="1" dirty="0" smtClean="0">
                <a:latin typeface="Helvetica"/>
                <a:cs typeface="Helvetica"/>
              </a:rPr>
              <a:t> Instabilities</a:t>
            </a:r>
            <a:endParaRPr lang="en-US" sz="2800" b="1" dirty="0">
              <a:latin typeface="Helvetica"/>
              <a:cs typeface="Helvetica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6741" y="2932646"/>
            <a:ext cx="2708721" cy="1593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551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93" y="2865870"/>
            <a:ext cx="3225366" cy="180889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6741" y="2932646"/>
            <a:ext cx="2708721" cy="1593365"/>
          </a:xfrm>
          <a:prstGeom prst="rect">
            <a:avLst/>
          </a:prstGeom>
        </p:spPr>
      </p:pic>
      <p:pic>
        <p:nvPicPr>
          <p:cNvPr id="11" name="Picture 10" descr="Screen Shot 2014-09-05 at 8.13.44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8473" y="1905640"/>
            <a:ext cx="4049225" cy="2543277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 bwMode="auto">
          <a:xfrm>
            <a:off x="3275216" y="1768789"/>
            <a:ext cx="3989295" cy="126467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68537" tIns="34268" rIns="68537" bIns="34268" numCol="1" rtlCol="0" anchor="t" anchorCtr="0" compatLnSpc="1">
            <a:prstTxWarp prst="textNoShape">
              <a:avLst/>
            </a:prstTxWarp>
          </a:bodyPr>
          <a:lstStyle/>
          <a:p>
            <a:pPr defTabSz="342699"/>
            <a:endParaRPr lang="en-US" sz="1799"/>
          </a:p>
        </p:txBody>
      </p:sp>
      <p:sp>
        <p:nvSpPr>
          <p:cNvPr id="3" name="TextBox 2"/>
          <p:cNvSpPr txBox="1"/>
          <p:nvPr/>
        </p:nvSpPr>
        <p:spPr>
          <a:xfrm>
            <a:off x="254011" y="1971285"/>
            <a:ext cx="2636393" cy="69313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99" b="1" dirty="0">
                <a:solidFill>
                  <a:schemeClr val="accent2"/>
                </a:solidFill>
                <a:latin typeface="Helvetica"/>
                <a:cs typeface="Helvetica"/>
              </a:rPr>
              <a:t>Vertical Shear Instability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176390" y="1959393"/>
            <a:ext cx="4133389" cy="69313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99" b="1" dirty="0">
                <a:solidFill>
                  <a:srgbClr val="C00000"/>
                </a:solidFill>
                <a:latin typeface="Helvetica"/>
                <a:cs typeface="Helvetica"/>
              </a:rPr>
              <a:t>Convective </a:t>
            </a:r>
          </a:p>
          <a:p>
            <a:pPr algn="ctr"/>
            <a:r>
              <a:rPr lang="en-US" sz="2099" b="1" dirty="0" err="1">
                <a:solidFill>
                  <a:srgbClr val="C00000"/>
                </a:solidFill>
                <a:latin typeface="Helvetica"/>
                <a:cs typeface="Helvetica"/>
              </a:rPr>
              <a:t>Overstability</a:t>
            </a:r>
            <a:endParaRPr lang="en-US" sz="2099" b="1" dirty="0">
              <a:solidFill>
                <a:srgbClr val="C00000"/>
              </a:solidFill>
              <a:latin typeface="Helvetica"/>
              <a:cs typeface="Helvetica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745948" y="1950077"/>
            <a:ext cx="2069183" cy="69313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99" b="1" dirty="0">
                <a:solidFill>
                  <a:srgbClr val="0070C0"/>
                </a:solidFill>
                <a:latin typeface="Helvetica"/>
                <a:cs typeface="Helvetica"/>
              </a:rPr>
              <a:t>Zombie Vortex Instability</a:t>
            </a:r>
          </a:p>
        </p:txBody>
      </p:sp>
      <p:sp>
        <p:nvSpPr>
          <p:cNvPr id="7" name="Rectangle 6"/>
          <p:cNvSpPr/>
          <p:nvPr/>
        </p:nvSpPr>
        <p:spPr bwMode="auto">
          <a:xfrm>
            <a:off x="-96367" y="4112394"/>
            <a:ext cx="228456" cy="685368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68537" tIns="34268" rIns="68537" bIns="34268" numCol="1" rtlCol="0" anchor="t" anchorCtr="0" compatLnSpc="1">
            <a:prstTxWarp prst="textNoShape">
              <a:avLst/>
            </a:prstTxWarp>
          </a:bodyPr>
          <a:lstStyle/>
          <a:p>
            <a:pPr defTabSz="342699"/>
            <a:endParaRPr lang="en-US" sz="1799"/>
          </a:p>
        </p:txBody>
      </p:sp>
      <p:sp>
        <p:nvSpPr>
          <p:cNvPr id="8" name="Rectangle 7"/>
          <p:cNvSpPr/>
          <p:nvPr/>
        </p:nvSpPr>
        <p:spPr bwMode="auto">
          <a:xfrm>
            <a:off x="123237" y="4526011"/>
            <a:ext cx="228456" cy="685368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68537" tIns="34268" rIns="68537" bIns="34268" numCol="1" rtlCol="0" anchor="t" anchorCtr="0" compatLnSpc="1">
            <a:prstTxWarp prst="textNoShape">
              <a:avLst/>
            </a:prstTxWarp>
          </a:bodyPr>
          <a:lstStyle/>
          <a:p>
            <a:pPr defTabSz="342699"/>
            <a:endParaRPr lang="en-US" sz="1799"/>
          </a:p>
        </p:txBody>
      </p:sp>
      <p:sp>
        <p:nvSpPr>
          <p:cNvPr id="9" name="Rectangle 8"/>
          <p:cNvSpPr/>
          <p:nvPr/>
        </p:nvSpPr>
        <p:spPr bwMode="auto">
          <a:xfrm>
            <a:off x="279453" y="4850182"/>
            <a:ext cx="228456" cy="685368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68537" tIns="34268" rIns="68537" bIns="34268" numCol="1" rtlCol="0" anchor="t" anchorCtr="0" compatLnSpc="1">
            <a:prstTxWarp prst="textNoShape">
              <a:avLst/>
            </a:prstTxWarp>
          </a:bodyPr>
          <a:lstStyle/>
          <a:p>
            <a:pPr defTabSz="342699"/>
            <a:endParaRPr lang="en-US" sz="1799"/>
          </a:p>
        </p:txBody>
      </p:sp>
      <p:sp>
        <p:nvSpPr>
          <p:cNvPr id="14" name="Rectangle 13"/>
          <p:cNvSpPr/>
          <p:nvPr/>
        </p:nvSpPr>
        <p:spPr bwMode="auto">
          <a:xfrm>
            <a:off x="1772636" y="5535550"/>
            <a:ext cx="228456" cy="685368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68537" tIns="34268" rIns="68537" bIns="34268" numCol="1" rtlCol="0" anchor="t" anchorCtr="0" compatLnSpc="1">
            <a:prstTxWarp prst="textNoShape">
              <a:avLst/>
            </a:prstTxWarp>
          </a:bodyPr>
          <a:lstStyle/>
          <a:p>
            <a:pPr defTabSz="342699"/>
            <a:endParaRPr lang="en-US" sz="1799"/>
          </a:p>
        </p:txBody>
      </p:sp>
      <p:sp>
        <p:nvSpPr>
          <p:cNvPr id="15" name="Rectangle 14"/>
          <p:cNvSpPr/>
          <p:nvPr/>
        </p:nvSpPr>
        <p:spPr bwMode="auto">
          <a:xfrm>
            <a:off x="47660" y="1882013"/>
            <a:ext cx="3167626" cy="2968169"/>
          </a:xfrm>
          <a:prstGeom prst="rect">
            <a:avLst/>
          </a:prstGeom>
          <a:noFill/>
          <a:ln w="603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68537" tIns="34268" rIns="68537" bIns="34268" numCol="1" rtlCol="0" anchor="t" anchorCtr="0" compatLnSpc="1">
            <a:prstTxWarp prst="textNoShape">
              <a:avLst/>
            </a:prstTxWarp>
          </a:bodyPr>
          <a:lstStyle/>
          <a:p>
            <a:pPr defTabSz="342699"/>
            <a:endParaRPr lang="en-US" sz="1799"/>
          </a:p>
        </p:txBody>
      </p:sp>
      <p:sp>
        <p:nvSpPr>
          <p:cNvPr id="16" name="Rectangle 15"/>
          <p:cNvSpPr/>
          <p:nvPr/>
        </p:nvSpPr>
        <p:spPr bwMode="auto">
          <a:xfrm>
            <a:off x="3308832" y="1882015"/>
            <a:ext cx="3962052" cy="2968169"/>
          </a:xfrm>
          <a:prstGeom prst="rect">
            <a:avLst/>
          </a:prstGeom>
          <a:noFill/>
          <a:ln w="603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68537" tIns="34268" rIns="68537" bIns="34268" numCol="1" rtlCol="0" anchor="t" anchorCtr="0" compatLnSpc="1">
            <a:prstTxWarp prst="textNoShape">
              <a:avLst/>
            </a:prstTxWarp>
          </a:bodyPr>
          <a:lstStyle/>
          <a:p>
            <a:pPr defTabSz="342699"/>
            <a:endParaRPr lang="en-US" sz="1799">
              <a:solidFill>
                <a:srgbClr val="FF0000"/>
              </a:solidFill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7321254" y="1882018"/>
            <a:ext cx="2748921" cy="2968169"/>
          </a:xfrm>
          <a:prstGeom prst="rect">
            <a:avLst/>
          </a:prstGeom>
          <a:noFill/>
          <a:ln w="60325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68537" tIns="34268" rIns="68537" bIns="34268" numCol="1" rtlCol="0" anchor="t" anchorCtr="0" compatLnSpc="1">
            <a:prstTxWarp prst="textNoShape">
              <a:avLst/>
            </a:prstTxWarp>
          </a:bodyPr>
          <a:lstStyle/>
          <a:p>
            <a:pPr defTabSz="342699"/>
            <a:endParaRPr lang="en-US" sz="1799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8126" y="4650822"/>
            <a:ext cx="3108263" cy="2106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27" dirty="0">
                <a:latin typeface="Helvetica"/>
                <a:cs typeface="Helvetica"/>
              </a:rPr>
              <a:t>Nelson et al. 2013, Lin &amp; </a:t>
            </a:r>
            <a:r>
              <a:rPr lang="en-US" sz="827" dirty="0" err="1">
                <a:latin typeface="Helvetica"/>
                <a:cs typeface="Helvetica"/>
              </a:rPr>
              <a:t>Youdin</a:t>
            </a:r>
            <a:r>
              <a:rPr lang="en-US" sz="827" dirty="0">
                <a:latin typeface="Helvetica"/>
                <a:cs typeface="Helvetica"/>
              </a:rPr>
              <a:t> 2015, </a:t>
            </a:r>
            <a:r>
              <a:rPr lang="en-US" sz="827" dirty="0" err="1">
                <a:latin typeface="Helvetica"/>
                <a:cs typeface="Helvetica"/>
              </a:rPr>
              <a:t>Umurhan</a:t>
            </a:r>
            <a:r>
              <a:rPr lang="en-US" sz="827" dirty="0">
                <a:latin typeface="Helvetica"/>
                <a:cs typeface="Helvetica"/>
              </a:rPr>
              <a:t> et al. 2016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046878" y="4519161"/>
            <a:ext cx="4485958" cy="3290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27" dirty="0" err="1">
                <a:latin typeface="Helvetica"/>
                <a:cs typeface="Helvetica"/>
              </a:rPr>
              <a:t>Klahr</a:t>
            </a:r>
            <a:r>
              <a:rPr lang="en-US" sz="827" dirty="0">
                <a:latin typeface="Helvetica"/>
                <a:cs typeface="Helvetica"/>
              </a:rPr>
              <a:t> 2003, </a:t>
            </a:r>
            <a:r>
              <a:rPr lang="en-US" sz="827" dirty="0" smtClean="0">
                <a:latin typeface="Helvetica"/>
                <a:cs typeface="Helvetica"/>
              </a:rPr>
              <a:t>Petersen et al. 2007, </a:t>
            </a:r>
            <a:r>
              <a:rPr lang="en-US" sz="827" dirty="0" err="1" smtClean="0">
                <a:latin typeface="Helvetica"/>
                <a:cs typeface="Helvetica"/>
              </a:rPr>
              <a:t>Lesur</a:t>
            </a:r>
            <a:r>
              <a:rPr lang="en-US" sz="827" dirty="0" smtClean="0">
                <a:latin typeface="Helvetica"/>
                <a:cs typeface="Helvetica"/>
              </a:rPr>
              <a:t> </a:t>
            </a:r>
            <a:r>
              <a:rPr lang="en-US" sz="827" dirty="0">
                <a:latin typeface="Helvetica"/>
                <a:cs typeface="Helvetica"/>
              </a:rPr>
              <a:t>&amp; </a:t>
            </a:r>
            <a:r>
              <a:rPr lang="en-US" sz="827" dirty="0" err="1">
                <a:latin typeface="Helvetica"/>
                <a:cs typeface="Helvetica"/>
              </a:rPr>
              <a:t>Papaloizou</a:t>
            </a:r>
            <a:r>
              <a:rPr lang="en-US" sz="827" dirty="0">
                <a:latin typeface="Helvetica"/>
                <a:cs typeface="Helvetica"/>
              </a:rPr>
              <a:t> 2010, </a:t>
            </a:r>
            <a:endParaRPr lang="en-US" sz="827" dirty="0" smtClean="0">
              <a:latin typeface="Helvetica"/>
              <a:cs typeface="Helvetica"/>
            </a:endParaRPr>
          </a:p>
          <a:p>
            <a:pPr algn="ctr"/>
            <a:r>
              <a:rPr lang="en-US" sz="827" dirty="0" smtClean="0">
                <a:latin typeface="Helvetica"/>
                <a:cs typeface="Helvetica"/>
              </a:rPr>
              <a:t>Lyra </a:t>
            </a:r>
            <a:r>
              <a:rPr lang="en-US" sz="827" dirty="0">
                <a:latin typeface="Helvetica"/>
                <a:cs typeface="Helvetica"/>
              </a:rPr>
              <a:t>&amp; </a:t>
            </a:r>
            <a:r>
              <a:rPr lang="en-US" sz="827" dirty="0" err="1">
                <a:latin typeface="Helvetica"/>
                <a:cs typeface="Helvetica"/>
              </a:rPr>
              <a:t>Klahr</a:t>
            </a:r>
            <a:r>
              <a:rPr lang="en-US" sz="827" dirty="0">
                <a:latin typeface="Helvetica"/>
                <a:cs typeface="Helvetica"/>
              </a:rPr>
              <a:t> 2011, </a:t>
            </a:r>
            <a:r>
              <a:rPr lang="en-US" sz="827" dirty="0" err="1" smtClean="0">
                <a:latin typeface="Helvetica"/>
                <a:cs typeface="Helvetica"/>
              </a:rPr>
              <a:t>Klahr</a:t>
            </a:r>
            <a:r>
              <a:rPr lang="en-US" sz="827" dirty="0" smtClean="0">
                <a:latin typeface="Helvetica"/>
                <a:cs typeface="Helvetica"/>
              </a:rPr>
              <a:t> &amp; Hubbard 2014, Lyra </a:t>
            </a:r>
            <a:r>
              <a:rPr lang="en-US" sz="827" dirty="0">
                <a:latin typeface="Helvetica"/>
                <a:cs typeface="Helvetica"/>
              </a:rPr>
              <a:t>2014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360150" y="4524262"/>
            <a:ext cx="2839848" cy="3290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27" dirty="0">
                <a:latin typeface="Helvetica"/>
                <a:cs typeface="Helvetica"/>
              </a:rPr>
              <a:t>Marcus et al. 2012, 2013, 2015, 2016</a:t>
            </a:r>
          </a:p>
          <a:p>
            <a:pPr algn="ctr"/>
            <a:r>
              <a:rPr lang="en-US" sz="827" dirty="0" err="1">
                <a:latin typeface="Helvetica"/>
                <a:cs typeface="Helvetica"/>
              </a:rPr>
              <a:t>Umurhan</a:t>
            </a:r>
            <a:r>
              <a:rPr lang="en-US" sz="827" dirty="0">
                <a:latin typeface="Helvetica"/>
                <a:cs typeface="Helvetica"/>
              </a:rPr>
              <a:t> et al  2016, </a:t>
            </a:r>
            <a:r>
              <a:rPr lang="en-US" sz="827" dirty="0" err="1">
                <a:latin typeface="Helvetica"/>
                <a:cs typeface="Helvetica"/>
              </a:rPr>
              <a:t>Lesur</a:t>
            </a:r>
            <a:r>
              <a:rPr lang="en-US" sz="827" dirty="0">
                <a:latin typeface="Helvetica"/>
                <a:cs typeface="Helvetica"/>
              </a:rPr>
              <a:t> &amp; Latter 2016</a:t>
            </a:r>
          </a:p>
        </p:txBody>
      </p:sp>
      <p:sp>
        <p:nvSpPr>
          <p:cNvPr id="21" name="Title 1"/>
          <p:cNvSpPr txBox="1">
            <a:spLocks/>
          </p:cNvSpPr>
          <p:nvPr/>
        </p:nvSpPr>
        <p:spPr bwMode="auto">
          <a:xfrm>
            <a:off x="771525" y="428625"/>
            <a:ext cx="8602663" cy="762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742950" indent="-28575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 marL="11430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 marL="16002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 marL="20574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>
              <a:defRPr/>
            </a:pPr>
            <a:r>
              <a:rPr lang="en-US" sz="2800" b="1" dirty="0" err="1" smtClean="0">
                <a:latin typeface="Helvetica"/>
                <a:cs typeface="Helvetica"/>
              </a:rPr>
              <a:t>Hydrodynamical</a:t>
            </a:r>
            <a:r>
              <a:rPr lang="en-US" sz="2800" b="1" dirty="0" smtClean="0">
                <a:latin typeface="Helvetica"/>
                <a:cs typeface="Helvetica"/>
              </a:rPr>
              <a:t> Instabilities</a:t>
            </a:r>
            <a:endParaRPr lang="en-US" sz="2800" b="1" dirty="0">
              <a:latin typeface="Helvetica"/>
              <a:cs typeface="Helvetica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29" b="3577"/>
          <a:stretch/>
        </p:blipFill>
        <p:spPr>
          <a:xfrm>
            <a:off x="1536388" y="1419225"/>
            <a:ext cx="7072936" cy="5078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41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HR0.2-q2-tau0.5-full-evol-vertical-Wlad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45864" y="1495425"/>
            <a:ext cx="6169186" cy="462689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719" y="1243854"/>
            <a:ext cx="6031522" cy="2570947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1533525" y="3799172"/>
            <a:ext cx="3851973" cy="19967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750" dirty="0" err="1">
                <a:latin typeface="Helvetica"/>
                <a:cs typeface="Helvetica"/>
              </a:rPr>
              <a:t>Fromang</a:t>
            </a:r>
            <a:r>
              <a:rPr lang="en-US" sz="750" dirty="0">
                <a:latin typeface="Helvetica"/>
                <a:cs typeface="Helvetica"/>
              </a:rPr>
              <a:t> &amp; </a:t>
            </a:r>
            <a:r>
              <a:rPr lang="en-US" sz="750" dirty="0" err="1">
                <a:latin typeface="Helvetica"/>
                <a:cs typeface="Helvetica"/>
              </a:rPr>
              <a:t>Lesur</a:t>
            </a:r>
            <a:r>
              <a:rPr lang="en-US" sz="750" dirty="0">
                <a:latin typeface="Helvetica"/>
                <a:cs typeface="Helvetica"/>
              </a:rPr>
              <a:t> (2017)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269200" y="772733"/>
            <a:ext cx="7553328" cy="2853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349" dirty="0">
                <a:latin typeface="Helvetica"/>
                <a:cs typeface="Helvetica"/>
              </a:rPr>
              <a:t>Angular velocity not constant in cylinders: </a:t>
            </a:r>
            <a:r>
              <a:rPr lang="en-US" sz="1349" dirty="0" smtClean="0">
                <a:latin typeface="Helvetica"/>
                <a:cs typeface="Helvetica"/>
              </a:rPr>
              <a:t>unstable</a:t>
            </a:r>
            <a:endParaRPr lang="en-US" sz="1349" dirty="0">
              <a:latin typeface="Helvetica"/>
              <a:cs typeface="Helvetica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525" y="140905"/>
            <a:ext cx="10077450" cy="4401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Helvetica"/>
                <a:cs typeface="Helvetica"/>
              </a:rPr>
              <a:t>Vertical shear instability</a:t>
            </a:r>
            <a:endParaRPr lang="en-US" b="1" dirty="0">
              <a:latin typeface="Helvetica"/>
              <a:cs typeface="Helvetica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37" y="4281119"/>
            <a:ext cx="6562725" cy="308751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139856" y="5922645"/>
            <a:ext cx="1981201" cy="19967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750" dirty="0">
                <a:latin typeface="Helvetica"/>
                <a:cs typeface="Helvetica"/>
              </a:rPr>
              <a:t>Nelson et al. (2013)</a:t>
            </a:r>
          </a:p>
        </p:txBody>
      </p:sp>
      <p:sp>
        <p:nvSpPr>
          <p:cNvPr id="5" name="Rectangle 4"/>
          <p:cNvSpPr/>
          <p:nvPr/>
        </p:nvSpPr>
        <p:spPr>
          <a:xfrm>
            <a:off x="-20946" y="7127025"/>
            <a:ext cx="1700081" cy="4358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latin typeface="Helvetica"/>
                <a:cs typeface="Helvetica"/>
              </a:rPr>
              <a:t> </a:t>
            </a:r>
            <a:r>
              <a:rPr lang="en-US" sz="1200" dirty="0">
                <a:latin typeface="Helvetica"/>
                <a:cs typeface="Helvetica"/>
              </a:rPr>
              <a:t>(see also Glen’s talk)</a:t>
            </a:r>
            <a:endParaRPr lang="en-US" sz="12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82431854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900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525" y="140905"/>
            <a:ext cx="10077450" cy="4401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Helvetica"/>
                <a:cs typeface="Helvetica"/>
              </a:rPr>
              <a:t>Vertical shear instability</a:t>
            </a:r>
            <a:endParaRPr lang="en-US" b="1" dirty="0">
              <a:latin typeface="Helvetica"/>
              <a:cs typeface="Helvetica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3412028" y="6412373"/>
            <a:ext cx="743903" cy="9144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effectLst/>
              <a:latin typeface="Times New Roman" charset="0"/>
              <a:ea typeface="ＭＳ Ｐゴシック" charset="0"/>
              <a:cs typeface="msmincho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835914" y="6162062"/>
            <a:ext cx="304800" cy="9144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effectLst/>
              <a:latin typeface="Times New Roman" charset="0"/>
              <a:ea typeface="ＭＳ Ｐゴシック" charset="0"/>
              <a:cs typeface="msmincho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988314" y="6314462"/>
            <a:ext cx="304800" cy="9144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effectLst/>
              <a:latin typeface="Times New Roman" charset="0"/>
              <a:ea typeface="ＭＳ Ｐゴシック" charset="0"/>
              <a:cs typeface="msmincho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445514" y="5915025"/>
            <a:ext cx="7560139" cy="146629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i="1" dirty="0" err="1" smtClean="0"/>
              <a:t>d</a:t>
            </a:r>
            <a:r>
              <a:rPr lang="en-US" i="1" dirty="0" err="1" smtClean="0">
                <a:latin typeface="Symbol" charset="2"/>
                <a:ea typeface="Symbol" charset="2"/>
                <a:cs typeface="Symbol" charset="2"/>
              </a:rPr>
              <a:t>W</a:t>
            </a:r>
            <a:r>
              <a:rPr lang="en-US" i="1" dirty="0" smtClean="0"/>
              <a:t>/</a:t>
            </a:r>
            <a:r>
              <a:rPr lang="en-US" i="1" dirty="0" err="1" smtClean="0"/>
              <a:t>dz</a:t>
            </a:r>
            <a:r>
              <a:rPr lang="en-US" i="1" dirty="0" smtClean="0"/>
              <a:t> != 0    =&gt;   d</a:t>
            </a:r>
            <a:r>
              <a:rPr lang="en-US" i="1" dirty="0" smtClean="0">
                <a:latin typeface="+mn-lt"/>
                <a:ea typeface="Symbol" charset="2"/>
                <a:cs typeface="Symbol" charset="2"/>
              </a:rPr>
              <a:t>L</a:t>
            </a:r>
            <a:r>
              <a:rPr lang="en-US" i="1" baseline="30000" dirty="0" smtClean="0"/>
              <a:t>2</a:t>
            </a:r>
            <a:r>
              <a:rPr lang="en-US" i="1" dirty="0" smtClean="0"/>
              <a:t>/</a:t>
            </a:r>
            <a:r>
              <a:rPr lang="en-US" i="1" dirty="0" err="1" smtClean="0"/>
              <a:t>dz</a:t>
            </a:r>
            <a:r>
              <a:rPr lang="en-US" i="1" dirty="0" smtClean="0"/>
              <a:t> &lt; 0</a:t>
            </a:r>
          </a:p>
          <a:p>
            <a:pPr algn="ctr"/>
            <a:r>
              <a:rPr lang="en-US" i="1" dirty="0" smtClean="0"/>
              <a:t>ds/</a:t>
            </a:r>
            <a:r>
              <a:rPr lang="en-US" i="1" dirty="0" err="1" smtClean="0"/>
              <a:t>dz</a:t>
            </a:r>
            <a:r>
              <a:rPr lang="en-US" i="1" dirty="0" smtClean="0"/>
              <a:t>=0</a:t>
            </a:r>
          </a:p>
          <a:p>
            <a:pPr algn="ctr"/>
            <a:endParaRPr lang="en-US" i="1" dirty="0" smtClean="0"/>
          </a:p>
          <a:p>
            <a:pPr algn="ctr"/>
            <a:r>
              <a:rPr lang="en-US" dirty="0" smtClean="0"/>
              <a:t>3</a:t>
            </a:r>
            <a:r>
              <a:rPr lang="en-US" baseline="30000" dirty="0" smtClean="0"/>
              <a:t>rd</a:t>
            </a:r>
            <a:r>
              <a:rPr lang="en-US" dirty="0" smtClean="0"/>
              <a:t> criterion violated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3325" y="3880643"/>
            <a:ext cx="3124200" cy="7239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2170" y="3127697"/>
            <a:ext cx="1574800" cy="8001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3743325" y="2832401"/>
            <a:ext cx="3123243" cy="207225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dirty="0" smtClean="0"/>
          </a:p>
        </p:txBody>
      </p:sp>
      <p:sp>
        <p:nvSpPr>
          <p:cNvPr id="20" name="TextBox 19"/>
          <p:cNvSpPr txBox="1"/>
          <p:nvPr/>
        </p:nvSpPr>
        <p:spPr>
          <a:xfrm>
            <a:off x="3514725" y="2333625"/>
            <a:ext cx="3505200" cy="43582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Helvetica"/>
                <a:cs typeface="Helvetica"/>
              </a:rPr>
              <a:t>Solberg-</a:t>
            </a:r>
            <a:r>
              <a:rPr lang="en-US" dirty="0" err="1" smtClean="0">
                <a:latin typeface="Helvetica"/>
                <a:cs typeface="Helvetica"/>
              </a:rPr>
              <a:t>Hoiland</a:t>
            </a:r>
            <a:r>
              <a:rPr lang="en-US" dirty="0" smtClean="0">
                <a:latin typeface="Helvetica"/>
                <a:cs typeface="Helvetica"/>
              </a:rPr>
              <a:t> Criteria</a:t>
            </a:r>
            <a:endParaRPr lang="en-US" dirty="0">
              <a:latin typeface="Helvetica"/>
              <a:cs typeface="Helvetica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1135" y="2181225"/>
            <a:ext cx="1735790" cy="365060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848" y="2545248"/>
            <a:ext cx="2565400" cy="2679700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 bwMode="auto">
          <a:xfrm>
            <a:off x="7400925" y="5224948"/>
            <a:ext cx="2514600" cy="67116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effectLst/>
              <a:latin typeface="Times New Roman" charset="0"/>
              <a:ea typeface="ＭＳ Ｐゴシック" charset="0"/>
              <a:cs typeface="msmincho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005414" y="5288919"/>
            <a:ext cx="1442511" cy="3213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/>
              <a:t>Halvor</a:t>
            </a:r>
            <a:r>
              <a:rPr lang="en-US" sz="1600" dirty="0" smtClean="0"/>
              <a:t> Solberg</a:t>
            </a:r>
            <a:endParaRPr lang="en-US" sz="1600" dirty="0"/>
          </a:p>
        </p:txBody>
      </p:sp>
      <p:sp>
        <p:nvSpPr>
          <p:cNvPr id="24" name="TextBox 23"/>
          <p:cNvSpPr txBox="1"/>
          <p:nvPr/>
        </p:nvSpPr>
        <p:spPr>
          <a:xfrm>
            <a:off x="8097774" y="5279258"/>
            <a:ext cx="1343638" cy="3213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/>
              <a:t>Einar</a:t>
            </a:r>
            <a:r>
              <a:rPr lang="en-US" sz="1600" dirty="0" smtClean="0"/>
              <a:t> </a:t>
            </a:r>
            <a:r>
              <a:rPr lang="en-US" sz="1600" dirty="0" err="1" smtClean="0"/>
              <a:t>Hoiland</a:t>
            </a:r>
            <a:endParaRPr lang="en-US" sz="1600" dirty="0"/>
          </a:p>
        </p:txBody>
      </p:sp>
      <p:sp>
        <p:nvSpPr>
          <p:cNvPr id="25" name="Oval 24"/>
          <p:cNvSpPr/>
          <p:nvPr/>
        </p:nvSpPr>
        <p:spPr bwMode="auto">
          <a:xfrm>
            <a:off x="4352924" y="3823460"/>
            <a:ext cx="600645" cy="901887"/>
          </a:xfrm>
          <a:prstGeom prst="ellipse">
            <a:avLst/>
          </a:prstGeom>
          <a:noFill/>
          <a:ln w="349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effectLst/>
              <a:latin typeface="Times New Roman" charset="0"/>
              <a:ea typeface="ＭＳ Ｐゴシック" charset="0"/>
              <a:cs typeface="msmincho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958859" y="5218364"/>
            <a:ext cx="5046794" cy="6647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 smtClean="0">
                <a:solidFill>
                  <a:schemeClr val="accent1">
                    <a:lumMod val="50000"/>
                  </a:schemeClr>
                </a:solidFill>
                <a:latin typeface="Helvetica"/>
                <a:cs typeface="Helvetica"/>
              </a:rPr>
              <a:t>Buoyancy stabilizes!</a:t>
            </a:r>
          </a:p>
          <a:p>
            <a:pPr algn="ctr"/>
            <a:r>
              <a:rPr lang="en-US" sz="2000" i="1" dirty="0" smtClean="0">
                <a:solidFill>
                  <a:schemeClr val="accent1">
                    <a:lumMod val="50000"/>
                  </a:schemeClr>
                </a:solidFill>
                <a:latin typeface="Helvetica"/>
                <a:cs typeface="Helvetica"/>
              </a:rPr>
              <a:t>The most unstable mode is </a:t>
            </a:r>
            <a:r>
              <a:rPr lang="en-US" sz="2000" b="1" i="1" dirty="0" smtClean="0">
                <a:solidFill>
                  <a:schemeClr val="accent1">
                    <a:lumMod val="50000"/>
                  </a:schemeClr>
                </a:solidFill>
                <a:latin typeface="Helvetica"/>
                <a:cs typeface="Helvetica"/>
              </a:rPr>
              <a:t>isothermal</a:t>
            </a:r>
            <a:endParaRPr lang="en-US" sz="2000" b="1" i="1" dirty="0">
              <a:solidFill>
                <a:schemeClr val="accent1">
                  <a:lumMod val="50000"/>
                </a:schemeClr>
              </a:solidFill>
              <a:latin typeface="Helvetica"/>
              <a:cs typeface="Helvetica"/>
            </a:endParaRPr>
          </a:p>
        </p:txBody>
      </p:sp>
      <p:cxnSp>
        <p:nvCxnSpPr>
          <p:cNvPr id="27" name="Straight Arrow Connector 26"/>
          <p:cNvCxnSpPr/>
          <p:nvPr/>
        </p:nvCxnSpPr>
        <p:spPr bwMode="auto">
          <a:xfrm flipH="1" flipV="1">
            <a:off x="5002706" y="4619625"/>
            <a:ext cx="950419" cy="583657"/>
          </a:xfrm>
          <a:prstGeom prst="straightConnector1">
            <a:avLst/>
          </a:prstGeom>
          <a:solidFill>
            <a:srgbClr val="00B8FF"/>
          </a:solidFill>
          <a:ln w="34925" cap="flat" cmpd="sng" algn="ctr">
            <a:solidFill>
              <a:srgbClr val="00B05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pic>
        <p:nvPicPr>
          <p:cNvPr id="35" name="Picture 3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725" y="860981"/>
            <a:ext cx="1867267" cy="802286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922" y="1704788"/>
            <a:ext cx="1714872" cy="857437"/>
          </a:xfrm>
          <a:prstGeom prst="rect">
            <a:avLst/>
          </a:prstGeom>
        </p:spPr>
      </p:pic>
      <p:sp>
        <p:nvSpPr>
          <p:cNvPr id="37" name="Right Arrow 36"/>
          <p:cNvSpPr/>
          <p:nvPr/>
        </p:nvSpPr>
        <p:spPr bwMode="auto">
          <a:xfrm>
            <a:off x="2714992" y="1617548"/>
            <a:ext cx="875933" cy="45719"/>
          </a:xfrm>
          <a:prstGeom prst="rightArrow">
            <a:avLst/>
          </a:prstGeom>
          <a:solidFill>
            <a:srgbClr val="00B8FF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effectLst/>
              <a:latin typeface="Times New Roman" charset="0"/>
              <a:ea typeface="ＭＳ Ｐゴシック" charset="0"/>
              <a:cs typeface="msmincho" charset="0"/>
            </a:endParaRP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5725" y="1087939"/>
            <a:ext cx="6309092" cy="940886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5422" y="1117568"/>
            <a:ext cx="4551596" cy="892344"/>
          </a:xfrm>
          <a:prstGeom prst="rect">
            <a:avLst/>
          </a:prstGeom>
        </p:spPr>
      </p:pic>
      <p:sp>
        <p:nvSpPr>
          <p:cNvPr id="40" name="Rectangle 39"/>
          <p:cNvSpPr/>
          <p:nvPr/>
        </p:nvSpPr>
        <p:spPr bwMode="auto">
          <a:xfrm>
            <a:off x="8772525" y="733425"/>
            <a:ext cx="1600200" cy="134197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effectLst/>
              <a:latin typeface="Times New Roman" charset="0"/>
              <a:ea typeface="ＭＳ Ｐゴシック" charset="0"/>
              <a:cs typeface="msminch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12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Times New Roman"/>
        <a:ea typeface="ＭＳ Ｐゴシック"/>
        <a:cs typeface="msmincho"/>
      </a:majorFont>
      <a:minorFont>
        <a:latin typeface="Times New Roman"/>
        <a:ea typeface="ＭＳ Ｐゴシック"/>
        <a:cs typeface="msmincho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sz="2400" b="0" i="0" u="none" strike="noStrike" cap="none" normalizeH="0" baseline="0">
            <a:ln>
              <a:noFill/>
            </a:ln>
            <a:effectLst/>
            <a:latin typeface="Times New Roman" charset="0"/>
            <a:ea typeface="ＭＳ Ｐゴシック" charset="0"/>
            <a:cs typeface="msmincho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effectLst/>
            <a:latin typeface="Times New Roman" charset="0"/>
            <a:ea typeface="ＭＳ Ｐゴシック" charset="0"/>
            <a:cs typeface="msmincho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Arial"/>
        <a:ea typeface="ＭＳ Ｐゴシック"/>
        <a:cs typeface="DejaVu Sans"/>
      </a:majorFont>
      <a:minorFont>
        <a:latin typeface="Arial"/>
        <a:ea typeface="ＭＳ Ｐゴシック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effectLst/>
            <a:latin typeface="Times New Roman" charset="0"/>
            <a:ea typeface="ＭＳ Ｐゴシック" charset="0"/>
            <a:cs typeface="msmincho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effectLst/>
            <a:latin typeface="Times New Roman" charset="0"/>
            <a:ea typeface="ＭＳ Ｐゴシック" charset="0"/>
            <a:cs typeface="msmincho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9973</TotalTime>
  <Words>965</Words>
  <Application>Microsoft Macintosh PowerPoint</Application>
  <PresentationFormat>Custom</PresentationFormat>
  <Paragraphs>247</Paragraphs>
  <Slides>34</Slides>
  <Notes>4</Notes>
  <HiddenSlides>0</HiddenSlides>
  <MMClips>4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34</vt:i4>
      </vt:variant>
    </vt:vector>
  </HeadingPairs>
  <TitlesOfParts>
    <vt:vector size="44" baseType="lpstr">
      <vt:lpstr>Comic Sans MS</vt:lpstr>
      <vt:lpstr>DejaVu Sans</vt:lpstr>
      <vt:lpstr>Helvetica</vt:lpstr>
      <vt:lpstr>ＭＳ Ｐゴシック</vt:lpstr>
      <vt:lpstr>msmincho</vt:lpstr>
      <vt:lpstr>Symbol</vt:lpstr>
      <vt:lpstr>Times New Roman</vt:lpstr>
      <vt:lpstr>Arial</vt:lpstr>
      <vt:lpstr>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15.0031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Wladimir Lyra</cp:lastModifiedBy>
  <cp:revision>647</cp:revision>
  <cp:lastPrinted>2019-07-10T09:18:57Z</cp:lastPrinted>
  <dcterms:created xsi:type="dcterms:W3CDTF">2006-06-21T17:05:33Z</dcterms:created>
  <dcterms:modified xsi:type="dcterms:W3CDTF">2019-07-10T11:50:48Z</dcterms:modified>
</cp:coreProperties>
</file>