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mp4" ContentType="video/mp4"/>
  <Default Extension="emf" ContentType="image/x-emf"/>
  <Default Extension="rels" ContentType="application/vnd.openxmlformats-package.relationships+xml"/>
  <Default Extension="mov" ContentType="video/quicktime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50" r:id="rId2"/>
  </p:sldMasterIdLst>
  <p:notesMasterIdLst>
    <p:notesMasterId r:id="rId36"/>
  </p:notesMasterIdLst>
  <p:sldIdLst>
    <p:sldId id="487" r:id="rId3"/>
    <p:sldId id="960" r:id="rId4"/>
    <p:sldId id="939" r:id="rId5"/>
    <p:sldId id="940" r:id="rId6"/>
    <p:sldId id="941" r:id="rId7"/>
    <p:sldId id="943" r:id="rId8"/>
    <p:sldId id="947" r:id="rId9"/>
    <p:sldId id="948" r:id="rId10"/>
    <p:sldId id="949" r:id="rId11"/>
    <p:sldId id="950" r:id="rId12"/>
    <p:sldId id="951" r:id="rId13"/>
    <p:sldId id="952" r:id="rId14"/>
    <p:sldId id="692" r:id="rId15"/>
    <p:sldId id="956" r:id="rId16"/>
    <p:sldId id="609" r:id="rId17"/>
    <p:sldId id="693" r:id="rId18"/>
    <p:sldId id="694" r:id="rId19"/>
    <p:sldId id="955" r:id="rId20"/>
    <p:sldId id="958" r:id="rId21"/>
    <p:sldId id="954" r:id="rId22"/>
    <p:sldId id="696" r:id="rId23"/>
    <p:sldId id="698" r:id="rId24"/>
    <p:sldId id="794" r:id="rId25"/>
    <p:sldId id="795" r:id="rId26"/>
    <p:sldId id="872" r:id="rId27"/>
    <p:sldId id="874" r:id="rId28"/>
    <p:sldId id="875" r:id="rId29"/>
    <p:sldId id="808" r:id="rId30"/>
    <p:sldId id="876" r:id="rId31"/>
    <p:sldId id="877" r:id="rId32"/>
    <p:sldId id="878" r:id="rId33"/>
    <p:sldId id="957" r:id="rId34"/>
    <p:sldId id="959" r:id="rId35"/>
  </p:sldIdLst>
  <p:sldSz cx="10077450" cy="7562850"/>
  <p:notesSz cx="7772400" cy="10058400"/>
  <p:defaultTextStyle>
    <a:defPPr>
      <a:defRPr lang="en-GB"/>
    </a:defPPr>
    <a:lvl1pPr algn="l" defTabSz="457200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sz="2400" kern="1200">
        <a:solidFill>
          <a:schemeClr val="tx1"/>
        </a:solidFill>
        <a:latin typeface="Times New Roman" charset="0"/>
        <a:ea typeface="ＭＳ Ｐゴシック" charset="0"/>
        <a:cs typeface="msmincho" charset="0"/>
      </a:defRPr>
    </a:lvl1pPr>
    <a:lvl2pPr marL="742950" indent="-285750" algn="l" defTabSz="457200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sz="2400" kern="1200">
        <a:solidFill>
          <a:schemeClr val="tx1"/>
        </a:solidFill>
        <a:latin typeface="Times New Roman" charset="0"/>
        <a:ea typeface="ＭＳ Ｐゴシック" charset="0"/>
        <a:cs typeface="msmincho" charset="0"/>
      </a:defRPr>
    </a:lvl2pPr>
    <a:lvl3pPr marL="1143000" indent="-228600" algn="l" defTabSz="457200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sz="2400" kern="1200">
        <a:solidFill>
          <a:schemeClr val="tx1"/>
        </a:solidFill>
        <a:latin typeface="Times New Roman" charset="0"/>
        <a:ea typeface="ＭＳ Ｐゴシック" charset="0"/>
        <a:cs typeface="msmincho" charset="0"/>
      </a:defRPr>
    </a:lvl3pPr>
    <a:lvl4pPr marL="1600200" indent="-228600" algn="l" defTabSz="457200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sz="2400" kern="1200">
        <a:solidFill>
          <a:schemeClr val="tx1"/>
        </a:solidFill>
        <a:latin typeface="Times New Roman" charset="0"/>
        <a:ea typeface="ＭＳ Ｐゴシック" charset="0"/>
        <a:cs typeface="msmincho" charset="0"/>
      </a:defRPr>
    </a:lvl4pPr>
    <a:lvl5pPr marL="2057400" indent="-228600" algn="l" defTabSz="457200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sz="2400" kern="1200">
        <a:solidFill>
          <a:schemeClr val="tx1"/>
        </a:solidFill>
        <a:latin typeface="Times New Roman" charset="0"/>
        <a:ea typeface="ＭＳ Ｐゴシック" charset="0"/>
        <a:cs typeface="msmincho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msmincho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msmincho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msmincho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msmincho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0682"/>
    <p:restoredTop sz="84924" autoAdjust="0"/>
  </p:normalViewPr>
  <p:slideViewPr>
    <p:cSldViewPr>
      <p:cViewPr>
        <p:scale>
          <a:sx n="80" d="100"/>
          <a:sy n="80" d="100"/>
        </p:scale>
        <p:origin x="656" y="-288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9" Type="http://schemas.openxmlformats.org/officeDocument/2006/relationships/slide" Target="slides/slide7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37" Type="http://schemas.openxmlformats.org/officeDocument/2006/relationships/presProps" Target="presProps.xml"/><Relationship Id="rId38" Type="http://schemas.openxmlformats.org/officeDocument/2006/relationships/viewProps" Target="viewProps.xml"/><Relationship Id="rId39" Type="http://schemas.openxmlformats.org/officeDocument/2006/relationships/theme" Target="theme/theme1.xml"/><Relationship Id="rId4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1275" y="1027113"/>
            <a:ext cx="4932363" cy="3698875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sp>
      <p:sp>
        <p:nvSpPr>
          <p:cNvPr id="4098" name="Rectangle 2"/>
          <p:cNvSpPr>
            <a:spLocks noGrp="1" noChangeArrowheads="1"/>
          </p:cNvSpPr>
          <p:nvPr>
            <p:ph type="body"/>
          </p:nvPr>
        </p:nvSpPr>
        <p:spPr bwMode="auto">
          <a:xfrm>
            <a:off x="1169988" y="5087938"/>
            <a:ext cx="5221287" cy="4106862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962840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1pPr>
    <a:lvl2pPr marL="742950" indent="-28575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2pPr>
    <a:lvl3pPr marL="11430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3pPr>
    <a:lvl4pPr marL="16002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4pPr>
    <a:lvl5pPr marL="20574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2863" y="1027113"/>
            <a:ext cx="4930775" cy="37004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7577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69988" y="5087938"/>
            <a:ext cx="5222875" cy="4108450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12863" y="1027113"/>
            <a:ext cx="4929187" cy="36988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86714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12863" y="1027113"/>
            <a:ext cx="4929187" cy="36988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57813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5650" y="2349500"/>
            <a:ext cx="8566150" cy="16208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11300" y="4286250"/>
            <a:ext cx="7054850" cy="1931988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2805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94751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92963" y="627063"/>
            <a:ext cx="2149475" cy="6464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39775" y="627063"/>
            <a:ext cx="6300788" cy="64643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38704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9775" y="627063"/>
            <a:ext cx="8602663" cy="12604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166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5650" y="2349500"/>
            <a:ext cx="8566150" cy="16208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11300" y="4286250"/>
            <a:ext cx="7054850" cy="1931988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5184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1946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5338" y="4859338"/>
            <a:ext cx="8566150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5338" y="3205163"/>
            <a:ext cx="8566150" cy="16541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000371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3238" y="1768475"/>
            <a:ext cx="4457700" cy="49895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3338" y="1768475"/>
            <a:ext cx="4457700" cy="49895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8295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238" y="303213"/>
            <a:ext cx="9070975" cy="1260475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3238" y="1692275"/>
            <a:ext cx="4452937" cy="7064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3238" y="2398713"/>
            <a:ext cx="4452937" cy="435768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19688" y="1692275"/>
            <a:ext cx="4454525" cy="7064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19688" y="2398713"/>
            <a:ext cx="4454525" cy="435768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6423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79977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88741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34282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238" y="301625"/>
            <a:ext cx="3316287" cy="1281113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0175" y="301625"/>
            <a:ext cx="5634038" cy="64547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238" y="1582738"/>
            <a:ext cx="3316287" cy="51736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7662876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4850" y="5294313"/>
            <a:ext cx="6046788" cy="6238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74850" y="676275"/>
            <a:ext cx="6046788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4850" y="5918200"/>
            <a:ext cx="6046788" cy="889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266019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987635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04088" y="301625"/>
            <a:ext cx="2266950" cy="64563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3238" y="301625"/>
            <a:ext cx="6648450" cy="64563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959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5338" y="4859338"/>
            <a:ext cx="8566150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5338" y="3205163"/>
            <a:ext cx="8566150" cy="16541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013170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9775" y="2101850"/>
            <a:ext cx="4224338" cy="49895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6513" y="2101850"/>
            <a:ext cx="4225925" cy="49895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0684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238" y="303213"/>
            <a:ext cx="9070975" cy="1260475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3238" y="1692275"/>
            <a:ext cx="4452937" cy="7064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3238" y="2398713"/>
            <a:ext cx="4452937" cy="435768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19688" y="1692275"/>
            <a:ext cx="4454525" cy="7064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19688" y="2398713"/>
            <a:ext cx="4454525" cy="435768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8438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2791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46855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238" y="301625"/>
            <a:ext cx="3316287" cy="1281113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0175" y="301625"/>
            <a:ext cx="5634038" cy="64547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238" y="1582738"/>
            <a:ext cx="3316287" cy="51736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160163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4850" y="5294313"/>
            <a:ext cx="6046788" cy="6238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74850" y="676275"/>
            <a:ext cx="6046788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4850" y="5918200"/>
            <a:ext cx="6046788" cy="889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471820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9.xml"/><Relationship Id="rId8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739775" y="627063"/>
            <a:ext cx="8602663" cy="1260475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739775" y="2101850"/>
            <a:ext cx="8602663" cy="4989513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0" tIns="28224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  <p:sldLayoutId id="2147483684" r:id="rId12"/>
  </p:sldLayoutIdLst>
  <p:txStyles>
    <p:titleStyle>
      <a:lvl1pPr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marL="742950" indent="-28575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Times New Roman" charset="0"/>
          <a:ea typeface="ＭＳ Ｐゴシック" charset="0"/>
          <a:cs typeface="msmincho" charset="0"/>
        </a:defRPr>
      </a:lvl2pPr>
      <a:lvl3pPr marL="11430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Times New Roman" charset="0"/>
          <a:ea typeface="ＭＳ Ｐゴシック" charset="0"/>
          <a:cs typeface="msmincho" charset="0"/>
        </a:defRPr>
      </a:lvl3pPr>
      <a:lvl4pPr marL="16002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Times New Roman" charset="0"/>
          <a:ea typeface="ＭＳ Ｐゴシック" charset="0"/>
          <a:cs typeface="msmincho" charset="0"/>
        </a:defRPr>
      </a:lvl4pPr>
      <a:lvl5pPr marL="20574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Times New Roman" charset="0"/>
          <a:ea typeface="ＭＳ Ｐゴシック" charset="0"/>
          <a:cs typeface="msmincho" charset="0"/>
        </a:defRPr>
      </a:lvl5pPr>
      <a:lvl6pPr marL="25146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Times New Roman" charset="0"/>
          <a:ea typeface="ＭＳ Ｐゴシック" charset="0"/>
          <a:cs typeface="msmincho" charset="0"/>
        </a:defRPr>
      </a:lvl6pPr>
      <a:lvl7pPr marL="29718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Times New Roman" charset="0"/>
          <a:ea typeface="ＭＳ Ｐゴシック" charset="0"/>
          <a:cs typeface="msmincho" charset="0"/>
        </a:defRPr>
      </a:lvl7pPr>
      <a:lvl8pPr marL="34290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Times New Roman" charset="0"/>
          <a:ea typeface="ＭＳ Ｐゴシック" charset="0"/>
          <a:cs typeface="msmincho" charset="0"/>
        </a:defRPr>
      </a:lvl8pPr>
      <a:lvl9pPr marL="38862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Times New Roman" charset="0"/>
          <a:ea typeface="ＭＳ Ｐゴシック" charset="0"/>
          <a:cs typeface="msmincho" charset="0"/>
        </a:defRPr>
      </a:lvl9pPr>
    </p:titleStyle>
    <p:bodyStyle>
      <a:lvl1pPr marL="342900" indent="-342900" algn="l" defTabSz="457200" rtl="0" fontAlgn="base" hangingPunct="0">
        <a:lnSpc>
          <a:spcPct val="93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57200" rtl="0" fontAlgn="base" hangingPunct="0">
        <a:lnSpc>
          <a:spcPct val="93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charset="0"/>
        <a:defRPr sz="28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57200" rtl="0" fontAlgn="base" hangingPunct="0">
        <a:lnSpc>
          <a:spcPct val="93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charset="0"/>
        <a:defRPr sz="24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57200" rtl="0" fontAlgn="base" hangingPunct="0">
        <a:lnSpc>
          <a:spcPct val="93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57200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57200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57200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57200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57200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755650" y="6889750"/>
            <a:ext cx="2098675" cy="50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3443288" y="6889750"/>
            <a:ext cx="3189287" cy="50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503238" y="301625"/>
            <a:ext cx="9067800" cy="1260475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3238" y="1768475"/>
            <a:ext cx="9067800" cy="4989513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0" tIns="28224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marL="742950" indent="-28575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ＭＳ Ｐゴシック" charset="0"/>
          <a:cs typeface="DejaVu Sans" charset="0"/>
        </a:defRPr>
      </a:lvl2pPr>
      <a:lvl3pPr marL="11430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ＭＳ Ｐゴシック" charset="0"/>
          <a:cs typeface="DejaVu Sans" charset="0"/>
        </a:defRPr>
      </a:lvl3pPr>
      <a:lvl4pPr marL="16002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ＭＳ Ｐゴシック" charset="0"/>
          <a:cs typeface="DejaVu Sans" charset="0"/>
        </a:defRPr>
      </a:lvl4pPr>
      <a:lvl5pPr marL="20574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ＭＳ Ｐゴシック" charset="0"/>
          <a:cs typeface="DejaVu Sans" charset="0"/>
        </a:defRPr>
      </a:lvl5pPr>
      <a:lvl6pPr marL="25146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ＭＳ Ｐゴシック" charset="0"/>
          <a:cs typeface="DejaVu Sans" charset="0"/>
        </a:defRPr>
      </a:lvl6pPr>
      <a:lvl7pPr marL="29718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ＭＳ Ｐゴシック" charset="0"/>
          <a:cs typeface="DejaVu Sans" charset="0"/>
        </a:defRPr>
      </a:lvl7pPr>
      <a:lvl8pPr marL="34290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ＭＳ Ｐゴシック" charset="0"/>
          <a:cs typeface="DejaVu Sans" charset="0"/>
        </a:defRPr>
      </a:lvl8pPr>
      <a:lvl9pPr marL="38862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ＭＳ Ｐゴシック" charset="0"/>
          <a:cs typeface="DejaVu Sans" charset="0"/>
        </a:defRPr>
      </a:lvl9pPr>
    </p:titleStyle>
    <p:bodyStyle>
      <a:lvl1pPr marL="342900" indent="-342900" algn="l" defTabSz="457200" rtl="0" fontAlgn="base" hangingPunct="0">
        <a:lnSpc>
          <a:spcPct val="93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57200" rtl="0" fontAlgn="base" hangingPunct="0">
        <a:lnSpc>
          <a:spcPct val="93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charset="0"/>
        <a:defRPr sz="2800">
          <a:solidFill>
            <a:srgbClr val="000000"/>
          </a:solidFill>
          <a:latin typeface="Times New Roman" charset="0"/>
          <a:ea typeface="+mn-ea"/>
          <a:cs typeface="msmincho" charset="0"/>
        </a:defRPr>
      </a:lvl2pPr>
      <a:lvl3pPr marL="1143000" indent="-228600" algn="l" defTabSz="457200" rtl="0" fontAlgn="base" hangingPunct="0">
        <a:lnSpc>
          <a:spcPct val="93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charset="0"/>
        <a:defRPr sz="2400">
          <a:solidFill>
            <a:srgbClr val="000000"/>
          </a:solidFill>
          <a:latin typeface="Times New Roman" charset="0"/>
          <a:ea typeface="+mn-ea"/>
          <a:cs typeface="msmincho" charset="0"/>
        </a:defRPr>
      </a:lvl3pPr>
      <a:lvl4pPr marL="1600200" indent="-228600" algn="l" defTabSz="457200" rtl="0" fontAlgn="base" hangingPunct="0">
        <a:lnSpc>
          <a:spcPct val="93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Times New Roman" charset="0"/>
          <a:ea typeface="+mn-ea"/>
          <a:cs typeface="msmincho" charset="0"/>
        </a:defRPr>
      </a:lvl4pPr>
      <a:lvl5pPr marL="2057400" indent="-228600" algn="l" defTabSz="457200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Times New Roman" charset="0"/>
          <a:ea typeface="+mn-ea"/>
          <a:cs typeface="msmincho" charset="0"/>
        </a:defRPr>
      </a:lvl5pPr>
      <a:lvl6pPr marL="2514600" indent="-228600" algn="l" defTabSz="457200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Times New Roman" charset="0"/>
          <a:ea typeface="+mn-ea"/>
          <a:cs typeface="msmincho" charset="0"/>
        </a:defRPr>
      </a:lvl6pPr>
      <a:lvl7pPr marL="2971800" indent="-228600" algn="l" defTabSz="457200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Times New Roman" charset="0"/>
          <a:ea typeface="+mn-ea"/>
          <a:cs typeface="msmincho" charset="0"/>
        </a:defRPr>
      </a:lvl7pPr>
      <a:lvl8pPr marL="3429000" indent="-228600" algn="l" defTabSz="457200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Times New Roman" charset="0"/>
          <a:ea typeface="+mn-ea"/>
          <a:cs typeface="msmincho" charset="0"/>
        </a:defRPr>
      </a:lvl8pPr>
      <a:lvl9pPr marL="3886200" indent="-228600" algn="l" defTabSz="457200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Times New Roman" charset="0"/>
          <a:ea typeface="+mn-ea"/>
          <a:cs typeface="msmincho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8.png"/><Relationship Id="rId12" Type="http://schemas.openxmlformats.org/officeDocument/2006/relationships/image" Target="../media/image9.png"/><Relationship Id="rId13" Type="http://schemas.openxmlformats.org/officeDocument/2006/relationships/image" Target="../media/image10.png"/><Relationship Id="rId14" Type="http://schemas.openxmlformats.org/officeDocument/2006/relationships/image" Target="../media/image11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eg"/><Relationship Id="rId4" Type="http://schemas.openxmlformats.org/officeDocument/2006/relationships/image" Target="../media/image2.png"/><Relationship Id="rId5" Type="http://schemas.openxmlformats.org/officeDocument/2006/relationships/hyperlink" Target="http://www.researchgate.net/profile/Krzysztof_Mizerski" TargetMode="External"/><Relationship Id="rId6" Type="http://schemas.openxmlformats.org/officeDocument/2006/relationships/image" Target="../media/image3.png"/><Relationship Id="rId7" Type="http://schemas.openxmlformats.org/officeDocument/2006/relationships/image" Target="../media/image4.png"/><Relationship Id="rId8" Type="http://schemas.openxmlformats.org/officeDocument/2006/relationships/image" Target="../media/image5.png"/><Relationship Id="rId9" Type="http://schemas.openxmlformats.org/officeDocument/2006/relationships/image" Target="../media/image6.png"/><Relationship Id="rId10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7.png"/><Relationship Id="rId3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4" Type="http://schemas.openxmlformats.org/officeDocument/2006/relationships/image" Target="../media/image31.png"/><Relationship Id="rId5" Type="http://schemas.openxmlformats.org/officeDocument/2006/relationships/image" Target="../media/image32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1.png"/><Relationship Id="rId3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4" Type="http://schemas.openxmlformats.org/officeDocument/2006/relationships/image" Target="../media/image41.png"/><Relationship Id="rId1" Type="http://schemas.microsoft.com/office/2007/relationships/media" Target="../media/media2.mp4"/><Relationship Id="rId2" Type="http://schemas.openxmlformats.org/officeDocument/2006/relationships/video" Target="../media/media2.mp4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4.emf"/><Relationship Id="rId3" Type="http://schemas.openxmlformats.org/officeDocument/2006/relationships/image" Target="../media/image45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7.png"/><Relationship Id="rId3" Type="http://schemas.openxmlformats.org/officeDocument/2006/relationships/image" Target="../media/image48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9.png"/><Relationship Id="rId3" Type="http://schemas.openxmlformats.org/officeDocument/2006/relationships/image" Target="../media/image50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1.png"/><Relationship Id="rId3" Type="http://schemas.openxmlformats.org/officeDocument/2006/relationships/image" Target="../media/image52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1.png"/><Relationship Id="rId3" Type="http://schemas.openxmlformats.org/officeDocument/2006/relationships/image" Target="../media/image53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1.png"/><Relationship Id="rId3" Type="http://schemas.openxmlformats.org/officeDocument/2006/relationships/image" Target="../media/image54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5.png"/><Relationship Id="rId3" Type="http://schemas.openxmlformats.org/officeDocument/2006/relationships/image" Target="../media/image5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4" Type="http://schemas.openxmlformats.org/officeDocument/2006/relationships/image" Target="../media/image58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5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9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0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1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2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4" Type="http://schemas.openxmlformats.org/officeDocument/2006/relationships/image" Target="../media/image24.png"/><Relationship Id="rId5" Type="http://schemas.openxmlformats.org/officeDocument/2006/relationships/image" Target="../media/image25.png"/><Relationship Id="rId6" Type="http://schemas.openxmlformats.org/officeDocument/2006/relationships/image" Target="../media/image26.png"/><Relationship Id="rId7" Type="http://schemas.openxmlformats.org/officeDocument/2006/relationships/image" Target="../media/image27.png"/><Relationship Id="rId8" Type="http://schemas.openxmlformats.org/officeDocument/2006/relationships/image" Target="../media/image28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" y="1096241"/>
            <a:ext cx="3451059" cy="2075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5121" name="Rectangle 1"/>
          <p:cNvSpPr>
            <a:spLocks noGrp="1" noChangeArrowheads="1"/>
          </p:cNvSpPr>
          <p:nvPr>
            <p:ph type="subTitle" idx="4294967295"/>
          </p:nvPr>
        </p:nvSpPr>
        <p:spPr>
          <a:xfrm>
            <a:off x="12643" y="2409825"/>
            <a:ext cx="10077450" cy="1771650"/>
          </a:xfrm>
          <a:ln/>
        </p:spPr>
        <p:txBody>
          <a:bodyPr tIns="0" anchor="ctr"/>
          <a:lstStyle/>
          <a:p>
            <a:pPr marL="0" indent="0" algn="ctr">
              <a:lnSpc>
                <a:spcPct val="116000"/>
              </a:lnSpc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en-US" sz="2800" b="1" dirty="0" smtClean="0">
                <a:latin typeface="Helvetica"/>
                <a:cs typeface="Helvetica"/>
              </a:rPr>
              <a:t>Wladimir  Lyra</a:t>
            </a:r>
          </a:p>
          <a:p>
            <a:pPr marL="0" indent="0" algn="ctr">
              <a:lnSpc>
                <a:spcPct val="116000"/>
              </a:lnSpc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en-US" sz="2000" dirty="0" smtClean="0">
                <a:solidFill>
                  <a:schemeClr val="bg2"/>
                </a:solidFill>
                <a:latin typeface="Helvetica"/>
                <a:cs typeface="Helvetica"/>
              </a:rPr>
              <a:t>California State University</a:t>
            </a:r>
          </a:p>
          <a:p>
            <a:pPr marL="0" indent="0" algn="ctr">
              <a:lnSpc>
                <a:spcPct val="116000"/>
              </a:lnSpc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en-US" sz="2000" dirty="0" smtClean="0">
                <a:solidFill>
                  <a:schemeClr val="bg2"/>
                </a:solidFill>
                <a:latin typeface="Helvetica"/>
                <a:cs typeface="Helvetica"/>
              </a:rPr>
              <a:t>Jet Propulsion Laboratory</a:t>
            </a:r>
          </a:p>
          <a:p>
            <a:pPr marL="0" indent="0" algn="ctr">
              <a:lnSpc>
                <a:spcPct val="116000"/>
              </a:lnSpc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endParaRPr lang="en-US" sz="1800" b="1" dirty="0" smtClean="0">
              <a:solidFill>
                <a:srgbClr val="4C4C4C"/>
              </a:solidFill>
              <a:latin typeface="Helvetica"/>
              <a:cs typeface="Helvetica"/>
            </a:endParaRPr>
          </a:p>
        </p:txBody>
      </p:sp>
      <p:sp>
        <p:nvSpPr>
          <p:cNvPr id="5122" name="Text Box 2"/>
          <p:cNvSpPr txBox="1">
            <a:spLocks noChangeArrowheads="1"/>
          </p:cNvSpPr>
          <p:nvPr/>
        </p:nvSpPr>
        <p:spPr bwMode="auto">
          <a:xfrm>
            <a:off x="0" y="409575"/>
            <a:ext cx="10077450" cy="63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2800" b="1" dirty="0" smtClean="0">
                <a:solidFill>
                  <a:srgbClr val="280099"/>
                </a:solidFill>
                <a:latin typeface="Helvetica"/>
                <a:cs typeface="Helvetica"/>
              </a:rPr>
              <a:t>Planet signatures</a:t>
            </a:r>
          </a:p>
          <a:p>
            <a:pPr algn="ctr">
              <a:lnSpc>
                <a:spcPct val="116000"/>
              </a:lnSpc>
            </a:pPr>
            <a:r>
              <a:rPr lang="en-US" sz="2800" b="1" dirty="0" smtClean="0">
                <a:solidFill>
                  <a:srgbClr val="280099"/>
                </a:solidFill>
                <a:latin typeface="Helvetica"/>
                <a:cs typeface="Helvetica"/>
              </a:rPr>
              <a:t>in transition disks</a:t>
            </a:r>
            <a:endParaRPr lang="en-US" sz="2800" b="1" dirty="0">
              <a:solidFill>
                <a:srgbClr val="280099"/>
              </a:solidFill>
              <a:latin typeface="Helvetica"/>
              <a:cs typeface="Helvetica"/>
            </a:endParaRPr>
          </a:p>
          <a:p>
            <a:pPr algn="ctr">
              <a:lnSpc>
                <a:spcPct val="116000"/>
              </a:lnSpc>
            </a:pPr>
            <a:endParaRPr lang="en-US" sz="2800" b="1" dirty="0">
              <a:solidFill>
                <a:srgbClr val="280099"/>
              </a:solidFill>
              <a:latin typeface="Helvetica"/>
              <a:cs typeface="Helvetica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752972" y="7058025"/>
            <a:ext cx="2807180" cy="3779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6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en-US" sz="1600" dirty="0" smtClean="0">
                <a:solidFill>
                  <a:srgbClr val="4C4C4C"/>
                </a:solidFill>
                <a:latin typeface="Helvetica"/>
                <a:cs typeface="Helvetica"/>
              </a:rPr>
              <a:t>State College, Sep 8</a:t>
            </a:r>
            <a:r>
              <a:rPr lang="en-US" sz="1600" baseline="30000" dirty="0" smtClean="0">
                <a:solidFill>
                  <a:srgbClr val="4C4C4C"/>
                </a:solidFill>
                <a:latin typeface="Helvetica"/>
                <a:cs typeface="Helvetica"/>
              </a:rPr>
              <a:t>th</a:t>
            </a:r>
            <a:r>
              <a:rPr lang="en-US" sz="1600" dirty="0" smtClean="0">
                <a:solidFill>
                  <a:srgbClr val="4C4C4C"/>
                </a:solidFill>
                <a:latin typeface="Helvetica"/>
                <a:cs typeface="Helvetica"/>
              </a:rPr>
              <a:t>, 2017 </a:t>
            </a:r>
            <a:endParaRPr lang="en-US" sz="1600" dirty="0">
              <a:solidFill>
                <a:srgbClr val="333333"/>
              </a:solidFill>
              <a:latin typeface="Helvetica"/>
              <a:cs typeface="Helvetica"/>
            </a:endParaRPr>
          </a:p>
        </p:txBody>
      </p:sp>
      <p:pic>
        <p:nvPicPr>
          <p:cNvPr id="12" name="Picture 11" descr="200px-CSUNS.svg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69" y="4277764"/>
            <a:ext cx="2540000" cy="25146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905126" y="4010025"/>
            <a:ext cx="6248400" cy="30916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6000"/>
              </a:lnSpc>
            </a:pPr>
            <a:r>
              <a:rPr lang="en-US" sz="1400" dirty="0" smtClean="0">
                <a:latin typeface="Helvetica"/>
                <a:cs typeface="Helvetica"/>
              </a:rPr>
              <a:t>Collaborators</a:t>
            </a:r>
          </a:p>
          <a:p>
            <a:pPr algn="ctr">
              <a:lnSpc>
                <a:spcPct val="116000"/>
              </a:lnSpc>
            </a:pPr>
            <a:endParaRPr lang="en-US" sz="1400" dirty="0">
              <a:latin typeface="Helvetica"/>
              <a:cs typeface="Helvetica"/>
            </a:endParaRPr>
          </a:p>
          <a:p>
            <a:pPr algn="ctr">
              <a:lnSpc>
                <a:spcPct val="116000"/>
              </a:lnSpc>
            </a:pPr>
            <a:r>
              <a:rPr lang="en-US" sz="1400" dirty="0" smtClean="0">
                <a:latin typeface="Helvetica"/>
                <a:cs typeface="Helvetica"/>
              </a:rPr>
              <a:t>Aaron </a:t>
            </a:r>
            <a:r>
              <a:rPr lang="en-US" sz="1400" dirty="0" err="1" smtClean="0">
                <a:latin typeface="Helvetica"/>
                <a:cs typeface="Helvetica"/>
              </a:rPr>
              <a:t>Boley</a:t>
            </a:r>
            <a:r>
              <a:rPr lang="en-US" sz="1400" dirty="0" smtClean="0">
                <a:latin typeface="Helvetica"/>
                <a:cs typeface="Helvetica"/>
              </a:rPr>
              <a:t> </a:t>
            </a:r>
            <a:r>
              <a:rPr lang="en-US" sz="1400" dirty="0">
                <a:solidFill>
                  <a:schemeClr val="bg2"/>
                </a:solidFill>
                <a:latin typeface="Helvetica"/>
                <a:cs typeface="Helvetica"/>
              </a:rPr>
              <a:t>(</a:t>
            </a:r>
            <a:r>
              <a:rPr lang="en-US" sz="1400" dirty="0" smtClean="0">
                <a:solidFill>
                  <a:schemeClr val="bg2"/>
                </a:solidFill>
                <a:latin typeface="Helvetica"/>
                <a:cs typeface="Helvetica"/>
              </a:rPr>
              <a:t>Vancouver)</a:t>
            </a:r>
            <a:r>
              <a:rPr lang="en-US" sz="1400" dirty="0">
                <a:latin typeface="Helvetica"/>
                <a:cs typeface="Helvetica"/>
              </a:rPr>
              <a:t>, Axel Brandenburg </a:t>
            </a:r>
            <a:r>
              <a:rPr lang="en-US" sz="1400" dirty="0" smtClean="0">
                <a:solidFill>
                  <a:srgbClr val="666666"/>
                </a:solidFill>
                <a:latin typeface="Helvetica"/>
                <a:cs typeface="Helvetica"/>
              </a:rPr>
              <a:t>(Stockholm)</a:t>
            </a:r>
            <a:r>
              <a:rPr lang="en-US" sz="1400" dirty="0" smtClean="0">
                <a:latin typeface="Helvetica"/>
                <a:cs typeface="Helvetica"/>
              </a:rPr>
              <a:t>, </a:t>
            </a:r>
          </a:p>
          <a:p>
            <a:pPr algn="ctr">
              <a:lnSpc>
                <a:spcPct val="116000"/>
              </a:lnSpc>
            </a:pPr>
            <a:r>
              <a:rPr lang="en-US" sz="1400" dirty="0" err="1" smtClean="0">
                <a:latin typeface="Helvetica"/>
                <a:cs typeface="Helvetica"/>
              </a:rPr>
              <a:t>Kees</a:t>
            </a:r>
            <a:r>
              <a:rPr lang="en-US" sz="1400" dirty="0" smtClean="0">
                <a:latin typeface="Helvetica"/>
                <a:cs typeface="Helvetica"/>
              </a:rPr>
              <a:t> </a:t>
            </a:r>
            <a:r>
              <a:rPr lang="en-US" sz="1400" dirty="0" err="1" smtClean="0">
                <a:latin typeface="Helvetica"/>
                <a:cs typeface="Helvetica"/>
              </a:rPr>
              <a:t>Dullemond</a:t>
            </a:r>
            <a:r>
              <a:rPr lang="en-US" sz="1400" dirty="0" smtClean="0">
                <a:latin typeface="Helvetica"/>
                <a:cs typeface="Helvetica"/>
              </a:rPr>
              <a:t> </a:t>
            </a:r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elvetica"/>
                <a:cs typeface="Helvetica"/>
              </a:rPr>
              <a:t>(Heidelberg), </a:t>
            </a:r>
            <a:r>
              <a:rPr lang="en-US" sz="1400" dirty="0" smtClean="0">
                <a:latin typeface="Helvetica"/>
                <a:cs typeface="Helvetica"/>
              </a:rPr>
              <a:t>Mario Flock </a:t>
            </a:r>
            <a:r>
              <a:rPr lang="en-US" sz="1400" dirty="0">
                <a:solidFill>
                  <a:srgbClr val="666666"/>
                </a:solidFill>
                <a:latin typeface="Helvetica"/>
                <a:cs typeface="Helvetica"/>
              </a:rPr>
              <a:t>(JPL)</a:t>
            </a:r>
            <a:r>
              <a:rPr lang="en-US" sz="1400" dirty="0" smtClean="0">
                <a:latin typeface="Helvetica"/>
                <a:cs typeface="Helvetica"/>
              </a:rPr>
              <a:t>, Blake </a:t>
            </a:r>
            <a:r>
              <a:rPr lang="en-US" sz="1400" dirty="0" err="1" smtClean="0">
                <a:latin typeface="Helvetica"/>
                <a:cs typeface="Helvetica"/>
              </a:rPr>
              <a:t>Hord</a:t>
            </a:r>
            <a:r>
              <a:rPr lang="en-US" sz="1400" dirty="0" smtClean="0">
                <a:latin typeface="Helvetica"/>
                <a:cs typeface="Helvetica"/>
              </a:rPr>
              <a:t> 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Helvetica"/>
                <a:cs typeface="Helvetica"/>
              </a:rPr>
              <a:t>(New York) </a:t>
            </a:r>
            <a:r>
              <a:rPr lang="en-US" sz="1400" dirty="0" smtClean="0">
                <a:latin typeface="Helvetica"/>
                <a:cs typeface="Helvetica"/>
              </a:rPr>
              <a:t>Anders </a:t>
            </a:r>
            <a:r>
              <a:rPr lang="en-US" sz="1400" dirty="0">
                <a:latin typeface="Helvetica"/>
                <a:cs typeface="Helvetica"/>
              </a:rPr>
              <a:t>Johansen </a:t>
            </a:r>
            <a:r>
              <a:rPr lang="en-US" sz="1400" dirty="0">
                <a:solidFill>
                  <a:srgbClr val="666666"/>
                </a:solidFill>
                <a:latin typeface="Helvetica"/>
                <a:cs typeface="Helvetica"/>
              </a:rPr>
              <a:t>(Lund)</a:t>
            </a:r>
            <a:r>
              <a:rPr lang="en-US" sz="1400" dirty="0">
                <a:latin typeface="Helvetica"/>
                <a:cs typeface="Helvetica"/>
              </a:rPr>
              <a:t>, </a:t>
            </a:r>
            <a:r>
              <a:rPr lang="en-US" sz="1400" dirty="0" smtClean="0">
                <a:latin typeface="Helvetica"/>
                <a:cs typeface="Helvetica"/>
              </a:rPr>
              <a:t>Tobias </a:t>
            </a:r>
            <a:r>
              <a:rPr lang="en-US" sz="1400" dirty="0">
                <a:latin typeface="Helvetica"/>
                <a:cs typeface="Helvetica"/>
              </a:rPr>
              <a:t>Heinemann </a:t>
            </a:r>
            <a:r>
              <a:rPr lang="en-US" sz="1400" dirty="0">
                <a:solidFill>
                  <a:schemeClr val="bg2">
                    <a:lumMod val="75000"/>
                  </a:schemeClr>
                </a:solidFill>
                <a:latin typeface="Helvetica"/>
                <a:cs typeface="Helvetica"/>
              </a:rPr>
              <a:t>(KITP)</a:t>
            </a:r>
            <a:r>
              <a:rPr lang="en-US" sz="1400" dirty="0">
                <a:latin typeface="Helvetica"/>
                <a:cs typeface="Helvetica"/>
              </a:rPr>
              <a:t>, Hubert </a:t>
            </a:r>
            <a:r>
              <a:rPr lang="en-US" sz="1400" dirty="0" err="1">
                <a:latin typeface="Helvetica"/>
                <a:cs typeface="Helvetica"/>
              </a:rPr>
              <a:t>Klahr</a:t>
            </a:r>
            <a:r>
              <a:rPr lang="en-US" sz="1400" dirty="0">
                <a:latin typeface="Helvetica"/>
                <a:cs typeface="Helvetica"/>
              </a:rPr>
              <a:t> </a:t>
            </a:r>
            <a:r>
              <a:rPr lang="en-US" sz="1400" dirty="0">
                <a:solidFill>
                  <a:srgbClr val="666666"/>
                </a:solidFill>
                <a:latin typeface="Helvetica"/>
                <a:cs typeface="Helvetica"/>
              </a:rPr>
              <a:t>(Heidelberg)</a:t>
            </a:r>
            <a:r>
              <a:rPr lang="en-US" sz="1400" dirty="0">
                <a:latin typeface="Helvetica"/>
                <a:cs typeface="Helvetica"/>
              </a:rPr>
              <a:t>, </a:t>
            </a:r>
            <a:r>
              <a:rPr lang="en-US" sz="1400" dirty="0" smtClean="0">
                <a:latin typeface="Helvetica"/>
                <a:cs typeface="Helvetica"/>
              </a:rPr>
              <a:t>Marc </a:t>
            </a:r>
            <a:r>
              <a:rPr lang="en-US" sz="1400" dirty="0" err="1" smtClean="0">
                <a:latin typeface="Helvetica"/>
                <a:cs typeface="Helvetica"/>
              </a:rPr>
              <a:t>Kuchner</a:t>
            </a:r>
            <a:r>
              <a:rPr lang="en-US" sz="1400" dirty="0" smtClean="0">
                <a:latin typeface="Helvetica"/>
                <a:cs typeface="Helvetica"/>
              </a:rPr>
              <a:t> </a:t>
            </a:r>
            <a:r>
              <a:rPr lang="en-US" sz="1400" dirty="0" smtClean="0">
                <a:solidFill>
                  <a:schemeClr val="bg2"/>
                </a:solidFill>
                <a:latin typeface="Helvetica"/>
                <a:cs typeface="Helvetica"/>
              </a:rPr>
              <a:t>(Goddard)</a:t>
            </a:r>
            <a:r>
              <a:rPr lang="en-US" sz="1400" dirty="0" smtClean="0">
                <a:latin typeface="Helvetica"/>
                <a:cs typeface="Helvetica"/>
              </a:rPr>
              <a:t>, Min-Kai </a:t>
            </a:r>
            <a:r>
              <a:rPr lang="en-US" sz="1400" dirty="0">
                <a:latin typeface="Helvetica"/>
                <a:cs typeface="Helvetica"/>
              </a:rPr>
              <a:t>Lin </a:t>
            </a:r>
            <a:r>
              <a:rPr lang="en-US" sz="1400" dirty="0" smtClean="0">
                <a:solidFill>
                  <a:srgbClr val="666666"/>
                </a:solidFill>
                <a:latin typeface="Helvetica"/>
                <a:cs typeface="Helvetica"/>
              </a:rPr>
              <a:t>(ASIAA)</a:t>
            </a:r>
            <a:r>
              <a:rPr lang="en-US" sz="1400" dirty="0" smtClean="0">
                <a:latin typeface="Helvetica"/>
                <a:cs typeface="Helvetica"/>
              </a:rPr>
              <a:t>, Mordecai</a:t>
            </a:r>
            <a:r>
              <a:rPr lang="en-US" sz="1400" dirty="0">
                <a:latin typeface="Helvetica"/>
                <a:cs typeface="Helvetica"/>
              </a:rPr>
              <a:t>-Mark Mac Low </a:t>
            </a:r>
            <a:r>
              <a:rPr lang="en-US" sz="1400" dirty="0">
                <a:solidFill>
                  <a:srgbClr val="666666"/>
                </a:solidFill>
                <a:latin typeface="Helvetica"/>
                <a:cs typeface="Helvetica"/>
              </a:rPr>
              <a:t>(AMNH)</a:t>
            </a:r>
            <a:r>
              <a:rPr lang="en-US" sz="1400" dirty="0">
                <a:latin typeface="Helvetica"/>
                <a:cs typeface="Helvetica"/>
              </a:rPr>
              <a:t>, </a:t>
            </a:r>
            <a:r>
              <a:rPr lang="en-US" sz="1400" dirty="0" smtClean="0">
                <a:latin typeface="Helvetica"/>
                <a:cs typeface="Helvetica"/>
              </a:rPr>
              <a:t>Colin </a:t>
            </a:r>
            <a:r>
              <a:rPr lang="en-US" sz="1400" dirty="0">
                <a:latin typeface="Helvetica"/>
                <a:cs typeface="Helvetica"/>
              </a:rPr>
              <a:t>McNally </a:t>
            </a:r>
            <a:r>
              <a:rPr lang="en-US" sz="1400" dirty="0" smtClean="0">
                <a:solidFill>
                  <a:schemeClr val="bg2"/>
                </a:solidFill>
                <a:latin typeface="Helvetica"/>
                <a:cs typeface="Helvetica"/>
              </a:rPr>
              <a:t>(Copenhagen)</a:t>
            </a:r>
            <a:r>
              <a:rPr lang="en-US" sz="1400" dirty="0" smtClean="0">
                <a:latin typeface="Helvetica"/>
                <a:cs typeface="Helvetica"/>
              </a:rPr>
              <a:t>,</a:t>
            </a:r>
            <a:r>
              <a:rPr lang="en-US" sz="1400" b="1" dirty="0" smtClean="0">
                <a:hlinkClick r:id="rId5"/>
              </a:rPr>
              <a:t> </a:t>
            </a:r>
            <a:r>
              <a:rPr lang="en-US" sz="1400" dirty="0" smtClean="0">
                <a:latin typeface="Helvetica"/>
                <a:cs typeface="Helvetica"/>
              </a:rPr>
              <a:t>Krzysztof </a:t>
            </a:r>
            <a:r>
              <a:rPr lang="en-US" sz="1400" dirty="0" err="1" smtClean="0">
                <a:latin typeface="Helvetica"/>
                <a:cs typeface="Helvetica"/>
              </a:rPr>
              <a:t>Mizerski</a:t>
            </a:r>
            <a:r>
              <a:rPr lang="en-US" sz="1400" dirty="0" smtClean="0">
                <a:latin typeface="Helvetica"/>
                <a:cs typeface="Helvetica"/>
              </a:rPr>
              <a:t> </a:t>
            </a:r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elvetica"/>
                <a:cs typeface="Helvetica"/>
              </a:rPr>
              <a:t>(Warsaw), </a:t>
            </a:r>
            <a:r>
              <a:rPr lang="en-US" sz="1400" dirty="0" smtClean="0">
                <a:latin typeface="Helvetica"/>
                <a:cs typeface="Helvetica"/>
              </a:rPr>
              <a:t>Richard Nelson </a:t>
            </a:r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elvetica"/>
                <a:cs typeface="Helvetica"/>
              </a:rPr>
              <a:t>(London) </a:t>
            </a:r>
            <a:r>
              <a:rPr lang="en-US" sz="1400" dirty="0" smtClean="0">
                <a:latin typeface="Helvetica"/>
                <a:cs typeface="Helvetica"/>
              </a:rPr>
              <a:t>Satoshi </a:t>
            </a:r>
            <a:r>
              <a:rPr lang="en-US" sz="1400" dirty="0" err="1" smtClean="0">
                <a:latin typeface="Helvetica"/>
                <a:cs typeface="Helvetica"/>
              </a:rPr>
              <a:t>Okuzumi</a:t>
            </a:r>
            <a:r>
              <a:rPr lang="en-US" sz="1400" dirty="0" smtClean="0">
                <a:latin typeface="Helvetica"/>
                <a:cs typeface="Helvetica"/>
              </a:rPr>
              <a:t> </a:t>
            </a:r>
            <a:r>
              <a:rPr lang="en-US" sz="1400" dirty="0" smtClean="0">
                <a:solidFill>
                  <a:srgbClr val="666666"/>
                </a:solidFill>
                <a:latin typeface="Helvetica"/>
                <a:cs typeface="Helvetica"/>
              </a:rPr>
              <a:t>(Tokyo)</a:t>
            </a:r>
            <a:r>
              <a:rPr lang="en-US" sz="1400" dirty="0" smtClean="0">
                <a:latin typeface="Helvetica"/>
                <a:cs typeface="Helvetica"/>
              </a:rPr>
              <a:t>, </a:t>
            </a:r>
            <a:r>
              <a:rPr lang="en-US" sz="1400" dirty="0" err="1" smtClean="0">
                <a:latin typeface="Helvetica"/>
                <a:cs typeface="Helvetica"/>
              </a:rPr>
              <a:t>Sijme</a:t>
            </a:r>
            <a:r>
              <a:rPr lang="en-US" sz="1400" dirty="0">
                <a:latin typeface="Helvetica"/>
                <a:cs typeface="Helvetica"/>
              </a:rPr>
              <a:t>-Jan </a:t>
            </a:r>
            <a:r>
              <a:rPr lang="en-US" sz="1400" dirty="0" err="1">
                <a:latin typeface="Helvetica"/>
                <a:cs typeface="Helvetica"/>
              </a:rPr>
              <a:t>Paardekooper</a:t>
            </a:r>
            <a:r>
              <a:rPr lang="en-US" sz="1400" dirty="0">
                <a:latin typeface="Helvetica"/>
                <a:cs typeface="Helvetica"/>
              </a:rPr>
              <a:t> </a:t>
            </a:r>
            <a:r>
              <a:rPr lang="en-US" sz="1400" dirty="0" smtClean="0">
                <a:solidFill>
                  <a:srgbClr val="666666"/>
                </a:solidFill>
                <a:latin typeface="Helvetica"/>
                <a:cs typeface="Helvetica"/>
              </a:rPr>
              <a:t>(London)</a:t>
            </a:r>
            <a:r>
              <a:rPr lang="en-US" sz="1400" dirty="0" smtClean="0">
                <a:latin typeface="Helvetica"/>
                <a:cs typeface="Helvetica"/>
              </a:rPr>
              <a:t>, Nikolai </a:t>
            </a:r>
            <a:r>
              <a:rPr lang="en-US" sz="1400" dirty="0" err="1">
                <a:latin typeface="Helvetica"/>
                <a:cs typeface="Helvetica"/>
              </a:rPr>
              <a:t>Piskunov</a:t>
            </a:r>
            <a:r>
              <a:rPr lang="en-US" sz="1400" dirty="0">
                <a:latin typeface="Helvetica"/>
                <a:cs typeface="Helvetica"/>
              </a:rPr>
              <a:t> </a:t>
            </a:r>
            <a:r>
              <a:rPr lang="en-US" sz="1400" dirty="0">
                <a:solidFill>
                  <a:srgbClr val="666666"/>
                </a:solidFill>
                <a:latin typeface="Helvetica"/>
                <a:cs typeface="Helvetica"/>
              </a:rPr>
              <a:t>(Uppsala)</a:t>
            </a:r>
            <a:r>
              <a:rPr lang="en-US" sz="1400" dirty="0">
                <a:latin typeface="Helvetica"/>
                <a:cs typeface="Helvetica"/>
              </a:rPr>
              <a:t>, </a:t>
            </a:r>
            <a:r>
              <a:rPr lang="en-US" sz="1400" dirty="0" smtClean="0">
                <a:latin typeface="Helvetica"/>
                <a:cs typeface="Helvetica"/>
              </a:rPr>
              <a:t>Natalie </a:t>
            </a:r>
            <a:r>
              <a:rPr lang="en-US" sz="1400" dirty="0" err="1">
                <a:latin typeface="Helvetica"/>
                <a:cs typeface="Helvetica"/>
              </a:rPr>
              <a:t>Raettig</a:t>
            </a:r>
            <a:r>
              <a:rPr lang="en-US" sz="1400" dirty="0">
                <a:latin typeface="Helvetica"/>
                <a:cs typeface="Helvetica"/>
              </a:rPr>
              <a:t> </a:t>
            </a:r>
            <a:r>
              <a:rPr lang="en-US" sz="1400" dirty="0">
                <a:solidFill>
                  <a:srgbClr val="666666"/>
                </a:solidFill>
                <a:latin typeface="Helvetica"/>
                <a:cs typeface="Helvetica"/>
              </a:rPr>
              <a:t>(Heidelberg)</a:t>
            </a:r>
            <a:r>
              <a:rPr lang="en-US" sz="1400" dirty="0">
                <a:latin typeface="Helvetica"/>
                <a:cs typeface="Helvetica"/>
              </a:rPr>
              <a:t>,  </a:t>
            </a:r>
            <a:r>
              <a:rPr lang="en-US" sz="1400" dirty="0" smtClean="0">
                <a:latin typeface="Helvetica"/>
                <a:cs typeface="Helvetica"/>
              </a:rPr>
              <a:t>b, </a:t>
            </a:r>
            <a:r>
              <a:rPr lang="en-US" sz="1400" dirty="0" err="1" smtClean="0">
                <a:latin typeface="Helvetica"/>
                <a:cs typeface="Helvetica"/>
              </a:rPr>
              <a:t>Zsolt</a:t>
            </a:r>
            <a:r>
              <a:rPr lang="en-US" sz="1400" dirty="0" smtClean="0">
                <a:latin typeface="Helvetica"/>
                <a:cs typeface="Helvetica"/>
              </a:rPr>
              <a:t> Sandor </a:t>
            </a:r>
            <a:r>
              <a:rPr lang="en-US" sz="1400" dirty="0" smtClean="0">
                <a:solidFill>
                  <a:schemeClr val="bg1">
                    <a:lumMod val="65000"/>
                  </a:schemeClr>
                </a:solidFill>
                <a:latin typeface="Helvetica"/>
                <a:cs typeface="Helvetica"/>
              </a:rPr>
              <a:t>(Budapest)</a:t>
            </a:r>
            <a:r>
              <a:rPr lang="en-US" sz="1400" dirty="0" smtClean="0">
                <a:latin typeface="Helvetica"/>
                <a:cs typeface="Helvetica"/>
              </a:rPr>
              <a:t> Neal </a:t>
            </a:r>
            <a:r>
              <a:rPr lang="en-US" sz="1400" dirty="0">
                <a:latin typeface="Helvetica"/>
                <a:cs typeface="Helvetica"/>
              </a:rPr>
              <a:t>Turner </a:t>
            </a:r>
            <a:r>
              <a:rPr lang="en-US" sz="1400" dirty="0" smtClean="0">
                <a:solidFill>
                  <a:srgbClr val="666666"/>
                </a:solidFill>
                <a:latin typeface="Helvetica"/>
                <a:cs typeface="Helvetica"/>
              </a:rPr>
              <a:t>(NASA JPL</a:t>
            </a:r>
            <a:r>
              <a:rPr lang="en-US" sz="1400" dirty="0">
                <a:solidFill>
                  <a:srgbClr val="666666"/>
                </a:solidFill>
                <a:latin typeface="Helvetica"/>
                <a:cs typeface="Helvetica"/>
              </a:rPr>
              <a:t>)</a:t>
            </a:r>
            <a:r>
              <a:rPr lang="en-US" sz="1400" dirty="0">
                <a:latin typeface="Helvetica"/>
                <a:cs typeface="Helvetica"/>
              </a:rPr>
              <a:t>, </a:t>
            </a:r>
            <a:r>
              <a:rPr lang="en-US" sz="1400" dirty="0" err="1" smtClean="0">
                <a:latin typeface="Helvetica"/>
                <a:cs typeface="Helvetica"/>
              </a:rPr>
              <a:t>Orkan</a:t>
            </a:r>
            <a:r>
              <a:rPr lang="en-US" sz="1400" dirty="0" smtClean="0">
                <a:latin typeface="Helvetica"/>
                <a:cs typeface="Helvetica"/>
              </a:rPr>
              <a:t> </a:t>
            </a:r>
            <a:r>
              <a:rPr lang="en-US" sz="1400" dirty="0" err="1" smtClean="0">
                <a:latin typeface="Helvetica"/>
                <a:cs typeface="Helvetica"/>
              </a:rPr>
              <a:t>Umurhan</a:t>
            </a:r>
            <a:r>
              <a:rPr lang="en-US" sz="1400" dirty="0" smtClean="0">
                <a:latin typeface="Helvetica"/>
                <a:cs typeface="Helvetica"/>
              </a:rPr>
              <a:t> (</a:t>
            </a:r>
            <a:r>
              <a:rPr lang="en-US" sz="1400" dirty="0" smtClean="0">
                <a:solidFill>
                  <a:schemeClr val="bg1">
                    <a:lumMod val="65000"/>
                  </a:schemeClr>
                </a:solidFill>
                <a:latin typeface="Helvetica"/>
                <a:cs typeface="Helvetica"/>
              </a:rPr>
              <a:t>NASA Ames</a:t>
            </a:r>
            <a:r>
              <a:rPr lang="en-US" sz="1400" dirty="0" smtClean="0">
                <a:latin typeface="Helvetica"/>
                <a:cs typeface="Helvetica"/>
              </a:rPr>
              <a:t>), Miguel de Val-</a:t>
            </a:r>
            <a:r>
              <a:rPr lang="en-US" sz="1400" dirty="0" err="1" smtClean="0">
                <a:latin typeface="Helvetica"/>
                <a:cs typeface="Helvetica"/>
              </a:rPr>
              <a:t>Borro</a:t>
            </a:r>
            <a:r>
              <a:rPr lang="en-US" sz="1400" dirty="0" smtClean="0">
                <a:latin typeface="Helvetica"/>
                <a:cs typeface="Helvetica"/>
              </a:rPr>
              <a:t> </a:t>
            </a:r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elvetica"/>
                <a:cs typeface="Helvetica"/>
              </a:rPr>
              <a:t>(NASA Goddard)</a:t>
            </a:r>
            <a:r>
              <a:rPr lang="en-US" sz="1400" dirty="0" smtClean="0">
                <a:latin typeface="Helvetica"/>
                <a:cs typeface="Helvetica"/>
              </a:rPr>
              <a:t>, Nienke van der </a:t>
            </a:r>
            <a:r>
              <a:rPr lang="en-US" sz="1400" dirty="0" err="1" smtClean="0">
                <a:latin typeface="Helvetica"/>
                <a:cs typeface="Helvetica"/>
              </a:rPr>
              <a:t>Marel</a:t>
            </a:r>
            <a:r>
              <a:rPr lang="en-US" sz="1400" dirty="0" smtClean="0">
                <a:latin typeface="Helvetica"/>
                <a:cs typeface="Helvetica"/>
              </a:rPr>
              <a:t> </a:t>
            </a:r>
            <a:r>
              <a:rPr lang="en-US" sz="1400" dirty="0" smtClean="0">
                <a:solidFill>
                  <a:schemeClr val="bg1">
                    <a:lumMod val="65000"/>
                  </a:schemeClr>
                </a:solidFill>
                <a:latin typeface="Helvetica"/>
                <a:cs typeface="Helvetica"/>
              </a:rPr>
              <a:t>(</a:t>
            </a:r>
            <a:r>
              <a:rPr lang="en-US" sz="1400" dirty="0" err="1" smtClean="0">
                <a:solidFill>
                  <a:schemeClr val="bg1">
                    <a:lumMod val="65000"/>
                  </a:schemeClr>
                </a:solidFill>
                <a:latin typeface="Helvetica"/>
                <a:cs typeface="Helvetica"/>
              </a:rPr>
              <a:t>IfA</a:t>
            </a:r>
            <a:r>
              <a:rPr lang="en-US" sz="1400" dirty="0" smtClean="0">
                <a:solidFill>
                  <a:schemeClr val="bg1">
                    <a:lumMod val="65000"/>
                  </a:schemeClr>
                </a:solidFill>
                <a:latin typeface="Helvetica"/>
                <a:cs typeface="Helvetica"/>
              </a:rPr>
              <a:t> Hawaii)</a:t>
            </a:r>
            <a:r>
              <a:rPr lang="en-US" sz="1400" dirty="0" smtClean="0">
                <a:latin typeface="Helvetica"/>
                <a:cs typeface="Helvetica"/>
              </a:rPr>
              <a:t>, </a:t>
            </a:r>
            <a:r>
              <a:rPr lang="en-US" sz="1400" dirty="0" err="1" smtClean="0">
                <a:latin typeface="Helvetica"/>
                <a:cs typeface="Helvetica"/>
              </a:rPr>
              <a:t>Andras</a:t>
            </a:r>
            <a:r>
              <a:rPr lang="en-US" sz="1400" dirty="0" smtClean="0">
                <a:latin typeface="Helvetica"/>
                <a:cs typeface="Helvetica"/>
              </a:rPr>
              <a:t> </a:t>
            </a:r>
            <a:r>
              <a:rPr lang="en-US" sz="1400" dirty="0" err="1">
                <a:latin typeface="Helvetica"/>
                <a:cs typeface="Helvetica"/>
              </a:rPr>
              <a:t>Zsom</a:t>
            </a:r>
            <a:r>
              <a:rPr lang="en-US" sz="1400" dirty="0">
                <a:latin typeface="Helvetica"/>
                <a:cs typeface="Helvetica"/>
              </a:rPr>
              <a:t> </a:t>
            </a:r>
            <a:r>
              <a:rPr lang="en-US" sz="1400" dirty="0" smtClean="0">
                <a:solidFill>
                  <a:srgbClr val="666666"/>
                </a:solidFill>
                <a:latin typeface="Helvetica"/>
                <a:cs typeface="Helvetica"/>
              </a:rPr>
              <a:t>(Brown)</a:t>
            </a:r>
            <a:r>
              <a:rPr lang="en-US" sz="1400" dirty="0" smtClean="0">
                <a:latin typeface="Helvetica"/>
                <a:cs typeface="Helvetica"/>
              </a:rPr>
              <a:t>. </a:t>
            </a:r>
            <a:endParaRPr lang="en-US" sz="1400" dirty="0">
              <a:latin typeface="Helvetica"/>
              <a:cs typeface="Helvetica"/>
            </a:endParaRP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3301" y="915903"/>
            <a:ext cx="750716" cy="4515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17635" y="1443609"/>
            <a:ext cx="857764" cy="85776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47032" y="2313536"/>
            <a:ext cx="501673" cy="50167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29725" y="2874868"/>
            <a:ext cx="736288" cy="702341"/>
          </a:xfrm>
          <a:prstGeom prst="rect">
            <a:avLst/>
          </a:prstGeom>
        </p:spPr>
      </p:pic>
      <p:pic>
        <p:nvPicPr>
          <p:cNvPr id="14" name="Picture 13" descr="ctiologo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4010" y="3572504"/>
            <a:ext cx="727715" cy="61430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53525" y="6143625"/>
            <a:ext cx="904965" cy="58311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82125" y="6876034"/>
            <a:ext cx="587375" cy="58737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80941" y="4263009"/>
            <a:ext cx="886984" cy="8382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229725" y="5253609"/>
            <a:ext cx="838200" cy="8382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1541" y="123825"/>
            <a:ext cx="633984" cy="63398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 bwMode="auto">
          <a:xfrm>
            <a:off x="2295525" y="1872491"/>
            <a:ext cx="1447800" cy="53733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effectLst/>
              <a:latin typeface="Times New Roman" charset="0"/>
              <a:ea typeface="ＭＳ Ｐゴシック" charset="0"/>
              <a:cs typeface="msminch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730223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5-05-14 at 11.48.12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725" y="1266825"/>
            <a:ext cx="4724400" cy="5701174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 bwMode="auto">
          <a:xfrm>
            <a:off x="161925" y="352425"/>
            <a:ext cx="9677400" cy="762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742950" indent="-28575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 marL="11430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 marL="16002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 marL="20574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>
              <a:defRPr/>
            </a:pPr>
            <a:r>
              <a:rPr lang="en-US" sz="2400" b="1" dirty="0" smtClean="0">
                <a:latin typeface="Helvetica"/>
                <a:cs typeface="Helvetica"/>
              </a:rPr>
              <a:t>These cavities may be the telltale signature of forming planets</a:t>
            </a:r>
            <a:endParaRPr lang="en-US" sz="2400" b="1" dirty="0">
              <a:latin typeface="Helvetica"/>
              <a:cs typeface="Helvetica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238125" y="6800850"/>
            <a:ext cx="9677400" cy="762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742950" indent="-28575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 marL="11430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 marL="16002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 marL="20574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>
              <a:defRPr/>
            </a:pPr>
            <a:r>
              <a:rPr lang="en-US" sz="1800" dirty="0" smtClean="0">
                <a:latin typeface="Helvetica"/>
                <a:cs typeface="Helvetica"/>
              </a:rPr>
              <a:t>A way to directly study planet-disk interaction</a:t>
            </a:r>
            <a:endParaRPr lang="en-US" sz="1800" dirty="0">
              <a:latin typeface="Helvetica"/>
              <a:cs typeface="Helvetica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150781" y="6143125"/>
            <a:ext cx="1218603" cy="2354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000" dirty="0" smtClean="0">
                <a:latin typeface="Helvetica"/>
                <a:cs typeface="Helvetica"/>
              </a:rPr>
              <a:t>(Lyra et al. 2009b)</a:t>
            </a:r>
            <a:endParaRPr lang="en-US" sz="1000" dirty="0">
              <a:latin typeface="Helvetica"/>
              <a:cs typeface="Helvetica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0727" y="1970087"/>
            <a:ext cx="3983669" cy="396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81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1"/>
          <p:cNvSpPr txBox="1">
            <a:spLocks noChangeArrowheads="1"/>
          </p:cNvSpPr>
          <p:nvPr/>
        </p:nvSpPr>
        <p:spPr bwMode="auto">
          <a:xfrm>
            <a:off x="458788" y="303213"/>
            <a:ext cx="8926512" cy="35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b="1" dirty="0" smtClean="0">
                <a:latin typeface="Helvetica"/>
                <a:cs typeface="Helvetica"/>
              </a:rPr>
              <a:t>Planet-disk interaction: gaps, spirals, and vortices.</a:t>
            </a:r>
            <a:endParaRPr lang="en-US" b="1" dirty="0">
              <a:latin typeface="Helvetica"/>
              <a:cs typeface="Helvetica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429125" y="7079499"/>
            <a:ext cx="1218603" cy="2354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000" dirty="0" smtClean="0">
                <a:latin typeface="Helvetica"/>
                <a:cs typeface="Helvetica"/>
              </a:rPr>
              <a:t>(Lyra et al. 2009b)</a:t>
            </a:r>
            <a:endParaRPr lang="en-US" sz="1000" dirty="0">
              <a:latin typeface="Helvetica"/>
              <a:cs typeface="Helvetica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925" y="962025"/>
            <a:ext cx="5992036" cy="5959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068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L_Tau_protoplanetary_disk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25" y="2257425"/>
            <a:ext cx="2984115" cy="29841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14725" y="2257426"/>
            <a:ext cx="2971799" cy="2971799"/>
          </a:xfrm>
          <a:prstGeom prst="rect">
            <a:avLst/>
          </a:prstGeom>
        </p:spPr>
      </p:pic>
      <p:sp>
        <p:nvSpPr>
          <p:cNvPr id="8" name="Text Box 21"/>
          <p:cNvSpPr txBox="1">
            <a:spLocks noChangeArrowheads="1"/>
          </p:cNvSpPr>
          <p:nvPr/>
        </p:nvSpPr>
        <p:spPr bwMode="auto">
          <a:xfrm>
            <a:off x="531813" y="303213"/>
            <a:ext cx="8926512" cy="35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b="1" dirty="0" smtClean="0">
                <a:latin typeface="Helvetica"/>
                <a:cs typeface="Helvetica"/>
              </a:rPr>
              <a:t>Observational evidence: gaps, spirals, and vortices</a:t>
            </a:r>
            <a:endParaRPr lang="en-US" b="1" dirty="0">
              <a:latin typeface="Helvetica"/>
              <a:cs typeface="Helvetica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6655220" y="2197520"/>
            <a:ext cx="364705" cy="35052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effectLst/>
              <a:latin typeface="Times New Roman" charset="0"/>
              <a:ea typeface="ＭＳ Ｐゴシック" charset="0"/>
              <a:cs typeface="msmincho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28725" y="1724025"/>
            <a:ext cx="1111903" cy="4401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HL Tau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4097578" y="1724025"/>
            <a:ext cx="1800643" cy="4401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SAO 206462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7477125" y="1701970"/>
            <a:ext cx="1656223" cy="4358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Oph</a:t>
            </a:r>
            <a:r>
              <a:rPr lang="en-US" dirty="0" smtClean="0"/>
              <a:t> IRS 48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643214" y="5467271"/>
            <a:ext cx="2190023" cy="2354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000" dirty="0" smtClean="0">
                <a:latin typeface="Helvetica"/>
                <a:cs typeface="Helvetica"/>
              </a:rPr>
              <a:t>The ALMA Partnership et al. (2015)</a:t>
            </a:r>
            <a:endParaRPr lang="en-US" sz="1000" dirty="0">
              <a:latin typeface="Helvetica"/>
              <a:cs typeface="Helvetica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276725" y="5480799"/>
            <a:ext cx="1183337" cy="2354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000" dirty="0" smtClean="0">
                <a:latin typeface="Helvetica"/>
                <a:cs typeface="Helvetica"/>
              </a:rPr>
              <a:t>Muto et al. (2012)</a:t>
            </a:r>
            <a:endParaRPr lang="en-US" sz="1000" dirty="0">
              <a:latin typeface="Helvetica"/>
              <a:cs typeface="Helvetica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5220" y="2181225"/>
            <a:ext cx="3184489" cy="3091993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7625657" y="5467271"/>
            <a:ext cx="1680268" cy="2354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000" dirty="0" smtClean="0">
                <a:latin typeface="Helvetica"/>
                <a:cs typeface="Helvetica"/>
              </a:rPr>
              <a:t>van der </a:t>
            </a:r>
            <a:r>
              <a:rPr lang="en-US" sz="1000" dirty="0" err="1" smtClean="0">
                <a:latin typeface="Helvetica"/>
                <a:cs typeface="Helvetica"/>
              </a:rPr>
              <a:t>Marel</a:t>
            </a:r>
            <a:r>
              <a:rPr lang="en-US" sz="1000" dirty="0" smtClean="0">
                <a:latin typeface="Helvetica"/>
                <a:cs typeface="Helvetica"/>
              </a:rPr>
              <a:t> et al. (2013)</a:t>
            </a:r>
            <a:endParaRPr lang="en-US" sz="10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797129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1525" y="2438400"/>
            <a:ext cx="3629025" cy="3629025"/>
          </a:xfrm>
          <a:prstGeom prst="rect">
            <a:avLst/>
          </a:prstGeom>
        </p:spPr>
      </p:pic>
      <p:pic>
        <p:nvPicPr>
          <p:cNvPr id="4" name="Picture 3" descr="Screen Shot 2015-05-26 at 11.41.14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1125" y="2438400"/>
            <a:ext cx="4830806" cy="388620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 bwMode="auto">
          <a:xfrm>
            <a:off x="771525" y="428625"/>
            <a:ext cx="8602663" cy="762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742950" indent="-28575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 marL="11430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 marL="16002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 marL="20574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>
              <a:defRPr/>
            </a:pPr>
            <a:r>
              <a:rPr lang="en-US" sz="2800" b="1" dirty="0" smtClean="0">
                <a:latin typeface="Helvetica"/>
                <a:cs typeface="Helvetica"/>
              </a:rPr>
              <a:t>Observational Evidence: Spirals</a:t>
            </a:r>
            <a:endParaRPr lang="en-US" sz="2800" b="1" dirty="0">
              <a:latin typeface="Helvetica"/>
              <a:cs typeface="Helvetica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890662" y="6498971"/>
            <a:ext cx="1390750" cy="3016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6000"/>
              </a:lnSpc>
            </a:pPr>
            <a:r>
              <a:rPr lang="en-US" sz="1200" dirty="0" smtClean="0">
                <a:latin typeface="Helvetica"/>
                <a:cs typeface="Helvetica"/>
              </a:rPr>
              <a:t>Muto et al. (2012)</a:t>
            </a:r>
            <a:endParaRPr lang="en-US" sz="1200" dirty="0">
              <a:latin typeface="Helvetica"/>
              <a:cs typeface="Helvetica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55635" y="1721774"/>
            <a:ext cx="1965603" cy="4358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Helvetica" charset="0"/>
                <a:ea typeface="Helvetica" charset="0"/>
                <a:cs typeface="Helvetica" charset="0"/>
              </a:rPr>
              <a:t>SAO 206462</a:t>
            </a:r>
            <a:endParaRPr lang="en-US" dirty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096125" y="1744770"/>
            <a:ext cx="1553630" cy="4358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Helvetica" charset="0"/>
                <a:ea typeface="Helvetica" charset="0"/>
                <a:cs typeface="Helvetica" charset="0"/>
              </a:rPr>
              <a:t>MWC 748</a:t>
            </a:r>
            <a:endParaRPr lang="en-US" dirty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831322" y="6488241"/>
            <a:ext cx="1550425" cy="3065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6000"/>
              </a:lnSpc>
            </a:pPr>
            <a:r>
              <a:rPr lang="en-US" sz="1200" dirty="0" err="1" smtClean="0">
                <a:latin typeface="Helvetica"/>
                <a:cs typeface="Helvetica"/>
              </a:rPr>
              <a:t>Benisty</a:t>
            </a:r>
            <a:r>
              <a:rPr lang="en-US" sz="1200" dirty="0" smtClean="0">
                <a:latin typeface="Helvetica"/>
                <a:cs typeface="Helvetica"/>
              </a:rPr>
              <a:t> et al. (2015)</a:t>
            </a:r>
            <a:endParaRPr lang="en-US" sz="12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597937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5-05-27 at 4.25.3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5498" y="1038224"/>
            <a:ext cx="6971952" cy="6207741"/>
          </a:xfrm>
          <a:prstGeom prst="rect">
            <a:avLst/>
          </a:prstGeom>
        </p:spPr>
      </p:pic>
      <p:sp>
        <p:nvSpPr>
          <p:cNvPr id="3" name="Text Box 1"/>
          <p:cNvSpPr txBox="1">
            <a:spLocks noChangeArrowheads="1"/>
          </p:cNvSpPr>
          <p:nvPr/>
        </p:nvSpPr>
        <p:spPr bwMode="auto">
          <a:xfrm>
            <a:off x="238125" y="3324225"/>
            <a:ext cx="3124200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2000" b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SPHERE (</a:t>
            </a:r>
            <a:r>
              <a:rPr lang="en-US" sz="2000" b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Symbol" charset="2"/>
                <a:ea typeface="Symbol" charset="2"/>
                <a:cs typeface="Symbol" charset="2"/>
              </a:rPr>
              <a:t>m</a:t>
            </a:r>
            <a:r>
              <a:rPr lang="en-US" sz="2000" b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m)</a:t>
            </a:r>
          </a:p>
          <a:p>
            <a:pPr algn="ctr">
              <a:lnSpc>
                <a:spcPct val="116000"/>
              </a:lnSpc>
            </a:pPr>
            <a:endParaRPr lang="en-US" sz="2000" b="1" dirty="0" smtClean="0">
              <a:effectLst>
                <a:outerShdw blurRad="38100" dist="38100" dir="2700000" algn="tl">
                  <a:srgbClr val="DDDDDD"/>
                </a:outerShdw>
              </a:effectLst>
              <a:latin typeface="Helvetica"/>
              <a:cs typeface="Helvetica"/>
            </a:endParaRPr>
          </a:p>
          <a:p>
            <a:pPr algn="ctr">
              <a:lnSpc>
                <a:spcPct val="116000"/>
              </a:lnSpc>
            </a:pPr>
            <a:r>
              <a:rPr lang="en-US" sz="20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ALMA ( ~ mm)</a:t>
            </a:r>
          </a:p>
          <a:p>
            <a:pPr algn="ctr">
              <a:lnSpc>
                <a:spcPct val="116000"/>
              </a:lnSpc>
            </a:pPr>
            <a:endParaRPr lang="en-US" sz="2000" b="1" dirty="0">
              <a:solidFill>
                <a:schemeClr val="accent2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Helvetica"/>
              <a:cs typeface="Helvetica"/>
            </a:endParaRPr>
          </a:p>
          <a:p>
            <a:pPr algn="ctr">
              <a:lnSpc>
                <a:spcPct val="116000"/>
              </a:lnSpc>
            </a:pPr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VLA (cm-m)</a:t>
            </a:r>
            <a:endParaRPr lang="en-US" sz="2000" b="1" dirty="0">
              <a:solidFill>
                <a:srgbClr val="FF00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Comic Sans MS" charset="0"/>
            </a:endParaRPr>
          </a:p>
        </p:txBody>
      </p:sp>
      <p:sp>
        <p:nvSpPr>
          <p:cNvPr id="4" name="Text Box 1"/>
          <p:cNvSpPr txBox="1">
            <a:spLocks noChangeArrowheads="1"/>
          </p:cNvSpPr>
          <p:nvPr/>
        </p:nvSpPr>
        <p:spPr bwMode="auto">
          <a:xfrm>
            <a:off x="390525" y="352425"/>
            <a:ext cx="9293225" cy="35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2000" b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SPHERE-ALMA-VLA overlay of MWC 758</a:t>
            </a:r>
            <a:endParaRPr lang="en-US" sz="2000" b="1" dirty="0">
              <a:effectLst>
                <a:outerShdw blurRad="38100" dist="38100" dir="2700000" algn="tl">
                  <a:srgbClr val="DDDDDD"/>
                </a:outerShdw>
              </a:effectLst>
              <a:latin typeface="Comic Sans MS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276990" y="7224187"/>
            <a:ext cx="1515159" cy="3065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6000"/>
              </a:lnSpc>
            </a:pPr>
            <a:r>
              <a:rPr lang="en-US" sz="1200" dirty="0" smtClean="0">
                <a:latin typeface="Helvetica"/>
                <a:cs typeface="Helvetica"/>
              </a:rPr>
              <a:t>Marino et al. </a:t>
            </a:r>
            <a:r>
              <a:rPr lang="en-US" sz="1200" dirty="0" smtClean="0">
                <a:latin typeface="Helvetica"/>
                <a:cs typeface="Helvetica"/>
              </a:rPr>
              <a:t>(2015)</a:t>
            </a:r>
            <a:endParaRPr lang="en-US" sz="12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502279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806" y="4772025"/>
            <a:ext cx="3394519" cy="137160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 bwMode="auto">
          <a:xfrm>
            <a:off x="3514725" y="5686425"/>
            <a:ext cx="228600" cy="762000"/>
          </a:xfrm>
          <a:prstGeom prst="rect">
            <a:avLst/>
          </a:prstGeom>
          <a:solidFill>
            <a:schemeClr val="bg1"/>
          </a:solidFill>
          <a:ln w="539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effectLst/>
              <a:latin typeface="Times New Roman" charset="0"/>
              <a:ea typeface="ＭＳ Ｐゴシック" charset="0"/>
              <a:cs typeface="msmincho" charset="0"/>
            </a:endParaRPr>
          </a:p>
        </p:txBody>
      </p:sp>
      <p:sp>
        <p:nvSpPr>
          <p:cNvPr id="5" name="Text Box 1"/>
          <p:cNvSpPr txBox="1">
            <a:spLocks noChangeArrowheads="1"/>
          </p:cNvSpPr>
          <p:nvPr/>
        </p:nvSpPr>
        <p:spPr bwMode="auto">
          <a:xfrm>
            <a:off x="390525" y="352425"/>
            <a:ext cx="9293225" cy="35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2000" b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Spiral arm fitting leads to problems</a:t>
            </a:r>
          </a:p>
          <a:p>
            <a:pPr algn="ctr">
              <a:lnSpc>
                <a:spcPct val="116000"/>
              </a:lnSpc>
            </a:pPr>
            <a:endParaRPr lang="en-US" sz="2000" b="1" dirty="0">
              <a:effectLst>
                <a:outerShdw blurRad="38100" dist="38100" dir="2700000" algn="tl">
                  <a:srgbClr val="DDDDDD"/>
                </a:outerShdw>
              </a:effectLst>
              <a:latin typeface="Comic Sans MS" charset="0"/>
            </a:endParaRPr>
          </a:p>
        </p:txBody>
      </p:sp>
      <p:sp>
        <p:nvSpPr>
          <p:cNvPr id="10" name="Text Box 1"/>
          <p:cNvSpPr txBox="1">
            <a:spLocks noChangeArrowheads="1"/>
          </p:cNvSpPr>
          <p:nvPr/>
        </p:nvSpPr>
        <p:spPr bwMode="auto">
          <a:xfrm>
            <a:off x="4321173" y="1239634"/>
            <a:ext cx="5640388" cy="5877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1400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Spirals are </a:t>
            </a:r>
            <a:r>
              <a:rPr lang="en-US" sz="1400" b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too wide</a:t>
            </a:r>
            <a:r>
              <a:rPr lang="en-US" sz="1400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, </a:t>
            </a:r>
          </a:p>
          <a:p>
            <a:pPr algn="ctr">
              <a:lnSpc>
                <a:spcPct val="116000"/>
              </a:lnSpc>
            </a:pPr>
            <a:r>
              <a:rPr lang="en-US" sz="1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hotter</a:t>
            </a:r>
            <a:r>
              <a:rPr lang="en-US" sz="1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 </a:t>
            </a:r>
            <a:r>
              <a:rPr lang="en-US" sz="1400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(300K) than ambient gas (50K).</a:t>
            </a:r>
            <a:endParaRPr lang="en-US" sz="1400" dirty="0">
              <a:effectLst>
                <a:outerShdw blurRad="38100" dist="38100" dir="2700000" algn="tl">
                  <a:srgbClr val="DDDDDD"/>
                </a:outerShdw>
              </a:effectLst>
              <a:latin typeface="Comic Sans MS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228725" y="6237391"/>
            <a:ext cx="1390750" cy="51583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6000"/>
              </a:lnSpc>
            </a:pPr>
            <a:r>
              <a:rPr lang="en-US" sz="1200" dirty="0" err="1" smtClean="0">
                <a:latin typeface="Helvetica"/>
                <a:cs typeface="Helvetica"/>
              </a:rPr>
              <a:t>Rafikov</a:t>
            </a:r>
            <a:r>
              <a:rPr lang="en-US" sz="1200" dirty="0" smtClean="0">
                <a:latin typeface="Helvetica"/>
                <a:cs typeface="Helvetica"/>
              </a:rPr>
              <a:t> (2002)</a:t>
            </a:r>
          </a:p>
          <a:p>
            <a:pPr algn="ctr">
              <a:lnSpc>
                <a:spcPct val="116000"/>
              </a:lnSpc>
            </a:pPr>
            <a:r>
              <a:rPr lang="en-US" sz="1200" dirty="0" smtClean="0">
                <a:latin typeface="Helvetica"/>
                <a:cs typeface="Helvetica"/>
              </a:rPr>
              <a:t>Muto et al. (2012)</a:t>
            </a:r>
            <a:endParaRPr lang="en-US" sz="1200" dirty="0">
              <a:latin typeface="Helvetica"/>
              <a:cs typeface="Helvetica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757" y="2045106"/>
            <a:ext cx="2642168" cy="265071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 bwMode="auto">
          <a:xfrm>
            <a:off x="238125" y="1038225"/>
            <a:ext cx="3352800" cy="5867400"/>
          </a:xfrm>
          <a:prstGeom prst="rect">
            <a:avLst/>
          </a:prstGeom>
          <a:noFill/>
          <a:ln w="539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effectLst/>
              <a:latin typeface="Times New Roman" charset="0"/>
              <a:ea typeface="ＭＳ Ｐゴシック" charset="0"/>
              <a:cs typeface="msmincho" charset="0"/>
            </a:endParaRPr>
          </a:p>
        </p:txBody>
      </p:sp>
      <p:sp>
        <p:nvSpPr>
          <p:cNvPr id="15" name="Text Box 1"/>
          <p:cNvSpPr txBox="1">
            <a:spLocks noChangeArrowheads="1"/>
          </p:cNvSpPr>
          <p:nvPr/>
        </p:nvSpPr>
        <p:spPr bwMode="auto">
          <a:xfrm>
            <a:off x="390526" y="1266825"/>
            <a:ext cx="32766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1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Analytical spiral fit</a:t>
            </a:r>
          </a:p>
          <a:p>
            <a:pPr algn="ctr">
              <a:lnSpc>
                <a:spcPct val="116000"/>
              </a:lnSpc>
            </a:pPr>
            <a:endParaRPr lang="en-US" sz="2000" b="1" dirty="0">
              <a:effectLst>
                <a:outerShdw blurRad="38100" dist="38100" dir="2700000" algn="tl">
                  <a:srgbClr val="DDDDDD"/>
                </a:outerShdw>
              </a:effectLst>
              <a:latin typeface="Comic Sans MS" charset="0"/>
            </a:endParaRPr>
          </a:p>
        </p:txBody>
      </p:sp>
      <p:pic>
        <p:nvPicPr>
          <p:cNvPr id="9" name="Picture 8" descr="Screen Shot 2015-05-26 at 11.41.14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6980" y="2244763"/>
            <a:ext cx="5604319" cy="4508462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6682476" y="6753225"/>
            <a:ext cx="1553280" cy="3016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6000"/>
              </a:lnSpc>
            </a:pPr>
            <a:r>
              <a:rPr lang="en-US" sz="1200" dirty="0" err="1" smtClean="0">
                <a:latin typeface="Helvetica"/>
                <a:cs typeface="Helvetica"/>
              </a:rPr>
              <a:t>Benisty</a:t>
            </a:r>
            <a:r>
              <a:rPr lang="en-US" sz="1200" dirty="0" smtClean="0">
                <a:latin typeface="Helvetica"/>
                <a:cs typeface="Helvetica"/>
              </a:rPr>
              <a:t> et al. (2015)</a:t>
            </a:r>
            <a:endParaRPr lang="en-US" sz="12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651816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600" y="558800"/>
            <a:ext cx="8585200" cy="64389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 bwMode="auto">
          <a:xfrm>
            <a:off x="4886325" y="1876425"/>
            <a:ext cx="228600" cy="38862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effectLst/>
              <a:latin typeface="Times New Roman" charset="0"/>
              <a:ea typeface="ＭＳ Ｐゴシック" charset="0"/>
              <a:cs typeface="msmincho" charset="0"/>
            </a:endParaRPr>
          </a:p>
        </p:txBody>
      </p:sp>
      <p:sp>
        <p:nvSpPr>
          <p:cNvPr id="4" name="Rectangle 3"/>
          <p:cNvSpPr/>
          <p:nvPr/>
        </p:nvSpPr>
        <p:spPr bwMode="auto">
          <a:xfrm>
            <a:off x="3971925" y="558800"/>
            <a:ext cx="2514600" cy="10128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effectLst/>
              <a:latin typeface="Times New Roman" charset="0"/>
              <a:ea typeface="ＭＳ Ｐゴシック" charset="0"/>
              <a:cs typeface="msmincho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62125" y="1353712"/>
            <a:ext cx="2533194" cy="4358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Helvetica" charset="0"/>
                <a:ea typeface="Helvetica" charset="0"/>
                <a:cs typeface="Helvetica" charset="0"/>
              </a:rPr>
              <a:t>L band (~3.5 </a:t>
            </a:r>
            <a:r>
              <a:rPr lang="en-US" dirty="0" smtClean="0">
                <a:latin typeface="Symbol" charset="2"/>
                <a:ea typeface="Symbol" charset="2"/>
                <a:cs typeface="Symbol" charset="2"/>
              </a:rPr>
              <a:t>m</a:t>
            </a:r>
            <a:r>
              <a:rPr lang="en-US" dirty="0" smtClean="0">
                <a:latin typeface="Helvetica" charset="0"/>
                <a:ea typeface="Helvetica" charset="0"/>
                <a:cs typeface="Helvetica" charset="0"/>
              </a:rPr>
              <a:t>m)</a:t>
            </a:r>
            <a:endParaRPr lang="en-US" dirty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29325" y="1288200"/>
            <a:ext cx="2595582" cy="4358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H</a:t>
            </a:r>
            <a:r>
              <a:rPr lang="en-US" dirty="0" smtClean="0">
                <a:latin typeface="Helvetica" charset="0"/>
                <a:ea typeface="Helvetica" charset="0"/>
                <a:cs typeface="Helvetica" charset="0"/>
              </a:rPr>
              <a:t> band (~1.6 </a:t>
            </a:r>
            <a:r>
              <a:rPr lang="en-US" dirty="0" smtClean="0">
                <a:latin typeface="Symbol" charset="2"/>
                <a:ea typeface="Symbol" charset="2"/>
                <a:cs typeface="Symbol" charset="2"/>
              </a:rPr>
              <a:t>m</a:t>
            </a:r>
            <a:r>
              <a:rPr lang="en-US" dirty="0" smtClean="0">
                <a:latin typeface="Helvetica" charset="0"/>
                <a:ea typeface="Helvetica" charset="0"/>
                <a:cs typeface="Helvetica" charset="0"/>
              </a:rPr>
              <a:t>m)</a:t>
            </a:r>
            <a:endParaRPr lang="en-US" dirty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59377" y="340888"/>
            <a:ext cx="8957901" cy="4930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Helvetica" charset="0"/>
                <a:ea typeface="Helvetica" charset="0"/>
                <a:cs typeface="Helvetica" charset="0"/>
              </a:rPr>
              <a:t>The strange case of </a:t>
            </a:r>
            <a:r>
              <a:rPr lang="en-US" sz="2800" b="1" smtClean="0">
                <a:latin typeface="Helvetica" charset="0"/>
                <a:ea typeface="Helvetica" charset="0"/>
                <a:cs typeface="Helvetica" charset="0"/>
              </a:rPr>
              <a:t>thermal emission in HD </a:t>
            </a:r>
            <a:r>
              <a:rPr lang="en-US" sz="2800" b="1" dirty="0" smtClean="0">
                <a:latin typeface="Helvetica" charset="0"/>
                <a:ea typeface="Helvetica" charset="0"/>
                <a:cs typeface="Helvetica" charset="0"/>
              </a:rPr>
              <a:t>100546</a:t>
            </a:r>
            <a:endParaRPr lang="en-US" sz="2800" b="1" dirty="0">
              <a:latin typeface="Helvetica" charset="0"/>
              <a:ea typeface="Helvetica" charset="0"/>
              <a:cs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6687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4886325" y="1876425"/>
            <a:ext cx="228600" cy="38862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effectLst/>
              <a:latin typeface="Times New Roman" charset="0"/>
              <a:ea typeface="ＭＳ Ｐゴシック" charset="0"/>
              <a:cs typeface="msmincho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00" y="254000"/>
            <a:ext cx="9436100" cy="70485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125" y="4467225"/>
            <a:ext cx="2803071" cy="1905000"/>
          </a:xfrm>
          <a:prstGeom prst="rect">
            <a:avLst/>
          </a:prstGeom>
        </p:spPr>
      </p:pic>
      <p:sp>
        <p:nvSpPr>
          <p:cNvPr id="10" name="Text Box 1"/>
          <p:cNvSpPr txBox="1">
            <a:spLocks noChangeArrowheads="1"/>
          </p:cNvSpPr>
          <p:nvPr/>
        </p:nvSpPr>
        <p:spPr bwMode="auto">
          <a:xfrm>
            <a:off x="1000125" y="4142483"/>
            <a:ext cx="2803071" cy="32474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endParaRPr lang="en-US" sz="2000" b="1" dirty="0">
              <a:effectLst>
                <a:outerShdw blurRad="38100" dist="38100" dir="2700000" algn="tl">
                  <a:srgbClr val="DDDDDD"/>
                </a:outerShdw>
              </a:effectLst>
              <a:latin typeface="Comic Sans MS" charset="0"/>
            </a:endParaRPr>
          </a:p>
        </p:txBody>
      </p:sp>
      <p:sp>
        <p:nvSpPr>
          <p:cNvPr id="11" name="Text Box 1"/>
          <p:cNvSpPr txBox="1">
            <a:spLocks noChangeArrowheads="1"/>
          </p:cNvSpPr>
          <p:nvPr/>
        </p:nvSpPr>
        <p:spPr bwMode="auto">
          <a:xfrm>
            <a:off x="940254" y="6372225"/>
            <a:ext cx="3031671" cy="32474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endParaRPr lang="en-US" sz="2000" b="1" dirty="0">
              <a:effectLst>
                <a:outerShdw blurRad="38100" dist="38100" dir="2700000" algn="tl">
                  <a:srgbClr val="DDDDDD"/>
                </a:outerShdw>
              </a:effectLst>
              <a:latin typeface="Comic Sans MS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9727" y="1972418"/>
            <a:ext cx="5747402" cy="3694213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6562725" y="6065666"/>
            <a:ext cx="1339727" cy="3065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6000"/>
              </a:lnSpc>
            </a:pPr>
            <a:r>
              <a:rPr lang="en-US" sz="1200" dirty="0" smtClean="0">
                <a:latin typeface="Helvetica"/>
                <a:cs typeface="Helvetica"/>
              </a:rPr>
              <a:t>Lyra et al. (2016)</a:t>
            </a:r>
            <a:endParaRPr lang="en-US" sz="12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800318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emperature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90725" y="1038225"/>
            <a:ext cx="5919788" cy="527433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750337" y="352425"/>
            <a:ext cx="4400564" cy="4930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smtClean="0">
                <a:latin typeface="Helvetica" charset="0"/>
                <a:ea typeface="Helvetica" charset="0"/>
                <a:cs typeface="Helvetica" charset="0"/>
              </a:rPr>
              <a:t>Planet</a:t>
            </a:r>
            <a:r>
              <a:rPr lang="en-US" sz="2800" b="1" smtClean="0">
                <a:latin typeface="Helvetica" charset="0"/>
                <a:ea typeface="Helvetica" charset="0"/>
                <a:cs typeface="Helvetica" charset="0"/>
              </a:rPr>
              <a:t>-driven turbulence</a:t>
            </a:r>
            <a:endParaRPr lang="en-US" sz="2800" b="1" dirty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5" name="Text Box 1"/>
          <p:cNvSpPr txBox="1">
            <a:spLocks noChangeArrowheads="1"/>
          </p:cNvSpPr>
          <p:nvPr/>
        </p:nvSpPr>
        <p:spPr bwMode="auto">
          <a:xfrm>
            <a:off x="0" y="7207250"/>
            <a:ext cx="10060093" cy="35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1200" dirty="0" err="1" smtClean="0"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Richert</a:t>
            </a:r>
            <a:r>
              <a:rPr lang="en-US" sz="1200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 </a:t>
            </a:r>
            <a:r>
              <a:rPr lang="en-US" sz="1200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et al. (</a:t>
            </a:r>
            <a:r>
              <a:rPr lang="en-US" sz="1200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2015)</a:t>
            </a:r>
            <a:endParaRPr lang="en-US" sz="1200" dirty="0">
              <a:effectLst>
                <a:outerShdw blurRad="38100" dist="38100" dir="2700000" algn="tl">
                  <a:srgbClr val="DDDDDD"/>
                </a:outerShdw>
              </a:effectLst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121614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6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1528" y="1647825"/>
            <a:ext cx="7187158" cy="484187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 bwMode="auto">
          <a:xfrm>
            <a:off x="390525" y="1571625"/>
            <a:ext cx="8534400" cy="2362200"/>
          </a:xfrm>
          <a:prstGeom prst="rect">
            <a:avLst/>
          </a:prstGeom>
          <a:solidFill>
            <a:schemeClr val="bg1">
              <a:alpha val="0"/>
            </a:schemeClr>
          </a:solidFill>
          <a:ln w="508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effectLst/>
              <a:latin typeface="Times New Roman" charset="0"/>
              <a:ea typeface="ＭＳ Ｐゴシック" charset="0"/>
              <a:cs typeface="msmincho" charset="0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390525" y="4086225"/>
            <a:ext cx="8534400" cy="2362200"/>
          </a:xfrm>
          <a:prstGeom prst="rect">
            <a:avLst/>
          </a:prstGeom>
          <a:solidFill>
            <a:schemeClr val="bg1">
              <a:alpha val="0"/>
            </a:schemeClr>
          </a:solidFill>
          <a:ln w="508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B050"/>
              </a:solidFill>
              <a:effectLst/>
              <a:latin typeface="Times New Roman" charset="0"/>
              <a:ea typeface="ＭＳ Ｐゴシック" charset="0"/>
              <a:cs typeface="msmincho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88203" y="2752725"/>
            <a:ext cx="1622560" cy="4358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chemeClr val="accent2"/>
                </a:solidFill>
                <a:latin typeface="Helvetica" charset="0"/>
                <a:ea typeface="Helvetica" charset="0"/>
                <a:cs typeface="Helvetica" charset="0"/>
              </a:rPr>
              <a:t>Isothermal</a:t>
            </a:r>
            <a:endParaRPr lang="en-US" i="1" dirty="0">
              <a:solidFill>
                <a:schemeClr val="accent2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95283" y="5114925"/>
            <a:ext cx="1452642" cy="4358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rgbClr val="00B050"/>
                </a:solidFill>
                <a:latin typeface="Helvetica" charset="0"/>
                <a:ea typeface="Helvetica" charset="0"/>
                <a:cs typeface="Helvetica" charset="0"/>
              </a:rPr>
              <a:t>Adiabatic</a:t>
            </a:r>
            <a:endParaRPr lang="en-US" i="1" dirty="0">
              <a:solidFill>
                <a:srgbClr val="00B050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28725" y="479738"/>
            <a:ext cx="7611379" cy="4358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Helvetica" charset="0"/>
                <a:ea typeface="Helvetica" charset="0"/>
                <a:cs typeface="Helvetica" charset="0"/>
              </a:rPr>
              <a:t>Turbulence in high-mass planets in adiabatic disks</a:t>
            </a:r>
            <a:endParaRPr lang="en-US" b="1" dirty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237561" y="7134225"/>
            <a:ext cx="1593706" cy="2640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err="1" smtClean="0">
                <a:latin typeface="Helvetica" charset="0"/>
                <a:ea typeface="Helvetica" charset="0"/>
                <a:cs typeface="Helvetica" charset="0"/>
              </a:rPr>
              <a:t>Richert</a:t>
            </a:r>
            <a:r>
              <a:rPr lang="en-US" sz="1200" b="1" dirty="0" smtClean="0">
                <a:latin typeface="Helvetica" charset="0"/>
                <a:ea typeface="Helvetica" charset="0"/>
                <a:cs typeface="Helvetica" charset="0"/>
              </a:rPr>
              <a:t> et al. (2015)</a:t>
            </a:r>
            <a:endParaRPr lang="en-US" sz="1200" b="1" dirty="0">
              <a:latin typeface="Helvetica" charset="0"/>
              <a:ea typeface="Helvetica" charset="0"/>
              <a:cs typeface="Helvetica" charset="0"/>
            </a:endParaRPr>
          </a:p>
        </p:txBody>
      </p:sp>
      <p:cxnSp>
        <p:nvCxnSpPr>
          <p:cNvPr id="10" name="Straight Arrow Connector 9"/>
          <p:cNvCxnSpPr/>
          <p:nvPr/>
        </p:nvCxnSpPr>
        <p:spPr bwMode="auto">
          <a:xfrm>
            <a:off x="3944462" y="1458488"/>
            <a:ext cx="4572000" cy="0"/>
          </a:xfrm>
          <a:prstGeom prst="straightConnector1">
            <a:avLst/>
          </a:prstGeom>
          <a:solidFill>
            <a:srgbClr val="00B8FF"/>
          </a:solidFill>
          <a:ln w="3810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1" name="TextBox 10"/>
          <p:cNvSpPr txBox="1"/>
          <p:nvPr/>
        </p:nvSpPr>
        <p:spPr>
          <a:xfrm>
            <a:off x="6638925" y="1067963"/>
            <a:ext cx="1879041" cy="4358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Planet mass</a:t>
            </a:r>
            <a:endParaRPr lang="en-US" i="1" dirty="0">
              <a:solidFill>
                <a:schemeClr val="tx1">
                  <a:lumMod val="50000"/>
                  <a:lumOff val="50000"/>
                </a:schemeClr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6976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525" y="1108685"/>
            <a:ext cx="4572000" cy="2347327"/>
          </a:xfrm>
          <a:prstGeom prst="rect">
            <a:avLst/>
          </a:prstGeom>
          <a:ln w="50800">
            <a:solidFill>
              <a:schemeClr val="accent2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1325" y="2999488"/>
            <a:ext cx="4572000" cy="2254968"/>
          </a:xfrm>
          <a:prstGeom prst="rect">
            <a:avLst/>
          </a:prstGeom>
          <a:ln w="50800">
            <a:solidFill>
              <a:srgbClr val="FF0000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4924" y="5000625"/>
            <a:ext cx="4572000" cy="2180227"/>
          </a:xfrm>
          <a:prstGeom prst="rect">
            <a:avLst/>
          </a:prstGeom>
          <a:ln w="50800">
            <a:solidFill>
              <a:srgbClr val="00B050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5572125" y="1876425"/>
            <a:ext cx="2531462" cy="378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 smtClean="0">
                <a:solidFill>
                  <a:schemeClr val="accent2"/>
                </a:solidFill>
                <a:latin typeface="Helvetica" charset="0"/>
                <a:ea typeface="Helvetica" charset="0"/>
                <a:cs typeface="Helvetica" charset="0"/>
              </a:rPr>
              <a:t>Richert</a:t>
            </a:r>
            <a:r>
              <a:rPr lang="en-US" sz="2000" b="1" dirty="0" smtClean="0">
                <a:solidFill>
                  <a:schemeClr val="accent2"/>
                </a:solidFill>
                <a:latin typeface="Helvetica" charset="0"/>
                <a:ea typeface="Helvetica" charset="0"/>
                <a:cs typeface="Helvetica" charset="0"/>
              </a:rPr>
              <a:t> et al. (2015)</a:t>
            </a:r>
            <a:endParaRPr lang="en-US" sz="2000" b="1" dirty="0">
              <a:solidFill>
                <a:schemeClr val="accent2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65155" y="4126972"/>
            <a:ext cx="2180790" cy="378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Helvetica" charset="0"/>
                <a:ea typeface="Helvetica" charset="0"/>
                <a:cs typeface="Helvetica" charset="0"/>
              </a:rPr>
              <a:t>Lyra et al. (2016)</a:t>
            </a:r>
            <a:endParaRPr lang="en-US" sz="2000" b="1" dirty="0">
              <a:solidFill>
                <a:srgbClr val="FF0000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819334" y="5999882"/>
            <a:ext cx="2247731" cy="378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 smtClean="0">
                <a:solidFill>
                  <a:srgbClr val="00B050"/>
                </a:solidFill>
                <a:latin typeface="Helvetica" charset="0"/>
                <a:ea typeface="Helvetica" charset="0"/>
                <a:cs typeface="Helvetica" charset="0"/>
              </a:rPr>
              <a:t>Hord</a:t>
            </a:r>
            <a:r>
              <a:rPr lang="en-US" sz="2000" b="1" dirty="0" smtClean="0">
                <a:solidFill>
                  <a:srgbClr val="00B050"/>
                </a:solidFill>
                <a:latin typeface="Helvetica" charset="0"/>
                <a:ea typeface="Helvetica" charset="0"/>
                <a:cs typeface="Helvetica" charset="0"/>
              </a:rPr>
              <a:t> et al. (2017)</a:t>
            </a:r>
            <a:endParaRPr lang="en-US" sz="2000" b="1" dirty="0">
              <a:solidFill>
                <a:srgbClr val="00B050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6521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00" y="203200"/>
            <a:ext cx="9499600" cy="715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96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ock_meridional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08" y="1876425"/>
            <a:ext cx="4928852" cy="3717925"/>
          </a:xfrm>
          <a:prstGeom prst="rect">
            <a:avLst/>
          </a:prstGeom>
        </p:spPr>
      </p:pic>
      <p:sp>
        <p:nvSpPr>
          <p:cNvPr id="4" name="Text Box 1"/>
          <p:cNvSpPr txBox="1">
            <a:spLocks noChangeArrowheads="1"/>
          </p:cNvSpPr>
          <p:nvPr/>
        </p:nvSpPr>
        <p:spPr bwMode="auto">
          <a:xfrm>
            <a:off x="533400" y="47625"/>
            <a:ext cx="9077325" cy="35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2000" b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3D: Shock </a:t>
            </a:r>
            <a:r>
              <a:rPr lang="en-US" sz="2000" b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bores</a:t>
            </a:r>
            <a:endParaRPr lang="en-US" sz="2000" b="1" dirty="0">
              <a:effectLst>
                <a:outerShdw blurRad="38100" dist="38100" dir="2700000" algn="tl">
                  <a:srgbClr val="DDDDDD"/>
                </a:outerShdw>
              </a:effectLst>
              <a:latin typeface="Helvetica"/>
              <a:cs typeface="Helvetica"/>
            </a:endParaRPr>
          </a:p>
        </p:txBody>
      </p:sp>
      <p:pic>
        <p:nvPicPr>
          <p:cNvPr id="5" name="Picture 4" descr="temperature_meridional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988" y="1800225"/>
            <a:ext cx="5062937" cy="3886200"/>
          </a:xfrm>
          <a:prstGeom prst="rect">
            <a:avLst/>
          </a:prstGeom>
        </p:spPr>
      </p:pic>
      <p:sp>
        <p:nvSpPr>
          <p:cNvPr id="6" name="Text Box 1"/>
          <p:cNvSpPr txBox="1">
            <a:spLocks noChangeArrowheads="1"/>
          </p:cNvSpPr>
          <p:nvPr/>
        </p:nvSpPr>
        <p:spPr bwMode="auto">
          <a:xfrm>
            <a:off x="314326" y="1266825"/>
            <a:ext cx="47244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2000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Shocks (</a:t>
            </a:r>
            <a:r>
              <a:rPr lang="en-US" sz="2000" dirty="0"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v</a:t>
            </a:r>
            <a:r>
              <a:rPr lang="en-US" sz="2000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elocity convergence)</a:t>
            </a:r>
            <a:endParaRPr lang="en-US" sz="2000" dirty="0">
              <a:effectLst>
                <a:outerShdw blurRad="38100" dist="38100" dir="2700000" algn="tl">
                  <a:srgbClr val="DDDDDD"/>
                </a:outerShdw>
              </a:effectLst>
              <a:latin typeface="Helvetica"/>
              <a:cs typeface="Helvetica"/>
            </a:endParaRPr>
          </a:p>
        </p:txBody>
      </p:sp>
      <p:sp>
        <p:nvSpPr>
          <p:cNvPr id="7" name="Text Box 1"/>
          <p:cNvSpPr txBox="1">
            <a:spLocks noChangeArrowheads="1"/>
          </p:cNvSpPr>
          <p:nvPr/>
        </p:nvSpPr>
        <p:spPr bwMode="auto">
          <a:xfrm>
            <a:off x="5322389" y="1266825"/>
            <a:ext cx="47244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2000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Temperature</a:t>
            </a:r>
            <a:endParaRPr lang="en-US" sz="2000" dirty="0">
              <a:effectLst>
                <a:outerShdw blurRad="38100" dist="38100" dir="2700000" algn="tl">
                  <a:srgbClr val="DDDDDD"/>
                </a:outerShdw>
              </a:effectLst>
              <a:latin typeface="Helvetica"/>
              <a:cs typeface="Helvetica"/>
            </a:endParaRPr>
          </a:p>
        </p:txBody>
      </p:sp>
      <p:sp>
        <p:nvSpPr>
          <p:cNvPr id="8" name="Text Box 1"/>
          <p:cNvSpPr txBox="1">
            <a:spLocks noChangeArrowheads="1"/>
          </p:cNvSpPr>
          <p:nvPr/>
        </p:nvSpPr>
        <p:spPr bwMode="auto">
          <a:xfrm>
            <a:off x="0" y="7207250"/>
            <a:ext cx="10060093" cy="35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1200" dirty="0" err="1" smtClean="0"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Lyra</a:t>
            </a:r>
            <a:r>
              <a:rPr lang="en-US" sz="1200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 et al. (2016)</a:t>
            </a:r>
            <a:endParaRPr lang="en-US" sz="1200" dirty="0">
              <a:effectLst>
                <a:outerShdw blurRad="38100" dist="38100" dir="2700000" algn="tl">
                  <a:srgbClr val="DDDDDD"/>
                </a:outerShdw>
              </a:effectLst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571194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"/>
          <p:cNvSpPr txBox="1">
            <a:spLocks noChangeArrowheads="1"/>
          </p:cNvSpPr>
          <p:nvPr/>
        </p:nvSpPr>
        <p:spPr bwMode="auto">
          <a:xfrm>
            <a:off x="0" y="7207250"/>
            <a:ext cx="10060093" cy="35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1200" dirty="0" err="1" smtClean="0"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Hord</a:t>
            </a:r>
            <a:r>
              <a:rPr lang="en-US" sz="1200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 et al. (2017)</a:t>
            </a:r>
            <a:endParaRPr lang="en-US" sz="1200" dirty="0">
              <a:effectLst>
                <a:outerShdw blurRad="38100" dist="38100" dir="2700000" algn="tl">
                  <a:srgbClr val="DDDDDD"/>
                </a:outerShdw>
              </a:effectLst>
              <a:latin typeface="Helvetica"/>
              <a:cs typeface="Helvetica"/>
            </a:endParaRPr>
          </a:p>
        </p:txBody>
      </p:sp>
      <p:sp>
        <p:nvSpPr>
          <p:cNvPr id="5" name="Text Box 1"/>
          <p:cNvSpPr txBox="1">
            <a:spLocks noChangeArrowheads="1"/>
          </p:cNvSpPr>
          <p:nvPr/>
        </p:nvSpPr>
        <p:spPr bwMode="auto">
          <a:xfrm>
            <a:off x="533033" y="276225"/>
            <a:ext cx="9077325" cy="35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2000" b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Synthetic image</a:t>
            </a:r>
            <a:endParaRPr lang="en-US" sz="2000" b="1" dirty="0">
              <a:effectLst>
                <a:outerShdw blurRad="38100" dist="38100" dir="2700000" algn="tl">
                  <a:srgbClr val="DDDDDD"/>
                </a:outerShdw>
              </a:effectLst>
              <a:latin typeface="Helvetica"/>
              <a:cs typeface="Helvetica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1124" y="857538"/>
            <a:ext cx="7699375" cy="6140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301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"/>
          <p:cNvSpPr txBox="1">
            <a:spLocks noChangeArrowheads="1"/>
          </p:cNvSpPr>
          <p:nvPr/>
        </p:nvSpPr>
        <p:spPr bwMode="auto">
          <a:xfrm>
            <a:off x="533033" y="276225"/>
            <a:ext cx="9077325" cy="35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2000" b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Observation vs Synthetic Image</a:t>
            </a:r>
            <a:endParaRPr lang="en-US" sz="2000" b="1" dirty="0">
              <a:effectLst>
                <a:outerShdw blurRad="38100" dist="38100" dir="2700000" algn="tl">
                  <a:srgbClr val="DDDDDD"/>
                </a:outerShdw>
              </a:effectLst>
              <a:latin typeface="Helvetica"/>
              <a:cs typeface="Helvetica"/>
            </a:endParaRPr>
          </a:p>
        </p:txBody>
      </p:sp>
      <p:pic>
        <p:nvPicPr>
          <p:cNvPr id="4" name="Picture 3" descr="Screen Shot 2015-03-08 at 11.38.0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725" y="1557337"/>
            <a:ext cx="4191000" cy="345738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5346" y="1390650"/>
            <a:ext cx="5191629" cy="4067175"/>
          </a:xfrm>
          <a:prstGeom prst="rect">
            <a:avLst/>
          </a:prstGeom>
        </p:spPr>
      </p:pic>
      <p:sp>
        <p:nvSpPr>
          <p:cNvPr id="6" name="Text Box 1"/>
          <p:cNvSpPr txBox="1">
            <a:spLocks noChangeArrowheads="1"/>
          </p:cNvSpPr>
          <p:nvPr/>
        </p:nvSpPr>
        <p:spPr bwMode="auto">
          <a:xfrm>
            <a:off x="27110" y="7159625"/>
            <a:ext cx="10060093" cy="35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1200" dirty="0" err="1" smtClean="0"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Hord</a:t>
            </a:r>
            <a:r>
              <a:rPr lang="en-US" sz="1200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 et al. (2017)</a:t>
            </a:r>
            <a:endParaRPr lang="en-US" sz="1200" dirty="0">
              <a:effectLst>
                <a:outerShdw blurRad="38100" dist="38100" dir="2700000" algn="tl">
                  <a:srgbClr val="DDDDDD"/>
                </a:outerShdw>
              </a:effectLst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21967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1"/>
          <p:cNvSpPr txBox="1">
            <a:spLocks noChangeArrowheads="1"/>
          </p:cNvSpPr>
          <p:nvPr/>
        </p:nvSpPr>
        <p:spPr bwMode="auto">
          <a:xfrm>
            <a:off x="27110" y="6485548"/>
            <a:ext cx="10060093" cy="35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1200" dirty="0" err="1" smtClean="0"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Hord</a:t>
            </a:r>
            <a:r>
              <a:rPr lang="en-US" sz="1200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 et al. (2017)</a:t>
            </a:r>
            <a:endParaRPr lang="en-US" sz="1200" dirty="0">
              <a:effectLst>
                <a:outerShdw blurRad="38100" dist="38100" dir="2700000" algn="tl">
                  <a:srgbClr val="DDDDDD"/>
                </a:outerShdw>
              </a:effectLst>
              <a:latin typeface="Helvetica"/>
              <a:cs typeface="Helvetica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635" y="1688123"/>
            <a:ext cx="4509742" cy="339187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2035" y="1724025"/>
            <a:ext cx="4447043" cy="3355975"/>
          </a:xfrm>
          <a:prstGeom prst="rect">
            <a:avLst/>
          </a:prstGeom>
        </p:spPr>
      </p:pic>
      <p:sp>
        <p:nvSpPr>
          <p:cNvPr id="6" name="Text Box 1"/>
          <p:cNvSpPr txBox="1">
            <a:spLocks noChangeArrowheads="1"/>
          </p:cNvSpPr>
          <p:nvPr/>
        </p:nvSpPr>
        <p:spPr bwMode="auto">
          <a:xfrm>
            <a:off x="533033" y="276225"/>
            <a:ext cx="9077325" cy="35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2000" b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Effect of shocks alone</a:t>
            </a:r>
            <a:endParaRPr lang="en-US" sz="2000" b="1" dirty="0">
              <a:effectLst>
                <a:outerShdw blurRad="38100" dist="38100" dir="2700000" algn="tl">
                  <a:srgbClr val="DDDDDD"/>
                </a:outerShdw>
              </a:effectLst>
              <a:latin typeface="Helvetica"/>
              <a:cs typeface="Helvetica"/>
            </a:endParaRPr>
          </a:p>
        </p:txBody>
      </p:sp>
      <p:sp>
        <p:nvSpPr>
          <p:cNvPr id="7" name="Text Box 1"/>
          <p:cNvSpPr txBox="1">
            <a:spLocks noChangeArrowheads="1"/>
          </p:cNvSpPr>
          <p:nvPr/>
        </p:nvSpPr>
        <p:spPr bwMode="auto">
          <a:xfrm>
            <a:off x="679572" y="1643917"/>
            <a:ext cx="3673353" cy="39345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2000" b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1 </a:t>
            </a:r>
            <a:r>
              <a:rPr lang="en-US" sz="2000" b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Symbol" charset="2"/>
                <a:ea typeface="Symbol" charset="2"/>
                <a:cs typeface="Symbol" charset="2"/>
              </a:rPr>
              <a:t>m</a:t>
            </a:r>
            <a:r>
              <a:rPr lang="en-US" sz="2000" b="1" dirty="0"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m</a:t>
            </a:r>
          </a:p>
        </p:txBody>
      </p:sp>
      <p:sp>
        <p:nvSpPr>
          <p:cNvPr id="8" name="Text Box 1"/>
          <p:cNvSpPr txBox="1">
            <a:spLocks noChangeArrowheads="1"/>
          </p:cNvSpPr>
          <p:nvPr/>
        </p:nvSpPr>
        <p:spPr bwMode="auto">
          <a:xfrm>
            <a:off x="5343525" y="1643917"/>
            <a:ext cx="3673353" cy="39345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2000" b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10 </a:t>
            </a:r>
            <a:r>
              <a:rPr lang="en-US" sz="2000" b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Symbol" charset="2"/>
                <a:ea typeface="Symbol" charset="2"/>
                <a:cs typeface="Symbol" charset="2"/>
              </a:rPr>
              <a:t>m</a:t>
            </a:r>
            <a:r>
              <a:rPr lang="en-US" sz="2000" b="1" dirty="0"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m</a:t>
            </a:r>
          </a:p>
        </p:txBody>
      </p:sp>
    </p:spTree>
    <p:extLst>
      <p:ext uri="{BB962C8B-B14F-4D97-AF65-F5344CB8AC3E}">
        <p14:creationId xmlns:p14="http://schemas.microsoft.com/office/powerpoint/2010/main" val="1885593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1"/>
          <p:cNvSpPr txBox="1">
            <a:spLocks noChangeArrowheads="1"/>
          </p:cNvSpPr>
          <p:nvPr/>
        </p:nvSpPr>
        <p:spPr bwMode="auto">
          <a:xfrm>
            <a:off x="27110" y="6485548"/>
            <a:ext cx="10060093" cy="35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1200" dirty="0" err="1" smtClean="0"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Hord</a:t>
            </a:r>
            <a:r>
              <a:rPr lang="en-US" sz="1200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 et al. (2017)</a:t>
            </a:r>
            <a:endParaRPr lang="en-US" sz="1200" dirty="0">
              <a:effectLst>
                <a:outerShdw blurRad="38100" dist="38100" dir="2700000" algn="tl">
                  <a:srgbClr val="DDDDDD"/>
                </a:outerShdw>
              </a:effectLst>
              <a:latin typeface="Helvetica"/>
              <a:cs typeface="Helvetica"/>
            </a:endParaRPr>
          </a:p>
        </p:txBody>
      </p:sp>
      <p:sp>
        <p:nvSpPr>
          <p:cNvPr id="6" name="Text Box 1"/>
          <p:cNvSpPr txBox="1">
            <a:spLocks noChangeArrowheads="1"/>
          </p:cNvSpPr>
          <p:nvPr/>
        </p:nvSpPr>
        <p:spPr bwMode="auto">
          <a:xfrm>
            <a:off x="533033" y="276225"/>
            <a:ext cx="9077325" cy="35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2000" b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Scattering – A puffed up outer gap</a:t>
            </a:r>
            <a:endParaRPr lang="en-US" sz="2000" b="1" dirty="0">
              <a:effectLst>
                <a:outerShdw blurRad="38100" dist="38100" dir="2700000" algn="tl">
                  <a:srgbClr val="DDDDDD"/>
                </a:outerShdw>
              </a:effectLst>
              <a:latin typeface="Helvetica"/>
              <a:cs typeface="Helvetica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8944" y="2238566"/>
            <a:ext cx="4592781" cy="35052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00" y="2333625"/>
            <a:ext cx="5326458" cy="3167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579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1"/>
          <p:cNvSpPr txBox="1">
            <a:spLocks noChangeArrowheads="1"/>
          </p:cNvSpPr>
          <p:nvPr/>
        </p:nvSpPr>
        <p:spPr bwMode="auto">
          <a:xfrm>
            <a:off x="27110" y="6485548"/>
            <a:ext cx="10060093" cy="35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1200" dirty="0" err="1" smtClean="0"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Hord</a:t>
            </a:r>
            <a:r>
              <a:rPr lang="en-US" sz="1200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 et al. (2017)</a:t>
            </a:r>
            <a:endParaRPr lang="en-US" sz="1200" dirty="0">
              <a:effectLst>
                <a:outerShdw blurRad="38100" dist="38100" dir="2700000" algn="tl">
                  <a:srgbClr val="DDDDDD"/>
                </a:outerShdw>
              </a:effectLst>
              <a:latin typeface="Helvetica"/>
              <a:cs typeface="Helvetica"/>
            </a:endParaRPr>
          </a:p>
        </p:txBody>
      </p:sp>
      <p:sp>
        <p:nvSpPr>
          <p:cNvPr id="6" name="Text Box 1"/>
          <p:cNvSpPr txBox="1">
            <a:spLocks noChangeArrowheads="1"/>
          </p:cNvSpPr>
          <p:nvPr/>
        </p:nvSpPr>
        <p:spPr bwMode="auto">
          <a:xfrm>
            <a:off x="533033" y="276225"/>
            <a:ext cx="9077325" cy="35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2000" b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Scattering</a:t>
            </a:r>
            <a:endParaRPr lang="en-US" sz="2000" b="1" dirty="0">
              <a:effectLst>
                <a:outerShdw blurRad="38100" dist="38100" dir="2700000" algn="tl">
                  <a:srgbClr val="DDDDDD"/>
                </a:outerShdw>
              </a:effectLst>
              <a:latin typeface="Helvetica"/>
              <a:cs typeface="Helvetica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0326" y="2028825"/>
            <a:ext cx="4867599" cy="371494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094" y="1876425"/>
            <a:ext cx="4814631" cy="3943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363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1"/>
          <p:cNvSpPr txBox="1">
            <a:spLocks noChangeArrowheads="1"/>
          </p:cNvSpPr>
          <p:nvPr/>
        </p:nvSpPr>
        <p:spPr bwMode="auto">
          <a:xfrm>
            <a:off x="27110" y="6485548"/>
            <a:ext cx="10060093" cy="35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1200" dirty="0" err="1" smtClean="0"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Hord</a:t>
            </a:r>
            <a:r>
              <a:rPr lang="en-US" sz="1200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 et al. (2017)</a:t>
            </a:r>
            <a:endParaRPr lang="en-US" sz="1200" dirty="0">
              <a:effectLst>
                <a:outerShdw blurRad="38100" dist="38100" dir="2700000" algn="tl">
                  <a:srgbClr val="DDDDDD"/>
                </a:outerShdw>
              </a:effectLst>
              <a:latin typeface="Helvetica"/>
              <a:cs typeface="Helvetica"/>
            </a:endParaRPr>
          </a:p>
        </p:txBody>
      </p:sp>
      <p:sp>
        <p:nvSpPr>
          <p:cNvPr id="6" name="Text Box 1"/>
          <p:cNvSpPr txBox="1">
            <a:spLocks noChangeArrowheads="1"/>
          </p:cNvSpPr>
          <p:nvPr/>
        </p:nvSpPr>
        <p:spPr bwMode="auto">
          <a:xfrm>
            <a:off x="533033" y="276225"/>
            <a:ext cx="9077325" cy="35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2000" b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We see what is not in the </a:t>
            </a:r>
          </a:p>
          <a:p>
            <a:pPr algn="ctr">
              <a:lnSpc>
                <a:spcPct val="116000"/>
              </a:lnSpc>
            </a:pPr>
            <a:r>
              <a:rPr lang="en-US" sz="2000" b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shadow of the inner disk spirals</a:t>
            </a:r>
            <a:endParaRPr lang="en-US" sz="2000" b="1" dirty="0">
              <a:effectLst>
                <a:outerShdw blurRad="38100" dist="38100" dir="2700000" algn="tl">
                  <a:srgbClr val="DDDDDD"/>
                </a:outerShdw>
              </a:effectLst>
              <a:latin typeface="Helvetica"/>
              <a:cs typeface="Helvetica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3325" y="0"/>
            <a:ext cx="2521618" cy="192449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932" y="2028825"/>
            <a:ext cx="9153525" cy="4030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463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732" y="5035442"/>
            <a:ext cx="8919412" cy="225118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784" y="1833771"/>
            <a:ext cx="8635668" cy="2774825"/>
          </a:xfrm>
          <a:prstGeom prst="rect">
            <a:avLst/>
          </a:prstGeom>
        </p:spPr>
      </p:pic>
      <p:sp>
        <p:nvSpPr>
          <p:cNvPr id="8" name="Text Box 1"/>
          <p:cNvSpPr txBox="1">
            <a:spLocks noChangeArrowheads="1"/>
          </p:cNvSpPr>
          <p:nvPr/>
        </p:nvSpPr>
        <p:spPr bwMode="auto">
          <a:xfrm>
            <a:off x="533033" y="276225"/>
            <a:ext cx="9077325" cy="35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2000" b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The pattern is stationary</a:t>
            </a:r>
            <a:endParaRPr lang="en-US" sz="2000" b="1" dirty="0">
              <a:effectLst>
                <a:outerShdw blurRad="38100" dist="38100" dir="2700000" algn="tl">
                  <a:srgbClr val="DDDDDD"/>
                </a:outerShdw>
              </a:effectLst>
              <a:latin typeface="Helvetica"/>
              <a:cs typeface="Helvetica"/>
            </a:endParaRPr>
          </a:p>
        </p:txBody>
      </p:sp>
      <p:sp>
        <p:nvSpPr>
          <p:cNvPr id="9" name="Text Box 1"/>
          <p:cNvSpPr txBox="1">
            <a:spLocks noChangeArrowheads="1"/>
          </p:cNvSpPr>
          <p:nvPr/>
        </p:nvSpPr>
        <p:spPr bwMode="auto">
          <a:xfrm>
            <a:off x="466725" y="1433596"/>
            <a:ext cx="9077325" cy="35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2000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Density</a:t>
            </a:r>
            <a:endParaRPr lang="en-US" sz="2000" dirty="0">
              <a:effectLst>
                <a:outerShdw blurRad="38100" dist="38100" dir="2700000" algn="tl">
                  <a:srgbClr val="DDDDDD"/>
                </a:outerShdw>
              </a:effectLst>
              <a:latin typeface="Helvetica"/>
              <a:cs typeface="Helvetica"/>
            </a:endParaRPr>
          </a:p>
        </p:txBody>
      </p:sp>
      <p:sp>
        <p:nvSpPr>
          <p:cNvPr id="10" name="Text Box 1"/>
          <p:cNvSpPr txBox="1">
            <a:spLocks noChangeArrowheads="1"/>
          </p:cNvSpPr>
          <p:nvPr/>
        </p:nvSpPr>
        <p:spPr bwMode="auto">
          <a:xfrm>
            <a:off x="440155" y="4608596"/>
            <a:ext cx="9077325" cy="35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2000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Intensity</a:t>
            </a:r>
            <a:endParaRPr lang="en-US" sz="2000" dirty="0">
              <a:effectLst>
                <a:outerShdw blurRad="38100" dist="38100" dir="2700000" algn="tl">
                  <a:srgbClr val="DDDDDD"/>
                </a:outerShdw>
              </a:effectLst>
              <a:latin typeface="Helvetica"/>
              <a:cs typeface="Helvetica"/>
            </a:endParaRPr>
          </a:p>
        </p:txBody>
      </p:sp>
      <p:sp>
        <p:nvSpPr>
          <p:cNvPr id="11" name="Text Box 1"/>
          <p:cNvSpPr txBox="1">
            <a:spLocks noChangeArrowheads="1"/>
          </p:cNvSpPr>
          <p:nvPr/>
        </p:nvSpPr>
        <p:spPr bwMode="auto">
          <a:xfrm>
            <a:off x="3895725" y="987425"/>
            <a:ext cx="2133600" cy="614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2000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T = 40 orbits</a:t>
            </a:r>
            <a:endParaRPr lang="en-US" sz="2000" dirty="0">
              <a:effectLst>
                <a:outerShdw blurRad="38100" dist="38100" dir="2700000" algn="tl">
                  <a:srgbClr val="DDDDDD"/>
                </a:outerShdw>
              </a:effectLst>
              <a:latin typeface="Helvetica"/>
              <a:cs typeface="Helvetica"/>
            </a:endParaRPr>
          </a:p>
        </p:txBody>
      </p:sp>
      <p:sp>
        <p:nvSpPr>
          <p:cNvPr id="13" name="Text Box 1"/>
          <p:cNvSpPr txBox="1">
            <a:spLocks noChangeArrowheads="1"/>
          </p:cNvSpPr>
          <p:nvPr/>
        </p:nvSpPr>
        <p:spPr bwMode="auto">
          <a:xfrm>
            <a:off x="6867525" y="1036384"/>
            <a:ext cx="2133600" cy="614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2000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T = 41 orbits</a:t>
            </a:r>
            <a:endParaRPr lang="en-US" sz="2000" dirty="0">
              <a:effectLst>
                <a:outerShdw blurRad="38100" dist="38100" dir="2700000" algn="tl">
                  <a:srgbClr val="DDDDDD"/>
                </a:outerShdw>
              </a:effectLst>
              <a:latin typeface="Helvetica"/>
              <a:cs typeface="Helvetica"/>
            </a:endParaRPr>
          </a:p>
        </p:txBody>
      </p:sp>
      <p:sp>
        <p:nvSpPr>
          <p:cNvPr id="14" name="Text Box 1"/>
          <p:cNvSpPr txBox="1">
            <a:spLocks noChangeArrowheads="1"/>
          </p:cNvSpPr>
          <p:nvPr/>
        </p:nvSpPr>
        <p:spPr bwMode="auto">
          <a:xfrm>
            <a:off x="909387" y="1023048"/>
            <a:ext cx="2133600" cy="614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2000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T = 39 orbits</a:t>
            </a:r>
            <a:endParaRPr lang="en-US" sz="2000" dirty="0">
              <a:effectLst>
                <a:outerShdw blurRad="38100" dist="38100" dir="2700000" algn="tl">
                  <a:srgbClr val="DDDDDD"/>
                </a:outerShdw>
              </a:effectLst>
              <a:latin typeface="Helvetica"/>
              <a:cs typeface="Helvetica"/>
            </a:endParaRPr>
          </a:p>
        </p:txBody>
      </p:sp>
      <p:sp>
        <p:nvSpPr>
          <p:cNvPr id="15" name="Text Box 1"/>
          <p:cNvSpPr txBox="1">
            <a:spLocks noChangeArrowheads="1"/>
          </p:cNvSpPr>
          <p:nvPr/>
        </p:nvSpPr>
        <p:spPr bwMode="auto">
          <a:xfrm>
            <a:off x="90391" y="7286625"/>
            <a:ext cx="10060093" cy="35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1200" dirty="0" err="1" smtClean="0"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Hord</a:t>
            </a:r>
            <a:r>
              <a:rPr lang="en-US" sz="1200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 et al. (2017)</a:t>
            </a:r>
            <a:endParaRPr lang="en-US" sz="1200" dirty="0">
              <a:effectLst>
                <a:outerShdw blurRad="38100" dist="38100" dir="2700000" algn="tl">
                  <a:srgbClr val="DDDDDD"/>
                </a:outerShdw>
              </a:effectLst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752014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125" y="1724025"/>
            <a:ext cx="3906028" cy="38862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8725" y="1343025"/>
            <a:ext cx="3938176" cy="4318000"/>
          </a:xfrm>
          <a:prstGeom prst="rect">
            <a:avLst/>
          </a:prstGeom>
        </p:spPr>
      </p:pic>
      <p:sp>
        <p:nvSpPr>
          <p:cNvPr id="5" name="Text Box 1"/>
          <p:cNvSpPr txBox="1">
            <a:spLocks noChangeArrowheads="1"/>
          </p:cNvSpPr>
          <p:nvPr/>
        </p:nvSpPr>
        <p:spPr bwMode="auto">
          <a:xfrm>
            <a:off x="533033" y="276225"/>
            <a:ext cx="9077325" cy="35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2000" b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Primary and Secondary spiral arms</a:t>
            </a:r>
            <a:endParaRPr lang="en-US" sz="2000" b="1" dirty="0">
              <a:effectLst>
                <a:outerShdw blurRad="38100" dist="38100" dir="2700000" algn="tl">
                  <a:srgbClr val="DDDDDD"/>
                </a:outerShdw>
              </a:effectLst>
              <a:latin typeface="Helvetica"/>
              <a:cs typeface="Helvetica"/>
            </a:endParaRPr>
          </a:p>
        </p:txBody>
      </p:sp>
      <p:sp>
        <p:nvSpPr>
          <p:cNvPr id="6" name="Text Box 1"/>
          <p:cNvSpPr txBox="1">
            <a:spLocks noChangeArrowheads="1"/>
          </p:cNvSpPr>
          <p:nvPr/>
        </p:nvSpPr>
        <p:spPr bwMode="auto">
          <a:xfrm>
            <a:off x="90391" y="7286625"/>
            <a:ext cx="10060093" cy="35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1200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Dong et </a:t>
            </a:r>
            <a:r>
              <a:rPr lang="en-US" sz="1200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al. (</a:t>
            </a:r>
            <a:r>
              <a:rPr lang="en-US" sz="1200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2015)</a:t>
            </a:r>
            <a:endParaRPr lang="en-US" sz="1200" dirty="0">
              <a:effectLst>
                <a:outerShdw blurRad="38100" dist="38100" dir="2700000" algn="tl">
                  <a:srgbClr val="DDDDDD"/>
                </a:outerShdw>
              </a:effectLst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233454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5-05-14 at 11.55.48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5925" y="657225"/>
            <a:ext cx="9055100" cy="64135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 bwMode="auto">
          <a:xfrm>
            <a:off x="1914525" y="809625"/>
            <a:ext cx="7772400" cy="9906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effectLst/>
              <a:latin typeface="Times New Roman" charset="0"/>
              <a:ea typeface="ＭＳ Ｐゴシック" charset="0"/>
              <a:cs typeface="msmincho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771525" y="428625"/>
            <a:ext cx="8602663" cy="762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742950" indent="-28575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 marL="11430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 marL="16002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 marL="20574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>
              <a:defRPr/>
            </a:pPr>
            <a:r>
              <a:rPr lang="en-US" sz="2800" b="1" dirty="0" smtClean="0">
                <a:latin typeface="Helvetica"/>
                <a:cs typeface="Helvetica"/>
              </a:rPr>
              <a:t>Transition Disks: Disks with missing hot dust. </a:t>
            </a:r>
            <a:endParaRPr lang="en-US" sz="2800" b="1" dirty="0">
              <a:latin typeface="Helvetica"/>
              <a:cs typeface="Helvetica"/>
            </a:endParaRPr>
          </a:p>
        </p:txBody>
      </p:sp>
      <p:sp>
        <p:nvSpPr>
          <p:cNvPr id="2" name="Rectangle 1"/>
          <p:cNvSpPr/>
          <p:nvPr/>
        </p:nvSpPr>
        <p:spPr bwMode="auto">
          <a:xfrm>
            <a:off x="9382125" y="885825"/>
            <a:ext cx="1371600" cy="9906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effectLst/>
              <a:latin typeface="Times New Roman" charset="0"/>
              <a:ea typeface="ＭＳ Ｐゴシック" charset="0"/>
              <a:cs typeface="msminch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7115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4925" y="1495425"/>
            <a:ext cx="7559274" cy="5480320"/>
          </a:xfrm>
          <a:prstGeom prst="rect">
            <a:avLst/>
          </a:prstGeom>
        </p:spPr>
      </p:pic>
      <p:sp>
        <p:nvSpPr>
          <p:cNvPr id="4" name="Text Box 1"/>
          <p:cNvSpPr txBox="1">
            <a:spLocks noChangeArrowheads="1"/>
          </p:cNvSpPr>
          <p:nvPr/>
        </p:nvSpPr>
        <p:spPr bwMode="auto">
          <a:xfrm>
            <a:off x="533033" y="276225"/>
            <a:ext cx="9077325" cy="35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2000" b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Primary and Secondary spiral arms</a:t>
            </a:r>
            <a:endParaRPr lang="en-US" sz="2000" b="1" dirty="0">
              <a:effectLst>
                <a:outerShdw blurRad="38100" dist="38100" dir="2700000" algn="tl">
                  <a:srgbClr val="DDDDDD"/>
                </a:outerShdw>
              </a:effectLst>
              <a:latin typeface="Helvetica"/>
              <a:cs typeface="Helvetica"/>
            </a:endParaRPr>
          </a:p>
        </p:txBody>
      </p:sp>
      <p:sp>
        <p:nvSpPr>
          <p:cNvPr id="6" name="Text Box 1"/>
          <p:cNvSpPr txBox="1">
            <a:spLocks noChangeArrowheads="1"/>
          </p:cNvSpPr>
          <p:nvPr/>
        </p:nvSpPr>
        <p:spPr bwMode="auto">
          <a:xfrm>
            <a:off x="90391" y="7286625"/>
            <a:ext cx="10060093" cy="35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1200" dirty="0" err="1" smtClean="0"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Hord</a:t>
            </a:r>
            <a:r>
              <a:rPr lang="en-US" sz="1200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 et al. (2017)</a:t>
            </a:r>
            <a:endParaRPr lang="en-US" sz="1200" dirty="0">
              <a:effectLst>
                <a:outerShdw blurRad="38100" dist="38100" dir="2700000" algn="tl">
                  <a:srgbClr val="DDDDDD"/>
                </a:outerShdw>
              </a:effectLst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94852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732" y="885825"/>
            <a:ext cx="8543925" cy="5695950"/>
          </a:xfrm>
          <a:prstGeom prst="rect">
            <a:avLst/>
          </a:prstGeom>
        </p:spPr>
      </p:pic>
      <p:sp>
        <p:nvSpPr>
          <p:cNvPr id="4" name="Text Box 1"/>
          <p:cNvSpPr txBox="1">
            <a:spLocks noChangeArrowheads="1"/>
          </p:cNvSpPr>
          <p:nvPr/>
        </p:nvSpPr>
        <p:spPr bwMode="auto">
          <a:xfrm>
            <a:off x="533033" y="276225"/>
            <a:ext cx="9077325" cy="35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2000" b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The raised feature has its origins in a secondary spiral arm</a:t>
            </a:r>
            <a:endParaRPr lang="en-US" sz="2000" b="1" dirty="0">
              <a:effectLst>
                <a:outerShdw blurRad="38100" dist="38100" dir="2700000" algn="tl">
                  <a:srgbClr val="DDDDDD"/>
                </a:outerShdw>
              </a:effectLst>
              <a:latin typeface="Helvetica"/>
              <a:cs typeface="Helvetica"/>
            </a:endParaRPr>
          </a:p>
        </p:txBody>
      </p:sp>
      <p:sp>
        <p:nvSpPr>
          <p:cNvPr id="5" name="Text Box 1"/>
          <p:cNvSpPr txBox="1">
            <a:spLocks noChangeArrowheads="1"/>
          </p:cNvSpPr>
          <p:nvPr/>
        </p:nvSpPr>
        <p:spPr bwMode="auto">
          <a:xfrm>
            <a:off x="90391" y="7286625"/>
            <a:ext cx="10060093" cy="35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1200" dirty="0" err="1" smtClean="0"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Hord</a:t>
            </a:r>
            <a:r>
              <a:rPr lang="en-US" sz="1200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 et al. (2017)</a:t>
            </a:r>
            <a:endParaRPr lang="en-US" sz="1200" dirty="0">
              <a:effectLst>
                <a:outerShdw blurRad="38100" dist="38100" dir="2700000" algn="tl">
                  <a:srgbClr val="DDDDDD"/>
                </a:outerShdw>
              </a:effectLst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66146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"/>
          <p:cNvSpPr txBox="1">
            <a:spLocks noChangeArrowheads="1"/>
          </p:cNvSpPr>
          <p:nvPr/>
        </p:nvSpPr>
        <p:spPr bwMode="auto">
          <a:xfrm>
            <a:off x="533033" y="276225"/>
            <a:ext cx="9077325" cy="35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2000" b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Conclusions</a:t>
            </a:r>
            <a:endParaRPr lang="en-US" sz="2000" b="1" dirty="0">
              <a:effectLst>
                <a:outerShdw blurRad="38100" dist="38100" dir="2700000" algn="tl">
                  <a:srgbClr val="DDDDDD"/>
                </a:outerShdw>
              </a:effectLst>
              <a:latin typeface="Helvetica"/>
              <a:cs typeface="Helvetica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95325" y="1190625"/>
            <a:ext cx="8067530" cy="1895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sz="1800" dirty="0" smtClean="0">
                <a:latin typeface="Helvetica" charset="0"/>
                <a:ea typeface="Helvetica" charset="0"/>
                <a:cs typeface="Helvetica" charset="0"/>
              </a:rPr>
              <a:t>3D radiation-hydro models give results widely different than 2D isothermal</a:t>
            </a:r>
          </a:p>
          <a:p>
            <a:pPr marL="342900" indent="-342900">
              <a:buFont typeface="Arial" charset="0"/>
              <a:buChar char="•"/>
            </a:pPr>
            <a:endParaRPr lang="en-US" sz="1800" dirty="0">
              <a:latin typeface="Helvetica" charset="0"/>
              <a:ea typeface="Helvetica" charset="0"/>
              <a:cs typeface="Helvetica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1800" dirty="0" smtClean="0">
                <a:latin typeface="Helvetica" charset="0"/>
                <a:ea typeface="Helvetica" charset="0"/>
                <a:cs typeface="Helvetica" charset="0"/>
              </a:rPr>
              <a:t>Planet-induced shocks modify disk structure</a:t>
            </a:r>
          </a:p>
          <a:p>
            <a:pPr marL="342900" indent="-342900">
              <a:buFont typeface="Arial" charset="0"/>
              <a:buChar char="•"/>
            </a:pPr>
            <a:endParaRPr lang="en-US" sz="1800" dirty="0">
              <a:latin typeface="Helvetica" charset="0"/>
              <a:ea typeface="Helvetica" charset="0"/>
              <a:cs typeface="Helvetica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1800" dirty="0" smtClean="0">
                <a:latin typeface="Helvetica" charset="0"/>
                <a:ea typeface="Helvetica" charset="0"/>
                <a:cs typeface="Helvetica" charset="0"/>
              </a:rPr>
              <a:t>Hot lobes near high-mass planets in high resolution</a:t>
            </a:r>
          </a:p>
          <a:p>
            <a:pPr marL="342900" indent="-342900">
              <a:buFont typeface="Arial" charset="0"/>
              <a:buChar char="•"/>
            </a:pPr>
            <a:endParaRPr lang="en-US" sz="1800" dirty="0">
              <a:latin typeface="Helvetica" charset="0"/>
              <a:ea typeface="Helvetica" charset="0"/>
              <a:cs typeface="Helvetica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1800" dirty="0" smtClean="0">
                <a:latin typeface="Helvetica" charset="0"/>
                <a:ea typeface="Helvetica" charset="0"/>
                <a:cs typeface="Helvetica" charset="0"/>
              </a:rPr>
              <a:t>Planets puff up their outer gaps – visible in scattered light</a:t>
            </a:r>
            <a:endParaRPr lang="en-US" sz="1800" dirty="0">
              <a:latin typeface="Helvetica" charset="0"/>
              <a:ea typeface="Helvetica" charset="0"/>
              <a:cs typeface="Helvetica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528" y="3554563"/>
            <a:ext cx="10077450" cy="3104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692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"/>
          <p:cNvSpPr txBox="1">
            <a:spLocks noChangeArrowheads="1"/>
          </p:cNvSpPr>
          <p:nvPr/>
        </p:nvSpPr>
        <p:spPr bwMode="auto">
          <a:xfrm>
            <a:off x="533033" y="276225"/>
            <a:ext cx="9077325" cy="35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2000" b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Conclusions</a:t>
            </a:r>
            <a:endParaRPr lang="en-US" sz="2000" b="1" dirty="0">
              <a:effectLst>
                <a:outerShdw blurRad="38100" dist="38100" dir="2700000" algn="tl">
                  <a:srgbClr val="DDDDDD"/>
                </a:outerShdw>
              </a:effectLst>
              <a:latin typeface="Helvetica"/>
              <a:cs typeface="Helvetica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95325" y="1190625"/>
            <a:ext cx="8067530" cy="1895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sz="1800" dirty="0" smtClean="0">
                <a:latin typeface="Helvetica" charset="0"/>
                <a:ea typeface="Helvetica" charset="0"/>
                <a:cs typeface="Helvetica" charset="0"/>
              </a:rPr>
              <a:t>3D radiation-hydro models give results widely different than 2D isothermal</a:t>
            </a:r>
          </a:p>
          <a:p>
            <a:pPr marL="342900" indent="-342900">
              <a:buFont typeface="Arial" charset="0"/>
              <a:buChar char="•"/>
            </a:pPr>
            <a:endParaRPr lang="en-US" sz="1800" dirty="0">
              <a:latin typeface="Helvetica" charset="0"/>
              <a:ea typeface="Helvetica" charset="0"/>
              <a:cs typeface="Helvetica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1800" dirty="0" smtClean="0">
                <a:latin typeface="Helvetica" charset="0"/>
                <a:ea typeface="Helvetica" charset="0"/>
                <a:cs typeface="Helvetica" charset="0"/>
              </a:rPr>
              <a:t>Planet-induced shocks modify disk structure</a:t>
            </a:r>
          </a:p>
          <a:p>
            <a:pPr marL="342900" indent="-342900">
              <a:buFont typeface="Arial" charset="0"/>
              <a:buChar char="•"/>
            </a:pPr>
            <a:endParaRPr lang="en-US" sz="1800" dirty="0">
              <a:latin typeface="Helvetica" charset="0"/>
              <a:ea typeface="Helvetica" charset="0"/>
              <a:cs typeface="Helvetica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1800" dirty="0" smtClean="0">
                <a:latin typeface="Helvetica" charset="0"/>
                <a:ea typeface="Helvetica" charset="0"/>
                <a:cs typeface="Helvetica" charset="0"/>
              </a:rPr>
              <a:t>Hot lobes near high-mass planets in high resolution</a:t>
            </a:r>
          </a:p>
          <a:p>
            <a:pPr marL="342900" indent="-342900">
              <a:buFont typeface="Arial" charset="0"/>
              <a:buChar char="•"/>
            </a:pPr>
            <a:endParaRPr lang="en-US" sz="1800" dirty="0">
              <a:latin typeface="Helvetica" charset="0"/>
              <a:ea typeface="Helvetica" charset="0"/>
              <a:cs typeface="Helvetica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1800" dirty="0" smtClean="0">
                <a:latin typeface="Helvetica" charset="0"/>
                <a:ea typeface="Helvetica" charset="0"/>
                <a:cs typeface="Helvetica" charset="0"/>
              </a:rPr>
              <a:t>Planets puff up their outer gaps – visible in scattered light</a:t>
            </a:r>
            <a:endParaRPr lang="en-US" sz="1800" dirty="0">
              <a:latin typeface="Helvetica" charset="0"/>
              <a:ea typeface="Helvetica" charset="0"/>
              <a:cs typeface="Helvetica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827" y="3645200"/>
            <a:ext cx="8010525" cy="3582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368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5-05-14 at 11.47.32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25" y="200025"/>
            <a:ext cx="9803049" cy="7145936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 bwMode="auto">
          <a:xfrm>
            <a:off x="695325" y="200025"/>
            <a:ext cx="8602663" cy="762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742950" indent="-28575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 marL="11430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 marL="16002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 marL="20574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>
              <a:defRPr/>
            </a:pPr>
            <a:r>
              <a:rPr lang="en-US" sz="2800" b="1" dirty="0" smtClean="0">
                <a:latin typeface="Helvetica"/>
                <a:cs typeface="Helvetica"/>
              </a:rPr>
              <a:t>Transition Disks: Disks with missing hot dust. </a:t>
            </a:r>
            <a:endParaRPr lang="en-US" sz="2800" b="1" dirty="0">
              <a:latin typeface="Helvetica"/>
              <a:cs typeface="Helvetica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4581525" y="962025"/>
            <a:ext cx="5105400" cy="2286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effectLst/>
              <a:latin typeface="Times New Roman" charset="0"/>
              <a:ea typeface="ＭＳ Ｐゴシック" charset="0"/>
              <a:cs typeface="msminch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1909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5-05-14 at 11.48.12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206" y="1343024"/>
            <a:ext cx="5154191" cy="6219825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 bwMode="auto">
          <a:xfrm>
            <a:off x="771525" y="428625"/>
            <a:ext cx="8602663" cy="762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742950" indent="-28575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 marL="11430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 marL="16002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 marL="20574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>
              <a:defRPr/>
            </a:pPr>
            <a:r>
              <a:rPr lang="en-US" sz="2800" b="1" dirty="0" smtClean="0">
                <a:latin typeface="Helvetica"/>
                <a:cs typeface="Helvetica"/>
              </a:rPr>
              <a:t>Resolved transition disks with </a:t>
            </a:r>
          </a:p>
          <a:p>
            <a:pPr>
              <a:defRPr/>
            </a:pPr>
            <a:r>
              <a:rPr lang="en-US" sz="2800" b="1" dirty="0">
                <a:latin typeface="Helvetica"/>
                <a:cs typeface="Helvetica"/>
              </a:rPr>
              <a:t>t</a:t>
            </a:r>
            <a:r>
              <a:rPr lang="en-US" sz="2800" b="1" dirty="0" smtClean="0">
                <a:latin typeface="Helvetica"/>
                <a:cs typeface="Helvetica"/>
              </a:rPr>
              <a:t>he Sub-millimeter Array (SMA)</a:t>
            </a:r>
            <a:endParaRPr lang="en-US" sz="2800" b="1" dirty="0">
              <a:latin typeface="Helvetica"/>
              <a:cs typeface="Helvetica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6105525" y="3933825"/>
            <a:ext cx="3344863" cy="762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742950" indent="-28575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 marL="11430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 marL="16002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 marL="20574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>
              <a:defRPr/>
            </a:pPr>
            <a:r>
              <a:rPr lang="en-US" sz="2000" dirty="0" smtClean="0">
                <a:latin typeface="Helvetica"/>
                <a:cs typeface="Helvetica"/>
              </a:rPr>
              <a:t>0.85mm</a:t>
            </a:r>
          </a:p>
          <a:p>
            <a:pPr>
              <a:defRPr/>
            </a:pPr>
            <a:r>
              <a:rPr lang="en-US" sz="2000" dirty="0" smtClean="0">
                <a:latin typeface="Helvetica"/>
                <a:cs typeface="Helvetica"/>
              </a:rPr>
              <a:t>0.3’’ ~ 20 AU resolution</a:t>
            </a:r>
            <a:endParaRPr lang="en-US" sz="20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004564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5-05-14 at 1.35.1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2325" y="1190625"/>
            <a:ext cx="3667130" cy="1475214"/>
          </a:xfrm>
          <a:prstGeom prst="rect">
            <a:avLst/>
          </a:prstGeom>
        </p:spPr>
      </p:pic>
      <p:pic>
        <p:nvPicPr>
          <p:cNvPr id="5" name="Picture 4" descr="Screen Shot 2015-05-14 at 1.35.45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0703" y="2333625"/>
            <a:ext cx="3402714" cy="1402873"/>
          </a:xfrm>
          <a:prstGeom prst="rect">
            <a:avLst/>
          </a:prstGeom>
        </p:spPr>
      </p:pic>
      <p:pic>
        <p:nvPicPr>
          <p:cNvPr id="6" name="Picture 5" descr="Screen Shot 2015-05-14 at 1.35.56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9925" y="3476625"/>
            <a:ext cx="3657600" cy="1433303"/>
          </a:xfrm>
          <a:prstGeom prst="rect">
            <a:avLst/>
          </a:prstGeom>
        </p:spPr>
      </p:pic>
      <p:pic>
        <p:nvPicPr>
          <p:cNvPr id="7" name="Picture 6" descr="Screen Shot 2015-05-14 at 1.36.12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3661" y="4619625"/>
            <a:ext cx="3402441" cy="1288361"/>
          </a:xfrm>
          <a:prstGeom prst="rect">
            <a:avLst/>
          </a:prstGeom>
        </p:spPr>
      </p:pic>
      <p:pic>
        <p:nvPicPr>
          <p:cNvPr id="8" name="Picture 7" descr="Screen Shot 2015-05-14 at 1.36.21 P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6712" y="5818432"/>
            <a:ext cx="3185066" cy="1239593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 bwMode="auto">
          <a:xfrm>
            <a:off x="771525" y="352425"/>
            <a:ext cx="8602663" cy="762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742950" indent="-28575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 marL="11430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 marL="16002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 marL="20574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>
              <a:defRPr/>
            </a:pPr>
            <a:r>
              <a:rPr lang="en-US" sz="2800" b="1" dirty="0" err="1" smtClean="0">
                <a:latin typeface="Helvetica"/>
                <a:cs typeface="Helvetica"/>
              </a:rPr>
              <a:t>Photoevaporation</a:t>
            </a:r>
            <a:endParaRPr lang="en-US" sz="2800" b="1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058801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5-11-03 at 1.53.40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4925" y="1190625"/>
            <a:ext cx="7118299" cy="6029845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 bwMode="auto">
          <a:xfrm>
            <a:off x="771525" y="123825"/>
            <a:ext cx="8602663" cy="762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742950" indent="-28575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 marL="11430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 marL="16002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 marL="20574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>
              <a:defRPr/>
            </a:pPr>
            <a:r>
              <a:rPr lang="en-US" sz="2800" b="1" dirty="0" smtClean="0">
                <a:latin typeface="Helvetica"/>
                <a:cs typeface="Helvetica"/>
              </a:rPr>
              <a:t>Bimodal distribution of transition disks</a:t>
            </a:r>
            <a:endParaRPr lang="en-US" sz="2800" b="1" dirty="0">
              <a:latin typeface="Helvetica"/>
              <a:cs typeface="Helvetica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581525" y="7201781"/>
            <a:ext cx="1230187" cy="2372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000" dirty="0" smtClean="0">
                <a:latin typeface="Helvetica"/>
                <a:cs typeface="Helvetica"/>
              </a:rPr>
              <a:t>(Owen et al. 2011)</a:t>
            </a:r>
            <a:endParaRPr lang="en-US" sz="10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056290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5-11-03 at 1.53.40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4925" y="1190625"/>
            <a:ext cx="7118299" cy="6029845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 bwMode="auto">
          <a:xfrm>
            <a:off x="771525" y="123825"/>
            <a:ext cx="8602663" cy="762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742950" indent="-28575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 marL="11430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 marL="16002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 marL="20574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>
              <a:defRPr/>
            </a:pPr>
            <a:r>
              <a:rPr lang="en-US" sz="2800" b="1" dirty="0" smtClean="0">
                <a:latin typeface="Helvetica"/>
                <a:cs typeface="Helvetica"/>
              </a:rPr>
              <a:t>Bimodal distribution of transition disks</a:t>
            </a:r>
            <a:endParaRPr lang="en-US" sz="2800" b="1" dirty="0">
              <a:latin typeface="Helvetica"/>
              <a:cs typeface="Helvetica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581525" y="7201781"/>
            <a:ext cx="1230187" cy="2372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000" dirty="0" smtClean="0">
                <a:latin typeface="Helvetica"/>
                <a:cs typeface="Helvetica"/>
              </a:rPr>
              <a:t>(Owen et al. 2011)</a:t>
            </a:r>
            <a:endParaRPr lang="en-US" sz="1000" dirty="0">
              <a:latin typeface="Helvetica"/>
              <a:cs typeface="Helvetica"/>
            </a:endParaRPr>
          </a:p>
        </p:txBody>
      </p:sp>
      <p:sp>
        <p:nvSpPr>
          <p:cNvPr id="2" name="Oval 1"/>
          <p:cNvSpPr/>
          <p:nvPr/>
        </p:nvSpPr>
        <p:spPr bwMode="auto">
          <a:xfrm>
            <a:off x="1838325" y="2943225"/>
            <a:ext cx="1981200" cy="3505200"/>
          </a:xfrm>
          <a:prstGeom prst="ellipse">
            <a:avLst/>
          </a:prstGeom>
          <a:noFill/>
          <a:ln w="1047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effectLst/>
              <a:latin typeface="Times New Roman" charset="0"/>
              <a:ea typeface="ＭＳ Ｐゴシック" charset="0"/>
              <a:cs typeface="msmincho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4162425"/>
            <a:ext cx="1555459" cy="8683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i="1" dirty="0" smtClean="0">
                <a:latin typeface="Helvetica"/>
                <a:cs typeface="Helvetica"/>
              </a:rPr>
              <a:t>Explained by </a:t>
            </a:r>
          </a:p>
          <a:p>
            <a:pPr>
              <a:defRPr/>
            </a:pPr>
            <a:r>
              <a:rPr lang="en-US" sz="1800" i="1" dirty="0" smtClean="0">
                <a:latin typeface="Helvetica"/>
                <a:cs typeface="Helvetica"/>
              </a:rPr>
              <a:t>Photo-</a:t>
            </a:r>
          </a:p>
          <a:p>
            <a:pPr>
              <a:defRPr/>
            </a:pPr>
            <a:r>
              <a:rPr lang="en-US" sz="1800" i="1" dirty="0" smtClean="0">
                <a:latin typeface="Helvetica"/>
                <a:cs typeface="Helvetica"/>
              </a:rPr>
              <a:t>evaporation</a:t>
            </a:r>
            <a:endParaRPr lang="en-US" sz="1800" i="1" dirty="0">
              <a:latin typeface="Helvetica"/>
              <a:cs typeface="Helvetica"/>
            </a:endParaRPr>
          </a:p>
        </p:txBody>
      </p:sp>
      <p:sp>
        <p:nvSpPr>
          <p:cNvPr id="7" name="Oval 6"/>
          <p:cNvSpPr/>
          <p:nvPr/>
        </p:nvSpPr>
        <p:spPr bwMode="auto">
          <a:xfrm>
            <a:off x="2066925" y="1343025"/>
            <a:ext cx="5181600" cy="1981200"/>
          </a:xfrm>
          <a:prstGeom prst="ellipse">
            <a:avLst/>
          </a:prstGeom>
          <a:noFill/>
          <a:ln w="104775" cap="flat" cmpd="sng" algn="ctr">
            <a:solidFill>
              <a:schemeClr val="bg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effectLst/>
              <a:latin typeface="Times New Roman" charset="0"/>
              <a:ea typeface="ＭＳ Ｐゴシック" charset="0"/>
              <a:cs typeface="msmincho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828925" y="962025"/>
            <a:ext cx="4191000" cy="3531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800" i="1" dirty="0" smtClean="0">
                <a:solidFill>
                  <a:schemeClr val="bg2">
                    <a:lumMod val="50000"/>
                  </a:schemeClr>
                </a:solidFill>
                <a:latin typeface="Helvetica"/>
                <a:cs typeface="Helvetica"/>
              </a:rPr>
              <a:t>Not explained by photo-evaporation</a:t>
            </a:r>
            <a:endParaRPr lang="en-US" sz="1800" i="1" dirty="0">
              <a:solidFill>
                <a:schemeClr val="bg2">
                  <a:lumMod val="50000"/>
                </a:schemeClr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621043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creen Shot 2015-05-14 at 11.53.25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725" y="5429250"/>
            <a:ext cx="4122472" cy="1752601"/>
          </a:xfrm>
          <a:prstGeom prst="rect">
            <a:avLst/>
          </a:prstGeom>
        </p:spPr>
      </p:pic>
      <p:pic>
        <p:nvPicPr>
          <p:cNvPr id="5" name="Picture 4" descr="Screen Shot 2015-05-14 at 11.53.09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725" y="3981450"/>
            <a:ext cx="4196479" cy="1676400"/>
          </a:xfrm>
          <a:prstGeom prst="rect">
            <a:avLst/>
          </a:prstGeom>
        </p:spPr>
      </p:pic>
      <p:pic>
        <p:nvPicPr>
          <p:cNvPr id="3" name="Picture 2" descr="Screen Shot 2015-05-14 at 11.52.53 A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725" y="1038225"/>
            <a:ext cx="4343400" cy="1592581"/>
          </a:xfrm>
          <a:prstGeom prst="rect">
            <a:avLst/>
          </a:prstGeom>
        </p:spPr>
      </p:pic>
      <p:pic>
        <p:nvPicPr>
          <p:cNvPr id="4" name="Picture 3" descr="Screen Shot 2015-05-14 at 11.52.59 AM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725" y="2569540"/>
            <a:ext cx="4326002" cy="1640510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771525" y="352425"/>
            <a:ext cx="8602663" cy="762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742950" indent="-28575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 marL="11430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 marL="16002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 marL="20574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>
              <a:defRPr/>
            </a:pPr>
            <a:r>
              <a:rPr lang="en-US" sz="2800" b="1" dirty="0" smtClean="0">
                <a:latin typeface="Helvetica"/>
                <a:cs typeface="Helvetica"/>
              </a:rPr>
              <a:t>Planetary companion</a:t>
            </a:r>
            <a:endParaRPr lang="en-US" sz="2800" b="1" dirty="0">
              <a:latin typeface="Helvetica"/>
              <a:cs typeface="Helvetica"/>
            </a:endParaRPr>
          </a:p>
        </p:txBody>
      </p:sp>
      <p:pic>
        <p:nvPicPr>
          <p:cNvPr id="2" name="sph_planet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819650" y="1729996"/>
            <a:ext cx="5018314" cy="439102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910262" y="7064126"/>
            <a:ext cx="837089" cy="2354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000" dirty="0" smtClean="0">
                <a:latin typeface="Helvetica"/>
                <a:cs typeface="Helvetica"/>
              </a:rPr>
              <a:t>(Lyra 2009)</a:t>
            </a:r>
            <a:endParaRPr lang="en-US" sz="10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107933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32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Times New Roman"/>
        <a:ea typeface="ＭＳ Ｐゴシック"/>
        <a:cs typeface="msmincho"/>
      </a:majorFont>
      <a:minorFont>
        <a:latin typeface="Times New Roman"/>
        <a:ea typeface="ＭＳ Ｐゴシック"/>
        <a:cs typeface="msmincho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sz="2400" b="0" i="0" u="none" strike="noStrike" cap="none" normalizeH="0" baseline="0">
            <a:ln>
              <a:noFill/>
            </a:ln>
            <a:effectLst/>
            <a:latin typeface="Times New Roman" charset="0"/>
            <a:ea typeface="ＭＳ Ｐゴシック" charset="0"/>
            <a:cs typeface="msmincho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effectLst/>
            <a:latin typeface="Times New Roman" charset="0"/>
            <a:ea typeface="ＭＳ Ｐゴシック" charset="0"/>
            <a:cs typeface="msmincho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Arial"/>
        <a:ea typeface="ＭＳ Ｐゴシック"/>
        <a:cs typeface="DejaVu Sans"/>
      </a:majorFont>
      <a:minorFont>
        <a:latin typeface="Arial"/>
        <a:ea typeface="ＭＳ Ｐゴシック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effectLst/>
            <a:latin typeface="Times New Roman" charset="0"/>
            <a:ea typeface="ＭＳ Ｐゴシック" charset="0"/>
            <a:cs typeface="msmincho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effectLst/>
            <a:latin typeface="Times New Roman" charset="0"/>
            <a:ea typeface="ＭＳ Ｐゴシック" charset="0"/>
            <a:cs typeface="msmincho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11008</TotalTime>
  <Words>704</Words>
  <Application>Microsoft Macintosh PowerPoint</Application>
  <PresentationFormat>Custom</PresentationFormat>
  <Paragraphs>120</Paragraphs>
  <Slides>33</Slides>
  <Notes>3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33</vt:i4>
      </vt:variant>
    </vt:vector>
  </HeadingPairs>
  <TitlesOfParts>
    <vt:vector size="43" baseType="lpstr">
      <vt:lpstr>Comic Sans MS</vt:lpstr>
      <vt:lpstr>DejaVu Sans</vt:lpstr>
      <vt:lpstr>Helvetica</vt:lpstr>
      <vt:lpstr>ＭＳ Ｐゴシック</vt:lpstr>
      <vt:lpstr>msmincho</vt:lpstr>
      <vt:lpstr>Symbol</vt:lpstr>
      <vt:lpstr>Times New Roman</vt:lpstr>
      <vt:lpstr>Arial</vt:lpstr>
      <vt:lpstr>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15.0031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Wladimir Lyra</cp:lastModifiedBy>
  <cp:revision>651</cp:revision>
  <cp:lastPrinted>2017-04-11T21:06:01Z</cp:lastPrinted>
  <dcterms:created xsi:type="dcterms:W3CDTF">2006-06-21T17:05:33Z</dcterms:created>
  <dcterms:modified xsi:type="dcterms:W3CDTF">2017-09-08T18:06:24Z</dcterms:modified>
</cp:coreProperties>
</file>