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4"/>
  </p:notesMasterIdLst>
  <p:sldIdLst>
    <p:sldId id="257" r:id="rId2"/>
    <p:sldId id="649" r:id="rId3"/>
    <p:sldId id="724" r:id="rId4"/>
    <p:sldId id="796" r:id="rId5"/>
    <p:sldId id="680" r:id="rId6"/>
    <p:sldId id="685" r:id="rId7"/>
    <p:sldId id="686" r:id="rId8"/>
    <p:sldId id="727" r:id="rId9"/>
    <p:sldId id="730" r:id="rId10"/>
    <p:sldId id="762" r:id="rId11"/>
    <p:sldId id="776" r:id="rId12"/>
    <p:sldId id="764" r:id="rId13"/>
    <p:sldId id="766" r:id="rId14"/>
    <p:sldId id="792" r:id="rId15"/>
    <p:sldId id="793" r:id="rId16"/>
    <p:sldId id="773" r:id="rId17"/>
    <p:sldId id="794" r:id="rId18"/>
    <p:sldId id="753" r:id="rId19"/>
    <p:sldId id="795" r:id="rId20"/>
    <p:sldId id="746" r:id="rId21"/>
    <p:sldId id="725" r:id="rId22"/>
    <p:sldId id="79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19"/>
    <p:restoredTop sz="94422"/>
  </p:normalViewPr>
  <p:slideViewPr>
    <p:cSldViewPr snapToGrid="0" snapToObjects="1">
      <p:cViewPr varScale="1">
        <p:scale>
          <a:sx n="121" d="100"/>
          <a:sy n="121" d="100"/>
        </p:scale>
        <p:origin x="5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3AD38-897B-8F48-BB79-AF149F2BD044}" type="datetimeFigureOut">
              <a:rPr lang="en-US" smtClean="0"/>
              <a:t>11/17/20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712A0-4374-EE4D-8660-286782BE6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301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88950" y="1027113"/>
            <a:ext cx="657860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57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7938"/>
            <a:ext cx="5222875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457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712A0-4374-EE4D-8660-286782BE637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6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F712A0-4374-EE4D-8660-286782BE637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016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2156-0D06-F941-AE72-FDE114709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70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2156-0D06-F941-AE72-FDE114709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647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2156-0D06-F941-AE72-FDE114709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43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002" y="568622"/>
            <a:ext cx="10407759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2777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2156-0D06-F941-AE72-FDE114709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21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2156-0D06-F941-AE72-FDE114709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84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2156-0D06-F941-AE72-FDE114709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46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2156-0D06-F941-AE72-FDE114709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8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2156-0D06-F941-AE72-FDE114709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15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2156-0D06-F941-AE72-FDE114709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591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2156-0D06-F941-AE72-FDE114709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251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2156-0D06-F941-AE72-FDE114709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37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A2156-0D06-F941-AE72-FDE114709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06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3.jp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4.png"/><Relationship Id="rId10" Type="http://schemas.openxmlformats.org/officeDocument/2006/relationships/image" Target="../media/image38.jpg"/><Relationship Id="rId4" Type="http://schemas.openxmlformats.org/officeDocument/2006/relationships/image" Target="../media/image3.png"/><Relationship Id="rId9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526879" y="371403"/>
            <a:ext cx="9138242" cy="57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39" b="1" dirty="0">
                <a:solidFill>
                  <a:srgbClr val="280099"/>
                </a:solidFill>
                <a:latin typeface="Helvetica"/>
                <a:cs typeface="Helvetica"/>
              </a:rPr>
              <a:t>Evolution of MU69 </a:t>
            </a:r>
          </a:p>
          <a:p>
            <a:pPr algn="ctr">
              <a:lnSpc>
                <a:spcPct val="116000"/>
              </a:lnSpc>
            </a:pPr>
            <a:r>
              <a:rPr lang="en-US" sz="2539" b="1" dirty="0">
                <a:solidFill>
                  <a:srgbClr val="280099"/>
                </a:solidFill>
                <a:latin typeface="Helvetica"/>
                <a:cs typeface="Helvetica"/>
              </a:rPr>
              <a:t>from a binary </a:t>
            </a:r>
            <a:r>
              <a:rPr lang="en-US" sz="2539" b="1" dirty="0" err="1">
                <a:solidFill>
                  <a:srgbClr val="280099"/>
                </a:solidFill>
                <a:latin typeface="Helvetica"/>
                <a:cs typeface="Helvetica"/>
              </a:rPr>
              <a:t>planetesimal</a:t>
            </a:r>
            <a:r>
              <a:rPr lang="en-US" sz="2539" b="1" dirty="0">
                <a:solidFill>
                  <a:srgbClr val="280099"/>
                </a:solidFill>
                <a:latin typeface="Helvetica"/>
                <a:cs typeface="Helvetica"/>
              </a:rPr>
              <a:t> into contact</a:t>
            </a:r>
          </a:p>
          <a:p>
            <a:pPr algn="ctr">
              <a:lnSpc>
                <a:spcPct val="116000"/>
              </a:lnSpc>
            </a:pPr>
            <a:r>
              <a:rPr lang="en-US" sz="2539" b="1" dirty="0">
                <a:solidFill>
                  <a:srgbClr val="280099"/>
                </a:solidFill>
                <a:latin typeface="Helvetica"/>
                <a:cs typeface="Helvetica"/>
              </a:rPr>
              <a:t>via </a:t>
            </a:r>
            <a:r>
              <a:rPr lang="en-US" sz="2539" b="1" dirty="0" err="1">
                <a:solidFill>
                  <a:srgbClr val="280099"/>
                </a:solidFill>
                <a:latin typeface="Helvetica"/>
                <a:cs typeface="Helvetica"/>
              </a:rPr>
              <a:t>Kozai-Lidov</a:t>
            </a:r>
            <a:r>
              <a:rPr lang="en-US" sz="2539" b="1" dirty="0">
                <a:solidFill>
                  <a:srgbClr val="280099"/>
                </a:solidFill>
                <a:latin typeface="Helvetica"/>
                <a:cs typeface="Helvetica"/>
              </a:rPr>
              <a:t> oscillations and nebular drag</a:t>
            </a:r>
          </a:p>
        </p:txBody>
      </p:sp>
      <p:sp>
        <p:nvSpPr>
          <p:cNvPr id="9" name="Rectangle 8"/>
          <p:cNvSpPr/>
          <p:nvPr/>
        </p:nvSpPr>
        <p:spPr>
          <a:xfrm>
            <a:off x="4319993" y="6400225"/>
            <a:ext cx="3765774" cy="3379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6000"/>
              </a:lnSpc>
              <a:tabLst>
                <a:tab pos="656433" algn="l"/>
                <a:tab pos="1312865" algn="l"/>
                <a:tab pos="1969298" algn="l"/>
                <a:tab pos="2625730" algn="l"/>
                <a:tab pos="3282163" algn="l"/>
                <a:tab pos="3938595" algn="l"/>
                <a:tab pos="4595028" algn="l"/>
                <a:tab pos="5251460" algn="l"/>
                <a:tab pos="5907893" algn="l"/>
                <a:tab pos="6564325" algn="l"/>
                <a:tab pos="7220758" algn="l"/>
                <a:tab pos="7877190" algn="l"/>
                <a:tab pos="8533623" algn="l"/>
              </a:tabLst>
            </a:pPr>
            <a:r>
              <a:rPr lang="en-US" sz="1451" dirty="0">
                <a:solidFill>
                  <a:srgbClr val="4C4C4C"/>
                </a:solidFill>
                <a:latin typeface="Helvetica"/>
                <a:cs typeface="Helvetica"/>
              </a:rPr>
              <a:t>Planetesimal Formation Meeting, Nov 2020</a:t>
            </a:r>
            <a:endParaRPr lang="en-US" sz="1451" dirty="0">
              <a:solidFill>
                <a:srgbClr val="333333"/>
              </a:solidFill>
              <a:latin typeface="Helvetica"/>
              <a:cs typeface="Helvetica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608464" y="1697977"/>
            <a:ext cx="1312866" cy="48725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82918" tIns="41459" rIns="82918" bIns="41459" numCol="1" rtlCol="0" anchor="t" anchorCtr="0" compatLnSpc="1">
            <a:prstTxWarp prst="textNoShape">
              <a:avLst/>
            </a:prstTxWarp>
          </a:bodyPr>
          <a:lstStyle/>
          <a:p>
            <a:pPr defTabSz="41458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176">
              <a:latin typeface="Times New Roman" charset="0"/>
              <a:ea typeface="ＭＳ Ｐゴシック" charset="0"/>
              <a:cs typeface="msmincho" charset="0"/>
            </a:endParaRPr>
          </a:p>
        </p:txBody>
      </p:sp>
      <p:sp>
        <p:nvSpPr>
          <p:cNvPr id="20" name="Rectangle 1"/>
          <p:cNvSpPr txBox="1">
            <a:spLocks noChangeArrowheads="1"/>
          </p:cNvSpPr>
          <p:nvPr/>
        </p:nvSpPr>
        <p:spPr>
          <a:xfrm>
            <a:off x="12643" y="2305677"/>
            <a:ext cx="12179357" cy="1771650"/>
          </a:xfrm>
          <a:prstGeom prst="rect">
            <a:avLst/>
          </a:prstGeom>
          <a:ln/>
        </p:spPr>
        <p:txBody>
          <a:bodyPr vert="horz" lIns="91440" tIns="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6000"/>
              </a:lnSpc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b="1" dirty="0">
                <a:latin typeface="Helvetica"/>
                <a:cs typeface="Helvetica"/>
              </a:rPr>
              <a:t>Wladimir  Lyra</a:t>
            </a:r>
          </a:p>
          <a:p>
            <a:pPr marL="0" indent="0" algn="ctr">
              <a:lnSpc>
                <a:spcPct val="116000"/>
              </a:lnSpc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000" b="1" dirty="0">
                <a:solidFill>
                  <a:srgbClr val="4C4C4C"/>
                </a:solidFill>
                <a:latin typeface="Helvetica"/>
                <a:cs typeface="Helvetica"/>
              </a:rPr>
              <a:t>New Mexico State University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84" y="1984762"/>
            <a:ext cx="3178954" cy="349612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F7B7B66-3442-E04A-A52D-A10E0CE3AF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101" y="6139107"/>
            <a:ext cx="2060457" cy="66353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EB67F0E-8824-7C49-AFFE-EEA79326422B}"/>
              </a:ext>
            </a:extLst>
          </p:cNvPr>
          <p:cNvSpPr/>
          <p:nvPr/>
        </p:nvSpPr>
        <p:spPr>
          <a:xfrm>
            <a:off x="9355544" y="5739033"/>
            <a:ext cx="2250937" cy="329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6000"/>
              </a:lnSpc>
              <a:tabLst>
                <a:tab pos="656433" algn="l"/>
                <a:tab pos="1312865" algn="l"/>
                <a:tab pos="1969298" algn="l"/>
                <a:tab pos="2625730" algn="l"/>
                <a:tab pos="3282163" algn="l"/>
                <a:tab pos="3938595" algn="l"/>
                <a:tab pos="4595028" algn="l"/>
                <a:tab pos="5251460" algn="l"/>
                <a:tab pos="5907893" algn="l"/>
                <a:tab pos="6564325" algn="l"/>
                <a:tab pos="7220758" algn="l"/>
                <a:tab pos="7877190" algn="l"/>
                <a:tab pos="8533623" algn="l"/>
              </a:tabLst>
            </a:pPr>
            <a:r>
              <a:rPr lang="en-US" sz="1400" b="1" i="1" dirty="0">
                <a:solidFill>
                  <a:srgbClr val="FF0000"/>
                </a:solidFill>
                <a:latin typeface="Helvetica"/>
                <a:cs typeface="Helvetica"/>
              </a:rPr>
              <a:t>Computational Facilities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C5D933E-5C76-DD43-92F0-5E6F0AA067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4965" y="3805322"/>
            <a:ext cx="850394" cy="70377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ED7FA10-679C-B048-AA0E-4F01431BBA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997" y="6077982"/>
            <a:ext cx="798416" cy="80258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B306D267-74CA-EE4E-A373-A821866BCDBA}"/>
              </a:ext>
            </a:extLst>
          </p:cNvPr>
          <p:cNvSpPr/>
          <p:nvPr/>
        </p:nvSpPr>
        <p:spPr>
          <a:xfrm>
            <a:off x="10029794" y="2269534"/>
            <a:ext cx="1804245" cy="342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6000"/>
              </a:lnSpc>
              <a:tabLst>
                <a:tab pos="656433" algn="l"/>
                <a:tab pos="1312865" algn="l"/>
                <a:tab pos="1969298" algn="l"/>
                <a:tab pos="2625730" algn="l"/>
                <a:tab pos="3282163" algn="l"/>
                <a:tab pos="3938595" algn="l"/>
                <a:tab pos="4595028" algn="l"/>
                <a:tab pos="5251460" algn="l"/>
                <a:tab pos="5907893" algn="l"/>
                <a:tab pos="6564325" algn="l"/>
                <a:tab pos="7220758" algn="l"/>
                <a:tab pos="7877190" algn="l"/>
                <a:tab pos="8533623" algn="l"/>
              </a:tabLst>
            </a:pPr>
            <a:r>
              <a:rPr lang="en-US" sz="1400" b="1" i="1" dirty="0">
                <a:solidFill>
                  <a:srgbClr val="FF0000"/>
                </a:solidFill>
                <a:latin typeface="Helvetica"/>
                <a:cs typeface="Helvetica"/>
              </a:rPr>
              <a:t>Current Funding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5973E43-E572-CD4D-9A7E-4581DDFC6ACF}"/>
              </a:ext>
            </a:extLst>
          </p:cNvPr>
          <p:cNvSpPr/>
          <p:nvPr/>
        </p:nvSpPr>
        <p:spPr>
          <a:xfrm>
            <a:off x="10151041" y="4617829"/>
            <a:ext cx="1701799" cy="723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6000"/>
              </a:lnSpc>
              <a:tabLst>
                <a:tab pos="656433" algn="l"/>
                <a:tab pos="1312865" algn="l"/>
                <a:tab pos="1969298" algn="l"/>
                <a:tab pos="2625730" algn="l"/>
                <a:tab pos="3282163" algn="l"/>
                <a:tab pos="3938595" algn="l"/>
                <a:tab pos="4595028" algn="l"/>
                <a:tab pos="5251460" algn="l"/>
                <a:tab pos="5907893" algn="l"/>
                <a:tab pos="6564325" algn="l"/>
                <a:tab pos="7220758" algn="l"/>
                <a:tab pos="7877190" algn="l"/>
                <a:tab pos="8533623" algn="l"/>
              </a:tabLst>
            </a:pPr>
            <a:r>
              <a:rPr lang="en-US" sz="1200" dirty="0">
                <a:solidFill>
                  <a:srgbClr val="002060"/>
                </a:solidFill>
                <a:latin typeface="Helvetica"/>
                <a:cs typeface="Helvetica"/>
              </a:rPr>
              <a:t>TCAN – 2020</a:t>
            </a:r>
          </a:p>
          <a:p>
            <a:pPr algn="ctr">
              <a:lnSpc>
                <a:spcPct val="116000"/>
              </a:lnSpc>
              <a:tabLst>
                <a:tab pos="656433" algn="l"/>
                <a:tab pos="1312865" algn="l"/>
                <a:tab pos="1969298" algn="l"/>
                <a:tab pos="2625730" algn="l"/>
                <a:tab pos="3282163" algn="l"/>
                <a:tab pos="3938595" algn="l"/>
                <a:tab pos="4595028" algn="l"/>
                <a:tab pos="5251460" algn="l"/>
                <a:tab pos="5907893" algn="l"/>
                <a:tab pos="6564325" algn="l"/>
                <a:tab pos="7220758" algn="l"/>
                <a:tab pos="7877190" algn="l"/>
                <a:tab pos="8533623" algn="l"/>
              </a:tabLst>
            </a:pPr>
            <a:r>
              <a:rPr lang="en-US" sz="1200" dirty="0">
                <a:solidFill>
                  <a:srgbClr val="002060"/>
                </a:solidFill>
                <a:latin typeface="Helvetica"/>
                <a:cs typeface="Helvetica"/>
              </a:rPr>
              <a:t>NFDAP </a:t>
            </a:r>
            <a:r>
              <a:rPr lang="mr-IN" sz="1200" dirty="0">
                <a:solidFill>
                  <a:srgbClr val="002060"/>
                </a:solidFill>
                <a:latin typeface="Helvetica"/>
                <a:cs typeface="Helvetica"/>
              </a:rPr>
              <a:t>–</a:t>
            </a:r>
            <a:r>
              <a:rPr lang="en-US" sz="1200" dirty="0">
                <a:solidFill>
                  <a:srgbClr val="002060"/>
                </a:solidFill>
                <a:latin typeface="Helvetica"/>
                <a:cs typeface="Helvetica"/>
              </a:rPr>
              <a:t> 2019</a:t>
            </a:r>
          </a:p>
          <a:p>
            <a:pPr algn="ctr">
              <a:lnSpc>
                <a:spcPct val="116000"/>
              </a:lnSpc>
              <a:tabLst>
                <a:tab pos="656433" algn="l"/>
                <a:tab pos="1312865" algn="l"/>
                <a:tab pos="1969298" algn="l"/>
                <a:tab pos="2625730" algn="l"/>
                <a:tab pos="3282163" algn="l"/>
                <a:tab pos="3938595" algn="l"/>
                <a:tab pos="4595028" algn="l"/>
                <a:tab pos="5251460" algn="l"/>
                <a:tab pos="5907893" algn="l"/>
                <a:tab pos="6564325" algn="l"/>
                <a:tab pos="7220758" algn="l"/>
                <a:tab pos="7877190" algn="l"/>
                <a:tab pos="8533623" algn="l"/>
              </a:tabLst>
            </a:pPr>
            <a:r>
              <a:rPr lang="en-US" sz="1200" dirty="0">
                <a:solidFill>
                  <a:srgbClr val="002060"/>
                </a:solidFill>
                <a:latin typeface="Helvetica"/>
                <a:cs typeface="Helvetica"/>
              </a:rPr>
              <a:t>XRP </a:t>
            </a:r>
            <a:r>
              <a:rPr lang="mr-IN" sz="1200" dirty="0">
                <a:solidFill>
                  <a:srgbClr val="002060"/>
                </a:solidFill>
                <a:latin typeface="Helvetica"/>
                <a:cs typeface="Helvetica"/>
              </a:rPr>
              <a:t>–</a:t>
            </a:r>
            <a:r>
              <a:rPr lang="en-US" sz="1200" dirty="0">
                <a:solidFill>
                  <a:srgbClr val="002060"/>
                </a:solidFill>
                <a:latin typeface="Helvetica"/>
                <a:cs typeface="Helvetica"/>
              </a:rPr>
              <a:t> 2018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767476A-D6C6-824E-888D-2DD86F33C3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701" y="2681331"/>
            <a:ext cx="774795" cy="778845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F6BBC7A3-C6F9-994E-A4DA-293F8AF9DDFC}"/>
              </a:ext>
            </a:extLst>
          </p:cNvPr>
          <p:cNvSpPr/>
          <p:nvPr/>
        </p:nvSpPr>
        <p:spPr>
          <a:xfrm>
            <a:off x="10029794" y="3457923"/>
            <a:ext cx="1944292" cy="295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6000"/>
              </a:lnSpc>
              <a:tabLst>
                <a:tab pos="656433" algn="l"/>
                <a:tab pos="1312865" algn="l"/>
                <a:tab pos="1969298" algn="l"/>
                <a:tab pos="2625730" algn="l"/>
                <a:tab pos="3282163" algn="l"/>
                <a:tab pos="3938595" algn="l"/>
                <a:tab pos="4595028" algn="l"/>
                <a:tab pos="5251460" algn="l"/>
                <a:tab pos="5907893" algn="l"/>
                <a:tab pos="6564325" algn="l"/>
                <a:tab pos="7220758" algn="l"/>
                <a:tab pos="7877190" algn="l"/>
                <a:tab pos="8533623" algn="l"/>
              </a:tabLst>
            </a:pPr>
            <a:r>
              <a:rPr lang="en-US" sz="1200" dirty="0">
                <a:solidFill>
                  <a:srgbClr val="002060"/>
                </a:solidFill>
                <a:latin typeface="Helvetica"/>
                <a:cs typeface="Helvetica"/>
              </a:rPr>
              <a:t>AAG – 2019</a:t>
            </a:r>
          </a:p>
        </p:txBody>
      </p:sp>
    </p:spTree>
    <p:extLst>
      <p:ext uri="{BB962C8B-B14F-4D97-AF65-F5344CB8AC3E}">
        <p14:creationId xmlns:p14="http://schemas.microsoft.com/office/powerpoint/2010/main" val="913389148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2156-0D06-F941-AE72-FDE114709D8C}" type="slidenum">
              <a:rPr lang="en-US" smtClean="0"/>
              <a:t>10</a:t>
            </a:fld>
            <a:endParaRPr lang="en-US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26879" y="371403"/>
            <a:ext cx="9138242" cy="57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39" b="1" dirty="0">
                <a:solidFill>
                  <a:schemeClr val="tx1"/>
                </a:solidFill>
                <a:latin typeface="Helvetica"/>
                <a:cs typeface="Helvetica"/>
              </a:rPr>
              <a:t>Timescales</a:t>
            </a:r>
            <a:endParaRPr lang="en-US" sz="2539" b="1" dirty="0">
              <a:solidFill>
                <a:srgbClr val="280099"/>
              </a:solidFill>
              <a:latin typeface="Helvetica"/>
              <a:cs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90622" y="2711364"/>
            <a:ext cx="41328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Wind has a strong effect in the distances of the asteroid belt.</a:t>
            </a:r>
          </a:p>
          <a:p>
            <a:endParaRPr lang="en-US" dirty="0">
              <a:latin typeface="Helvetica" charset="0"/>
              <a:ea typeface="Helvetica" charset="0"/>
              <a:cs typeface="Helvetica" charset="0"/>
            </a:endParaRPr>
          </a:p>
          <a:p>
            <a:endParaRPr lang="en-US" dirty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Little effect in the Kuiper belt. </a:t>
            </a:r>
          </a:p>
          <a:p>
            <a:endParaRPr lang="en-US" b="1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20828" y="6524010"/>
            <a:ext cx="23262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Helvetica Light" charset="0"/>
              </a:rPr>
              <a:t>Lyra, </a:t>
            </a:r>
            <a:r>
              <a:rPr lang="en-US" sz="1200" dirty="0" err="1">
                <a:latin typeface="Helvetica Light" charset="0"/>
              </a:rPr>
              <a:t>Youdin</a:t>
            </a:r>
            <a:r>
              <a:rPr lang="en-US" sz="1200" dirty="0">
                <a:latin typeface="Helvetica Light" charset="0"/>
              </a:rPr>
              <a:t>, &amp; Johansen 2020</a:t>
            </a:r>
            <a:endParaRPr lang="en-US" sz="1200" dirty="0">
              <a:effectLst/>
              <a:latin typeface="Helvetica Light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989701"/>
            <a:ext cx="6738548" cy="5053911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6BBDC3D-AC02-8F4B-A5FA-9B3E0D335A15}"/>
              </a:ext>
            </a:extLst>
          </p:cNvPr>
          <p:cNvCxnSpPr/>
          <p:nvPr/>
        </p:nvCxnSpPr>
        <p:spPr>
          <a:xfrm flipH="1" flipV="1">
            <a:off x="2719449" y="3450396"/>
            <a:ext cx="403761" cy="3665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AEAE3C0-F6BB-9348-A23A-903F85131BDC}"/>
              </a:ext>
            </a:extLst>
          </p:cNvPr>
          <p:cNvSpPr txBox="1"/>
          <p:nvPr/>
        </p:nvSpPr>
        <p:spPr>
          <a:xfrm>
            <a:off x="2971298" y="3450396"/>
            <a:ext cx="21834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Helvetica" pitchFamily="2" charset="0"/>
              </a:rPr>
              <a:t>Typical pressure gradient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15B2730-1B7C-5D40-B749-115EBE608A27}"/>
              </a:ext>
            </a:extLst>
          </p:cNvPr>
          <p:cNvCxnSpPr>
            <a:cxnSpLocks/>
          </p:cNvCxnSpPr>
          <p:nvPr/>
        </p:nvCxnSpPr>
        <p:spPr>
          <a:xfrm>
            <a:off x="2031502" y="2198882"/>
            <a:ext cx="340637" cy="39854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0A3BC89-02E3-324E-9DD4-651D653F1B4C}"/>
              </a:ext>
            </a:extLst>
          </p:cNvPr>
          <p:cNvSpPr txBox="1"/>
          <p:nvPr/>
        </p:nvSpPr>
        <p:spPr>
          <a:xfrm>
            <a:off x="1326019" y="1675662"/>
            <a:ext cx="2092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Helvetica" pitchFamily="2" charset="0"/>
              </a:rPr>
              <a:t>No wind</a:t>
            </a:r>
          </a:p>
          <a:p>
            <a:r>
              <a:rPr lang="en-US" sz="1400" dirty="0">
                <a:solidFill>
                  <a:srgbClr val="0070C0"/>
                </a:solidFill>
                <a:latin typeface="Helvetica" pitchFamily="2" charset="0"/>
              </a:rPr>
              <a:t>(zero pressure gradient)</a:t>
            </a:r>
          </a:p>
        </p:txBody>
      </p:sp>
    </p:spTree>
    <p:extLst>
      <p:ext uri="{BB962C8B-B14F-4D97-AF65-F5344CB8AC3E}">
        <p14:creationId xmlns:p14="http://schemas.microsoft.com/office/powerpoint/2010/main" val="968655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2156-0D06-F941-AE72-FDE114709D8C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088" y="1023541"/>
            <a:ext cx="7110412" cy="5332809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526879" y="371403"/>
            <a:ext cx="9138242" cy="57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39" b="1" dirty="0">
                <a:solidFill>
                  <a:schemeClr val="tx1"/>
                </a:solidFill>
                <a:latin typeface="Helvetica"/>
                <a:cs typeface="Helvetica"/>
              </a:rPr>
              <a:t>Linear vs quadratic drag</a:t>
            </a:r>
            <a:endParaRPr lang="en-US" sz="2539" b="1" dirty="0">
              <a:solidFill>
                <a:srgbClr val="280099"/>
              </a:solidFill>
              <a:latin typeface="Helvetica"/>
              <a:cs typeface="Helvetic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20828" y="6524010"/>
            <a:ext cx="23262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Helvetica Light" charset="0"/>
              </a:rPr>
              <a:t>Lyra, </a:t>
            </a:r>
            <a:r>
              <a:rPr lang="en-US" sz="1200" dirty="0" err="1">
                <a:latin typeface="Helvetica Light" charset="0"/>
              </a:rPr>
              <a:t>Youdin</a:t>
            </a:r>
            <a:r>
              <a:rPr lang="en-US" sz="1200" dirty="0">
                <a:latin typeface="Helvetica Light" charset="0"/>
              </a:rPr>
              <a:t>, &amp; Johansen 2020</a:t>
            </a:r>
            <a:endParaRPr lang="en-US" sz="1200" dirty="0">
              <a:effectLst/>
              <a:latin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809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2156-0D06-F941-AE72-FDE114709D8C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018" y="1115656"/>
            <a:ext cx="9786516" cy="4893258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526879" y="371403"/>
            <a:ext cx="9138242" cy="57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39" b="1" dirty="0">
                <a:solidFill>
                  <a:schemeClr val="tx1"/>
                </a:solidFill>
                <a:latin typeface="Helvetica"/>
                <a:cs typeface="Helvetica"/>
              </a:rPr>
              <a:t>Effect of Inclination</a:t>
            </a:r>
            <a:endParaRPr lang="en-US" sz="2539" b="1" dirty="0">
              <a:solidFill>
                <a:srgbClr val="280099"/>
              </a:solidFill>
              <a:latin typeface="Helvetica"/>
              <a:cs typeface="Helvetic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3265" y="1115656"/>
            <a:ext cx="11783269" cy="1655536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6399" y="2771192"/>
            <a:ext cx="11783269" cy="1426235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33265" y="4197427"/>
            <a:ext cx="11783269" cy="1811487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23720" y="1916935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b="1" i="1" baseline="-25000" dirty="0">
                <a:solidFill>
                  <a:schemeClr val="accent1">
                    <a:lumMod val="50000"/>
                  </a:schemeClr>
                </a:solidFill>
              </a:rPr>
              <a:t>0 </a:t>
            </a:r>
            <a:r>
              <a:rPr lang="en-US" b="1" i="1">
                <a:solidFill>
                  <a:schemeClr val="accent1">
                    <a:lumMod val="50000"/>
                  </a:schemeClr>
                </a:solidFill>
              </a:rPr>
              <a:t>= 0</a:t>
            </a:r>
            <a:r>
              <a:rPr lang="en-US" b="1" i="1" baseline="30000">
                <a:solidFill>
                  <a:schemeClr val="accent1">
                    <a:lumMod val="50000"/>
                  </a:schemeClr>
                </a:solidFill>
              </a:rPr>
              <a:t>o</a:t>
            </a:r>
            <a:endParaRPr lang="en-US" b="1" i="1" baseline="30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3719" y="3299643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b="1" i="1" baseline="-25000" dirty="0">
                <a:solidFill>
                  <a:schemeClr val="accent1">
                    <a:lumMod val="50000"/>
                  </a:schemeClr>
                </a:solidFill>
              </a:rPr>
              <a:t>0 </a:t>
            </a:r>
            <a:r>
              <a:rPr lang="en-US" b="1" i="1">
                <a:solidFill>
                  <a:schemeClr val="accent1">
                    <a:lumMod val="50000"/>
                  </a:schemeClr>
                </a:solidFill>
              </a:rPr>
              <a:t>= 60</a:t>
            </a:r>
            <a:r>
              <a:rPr lang="en-US" b="1" i="1" baseline="30000">
                <a:solidFill>
                  <a:schemeClr val="accent1">
                    <a:lumMod val="50000"/>
                  </a:schemeClr>
                </a:solidFill>
              </a:rPr>
              <a:t>o</a:t>
            </a:r>
            <a:endParaRPr lang="en-US" b="1" i="1" baseline="30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05128" y="4888510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b="1" i="1" baseline="-25000" dirty="0">
                <a:solidFill>
                  <a:schemeClr val="accent1">
                    <a:lumMod val="50000"/>
                  </a:schemeClr>
                </a:solidFill>
              </a:rPr>
              <a:t>0 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= 90</a:t>
            </a:r>
            <a:r>
              <a:rPr lang="en-US" b="1" i="1" baseline="30000" dirty="0">
                <a:solidFill>
                  <a:schemeClr val="accent1">
                    <a:lumMod val="50000"/>
                  </a:schemeClr>
                </a:solidFill>
              </a:rPr>
              <a:t>o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20828" y="6524010"/>
            <a:ext cx="23262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Helvetica Light" charset="0"/>
              </a:rPr>
              <a:t>Lyra, </a:t>
            </a:r>
            <a:r>
              <a:rPr lang="en-US" sz="1200" dirty="0" err="1">
                <a:latin typeface="Helvetica Light" charset="0"/>
              </a:rPr>
              <a:t>Youdin</a:t>
            </a:r>
            <a:r>
              <a:rPr lang="en-US" sz="1200" dirty="0">
                <a:latin typeface="Helvetica Light" charset="0"/>
              </a:rPr>
              <a:t>, &amp; Johansen 2020</a:t>
            </a:r>
            <a:endParaRPr lang="en-US" sz="1200" dirty="0">
              <a:effectLst/>
              <a:latin typeface="Helvetica Light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B4A2EF-C5A2-494E-B6A7-F840D864FA53}"/>
              </a:ext>
            </a:extLst>
          </p:cNvPr>
          <p:cNvSpPr/>
          <p:nvPr/>
        </p:nvSpPr>
        <p:spPr>
          <a:xfrm>
            <a:off x="199895" y="1029614"/>
            <a:ext cx="11874557" cy="171047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00C24E-D651-1B47-BBC2-536969A07BFC}"/>
              </a:ext>
            </a:extLst>
          </p:cNvPr>
          <p:cNvSpPr/>
          <p:nvPr/>
        </p:nvSpPr>
        <p:spPr>
          <a:xfrm>
            <a:off x="0" y="4213905"/>
            <a:ext cx="12192000" cy="194835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0ACBA6-A41A-8B47-8473-5D94E2D20E9F}"/>
              </a:ext>
            </a:extLst>
          </p:cNvPr>
          <p:cNvSpPr/>
          <p:nvPr/>
        </p:nvSpPr>
        <p:spPr>
          <a:xfrm>
            <a:off x="4333461" y="2794471"/>
            <a:ext cx="3790121" cy="137185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30F165-5222-E245-B55A-6DA363AB28FD}"/>
              </a:ext>
            </a:extLst>
          </p:cNvPr>
          <p:cNvSpPr/>
          <p:nvPr/>
        </p:nvSpPr>
        <p:spPr>
          <a:xfrm>
            <a:off x="10134726" y="2824425"/>
            <a:ext cx="1830875" cy="1309087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16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1" animBg="1"/>
      <p:bldP spid="18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2156-0D06-F941-AE72-FDE114709D8C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17" y="2221604"/>
            <a:ext cx="10600231" cy="2019091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526879" y="371403"/>
            <a:ext cx="9138242" cy="57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39" b="1" dirty="0" err="1">
                <a:solidFill>
                  <a:schemeClr val="tx1"/>
                </a:solidFill>
                <a:latin typeface="Helvetica"/>
                <a:cs typeface="Helvetica"/>
              </a:rPr>
              <a:t>Kozai-Lidov</a:t>
            </a:r>
            <a:r>
              <a:rPr lang="en-US" sz="2539" b="1" dirty="0">
                <a:solidFill>
                  <a:schemeClr val="tx1"/>
                </a:solidFill>
                <a:latin typeface="Helvetica"/>
                <a:cs typeface="Helvetica"/>
              </a:rPr>
              <a:t> Oscillations</a:t>
            </a:r>
            <a:endParaRPr lang="en-US" sz="2539" b="1" dirty="0">
              <a:solidFill>
                <a:srgbClr val="280099"/>
              </a:solidFill>
              <a:latin typeface="Helvetica"/>
              <a:cs typeface="Helvetica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4F951B5-5EB9-4B49-B10D-45B15E55E133}"/>
              </a:ext>
            </a:extLst>
          </p:cNvPr>
          <p:cNvSpPr/>
          <p:nvPr/>
        </p:nvSpPr>
        <p:spPr>
          <a:xfrm>
            <a:off x="1921565" y="3231149"/>
            <a:ext cx="2279374" cy="360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39DAAB-2D1A-5A42-AE15-0891BFEE9307}"/>
              </a:ext>
            </a:extLst>
          </p:cNvPr>
          <p:cNvSpPr/>
          <p:nvPr/>
        </p:nvSpPr>
        <p:spPr>
          <a:xfrm>
            <a:off x="8421756" y="3297410"/>
            <a:ext cx="1364974" cy="360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73D823-60F4-C744-B9FA-9D6291395187}"/>
              </a:ext>
            </a:extLst>
          </p:cNvPr>
          <p:cNvSpPr txBox="1"/>
          <p:nvPr/>
        </p:nvSpPr>
        <p:spPr>
          <a:xfrm>
            <a:off x="9462051" y="2503143"/>
            <a:ext cx="118981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(Sun)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CE1132-BDD4-0743-8647-B5188D9C9536}"/>
              </a:ext>
            </a:extLst>
          </p:cNvPr>
          <p:cNvSpPr txBox="1"/>
          <p:nvPr/>
        </p:nvSpPr>
        <p:spPr>
          <a:xfrm>
            <a:off x="3074504" y="3231149"/>
            <a:ext cx="118981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test particle</a:t>
            </a:r>
          </a:p>
        </p:txBody>
      </p:sp>
    </p:spTree>
    <p:extLst>
      <p:ext uri="{BB962C8B-B14F-4D97-AF65-F5344CB8AC3E}">
        <p14:creationId xmlns:p14="http://schemas.microsoft.com/office/powerpoint/2010/main" val="2900689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2156-0D06-F941-AE72-FDE114709D8C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018" y="1115656"/>
            <a:ext cx="9786516" cy="4893258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526879" y="371403"/>
            <a:ext cx="9138242" cy="57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39" b="1" dirty="0">
                <a:solidFill>
                  <a:schemeClr val="tx1"/>
                </a:solidFill>
                <a:latin typeface="Helvetica"/>
                <a:cs typeface="Helvetica"/>
              </a:rPr>
              <a:t>Effect of Inclination</a:t>
            </a:r>
            <a:endParaRPr lang="en-US" sz="2539" b="1" dirty="0">
              <a:solidFill>
                <a:srgbClr val="280099"/>
              </a:solidFill>
              <a:latin typeface="Helvetica"/>
              <a:cs typeface="Helvetic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3265" y="1115656"/>
            <a:ext cx="11783269" cy="1655536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6399" y="2771192"/>
            <a:ext cx="11783269" cy="1426235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33265" y="4197427"/>
            <a:ext cx="11783269" cy="1811487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23720" y="1916935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b="1" i="1" baseline="-25000" dirty="0">
                <a:solidFill>
                  <a:schemeClr val="accent1">
                    <a:lumMod val="50000"/>
                  </a:schemeClr>
                </a:solidFill>
              </a:rPr>
              <a:t>0 </a:t>
            </a:r>
            <a:r>
              <a:rPr lang="en-US" b="1" i="1">
                <a:solidFill>
                  <a:schemeClr val="accent1">
                    <a:lumMod val="50000"/>
                  </a:schemeClr>
                </a:solidFill>
              </a:rPr>
              <a:t>= 0</a:t>
            </a:r>
            <a:r>
              <a:rPr lang="en-US" b="1" i="1" baseline="30000">
                <a:solidFill>
                  <a:schemeClr val="accent1">
                    <a:lumMod val="50000"/>
                  </a:schemeClr>
                </a:solidFill>
              </a:rPr>
              <a:t>o</a:t>
            </a:r>
            <a:endParaRPr lang="en-US" b="1" i="1" baseline="30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3719" y="3299643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b="1" i="1" baseline="-25000" dirty="0">
                <a:solidFill>
                  <a:schemeClr val="accent1">
                    <a:lumMod val="50000"/>
                  </a:schemeClr>
                </a:solidFill>
              </a:rPr>
              <a:t>0 </a:t>
            </a:r>
            <a:r>
              <a:rPr lang="en-US" b="1" i="1">
                <a:solidFill>
                  <a:schemeClr val="accent1">
                    <a:lumMod val="50000"/>
                  </a:schemeClr>
                </a:solidFill>
              </a:rPr>
              <a:t>= 60</a:t>
            </a:r>
            <a:r>
              <a:rPr lang="en-US" b="1" i="1" baseline="30000">
                <a:solidFill>
                  <a:schemeClr val="accent1">
                    <a:lumMod val="50000"/>
                  </a:schemeClr>
                </a:solidFill>
              </a:rPr>
              <a:t>o</a:t>
            </a:r>
            <a:endParaRPr lang="en-US" b="1" i="1" baseline="30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05128" y="4888510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b="1" i="1" baseline="-25000" dirty="0">
                <a:solidFill>
                  <a:schemeClr val="accent1">
                    <a:lumMod val="50000"/>
                  </a:schemeClr>
                </a:solidFill>
              </a:rPr>
              <a:t>0 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= 90</a:t>
            </a:r>
            <a:r>
              <a:rPr lang="en-US" b="1" i="1" baseline="30000" dirty="0">
                <a:solidFill>
                  <a:schemeClr val="accent1">
                    <a:lumMod val="50000"/>
                  </a:schemeClr>
                </a:solidFill>
              </a:rPr>
              <a:t>o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20828" y="6524010"/>
            <a:ext cx="23262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Helvetica Light" charset="0"/>
              </a:rPr>
              <a:t>Lyra, </a:t>
            </a:r>
            <a:r>
              <a:rPr lang="en-US" sz="1200" dirty="0" err="1">
                <a:latin typeface="Helvetica Light" charset="0"/>
              </a:rPr>
              <a:t>Youdin</a:t>
            </a:r>
            <a:r>
              <a:rPr lang="en-US" sz="1200" dirty="0">
                <a:latin typeface="Helvetica Light" charset="0"/>
              </a:rPr>
              <a:t>, &amp; Johansen 2020</a:t>
            </a:r>
            <a:endParaRPr lang="en-US" sz="1200" dirty="0">
              <a:effectLst/>
              <a:latin typeface="Helvetica Light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B4A2EF-C5A2-494E-B6A7-F840D864FA53}"/>
              </a:ext>
            </a:extLst>
          </p:cNvPr>
          <p:cNvSpPr/>
          <p:nvPr/>
        </p:nvSpPr>
        <p:spPr>
          <a:xfrm>
            <a:off x="199895" y="1003109"/>
            <a:ext cx="11874557" cy="316781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08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2156-0D06-F941-AE72-FDE114709D8C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033" y="1524777"/>
            <a:ext cx="7132361" cy="32431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10" y="1738064"/>
            <a:ext cx="3429531" cy="3252577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526879" y="371403"/>
            <a:ext cx="9138242" cy="57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39" b="1" dirty="0" err="1">
                <a:solidFill>
                  <a:schemeClr val="tx1"/>
                </a:solidFill>
                <a:latin typeface="Helvetica"/>
                <a:cs typeface="Helvetica"/>
              </a:rPr>
              <a:t>Kozai</a:t>
            </a:r>
            <a:r>
              <a:rPr lang="en-US" sz="2539" b="1" dirty="0">
                <a:solidFill>
                  <a:schemeClr val="tx1"/>
                </a:solidFill>
                <a:latin typeface="Helvetica"/>
                <a:cs typeface="Helvetica"/>
              </a:rPr>
              <a:t> + Tidal Friction + Drag</a:t>
            </a:r>
            <a:endParaRPr lang="en-US" sz="2539" b="1" dirty="0">
              <a:solidFill>
                <a:srgbClr val="280099"/>
              </a:solidFill>
              <a:latin typeface="Helvetica"/>
              <a:cs typeface="Helvetic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20828" y="6524010"/>
            <a:ext cx="23262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Helvetica Light" charset="0"/>
              </a:rPr>
              <a:t>Lyra, </a:t>
            </a:r>
            <a:r>
              <a:rPr lang="en-US" sz="1200" dirty="0" err="1">
                <a:latin typeface="Helvetica Light" charset="0"/>
              </a:rPr>
              <a:t>Youdin</a:t>
            </a:r>
            <a:r>
              <a:rPr lang="en-US" sz="1200" dirty="0">
                <a:latin typeface="Helvetica Light" charset="0"/>
              </a:rPr>
              <a:t>, &amp; Johansen 2020</a:t>
            </a:r>
            <a:endParaRPr lang="en-US" sz="1200" dirty="0">
              <a:effectLst/>
              <a:latin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752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2156-0D06-F941-AE72-FDE114709D8C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700" y="1524000"/>
            <a:ext cx="7594600" cy="3797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993" y="5017529"/>
            <a:ext cx="6972300" cy="673100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526879" y="371403"/>
            <a:ext cx="9138242" cy="57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39" b="1" dirty="0">
                <a:solidFill>
                  <a:schemeClr val="tx1"/>
                </a:solidFill>
                <a:latin typeface="Helvetica"/>
                <a:cs typeface="Helvetica"/>
              </a:rPr>
              <a:t>Critical Inclination</a:t>
            </a:r>
            <a:endParaRPr lang="en-US" sz="2539" b="1" dirty="0">
              <a:solidFill>
                <a:srgbClr val="280099"/>
              </a:solidFill>
              <a:latin typeface="Helvetica"/>
              <a:cs typeface="Helvetic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20828" y="6524010"/>
            <a:ext cx="23262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Helvetica Light" charset="0"/>
              </a:rPr>
              <a:t>Lyra, </a:t>
            </a:r>
            <a:r>
              <a:rPr lang="en-US" sz="1200" dirty="0" err="1">
                <a:latin typeface="Helvetica Light" charset="0"/>
              </a:rPr>
              <a:t>Youdin</a:t>
            </a:r>
            <a:r>
              <a:rPr lang="en-US" sz="1200" dirty="0">
                <a:latin typeface="Helvetica Light" charset="0"/>
              </a:rPr>
              <a:t>, &amp; Johansen 2020</a:t>
            </a:r>
            <a:endParaRPr lang="en-US" sz="1200" dirty="0">
              <a:effectLst/>
              <a:latin typeface="Helvetica Light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94E9C9-B908-C645-8EA1-2EC394C496D0}"/>
              </a:ext>
            </a:extLst>
          </p:cNvPr>
          <p:cNvSpPr txBox="1"/>
          <p:nvPr/>
        </p:nvSpPr>
        <p:spPr>
          <a:xfrm>
            <a:off x="650490" y="3475166"/>
            <a:ext cx="1493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No contact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5CCD4B-96DA-8B46-86F2-8E4FD6230823}"/>
              </a:ext>
            </a:extLst>
          </p:cNvPr>
          <p:cNvSpPr/>
          <p:nvPr/>
        </p:nvSpPr>
        <p:spPr>
          <a:xfrm>
            <a:off x="650490" y="3429000"/>
            <a:ext cx="1197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2112543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2156-0D06-F941-AE72-FDE114709D8C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69950"/>
            <a:ext cx="10972800" cy="5486400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526879" y="107102"/>
            <a:ext cx="9138242" cy="57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39" b="1" dirty="0" err="1">
                <a:solidFill>
                  <a:schemeClr val="tx1"/>
                </a:solidFill>
                <a:latin typeface="Helvetica"/>
                <a:cs typeface="Helvetica"/>
              </a:rPr>
              <a:t>Kozai</a:t>
            </a:r>
            <a:r>
              <a:rPr lang="en-US" sz="2539" b="1" dirty="0">
                <a:solidFill>
                  <a:schemeClr val="tx1"/>
                </a:solidFill>
                <a:latin typeface="Helvetica"/>
                <a:cs typeface="Helvetica"/>
              </a:rPr>
              <a:t> + Tidal Friction + Drag</a:t>
            </a:r>
            <a:endParaRPr lang="en-US" sz="2539" b="1" dirty="0">
              <a:solidFill>
                <a:srgbClr val="280099"/>
              </a:solidFill>
              <a:latin typeface="Helvetica"/>
              <a:cs typeface="Helvetic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20828" y="6524010"/>
            <a:ext cx="23262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Helvetica Light" charset="0"/>
              </a:rPr>
              <a:t>Lyra, </a:t>
            </a:r>
            <a:r>
              <a:rPr lang="en-US" sz="1200" dirty="0" err="1">
                <a:latin typeface="Helvetica Light" charset="0"/>
              </a:rPr>
              <a:t>Youdin</a:t>
            </a:r>
            <a:r>
              <a:rPr lang="en-US" sz="1200" dirty="0">
                <a:latin typeface="Helvetica Light" charset="0"/>
              </a:rPr>
              <a:t>, &amp; Johansen 2020</a:t>
            </a:r>
            <a:endParaRPr lang="en-US" sz="1200" dirty="0">
              <a:effectLst/>
              <a:latin typeface="Helvetica Light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4E2DA5-5A1C-E749-8263-462DB01582B8}"/>
              </a:ext>
            </a:extLst>
          </p:cNvPr>
          <p:cNvSpPr/>
          <p:nvPr/>
        </p:nvSpPr>
        <p:spPr>
          <a:xfrm>
            <a:off x="265043" y="3616378"/>
            <a:ext cx="12192000" cy="25558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07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2156-0D06-F941-AE72-FDE114709D8C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69950"/>
            <a:ext cx="10972800" cy="5486400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526879" y="107102"/>
            <a:ext cx="9138242" cy="57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39" b="1" dirty="0" err="1">
                <a:solidFill>
                  <a:schemeClr val="tx1"/>
                </a:solidFill>
                <a:latin typeface="Helvetica"/>
                <a:cs typeface="Helvetica"/>
              </a:rPr>
              <a:t>Kozai</a:t>
            </a:r>
            <a:r>
              <a:rPr lang="en-US" sz="2539" b="1" dirty="0">
                <a:solidFill>
                  <a:schemeClr val="tx1"/>
                </a:solidFill>
                <a:latin typeface="Helvetica"/>
                <a:cs typeface="Helvetica"/>
              </a:rPr>
              <a:t> + Tidal Friction + Drag</a:t>
            </a:r>
            <a:endParaRPr lang="en-US" sz="2539" b="1" dirty="0">
              <a:solidFill>
                <a:srgbClr val="280099"/>
              </a:solidFill>
              <a:latin typeface="Helvetica"/>
              <a:cs typeface="Helvetic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20828" y="6524010"/>
            <a:ext cx="23262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Helvetica Light" charset="0"/>
              </a:rPr>
              <a:t>Lyra, </a:t>
            </a:r>
            <a:r>
              <a:rPr lang="en-US" sz="1200" dirty="0" err="1">
                <a:latin typeface="Helvetica Light" charset="0"/>
              </a:rPr>
              <a:t>Youdin</a:t>
            </a:r>
            <a:r>
              <a:rPr lang="en-US" sz="1200" dirty="0">
                <a:latin typeface="Helvetica Light" charset="0"/>
              </a:rPr>
              <a:t>, &amp; Johansen 2020</a:t>
            </a:r>
            <a:endParaRPr lang="en-US" sz="1200" dirty="0">
              <a:effectLst/>
              <a:latin typeface="Helvetica Light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4E2DA5-5A1C-E749-8263-462DB01582B8}"/>
              </a:ext>
            </a:extLst>
          </p:cNvPr>
          <p:cNvSpPr/>
          <p:nvPr/>
        </p:nvSpPr>
        <p:spPr>
          <a:xfrm>
            <a:off x="6095999" y="873179"/>
            <a:ext cx="6334539" cy="548317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1399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2156-0D06-F941-AE72-FDE114709D8C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69950"/>
            <a:ext cx="10972800" cy="5486400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526879" y="107102"/>
            <a:ext cx="9138242" cy="57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39" b="1" dirty="0" err="1">
                <a:solidFill>
                  <a:schemeClr val="tx1"/>
                </a:solidFill>
                <a:latin typeface="Helvetica"/>
                <a:cs typeface="Helvetica"/>
              </a:rPr>
              <a:t>Kozai</a:t>
            </a:r>
            <a:r>
              <a:rPr lang="en-US" sz="2539" b="1" dirty="0">
                <a:solidFill>
                  <a:schemeClr val="tx1"/>
                </a:solidFill>
                <a:latin typeface="Helvetica"/>
                <a:cs typeface="Helvetica"/>
              </a:rPr>
              <a:t> + Tidal Friction + Drag</a:t>
            </a:r>
            <a:endParaRPr lang="en-US" sz="2539" b="1" dirty="0">
              <a:solidFill>
                <a:srgbClr val="280099"/>
              </a:solidFill>
              <a:latin typeface="Helvetica"/>
              <a:cs typeface="Helvetic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20828" y="6524010"/>
            <a:ext cx="23262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Helvetica Light" charset="0"/>
              </a:rPr>
              <a:t>Lyra, </a:t>
            </a:r>
            <a:r>
              <a:rPr lang="en-US" sz="1200" dirty="0" err="1">
                <a:latin typeface="Helvetica Light" charset="0"/>
              </a:rPr>
              <a:t>Youdin</a:t>
            </a:r>
            <a:r>
              <a:rPr lang="en-US" sz="1200" dirty="0">
                <a:latin typeface="Helvetica Light" charset="0"/>
              </a:rPr>
              <a:t>, &amp; Johansen 2020</a:t>
            </a:r>
            <a:endParaRPr lang="en-US" sz="1200" dirty="0">
              <a:effectLst/>
              <a:latin typeface="Helvetica Light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4E2DA5-5A1C-E749-8263-462DB01582B8}"/>
              </a:ext>
            </a:extLst>
          </p:cNvPr>
          <p:cNvSpPr/>
          <p:nvPr/>
        </p:nvSpPr>
        <p:spPr>
          <a:xfrm>
            <a:off x="609601" y="873179"/>
            <a:ext cx="11820938" cy="2757917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E444BC-98CE-BC4E-A820-5B7FCC7409A0}"/>
              </a:ext>
            </a:extLst>
          </p:cNvPr>
          <p:cNvSpPr/>
          <p:nvPr/>
        </p:nvSpPr>
        <p:spPr>
          <a:xfrm>
            <a:off x="609599" y="3429000"/>
            <a:ext cx="5532782" cy="2757917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7048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2156-0D06-F941-AE72-FDE114709D8C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5200"/>
            <a:ext cx="12192000" cy="49072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6867" y="6449694"/>
            <a:ext cx="810735" cy="351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6000"/>
              </a:lnSpc>
              <a:tabLst>
                <a:tab pos="656433" algn="l"/>
                <a:tab pos="1312865" algn="l"/>
                <a:tab pos="1969298" algn="l"/>
                <a:tab pos="2625730" algn="l"/>
                <a:tab pos="3282163" algn="l"/>
                <a:tab pos="3938595" algn="l"/>
                <a:tab pos="4595028" algn="l"/>
                <a:tab pos="5251460" algn="l"/>
                <a:tab pos="5907893" algn="l"/>
                <a:tab pos="6564325" algn="l"/>
                <a:tab pos="7220758" algn="l"/>
                <a:tab pos="7877190" algn="l"/>
                <a:tab pos="8533623" algn="l"/>
              </a:tabLst>
            </a:pPr>
            <a:r>
              <a:rPr lang="en-US" sz="1451" dirty="0">
                <a:solidFill>
                  <a:srgbClr val="4C4C4C"/>
                </a:solidFill>
                <a:latin typeface="Helvetica"/>
                <a:cs typeface="Helvetica"/>
              </a:rPr>
              <a:t>W. Lyra</a:t>
            </a:r>
            <a:endParaRPr lang="en-US" sz="1451" dirty="0">
              <a:solidFill>
                <a:srgbClr val="333333"/>
              </a:solidFill>
              <a:latin typeface="Helvetica"/>
              <a:cs typeface="Helvetica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526879" y="371403"/>
            <a:ext cx="9138242" cy="57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39" b="1" dirty="0">
                <a:solidFill>
                  <a:schemeClr val="tx1"/>
                </a:solidFill>
                <a:latin typeface="Helvetica"/>
                <a:cs typeface="Helvetica"/>
              </a:rPr>
              <a:t>The Cartoon Image</a:t>
            </a:r>
          </a:p>
          <a:p>
            <a:pPr algn="ctr">
              <a:lnSpc>
                <a:spcPct val="116000"/>
              </a:lnSpc>
            </a:pPr>
            <a:endParaRPr lang="en-US" sz="2539" b="1" dirty="0">
              <a:solidFill>
                <a:srgbClr val="280099"/>
              </a:solidFill>
              <a:latin typeface="Helvetica"/>
              <a:cs typeface="Helvetica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76B03B-216A-2745-9B32-E62647E294BC}"/>
              </a:ext>
            </a:extLst>
          </p:cNvPr>
          <p:cNvSpPr/>
          <p:nvPr/>
        </p:nvSpPr>
        <p:spPr>
          <a:xfrm>
            <a:off x="5286394" y="6581001"/>
            <a:ext cx="16466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Helvetica Light" charset="0"/>
              </a:rPr>
              <a:t>Sketch by J.T. Keane</a:t>
            </a:r>
            <a:endParaRPr lang="en-US" sz="1200" dirty="0">
              <a:effectLst/>
              <a:latin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6967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2156-0D06-F941-AE72-FDE114709D8C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28800"/>
            <a:ext cx="10972800" cy="3200400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526879" y="454997"/>
            <a:ext cx="9138242" cy="57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39" b="1" dirty="0">
                <a:solidFill>
                  <a:schemeClr val="tx1"/>
                </a:solidFill>
                <a:latin typeface="Helvetica"/>
                <a:cs typeface="Helvetica"/>
              </a:rPr>
              <a:t>Effect </a:t>
            </a:r>
            <a:r>
              <a:rPr lang="en-US" sz="2539" b="1">
                <a:solidFill>
                  <a:schemeClr val="tx1"/>
                </a:solidFill>
                <a:latin typeface="Helvetica"/>
                <a:cs typeface="Helvetica"/>
              </a:rPr>
              <a:t>of Drag</a:t>
            </a:r>
            <a:endParaRPr lang="en-US" sz="2539" b="1" dirty="0">
              <a:solidFill>
                <a:srgbClr val="280099"/>
              </a:solidFill>
              <a:latin typeface="Helvetica"/>
              <a:cs typeface="Helvetic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20828" y="6524010"/>
            <a:ext cx="23262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Helvetica Light" charset="0"/>
              </a:rPr>
              <a:t>Lyra, </a:t>
            </a:r>
            <a:r>
              <a:rPr lang="en-US" sz="1200" dirty="0" err="1">
                <a:latin typeface="Helvetica Light" charset="0"/>
              </a:rPr>
              <a:t>Youdin</a:t>
            </a:r>
            <a:r>
              <a:rPr lang="en-US" sz="1200" dirty="0">
                <a:latin typeface="Helvetica Light" charset="0"/>
              </a:rPr>
              <a:t>, &amp; Johansen 2020</a:t>
            </a:r>
            <a:endParaRPr lang="en-US" sz="1200" dirty="0">
              <a:effectLst/>
              <a:latin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087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2156-0D06-F941-AE72-FDE114709D8C}" type="slidenum">
              <a:rPr lang="en-US" smtClean="0"/>
              <a:t>21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498336"/>
            <a:ext cx="3319511" cy="3995090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36708" y="336775"/>
            <a:ext cx="6339863" cy="57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39" b="1" dirty="0">
                <a:solidFill>
                  <a:schemeClr val="tx1"/>
                </a:solidFill>
                <a:latin typeface="Helvetica"/>
                <a:cs typeface="Helvetica"/>
              </a:rPr>
              <a:t>Conclusions</a:t>
            </a:r>
            <a:endParaRPr lang="en-US" sz="2539" b="1" dirty="0">
              <a:solidFill>
                <a:srgbClr val="280099"/>
              </a:solidFill>
              <a:latin typeface="Helvetica"/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3183" y="1129004"/>
            <a:ext cx="7343870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Solved the binary planetesimal problem with gas drag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Implemented the solution into a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Kozai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plus tidal friction code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Contact possible in the asteroid belt within 0.1 </a:t>
            </a:r>
            <a:r>
              <a:rPr lang="en-US" dirty="0" err="1"/>
              <a:t>Myr</a:t>
            </a:r>
            <a:r>
              <a:rPr lang="en-US" dirty="0"/>
              <a:t> (depleted of binaries)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Contact via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Kozai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cycles in the Kuiper belt, orbits become grazing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Window of contact increased by </a:t>
            </a:r>
            <a:r>
              <a:rPr lang="en-US" i="1" dirty="0"/>
              <a:t>J</a:t>
            </a:r>
            <a:r>
              <a:rPr lang="en-US" i="1" baseline="-25000" dirty="0"/>
              <a:t>2</a:t>
            </a:r>
            <a:r>
              <a:rPr lang="en-US" dirty="0"/>
              <a:t> and drag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Model predictions: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~ 10% of KBCC binaries should be contact binaries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Velocities at contact should be about 3-4 m/s</a:t>
            </a:r>
          </a:p>
          <a:p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Open questions: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Single-averaged (or N-body) needed to reproduce final inclinations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Combine our model with single-averaged </a:t>
            </a:r>
            <a:r>
              <a:rPr lang="en-US" dirty="0" err="1"/>
              <a:t>Kozai</a:t>
            </a:r>
            <a:r>
              <a:rPr lang="en-US" dirty="0"/>
              <a:t> (or N-body) 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620828" y="6524010"/>
            <a:ext cx="23262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Helvetica Light" charset="0"/>
              </a:rPr>
              <a:t>Lyra, </a:t>
            </a:r>
            <a:r>
              <a:rPr lang="en-US" sz="1200" dirty="0" err="1">
                <a:latin typeface="Helvetica Light" charset="0"/>
              </a:rPr>
              <a:t>Youdin</a:t>
            </a:r>
            <a:r>
              <a:rPr lang="en-US" sz="1200" dirty="0">
                <a:latin typeface="Helvetica Light" charset="0"/>
              </a:rPr>
              <a:t>, &amp; Johansen 2020</a:t>
            </a:r>
            <a:endParaRPr lang="en-US" sz="1200" dirty="0">
              <a:effectLst/>
              <a:latin typeface="Helvetica Light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8E99B6-6E06-7C44-9F80-F74A15A2C639}"/>
              </a:ext>
            </a:extLst>
          </p:cNvPr>
          <p:cNvSpPr/>
          <p:nvPr/>
        </p:nvSpPr>
        <p:spPr>
          <a:xfrm>
            <a:off x="9572888" y="5509389"/>
            <a:ext cx="139493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latin typeface="Helvetica Light" charset="0"/>
              </a:rPr>
              <a:t>Sketch by J.T. Keane</a:t>
            </a:r>
            <a:endParaRPr lang="en-US" sz="1000" dirty="0">
              <a:effectLst/>
              <a:latin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5555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Map&#10;&#10;Description automatically generated">
            <a:extLst>
              <a:ext uri="{FF2B5EF4-FFF2-40B4-BE49-F238E27FC236}">
                <a16:creationId xmlns:a16="http://schemas.microsoft.com/office/drawing/2014/main" id="{152A2D60-BF03-DF41-A0F0-FA809DF52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562" y="1632959"/>
            <a:ext cx="5254351" cy="38034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0D5A9A-30F2-A54A-8EB1-D63F6D0D7D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306" y="5650770"/>
            <a:ext cx="850394" cy="7037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A5303D2-F06D-5F43-92EF-670E04024C9E}"/>
              </a:ext>
            </a:extLst>
          </p:cNvPr>
          <p:cNvSpPr/>
          <p:nvPr/>
        </p:nvSpPr>
        <p:spPr>
          <a:xfrm>
            <a:off x="6056382" y="6463277"/>
            <a:ext cx="1701799" cy="295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6000"/>
              </a:lnSpc>
              <a:tabLst>
                <a:tab pos="656433" algn="l"/>
                <a:tab pos="1312865" algn="l"/>
                <a:tab pos="1969298" algn="l"/>
                <a:tab pos="2625730" algn="l"/>
                <a:tab pos="3282163" algn="l"/>
                <a:tab pos="3938595" algn="l"/>
                <a:tab pos="4595028" algn="l"/>
                <a:tab pos="5251460" algn="l"/>
                <a:tab pos="5907893" algn="l"/>
                <a:tab pos="6564325" algn="l"/>
                <a:tab pos="7220758" algn="l"/>
                <a:tab pos="7877190" algn="l"/>
                <a:tab pos="8533623" algn="l"/>
              </a:tabLst>
            </a:pPr>
            <a:r>
              <a:rPr lang="en-US" sz="1200" dirty="0">
                <a:solidFill>
                  <a:srgbClr val="002060"/>
                </a:solidFill>
                <a:latin typeface="Helvetica"/>
                <a:cs typeface="Helvetica"/>
              </a:rPr>
              <a:t>TCAN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B078DD-8B3B-D24F-A97D-3A22E463F6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692" y="5630692"/>
            <a:ext cx="774795" cy="77884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B078261-6D2C-8E46-BE54-AF1FF4E8DF24}"/>
              </a:ext>
            </a:extLst>
          </p:cNvPr>
          <p:cNvSpPr/>
          <p:nvPr/>
        </p:nvSpPr>
        <p:spPr>
          <a:xfrm>
            <a:off x="4309785" y="6407284"/>
            <a:ext cx="1944292" cy="295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6000"/>
              </a:lnSpc>
              <a:tabLst>
                <a:tab pos="656433" algn="l"/>
                <a:tab pos="1312865" algn="l"/>
                <a:tab pos="1969298" algn="l"/>
                <a:tab pos="2625730" algn="l"/>
                <a:tab pos="3282163" algn="l"/>
                <a:tab pos="3938595" algn="l"/>
                <a:tab pos="4595028" algn="l"/>
                <a:tab pos="5251460" algn="l"/>
                <a:tab pos="5907893" algn="l"/>
                <a:tab pos="6564325" algn="l"/>
                <a:tab pos="7220758" algn="l"/>
                <a:tab pos="7877190" algn="l"/>
                <a:tab pos="8533623" algn="l"/>
              </a:tabLst>
            </a:pPr>
            <a:r>
              <a:rPr lang="en-US" sz="1200" dirty="0">
                <a:solidFill>
                  <a:srgbClr val="002060"/>
                </a:solidFill>
                <a:latin typeface="Helvetica"/>
                <a:cs typeface="Helvetica"/>
              </a:rPr>
              <a:t>AAG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5C530C6-0638-394E-B388-16234FC8DA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144" y="1352550"/>
            <a:ext cx="6061933" cy="3916941"/>
          </a:xfrm>
          <a:prstGeom prst="rect">
            <a:avLst/>
          </a:prstGeom>
        </p:spPr>
      </p:pic>
      <p:sp>
        <p:nvSpPr>
          <p:cNvPr id="12" name="Text Box 2">
            <a:extLst>
              <a:ext uri="{FF2B5EF4-FFF2-40B4-BE49-F238E27FC236}">
                <a16:creationId xmlns:a16="http://schemas.microsoft.com/office/drawing/2014/main" id="{6B697790-6D76-2C4B-897F-4809A119C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311" y="356856"/>
            <a:ext cx="11637378" cy="57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39" b="1" dirty="0">
                <a:solidFill>
                  <a:schemeClr val="tx1"/>
                </a:solidFill>
                <a:latin typeface="Helvetica"/>
                <a:cs typeface="Helvetica"/>
              </a:rPr>
              <a:t>Hiring 2 postdocs and 2 PhD students </a:t>
            </a:r>
          </a:p>
        </p:txBody>
      </p:sp>
      <p:pic>
        <p:nvPicPr>
          <p:cNvPr id="14" name="Picture 13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85F0CDB5-5767-5148-A4FD-C20F5A9FC8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7039" y="2471602"/>
            <a:ext cx="478340" cy="597012"/>
          </a:xfrm>
          <a:prstGeom prst="rect">
            <a:avLst/>
          </a:prstGeom>
        </p:spPr>
      </p:pic>
      <p:pic>
        <p:nvPicPr>
          <p:cNvPr id="16" name="Picture 15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62C1AD0F-43E1-C346-BEAE-1C3DCD0514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44304" y="3430975"/>
            <a:ext cx="468245" cy="597012"/>
          </a:xfrm>
          <a:prstGeom prst="rect">
            <a:avLst/>
          </a:prstGeom>
        </p:spPr>
      </p:pic>
      <p:pic>
        <p:nvPicPr>
          <p:cNvPr id="18" name="Picture 17" descr="A person standing in front of a book shelf&#10;&#10;Description automatically generated">
            <a:extLst>
              <a:ext uri="{FF2B5EF4-FFF2-40B4-BE49-F238E27FC236}">
                <a16:creationId xmlns:a16="http://schemas.microsoft.com/office/drawing/2014/main" id="{FA4F545F-EBB2-5645-9931-D01FBEA747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03434" y="2532739"/>
            <a:ext cx="666750" cy="666750"/>
          </a:xfrm>
          <a:prstGeom prst="rect">
            <a:avLst/>
          </a:prstGeom>
        </p:spPr>
      </p:pic>
      <p:pic>
        <p:nvPicPr>
          <p:cNvPr id="20" name="Picture 19" descr="A close up of a person smiling for the camera&#10;&#10;Description automatically generated">
            <a:extLst>
              <a:ext uri="{FF2B5EF4-FFF2-40B4-BE49-F238E27FC236}">
                <a16:creationId xmlns:a16="http://schemas.microsoft.com/office/drawing/2014/main" id="{E0276CA7-4384-4A47-93C6-6E590C3A69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81669" y="2831308"/>
            <a:ext cx="446789" cy="595717"/>
          </a:xfrm>
          <a:prstGeom prst="rect">
            <a:avLst/>
          </a:prstGeom>
        </p:spPr>
      </p:pic>
      <p:pic>
        <p:nvPicPr>
          <p:cNvPr id="22" name="Picture 21" descr="A person standing in front of a book shelf&#10;&#10;Description automatically generated">
            <a:extLst>
              <a:ext uri="{FF2B5EF4-FFF2-40B4-BE49-F238E27FC236}">
                <a16:creationId xmlns:a16="http://schemas.microsoft.com/office/drawing/2014/main" id="{8E6829B1-A558-8F40-92A0-048341E6463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51789" y="3534695"/>
            <a:ext cx="528330" cy="59701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ECE3200-06DE-A649-919E-167E2474BF69}"/>
              </a:ext>
            </a:extLst>
          </p:cNvPr>
          <p:cNvSpPr/>
          <p:nvPr/>
        </p:nvSpPr>
        <p:spPr>
          <a:xfrm>
            <a:off x="6435239" y="4171800"/>
            <a:ext cx="1618665" cy="1304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86120B4-1AFA-9846-ACAA-56DD37089ED4}"/>
              </a:ext>
            </a:extLst>
          </p:cNvPr>
          <p:cNvSpPr/>
          <p:nvPr/>
        </p:nvSpPr>
        <p:spPr>
          <a:xfrm>
            <a:off x="9928371" y="4783353"/>
            <a:ext cx="1406790" cy="1304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3130E62-5C6E-8E48-B835-998649396EDA}"/>
              </a:ext>
            </a:extLst>
          </p:cNvPr>
          <p:cNvSpPr/>
          <p:nvPr/>
        </p:nvSpPr>
        <p:spPr>
          <a:xfrm>
            <a:off x="9087039" y="4572679"/>
            <a:ext cx="1406790" cy="1304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81829F1-2746-874C-ADF0-47A21ABB25D9}"/>
              </a:ext>
            </a:extLst>
          </p:cNvPr>
          <p:cNvSpPr/>
          <p:nvPr/>
        </p:nvSpPr>
        <p:spPr>
          <a:xfrm>
            <a:off x="7330700" y="4572680"/>
            <a:ext cx="1406790" cy="482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806C1A5-A56C-444E-BD69-F36F2768AE56}"/>
              </a:ext>
            </a:extLst>
          </p:cNvPr>
          <p:cNvSpPr/>
          <p:nvPr/>
        </p:nvSpPr>
        <p:spPr>
          <a:xfrm>
            <a:off x="8521581" y="1435074"/>
            <a:ext cx="1406790" cy="482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 Box 2">
            <a:extLst>
              <a:ext uri="{FF2B5EF4-FFF2-40B4-BE49-F238E27FC236}">
                <a16:creationId xmlns:a16="http://schemas.microsoft.com/office/drawing/2014/main" id="{EA402875-8E1C-2244-AE97-A81ACDF6A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5631" y="4754727"/>
            <a:ext cx="5818689" cy="44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1400" b="1" dirty="0">
                <a:solidFill>
                  <a:schemeClr val="tx1"/>
                </a:solidFill>
                <a:latin typeface="Helvetica"/>
                <a:cs typeface="Helvetica"/>
              </a:rPr>
              <a:t>Wladimir Lyra</a:t>
            </a:r>
            <a:r>
              <a:rPr lang="en-US" sz="1400" dirty="0">
                <a:solidFill>
                  <a:schemeClr val="tx1"/>
                </a:solidFill>
                <a:latin typeface="Helvetica"/>
                <a:cs typeface="Helvetica"/>
              </a:rPr>
              <a:t> – </a:t>
            </a:r>
            <a:r>
              <a:rPr lang="en-US" sz="1400" i="1" dirty="0">
                <a:solidFill>
                  <a:schemeClr val="tx1"/>
                </a:solidFill>
                <a:latin typeface="Helvetica"/>
                <a:cs typeface="Helvetica"/>
              </a:rPr>
              <a:t>New Mexico State University</a:t>
            </a:r>
          </a:p>
          <a:p>
            <a:pPr algn="ctr">
              <a:lnSpc>
                <a:spcPct val="116000"/>
              </a:lnSpc>
            </a:pPr>
            <a:r>
              <a:rPr lang="en-US" sz="1400" b="1" dirty="0">
                <a:solidFill>
                  <a:schemeClr val="tx1"/>
                </a:solidFill>
                <a:latin typeface="Helvetica"/>
                <a:cs typeface="Helvetica"/>
              </a:rPr>
              <a:t>Andrew </a:t>
            </a:r>
            <a:r>
              <a:rPr lang="en-US" sz="1400" b="1" dirty="0" err="1">
                <a:solidFill>
                  <a:schemeClr val="tx1"/>
                </a:solidFill>
                <a:latin typeface="Helvetica"/>
                <a:cs typeface="Helvetica"/>
              </a:rPr>
              <a:t>Youdin</a:t>
            </a:r>
            <a:r>
              <a:rPr lang="en-US" sz="1400" dirty="0">
                <a:solidFill>
                  <a:schemeClr val="tx1"/>
                </a:solidFill>
                <a:latin typeface="Helvetica"/>
                <a:cs typeface="Helvetica"/>
              </a:rPr>
              <a:t> – </a:t>
            </a:r>
            <a:r>
              <a:rPr lang="en-US" sz="1400" i="1" dirty="0">
                <a:solidFill>
                  <a:schemeClr val="tx1"/>
                </a:solidFill>
                <a:latin typeface="Helvetica"/>
                <a:cs typeface="Helvetica"/>
              </a:rPr>
              <a:t>University of Arizona</a:t>
            </a:r>
          </a:p>
          <a:p>
            <a:pPr algn="ctr">
              <a:lnSpc>
                <a:spcPct val="116000"/>
              </a:lnSpc>
            </a:pPr>
            <a:r>
              <a:rPr lang="en-US" sz="1400" b="1" dirty="0">
                <a:solidFill>
                  <a:schemeClr val="tx1"/>
                </a:solidFill>
                <a:latin typeface="Helvetica"/>
                <a:cs typeface="Helvetica"/>
              </a:rPr>
              <a:t>Jake Simon</a:t>
            </a:r>
            <a:r>
              <a:rPr lang="en-US" sz="1400" dirty="0">
                <a:solidFill>
                  <a:schemeClr val="tx1"/>
                </a:solidFill>
                <a:latin typeface="Helvetica"/>
                <a:cs typeface="Helvetica"/>
              </a:rPr>
              <a:t> – </a:t>
            </a:r>
            <a:r>
              <a:rPr lang="en-US" sz="1400" i="1" dirty="0">
                <a:solidFill>
                  <a:schemeClr val="tx1"/>
                </a:solidFill>
                <a:latin typeface="Helvetica"/>
                <a:cs typeface="Helvetica"/>
              </a:rPr>
              <a:t>Iowa State University</a:t>
            </a:r>
          </a:p>
          <a:p>
            <a:pPr algn="ctr">
              <a:lnSpc>
                <a:spcPct val="116000"/>
              </a:lnSpc>
            </a:pPr>
            <a:r>
              <a:rPr lang="en-US" sz="1400" b="1" dirty="0">
                <a:solidFill>
                  <a:schemeClr val="tx1"/>
                </a:solidFill>
                <a:latin typeface="Helvetica"/>
                <a:cs typeface="Helvetica"/>
              </a:rPr>
              <a:t>Chao-Chin Yang</a:t>
            </a:r>
            <a:r>
              <a:rPr lang="en-US" sz="1400" dirty="0">
                <a:solidFill>
                  <a:schemeClr val="tx1"/>
                </a:solidFill>
                <a:latin typeface="Helvetica"/>
                <a:cs typeface="Helvetica"/>
              </a:rPr>
              <a:t> – </a:t>
            </a:r>
            <a:r>
              <a:rPr lang="en-US" sz="1400" i="1" dirty="0">
                <a:solidFill>
                  <a:schemeClr val="tx1"/>
                </a:solidFill>
                <a:latin typeface="Helvetica"/>
                <a:cs typeface="Helvetica"/>
              </a:rPr>
              <a:t>University of Nevada, Las Vegas</a:t>
            </a:r>
          </a:p>
          <a:p>
            <a:pPr algn="ctr">
              <a:lnSpc>
                <a:spcPct val="116000"/>
              </a:lnSpc>
            </a:pPr>
            <a:r>
              <a:rPr lang="en-US" sz="1400" b="1" dirty="0" err="1">
                <a:solidFill>
                  <a:schemeClr val="tx1"/>
                </a:solidFill>
                <a:latin typeface="Helvetica"/>
                <a:cs typeface="Helvetica"/>
              </a:rPr>
              <a:t>Orkan</a:t>
            </a:r>
            <a:r>
              <a:rPr lang="en-US" sz="1400" b="1" dirty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Helvetica"/>
                <a:cs typeface="Helvetica"/>
              </a:rPr>
              <a:t>Umurhan</a:t>
            </a:r>
            <a:r>
              <a:rPr lang="en-US" sz="1400" dirty="0">
                <a:solidFill>
                  <a:schemeClr val="tx1"/>
                </a:solidFill>
                <a:latin typeface="Helvetica"/>
                <a:cs typeface="Helvetica"/>
              </a:rPr>
              <a:t> – </a:t>
            </a:r>
            <a:r>
              <a:rPr lang="en-US" sz="1400" i="1" dirty="0">
                <a:solidFill>
                  <a:schemeClr val="tx1"/>
                </a:solidFill>
                <a:latin typeface="Helvetica"/>
                <a:cs typeface="Helvetica"/>
              </a:rPr>
              <a:t>NASA Ames</a:t>
            </a:r>
          </a:p>
          <a:p>
            <a:pPr algn="ctr">
              <a:lnSpc>
                <a:spcPct val="116000"/>
              </a:lnSpc>
            </a:pPr>
            <a:endParaRPr lang="en-US" sz="16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99961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2156-0D06-F941-AE72-FDE114709D8C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363" y="1589479"/>
            <a:ext cx="6126494" cy="476687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77955" y="209158"/>
            <a:ext cx="1705916" cy="484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6000"/>
              </a:lnSpc>
            </a:pPr>
            <a:r>
              <a:rPr lang="en-US" sz="2400" b="1" dirty="0">
                <a:latin typeface="Helvetica"/>
                <a:cs typeface="Helvetica"/>
              </a:rPr>
              <a:t>Hardening</a:t>
            </a:r>
            <a:endParaRPr lang="en-US" sz="2400" b="1" dirty="0">
              <a:solidFill>
                <a:srgbClr val="280099"/>
              </a:solidFill>
              <a:latin typeface="Helvetica"/>
              <a:cs typeface="Helvetic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86394" y="6581001"/>
            <a:ext cx="16466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Helvetica Light" charset="0"/>
              </a:rPr>
              <a:t>Sketch by J.T. Keane</a:t>
            </a:r>
            <a:endParaRPr lang="en-US" sz="1200" dirty="0">
              <a:effectLst/>
              <a:latin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55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B625BF07-A6CE-4947-8AE3-BB2012B3E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232" y="1534749"/>
            <a:ext cx="4999652" cy="44528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252269" y="3734596"/>
            <a:ext cx="88998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Lobe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91530" y="3843354"/>
            <a:ext cx="88998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Lobe 1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44" y="1447442"/>
            <a:ext cx="3200400" cy="1422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44" y="3487754"/>
            <a:ext cx="2184400" cy="711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53062" y="4002371"/>
            <a:ext cx="164892" cy="2865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090472" y="3540177"/>
            <a:ext cx="164892" cy="2865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823150" y="3692577"/>
            <a:ext cx="109728" cy="1371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17173" y="3144634"/>
            <a:ext cx="321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Solve for angular momentum: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083" y="4178546"/>
            <a:ext cx="1600200" cy="8001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490866" y="4709407"/>
            <a:ext cx="332283" cy="3237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749" y="5528549"/>
            <a:ext cx="1549400" cy="5207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613286" y="5716243"/>
            <a:ext cx="332283" cy="3237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03844" y="5528549"/>
            <a:ext cx="1719305" cy="5207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3912" y="5002356"/>
            <a:ext cx="4253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Exponential decay of angular momentum !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46867" y="6449694"/>
            <a:ext cx="810735" cy="351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6000"/>
              </a:lnSpc>
              <a:tabLst>
                <a:tab pos="656433" algn="l"/>
                <a:tab pos="1312865" algn="l"/>
                <a:tab pos="1969298" algn="l"/>
                <a:tab pos="2625730" algn="l"/>
                <a:tab pos="3282163" algn="l"/>
                <a:tab pos="3938595" algn="l"/>
                <a:tab pos="4595028" algn="l"/>
                <a:tab pos="5251460" algn="l"/>
                <a:tab pos="5907893" algn="l"/>
                <a:tab pos="6564325" algn="l"/>
                <a:tab pos="7220758" algn="l"/>
                <a:tab pos="7877190" algn="l"/>
                <a:tab pos="8533623" algn="l"/>
              </a:tabLst>
            </a:pPr>
            <a:r>
              <a:rPr lang="en-US" sz="1451" dirty="0">
                <a:solidFill>
                  <a:srgbClr val="4C4C4C"/>
                </a:solidFill>
                <a:latin typeface="Helvetica"/>
                <a:cs typeface="Helvetica"/>
              </a:rPr>
              <a:t>W. Lyra</a:t>
            </a:r>
            <a:endParaRPr lang="en-US" sz="1451" dirty="0">
              <a:solidFill>
                <a:srgbClr val="333333"/>
              </a:solidFill>
              <a:latin typeface="Helvetica"/>
              <a:cs typeface="Helvetica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20828" y="6524010"/>
            <a:ext cx="23262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Helvetica Light" charset="0"/>
              </a:rPr>
              <a:t>Lyra, </a:t>
            </a:r>
            <a:r>
              <a:rPr lang="en-US" sz="1200" dirty="0" err="1">
                <a:latin typeface="Helvetica Light" charset="0"/>
              </a:rPr>
              <a:t>Youdin</a:t>
            </a:r>
            <a:r>
              <a:rPr lang="en-US" sz="1200" dirty="0">
                <a:latin typeface="Helvetica Light" charset="0"/>
              </a:rPr>
              <a:t>, &amp; Johansen 2020</a:t>
            </a:r>
            <a:endParaRPr lang="en-US" sz="1200" dirty="0">
              <a:effectLst/>
              <a:latin typeface="Helvetica Light" charset="0"/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1526879" y="371403"/>
            <a:ext cx="9138242" cy="57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39" b="1" dirty="0">
                <a:solidFill>
                  <a:schemeClr val="tx1"/>
                </a:solidFill>
                <a:latin typeface="Helvetica"/>
                <a:cs typeface="Helvetica"/>
              </a:rPr>
              <a:t>Angular momentum loss via </a:t>
            </a:r>
            <a:r>
              <a:rPr lang="en-US" sz="2539" b="1">
                <a:solidFill>
                  <a:schemeClr val="tx1"/>
                </a:solidFill>
                <a:latin typeface="Helvetica"/>
                <a:cs typeface="Helvetica"/>
              </a:rPr>
              <a:t>nebular drag</a:t>
            </a:r>
            <a:endParaRPr lang="en-US" sz="2539" b="1" baseline="-25000" dirty="0">
              <a:solidFill>
                <a:schemeClr val="tx1"/>
              </a:solidFill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endParaRPr lang="en-US" sz="2539" b="1" dirty="0">
              <a:solidFill>
                <a:srgbClr val="280099"/>
              </a:solidFill>
              <a:latin typeface="Helvetica"/>
              <a:cs typeface="Helvetica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048449" y="1213203"/>
            <a:ext cx="137997" cy="205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494115" y="851132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rPr>
              <a:t>gravity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3485031" y="1238906"/>
            <a:ext cx="243277" cy="2638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606669" y="95010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drag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614" y="2110642"/>
            <a:ext cx="6162388" cy="367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92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054" y="2959073"/>
            <a:ext cx="4008169" cy="21642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223" y="2727583"/>
            <a:ext cx="3838317" cy="2395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5" y="2712992"/>
            <a:ext cx="4008854" cy="23928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63" y="5058938"/>
            <a:ext cx="2858164" cy="5047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191" y="5040626"/>
            <a:ext cx="2858164" cy="5047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173" y="5099404"/>
            <a:ext cx="2858164" cy="5047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216" y="2695762"/>
            <a:ext cx="1376181" cy="29549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87974" y="1770491"/>
            <a:ext cx="164892" cy="2865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958062" y="1460697"/>
            <a:ext cx="109728" cy="1371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191" y="2116395"/>
            <a:ext cx="1704340" cy="57277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238756" y="2116395"/>
            <a:ext cx="2014110" cy="57277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98824" y="1597771"/>
            <a:ext cx="4125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Exponential decay of angular momentum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243" y="2045068"/>
            <a:ext cx="1841500" cy="5207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988316" y="1597771"/>
            <a:ext cx="287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Exponential decay of energy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389254" y="2064337"/>
            <a:ext cx="2014110" cy="572770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17416" y="1597771"/>
            <a:ext cx="3891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Exponential increase of orbital velocity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810" y="2073759"/>
            <a:ext cx="1879600" cy="5588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9032397" y="2078086"/>
            <a:ext cx="2014110" cy="572770"/>
          </a:xfrm>
          <a:prstGeom prst="rect">
            <a:avLst/>
          </a:prstGeom>
          <a:noFill/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1526879" y="371403"/>
            <a:ext cx="9138242" cy="57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39" b="1" dirty="0">
                <a:solidFill>
                  <a:schemeClr val="tx1"/>
                </a:solidFill>
                <a:latin typeface="Helvetica"/>
                <a:cs typeface="Helvetica"/>
              </a:rPr>
              <a:t>Analytical solution</a:t>
            </a:r>
            <a:endParaRPr lang="en-US" sz="2539" b="1" dirty="0">
              <a:solidFill>
                <a:srgbClr val="280099"/>
              </a:solidFill>
              <a:latin typeface="Helvetica"/>
              <a:cs typeface="Helvetic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6867" y="6449694"/>
            <a:ext cx="810735" cy="351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6000"/>
              </a:lnSpc>
              <a:tabLst>
                <a:tab pos="656433" algn="l"/>
                <a:tab pos="1312865" algn="l"/>
                <a:tab pos="1969298" algn="l"/>
                <a:tab pos="2625730" algn="l"/>
                <a:tab pos="3282163" algn="l"/>
                <a:tab pos="3938595" algn="l"/>
                <a:tab pos="4595028" algn="l"/>
                <a:tab pos="5251460" algn="l"/>
                <a:tab pos="5907893" algn="l"/>
                <a:tab pos="6564325" algn="l"/>
                <a:tab pos="7220758" algn="l"/>
                <a:tab pos="7877190" algn="l"/>
                <a:tab pos="8533623" algn="l"/>
              </a:tabLst>
            </a:pPr>
            <a:r>
              <a:rPr lang="en-US" sz="1451" dirty="0">
                <a:solidFill>
                  <a:srgbClr val="4C4C4C"/>
                </a:solidFill>
                <a:latin typeface="Helvetica"/>
                <a:cs typeface="Helvetica"/>
              </a:rPr>
              <a:t>W. Lyra</a:t>
            </a:r>
            <a:endParaRPr lang="en-US" sz="1451" dirty="0">
              <a:solidFill>
                <a:srgbClr val="333333"/>
              </a:solidFill>
              <a:latin typeface="Helvetica"/>
              <a:cs typeface="Helvetica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20828" y="6524010"/>
            <a:ext cx="23262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Helvetica Light" charset="0"/>
              </a:rPr>
              <a:t>Lyra, </a:t>
            </a:r>
            <a:r>
              <a:rPr lang="en-US" sz="1200" dirty="0" err="1">
                <a:latin typeface="Helvetica Light" charset="0"/>
              </a:rPr>
              <a:t>Youdin</a:t>
            </a:r>
            <a:r>
              <a:rPr lang="en-US" sz="1200" dirty="0">
                <a:latin typeface="Helvetica Light" charset="0"/>
              </a:rPr>
              <a:t>, &amp; Johansen 2020</a:t>
            </a:r>
            <a:endParaRPr lang="en-US" sz="1200" dirty="0">
              <a:effectLst/>
              <a:latin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096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526879" y="371403"/>
            <a:ext cx="9138242" cy="57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39" b="1" dirty="0">
                <a:solidFill>
                  <a:schemeClr val="tx1"/>
                </a:solidFill>
                <a:latin typeface="Helvetica"/>
                <a:cs typeface="Helvetica"/>
              </a:rPr>
              <a:t>Getting quantitative…</a:t>
            </a:r>
            <a:endParaRPr lang="en-US" sz="2539" b="1" dirty="0">
              <a:solidFill>
                <a:srgbClr val="280099"/>
              </a:solidFill>
              <a:latin typeface="Helvetica"/>
              <a:cs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1571" y="1927555"/>
            <a:ext cx="2155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Time until contact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756" y="2404911"/>
            <a:ext cx="1480487" cy="6465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85" y="2456993"/>
            <a:ext cx="4008169" cy="21642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378" y="2124578"/>
            <a:ext cx="1376181" cy="2954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55756" y="3472412"/>
            <a:ext cx="6558206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For </a:t>
            </a:r>
            <a:r>
              <a:rPr lang="en-US" i="1" dirty="0">
                <a:latin typeface="Ayuthaya" charset="-34"/>
                <a:ea typeface="Ayuthaya" charset="-34"/>
                <a:cs typeface="Ayuthaya" charset="-34"/>
              </a:rPr>
              <a:t>a</a:t>
            </a:r>
            <a:r>
              <a:rPr lang="en-US" i="1" dirty="0">
                <a:latin typeface="Helvetica" charset="0"/>
                <a:ea typeface="Helvetica" charset="0"/>
                <a:cs typeface="Helvetica" charset="0"/>
              </a:rPr>
              <a:t> = 0.1 </a:t>
            </a:r>
            <a:r>
              <a:rPr lang="en-US" i="1" dirty="0" err="1">
                <a:latin typeface="Helvetica" charset="0"/>
                <a:ea typeface="Helvetica" charset="0"/>
                <a:cs typeface="Helvetica" charset="0"/>
              </a:rPr>
              <a:t>r</a:t>
            </a:r>
            <a:r>
              <a:rPr lang="en-US" i="1" baseline="-25000" dirty="0" err="1">
                <a:latin typeface="Helvetica" charset="0"/>
                <a:ea typeface="Helvetica" charset="0"/>
                <a:cs typeface="Helvetica" charset="0"/>
              </a:rPr>
              <a:t>H</a:t>
            </a:r>
            <a:r>
              <a:rPr lang="en-US" i="1" baseline="-250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(4000 km), hardening to </a:t>
            </a:r>
            <a:r>
              <a:rPr lang="en-US" i="1" dirty="0">
                <a:latin typeface="Ayuthaya" charset="-34"/>
                <a:ea typeface="Ayuthaya" charset="-34"/>
                <a:cs typeface="Ayuthaya" charset="-34"/>
              </a:rPr>
              <a:t>a</a:t>
            </a:r>
            <a:r>
              <a:rPr lang="en-US" i="1" baseline="-25000" dirty="0">
                <a:latin typeface="Helvetica" charset="0"/>
                <a:ea typeface="Helvetica" charset="0"/>
                <a:cs typeface="Helvetica" charset="0"/>
              </a:rPr>
              <a:t>0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=20km and</a:t>
            </a:r>
            <a:r>
              <a:rPr lang="en-US" dirty="0"/>
              <a:t> </a:t>
            </a:r>
            <a:r>
              <a:rPr lang="en-US" i="1" dirty="0" err="1">
                <a:latin typeface="Symbol" charset="2"/>
                <a:ea typeface="Symbol" charset="2"/>
                <a:cs typeface="Symbol" charset="2"/>
              </a:rPr>
              <a:t>tW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=10</a:t>
            </a:r>
            <a:r>
              <a:rPr lang="en-US" baseline="30000" dirty="0">
                <a:latin typeface="Helvetica" charset="0"/>
                <a:ea typeface="Helvetica" charset="0"/>
                <a:cs typeface="Helvetica" charset="0"/>
              </a:rPr>
              <a:t>7 </a:t>
            </a:r>
            <a:r>
              <a:rPr lang="mr-IN" dirty="0">
                <a:latin typeface="Helvetica" charset="0"/>
                <a:ea typeface="Helvetica" charset="0"/>
                <a:cs typeface="Helvetica" charset="0"/>
              </a:rPr>
              <a:t>…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  <a:p>
            <a:endParaRPr lang="en-US" b="1" baseline="30000" dirty="0"/>
          </a:p>
          <a:p>
            <a:endParaRPr lang="en-US" b="1" baseline="30000" dirty="0"/>
          </a:p>
          <a:p>
            <a:endParaRPr lang="en-US" b="1" baseline="30000" dirty="0"/>
          </a:p>
          <a:p>
            <a:r>
              <a:rPr lang="en-US" sz="4000" b="1" i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t ~ 100 </a:t>
            </a:r>
            <a:r>
              <a:rPr lang="en-US" sz="4000" b="1" i="1" dirty="0" err="1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Myr</a:t>
            </a:r>
            <a:r>
              <a:rPr lang="en-US" b="1" dirty="0"/>
              <a:t> </a:t>
            </a:r>
          </a:p>
        </p:txBody>
      </p:sp>
      <p:sp>
        <p:nvSpPr>
          <p:cNvPr id="9" name="Smiley Face 8"/>
          <p:cNvSpPr/>
          <p:nvPr/>
        </p:nvSpPr>
        <p:spPr>
          <a:xfrm>
            <a:off x="8526712" y="4241853"/>
            <a:ext cx="914400" cy="9144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46867" y="6449694"/>
            <a:ext cx="810735" cy="351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6000"/>
              </a:lnSpc>
              <a:tabLst>
                <a:tab pos="656433" algn="l"/>
                <a:tab pos="1312865" algn="l"/>
                <a:tab pos="1969298" algn="l"/>
                <a:tab pos="2625730" algn="l"/>
                <a:tab pos="3282163" algn="l"/>
                <a:tab pos="3938595" algn="l"/>
                <a:tab pos="4595028" algn="l"/>
                <a:tab pos="5251460" algn="l"/>
                <a:tab pos="5907893" algn="l"/>
                <a:tab pos="6564325" algn="l"/>
                <a:tab pos="7220758" algn="l"/>
                <a:tab pos="7877190" algn="l"/>
                <a:tab pos="8533623" algn="l"/>
              </a:tabLst>
            </a:pPr>
            <a:r>
              <a:rPr lang="en-US" sz="1451" dirty="0">
                <a:solidFill>
                  <a:srgbClr val="4C4C4C"/>
                </a:solidFill>
                <a:latin typeface="Helvetica"/>
                <a:cs typeface="Helvetica"/>
              </a:rPr>
              <a:t>W. Lyra</a:t>
            </a:r>
            <a:endParaRPr lang="en-US" sz="1451" dirty="0">
              <a:solidFill>
                <a:srgbClr val="333333"/>
              </a:solidFill>
              <a:latin typeface="Helvetica"/>
              <a:cs typeface="Helvetic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20828" y="6524010"/>
            <a:ext cx="23262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Helvetica Light" charset="0"/>
              </a:rPr>
              <a:t>Lyra, </a:t>
            </a:r>
            <a:r>
              <a:rPr lang="en-US" sz="1200" dirty="0" err="1">
                <a:latin typeface="Helvetica Light" charset="0"/>
              </a:rPr>
              <a:t>Youdin</a:t>
            </a:r>
            <a:r>
              <a:rPr lang="en-US" sz="1200" dirty="0">
                <a:latin typeface="Helvetica Light" charset="0"/>
              </a:rPr>
              <a:t>, &amp; Johansen 2020</a:t>
            </a:r>
            <a:endParaRPr lang="en-US" sz="1200" dirty="0">
              <a:effectLst/>
              <a:latin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99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526879" y="371403"/>
            <a:ext cx="9138242" cy="57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39" b="1" dirty="0">
                <a:solidFill>
                  <a:schemeClr val="tx1"/>
                </a:solidFill>
                <a:latin typeface="Helvetica"/>
                <a:cs typeface="Helvetica"/>
              </a:rPr>
              <a:t>Wind</a:t>
            </a:r>
            <a:endParaRPr lang="en-US" sz="2539" b="1" dirty="0">
              <a:solidFill>
                <a:srgbClr val="280099"/>
              </a:solidFill>
              <a:latin typeface="Helvetica"/>
              <a:cs typeface="Helvetic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171" y="830041"/>
            <a:ext cx="4999652" cy="44528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33153" y="3056448"/>
            <a:ext cx="7617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L2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28051" y="3146388"/>
            <a:ext cx="81524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L1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1407" y="1620173"/>
            <a:ext cx="380104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>
                <a:latin typeface="Helvetica" pitchFamily="2" charset="0"/>
                <a:ea typeface="Ayuthaya" charset="-34"/>
                <a:cs typeface="Ayuthaya" charset="-34"/>
              </a:rPr>
              <a:t>At initial separation </a:t>
            </a:r>
            <a:r>
              <a:rPr lang="en-US" i="1" u="sng" dirty="0">
                <a:latin typeface="Helvetica" pitchFamily="2" charset="0"/>
                <a:ea typeface="Ayuthaya" charset="-34"/>
                <a:cs typeface="Ayuthaya" charset="-34"/>
              </a:rPr>
              <a:t>a</a:t>
            </a:r>
            <a:r>
              <a:rPr lang="en-US" u="sng" dirty="0">
                <a:latin typeface="Helvetica" pitchFamily="2" charset="0"/>
                <a:ea typeface="Helvetica" charset="0"/>
                <a:cs typeface="Helvetica" charset="0"/>
              </a:rPr>
              <a:t> ~ 4000 km:</a:t>
            </a:r>
          </a:p>
          <a:p>
            <a:endParaRPr lang="en-US" dirty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Binary orbital velocity</a:t>
            </a:r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 ~ 0.1 m/s</a:t>
            </a:r>
          </a:p>
          <a:p>
            <a:endParaRPr lang="en-US" b="1" dirty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Solar orbit velocity at 45AU </a:t>
            </a:r>
          </a:p>
          <a:p>
            <a:r>
              <a:rPr lang="en-US" b="1" i="1" dirty="0">
                <a:latin typeface="Helvetica" charset="0"/>
                <a:ea typeface="Helvetica" charset="0"/>
                <a:cs typeface="Helvetica" charset="0"/>
              </a:rPr>
              <a:t>	</a:t>
            </a:r>
            <a:r>
              <a:rPr lang="en-US" b="1" i="1" dirty="0" err="1">
                <a:latin typeface="Helvetica" charset="0"/>
                <a:ea typeface="Helvetica" charset="0"/>
                <a:cs typeface="Helvetica" charset="0"/>
              </a:rPr>
              <a:t>v</a:t>
            </a:r>
            <a:r>
              <a:rPr lang="en-US" b="1" i="1" baseline="-25000" dirty="0" err="1">
                <a:latin typeface="Helvetica" charset="0"/>
                <a:ea typeface="Helvetica" charset="0"/>
                <a:cs typeface="Helvetica" charset="0"/>
              </a:rPr>
              <a:t>k</a:t>
            </a:r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 ~ 4.5 km/s</a:t>
            </a:r>
          </a:p>
          <a:p>
            <a:endParaRPr lang="en-US" b="1" dirty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Sub-Keplerian pressure support </a:t>
            </a:r>
          </a:p>
          <a:p>
            <a:pPr algn="ctr"/>
            <a:r>
              <a:rPr lang="en-US" dirty="0">
                <a:latin typeface="Helvetica" pitchFamily="2" charset="0"/>
                <a:ea typeface="Symbol" charset="2"/>
                <a:cs typeface="Symbol" charset="2"/>
              </a:rPr>
              <a:t>v = </a:t>
            </a:r>
            <a:r>
              <a:rPr lang="en-US" dirty="0" err="1">
                <a:latin typeface="Helvetica" pitchFamily="2" charset="0"/>
                <a:ea typeface="Symbol" charset="2"/>
                <a:cs typeface="Symbol" charset="2"/>
              </a:rPr>
              <a:t>v</a:t>
            </a:r>
            <a:r>
              <a:rPr lang="en-US" baseline="-25000" dirty="0" err="1">
                <a:latin typeface="Helvetica" pitchFamily="2" charset="0"/>
                <a:ea typeface="Helvetica" charset="0"/>
                <a:cs typeface="Helvetica" charset="0"/>
              </a:rPr>
              <a:t>k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 (1-h)</a:t>
            </a:r>
            <a:endParaRPr lang="en-US" dirty="0">
              <a:latin typeface="Helvetica" charset="0"/>
              <a:ea typeface="Symbol" charset="2"/>
              <a:cs typeface="Symbol" charset="2"/>
            </a:endParaRPr>
          </a:p>
          <a:p>
            <a:pPr algn="ctr"/>
            <a:r>
              <a:rPr lang="en-US" dirty="0">
                <a:latin typeface="Symbol" charset="2"/>
                <a:ea typeface="Symbol" charset="2"/>
                <a:cs typeface="Symbol" charset="2"/>
              </a:rPr>
              <a:t>h ~ </a:t>
            </a:r>
            <a:r>
              <a:rPr lang="en-US" dirty="0">
                <a:latin typeface="Helvetica" charset="0"/>
                <a:ea typeface="Symbol" charset="2"/>
                <a:cs typeface="Symbol" charset="2"/>
              </a:rPr>
              <a:t>0.01</a:t>
            </a:r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 </a:t>
            </a:r>
          </a:p>
          <a:p>
            <a:endParaRPr lang="en-US" b="1" dirty="0">
              <a:latin typeface="Symbol" pitchFamily="2" charset="2"/>
              <a:ea typeface="Helvetica" charset="0"/>
              <a:cs typeface="Helvetica" charset="0"/>
            </a:endParaRPr>
          </a:p>
          <a:p>
            <a:r>
              <a:rPr lang="en-US" b="1" i="1" dirty="0">
                <a:latin typeface="Helvetica" pitchFamily="2" charset="0"/>
                <a:ea typeface="Helvetica" charset="0"/>
                <a:cs typeface="Helvetica" charset="0"/>
              </a:rPr>
              <a:t>Headwind velocity (</a:t>
            </a:r>
            <a:r>
              <a:rPr lang="en-US" b="1" i="1" dirty="0" err="1">
                <a:latin typeface="Helvetica" pitchFamily="2" charset="0"/>
                <a:ea typeface="Helvetica" charset="0"/>
                <a:cs typeface="Helvetica" charset="0"/>
              </a:rPr>
              <a:t>v</a:t>
            </a:r>
            <a:r>
              <a:rPr lang="en-US" b="1" i="1" baseline="-25000" dirty="0" err="1">
                <a:latin typeface="Helvetica" pitchFamily="2" charset="0"/>
                <a:ea typeface="Helvetica" charset="0"/>
                <a:cs typeface="Helvetica" charset="0"/>
              </a:rPr>
              <a:t>k</a:t>
            </a:r>
            <a:r>
              <a:rPr lang="en-US" b="1" i="1" dirty="0">
                <a:latin typeface="Helvetica" pitchFamily="2" charset="0"/>
                <a:ea typeface="Helvetica" charset="0"/>
                <a:cs typeface="Helvetica" charset="0"/>
              </a:rPr>
              <a:t>-v): </a:t>
            </a:r>
          </a:p>
          <a:p>
            <a:r>
              <a:rPr lang="en-US" b="1" i="1" dirty="0">
                <a:latin typeface="Helvetica" pitchFamily="2" charset="0"/>
                <a:ea typeface="Helvetica" charset="0"/>
                <a:cs typeface="Helvetica" charset="0"/>
              </a:rPr>
              <a:t>	</a:t>
            </a:r>
            <a:r>
              <a:rPr lang="en-US" b="1" i="1" dirty="0" err="1">
                <a:latin typeface="Symbol" pitchFamily="2" charset="2"/>
                <a:ea typeface="Helvetica" charset="0"/>
                <a:cs typeface="Helvetica" charset="0"/>
              </a:rPr>
              <a:t>h</a:t>
            </a:r>
            <a:r>
              <a:rPr lang="en-US" b="1" i="1" dirty="0" err="1">
                <a:latin typeface="Helvetica" charset="0"/>
                <a:ea typeface="Helvetica" charset="0"/>
                <a:cs typeface="Helvetica" charset="0"/>
              </a:rPr>
              <a:t>v</a:t>
            </a:r>
            <a:r>
              <a:rPr lang="en-US" b="1" i="1" dirty="0">
                <a:latin typeface="Helvetica" charset="0"/>
                <a:ea typeface="Helvetica" charset="0"/>
                <a:cs typeface="Helvetica" charset="0"/>
              </a:rPr>
              <a:t> ~ 50 m/s</a:t>
            </a:r>
          </a:p>
          <a:p>
            <a:endParaRPr lang="en-US" b="1" dirty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b="1" dirty="0" err="1">
                <a:solidFill>
                  <a:srgbClr val="7030A0"/>
                </a:solidFill>
                <a:latin typeface="Helvetica" charset="0"/>
                <a:ea typeface="Helvetica" charset="0"/>
                <a:cs typeface="Helvetica" charset="0"/>
              </a:rPr>
              <a:t>Subkeplerian</a:t>
            </a:r>
            <a:r>
              <a:rPr lang="en-US" b="1" dirty="0">
                <a:solidFill>
                  <a:srgbClr val="7030A0"/>
                </a:solidFill>
                <a:latin typeface="Helvetica" charset="0"/>
                <a:ea typeface="Helvetica" charset="0"/>
                <a:cs typeface="Helvetica" charset="0"/>
              </a:rPr>
              <a:t> wind on the binary </a:t>
            </a:r>
          </a:p>
          <a:p>
            <a:r>
              <a:rPr lang="en-US" b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      = 500 times orbital velocity</a:t>
            </a:r>
          </a:p>
        </p:txBody>
      </p:sp>
      <p:cxnSp>
        <p:nvCxnSpPr>
          <p:cNvPr id="16" name="Straight Arrow Connector 15"/>
          <p:cNvCxnSpPr>
            <a:cxnSpLocks/>
          </p:cNvCxnSpPr>
          <p:nvPr/>
        </p:nvCxnSpPr>
        <p:spPr>
          <a:xfrm flipV="1">
            <a:off x="8136836" y="5459896"/>
            <a:ext cx="0" cy="676855"/>
          </a:xfrm>
          <a:prstGeom prst="straightConnector1">
            <a:avLst/>
          </a:prstGeom>
          <a:ln w="25400"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0362816" y="2120348"/>
            <a:ext cx="0" cy="885365"/>
          </a:xfrm>
          <a:prstGeom prst="straightConnector1">
            <a:avLst/>
          </a:prstGeom>
          <a:ln w="25400">
            <a:solidFill>
              <a:srgbClr val="00B05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7843297" y="3086658"/>
            <a:ext cx="0" cy="721813"/>
          </a:xfrm>
          <a:prstGeom prst="straightConnector1">
            <a:avLst/>
          </a:prstGeom>
          <a:ln w="25400">
            <a:solidFill>
              <a:srgbClr val="00B05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477553" y="2073456"/>
            <a:ext cx="717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v</a:t>
            </a:r>
            <a:endParaRPr lang="en-US" b="1" baseline="-25000" dirty="0">
              <a:solidFill>
                <a:srgbClr val="00B05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00029" y="3567848"/>
            <a:ext cx="937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v</a:t>
            </a:r>
            <a:endParaRPr lang="en-US" b="1" baseline="-25000" dirty="0">
              <a:solidFill>
                <a:srgbClr val="00B05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362816" y="4843986"/>
            <a:ext cx="717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500 v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46867" y="6449694"/>
            <a:ext cx="810735" cy="351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6000"/>
              </a:lnSpc>
              <a:tabLst>
                <a:tab pos="656433" algn="l"/>
                <a:tab pos="1312865" algn="l"/>
                <a:tab pos="1969298" algn="l"/>
                <a:tab pos="2625730" algn="l"/>
                <a:tab pos="3282163" algn="l"/>
                <a:tab pos="3938595" algn="l"/>
                <a:tab pos="4595028" algn="l"/>
                <a:tab pos="5251460" algn="l"/>
                <a:tab pos="5907893" algn="l"/>
                <a:tab pos="6564325" algn="l"/>
                <a:tab pos="7220758" algn="l"/>
                <a:tab pos="7877190" algn="l"/>
                <a:tab pos="8533623" algn="l"/>
              </a:tabLst>
            </a:pPr>
            <a:r>
              <a:rPr lang="en-US" sz="1451" dirty="0">
                <a:solidFill>
                  <a:srgbClr val="4C4C4C"/>
                </a:solidFill>
                <a:latin typeface="Helvetica"/>
                <a:cs typeface="Helvetica"/>
              </a:rPr>
              <a:t>W. Lyra</a:t>
            </a:r>
            <a:endParaRPr lang="en-US" sz="1451" dirty="0">
              <a:solidFill>
                <a:srgbClr val="333333"/>
              </a:solidFill>
              <a:latin typeface="Helvetica"/>
              <a:cs typeface="Helvetica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20828" y="6524010"/>
            <a:ext cx="23262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Helvetica Light" charset="0"/>
              </a:rPr>
              <a:t>Lyra, </a:t>
            </a:r>
            <a:r>
              <a:rPr lang="en-US" sz="1200" dirty="0" err="1">
                <a:latin typeface="Helvetica Light" charset="0"/>
              </a:rPr>
              <a:t>Youdin</a:t>
            </a:r>
            <a:r>
              <a:rPr lang="en-US" sz="1200" dirty="0">
                <a:latin typeface="Helvetica Light" charset="0"/>
              </a:rPr>
              <a:t>, &amp; Johansen 2020</a:t>
            </a:r>
            <a:endParaRPr lang="en-US" sz="1200" dirty="0">
              <a:effectLst/>
              <a:latin typeface="Helvetica Light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C880289-2A41-1C4B-B51B-BCCEDF537BB0}"/>
              </a:ext>
            </a:extLst>
          </p:cNvPr>
          <p:cNvCxnSpPr>
            <a:cxnSpLocks/>
          </p:cNvCxnSpPr>
          <p:nvPr/>
        </p:nvCxnSpPr>
        <p:spPr>
          <a:xfrm flipV="1">
            <a:off x="8594036" y="5459896"/>
            <a:ext cx="0" cy="676855"/>
          </a:xfrm>
          <a:prstGeom prst="straightConnector1">
            <a:avLst/>
          </a:prstGeom>
          <a:ln w="25400"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416117D-1A08-B843-A9A1-A63299E27D92}"/>
              </a:ext>
            </a:extLst>
          </p:cNvPr>
          <p:cNvCxnSpPr>
            <a:cxnSpLocks/>
          </p:cNvCxnSpPr>
          <p:nvPr/>
        </p:nvCxnSpPr>
        <p:spPr>
          <a:xfrm flipV="1">
            <a:off x="9051236" y="5460956"/>
            <a:ext cx="0" cy="676855"/>
          </a:xfrm>
          <a:prstGeom prst="straightConnector1">
            <a:avLst/>
          </a:prstGeom>
          <a:ln w="25400"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6072213-0D03-B74D-A88B-088427FEA26A}"/>
              </a:ext>
            </a:extLst>
          </p:cNvPr>
          <p:cNvCxnSpPr>
            <a:cxnSpLocks/>
          </p:cNvCxnSpPr>
          <p:nvPr/>
        </p:nvCxnSpPr>
        <p:spPr>
          <a:xfrm flipV="1">
            <a:off x="9508436" y="5460956"/>
            <a:ext cx="0" cy="676855"/>
          </a:xfrm>
          <a:prstGeom prst="straightConnector1">
            <a:avLst/>
          </a:prstGeom>
          <a:ln w="25400"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2E699CC-B429-AE4D-B56F-710DF8C6D0E6}"/>
              </a:ext>
            </a:extLst>
          </p:cNvPr>
          <p:cNvCxnSpPr>
            <a:cxnSpLocks/>
          </p:cNvCxnSpPr>
          <p:nvPr/>
        </p:nvCxnSpPr>
        <p:spPr>
          <a:xfrm flipV="1">
            <a:off x="9965636" y="5460956"/>
            <a:ext cx="0" cy="676855"/>
          </a:xfrm>
          <a:prstGeom prst="straightConnector1">
            <a:avLst/>
          </a:prstGeom>
          <a:ln w="25400"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A0EB4C7-3BD8-E74A-9B32-D1EE2DDE8D39}"/>
              </a:ext>
            </a:extLst>
          </p:cNvPr>
          <p:cNvCxnSpPr>
            <a:cxnSpLocks/>
          </p:cNvCxnSpPr>
          <p:nvPr/>
        </p:nvCxnSpPr>
        <p:spPr>
          <a:xfrm flipV="1">
            <a:off x="10422836" y="5460956"/>
            <a:ext cx="0" cy="676855"/>
          </a:xfrm>
          <a:prstGeom prst="straightConnector1">
            <a:avLst/>
          </a:prstGeom>
          <a:ln w="25400"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18E5DC5-21E8-4741-832B-1E3D5445A8B5}"/>
              </a:ext>
            </a:extLst>
          </p:cNvPr>
          <p:cNvCxnSpPr>
            <a:cxnSpLocks/>
          </p:cNvCxnSpPr>
          <p:nvPr/>
        </p:nvCxnSpPr>
        <p:spPr>
          <a:xfrm flipV="1">
            <a:off x="5825033" y="5459896"/>
            <a:ext cx="0" cy="676855"/>
          </a:xfrm>
          <a:prstGeom prst="straightConnector1">
            <a:avLst/>
          </a:prstGeom>
          <a:ln w="25400"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D37CAAE-0C40-6748-A429-144ACEAEF4EF}"/>
              </a:ext>
            </a:extLst>
          </p:cNvPr>
          <p:cNvCxnSpPr>
            <a:cxnSpLocks/>
          </p:cNvCxnSpPr>
          <p:nvPr/>
        </p:nvCxnSpPr>
        <p:spPr>
          <a:xfrm flipV="1">
            <a:off x="6282233" y="5459896"/>
            <a:ext cx="0" cy="676855"/>
          </a:xfrm>
          <a:prstGeom prst="straightConnector1">
            <a:avLst/>
          </a:prstGeom>
          <a:ln w="25400"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FBD919F-EC9B-4D45-8D03-34AA46268474}"/>
              </a:ext>
            </a:extLst>
          </p:cNvPr>
          <p:cNvCxnSpPr>
            <a:cxnSpLocks/>
          </p:cNvCxnSpPr>
          <p:nvPr/>
        </p:nvCxnSpPr>
        <p:spPr>
          <a:xfrm flipV="1">
            <a:off x="6739433" y="5459896"/>
            <a:ext cx="0" cy="676855"/>
          </a:xfrm>
          <a:prstGeom prst="straightConnector1">
            <a:avLst/>
          </a:prstGeom>
          <a:ln w="25400"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D13963E-090B-2D4A-9194-D1878E6F5CC4}"/>
              </a:ext>
            </a:extLst>
          </p:cNvPr>
          <p:cNvCxnSpPr>
            <a:cxnSpLocks/>
          </p:cNvCxnSpPr>
          <p:nvPr/>
        </p:nvCxnSpPr>
        <p:spPr>
          <a:xfrm flipV="1">
            <a:off x="7196633" y="5459896"/>
            <a:ext cx="0" cy="676855"/>
          </a:xfrm>
          <a:prstGeom prst="straightConnector1">
            <a:avLst/>
          </a:prstGeom>
          <a:ln w="25400"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BE9C03B-B8DD-2641-A7EA-0E7311F25712}"/>
              </a:ext>
            </a:extLst>
          </p:cNvPr>
          <p:cNvCxnSpPr>
            <a:cxnSpLocks/>
          </p:cNvCxnSpPr>
          <p:nvPr/>
        </p:nvCxnSpPr>
        <p:spPr>
          <a:xfrm flipV="1">
            <a:off x="7653833" y="5459896"/>
            <a:ext cx="0" cy="676855"/>
          </a:xfrm>
          <a:prstGeom prst="straightConnector1">
            <a:avLst/>
          </a:prstGeom>
          <a:ln w="25400"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479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526879" y="371403"/>
            <a:ext cx="9138242" cy="57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39" b="1" dirty="0">
                <a:solidFill>
                  <a:schemeClr val="tx1"/>
                </a:solidFill>
                <a:latin typeface="Helvetica"/>
                <a:cs typeface="Helvetica"/>
              </a:rPr>
              <a:t>Wind solution</a:t>
            </a:r>
            <a:endParaRPr lang="en-US" sz="2539" b="1" dirty="0">
              <a:solidFill>
                <a:srgbClr val="280099"/>
              </a:solidFill>
              <a:latin typeface="Helvetica"/>
              <a:cs typeface="Helvetic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48733" y="4201222"/>
            <a:ext cx="104932" cy="1109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flipH="1">
            <a:off x="9611194" y="5623808"/>
            <a:ext cx="357265" cy="1109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29" y="1842113"/>
            <a:ext cx="11216040" cy="345108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620828" y="6524010"/>
            <a:ext cx="23262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Helvetica Light" charset="0"/>
              </a:rPr>
              <a:t>Lyra, </a:t>
            </a:r>
            <a:r>
              <a:rPr lang="en-US" sz="1200" dirty="0" err="1">
                <a:latin typeface="Helvetica Light" charset="0"/>
              </a:rPr>
              <a:t>Youdin</a:t>
            </a:r>
            <a:r>
              <a:rPr lang="en-US" sz="1200" dirty="0">
                <a:latin typeface="Helvetica Light" charset="0"/>
              </a:rPr>
              <a:t>, &amp; Johansen 2020</a:t>
            </a:r>
            <a:endParaRPr lang="en-US" sz="1200" dirty="0">
              <a:effectLst/>
              <a:latin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091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526879" y="371403"/>
            <a:ext cx="9138242" cy="57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39" b="1" dirty="0">
                <a:solidFill>
                  <a:schemeClr val="tx1"/>
                </a:solidFill>
                <a:latin typeface="Helvetica"/>
                <a:cs typeface="Helvetica"/>
              </a:rPr>
              <a:t>Wind solution</a:t>
            </a:r>
            <a:endParaRPr lang="en-US" sz="2539" b="1" dirty="0">
              <a:solidFill>
                <a:srgbClr val="280099"/>
              </a:solidFill>
              <a:latin typeface="Helvetica"/>
              <a:cs typeface="Helvetic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24275" y="4586990"/>
            <a:ext cx="104932" cy="1109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flipH="1">
            <a:off x="5216577" y="5156616"/>
            <a:ext cx="479684" cy="1685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4644"/>
            <a:ext cx="7357362" cy="55180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64357" y="2990375"/>
            <a:ext cx="529864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Angular momentum loss at constant energy.</a:t>
            </a:r>
          </a:p>
          <a:p>
            <a:endParaRPr lang="en-US" dirty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Eccentricity increase at constant </a:t>
            </a:r>
            <a:r>
              <a:rPr lang="en-US" dirty="0" err="1">
                <a:latin typeface="Helvetica" charset="0"/>
                <a:ea typeface="Helvetica" charset="0"/>
                <a:cs typeface="Helvetica" charset="0"/>
              </a:rPr>
              <a:t>semimajor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 axis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20828" y="6524010"/>
            <a:ext cx="23262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Helvetica Light" charset="0"/>
              </a:rPr>
              <a:t>Lyra, </a:t>
            </a:r>
            <a:r>
              <a:rPr lang="en-US" sz="1200" dirty="0" err="1">
                <a:latin typeface="Helvetica Light" charset="0"/>
              </a:rPr>
              <a:t>Youdin</a:t>
            </a:r>
            <a:r>
              <a:rPr lang="en-US" sz="1200" dirty="0">
                <a:latin typeface="Helvetica Light" charset="0"/>
              </a:rPr>
              <a:t>, &amp; Johansen 2020</a:t>
            </a:r>
            <a:endParaRPr lang="en-US" sz="1200" dirty="0">
              <a:effectLst/>
              <a:latin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834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4484</TotalTime>
  <Words>610</Words>
  <Application>Microsoft Macintosh PowerPoint</Application>
  <PresentationFormat>Widescreen</PresentationFormat>
  <Paragraphs>157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Ayuthaya</vt:lpstr>
      <vt:lpstr>Calibri</vt:lpstr>
      <vt:lpstr>Calibri Light</vt:lpstr>
      <vt:lpstr>Courier New</vt:lpstr>
      <vt:lpstr>Helvetica</vt:lpstr>
      <vt:lpstr>Helvetica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Wladimir Lyra</dc:creator>
  <cp:lastModifiedBy>Wladimir Lyra</cp:lastModifiedBy>
  <cp:revision>167</cp:revision>
  <cp:lastPrinted>2019-05-18T17:08:43Z</cp:lastPrinted>
  <dcterms:created xsi:type="dcterms:W3CDTF">2019-03-20T18:15:39Z</dcterms:created>
  <dcterms:modified xsi:type="dcterms:W3CDTF">2020-11-17T19:41:26Z</dcterms:modified>
</cp:coreProperties>
</file>