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mpg" ContentType="vide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1400" r:id="rId2"/>
    <p:sldId id="2706" r:id="rId3"/>
    <p:sldId id="2687" r:id="rId4"/>
    <p:sldId id="2724" r:id="rId5"/>
    <p:sldId id="2689" r:id="rId6"/>
    <p:sldId id="2725" r:id="rId7"/>
    <p:sldId id="2691" r:id="rId8"/>
    <p:sldId id="2727" r:id="rId9"/>
    <p:sldId id="2693" r:id="rId10"/>
    <p:sldId id="2728" r:id="rId11"/>
    <p:sldId id="2750" r:id="rId12"/>
    <p:sldId id="2729" r:id="rId13"/>
    <p:sldId id="1560" r:id="rId14"/>
    <p:sldId id="2738" r:id="rId15"/>
    <p:sldId id="2696" r:id="rId16"/>
    <p:sldId id="2697" r:id="rId17"/>
    <p:sldId id="2698" r:id="rId18"/>
    <p:sldId id="2740" r:id="rId19"/>
    <p:sldId id="2699" r:id="rId20"/>
    <p:sldId id="2744" r:id="rId21"/>
    <p:sldId id="2700" r:id="rId22"/>
    <p:sldId id="2701" r:id="rId23"/>
    <p:sldId id="2745" r:id="rId24"/>
  </p:sldIdLst>
  <p:sldSz cx="12192000" cy="6858000"/>
  <p:notesSz cx="7315200" cy="12344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65B578-C08F-32B0-06CA-C9A88A4A5EAB}" name="Stanley Baronett" initials="SB" userId="S::barons2@unlv.edu::52baf475-4605-4184-b563-8a9fb1c734c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  <a:srgbClr val="980000"/>
    <a:srgbClr val="F1B4B4"/>
    <a:srgbClr val="D5ECD5"/>
    <a:srgbClr val="5D4631"/>
    <a:srgbClr val="FFFFFF"/>
    <a:srgbClr val="B18C6A"/>
    <a:srgbClr val="B58D6C"/>
    <a:srgbClr val="DEAE00"/>
    <a:srgbClr val="4EA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3966" autoAdjust="0"/>
  </p:normalViewPr>
  <p:slideViewPr>
    <p:cSldViewPr snapToGrid="0" showGuides="1">
      <p:cViewPr varScale="1">
        <p:scale>
          <a:sx n="100" d="100"/>
          <a:sy n="100" d="100"/>
        </p:scale>
        <p:origin x="184" y="22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3250" y="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494E1B-FF13-7AEE-ADB7-C203191589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619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8E82A6-6AF0-7223-A28A-FFD705D29B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619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65C1B-081B-4374-BB12-9067F55CF8CA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750BDC-D827-12EB-A093-E445439978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1725275"/>
            <a:ext cx="3170238" cy="619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5F9D20-971A-F08B-61C6-150644783D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11725275"/>
            <a:ext cx="3170238" cy="619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E7E5E-B5EA-4FCD-A542-D6B128F599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20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619364"/>
          </a:xfrm>
          <a:prstGeom prst="rect">
            <a:avLst/>
          </a:prstGeom>
        </p:spPr>
        <p:txBody>
          <a:bodyPr vert="horz" lIns="112334" tIns="56167" rIns="112334" bIns="56167" rtlCol="0"/>
          <a:lstStyle>
            <a:lvl1pPr algn="l">
              <a:defRPr sz="15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619364"/>
          </a:xfrm>
          <a:prstGeom prst="rect">
            <a:avLst/>
          </a:prstGeom>
        </p:spPr>
        <p:txBody>
          <a:bodyPr vert="horz" lIns="112334" tIns="56167" rIns="112334" bIns="56167" rtlCol="0"/>
          <a:lstStyle>
            <a:lvl1pPr algn="r">
              <a:defRPr sz="1500"/>
            </a:lvl1pPr>
          </a:lstStyle>
          <a:p>
            <a:fld id="{792CBBFB-6137-4674-8635-E61AF36427DC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4450" y="1543050"/>
            <a:ext cx="7404100" cy="4165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12334" tIns="56167" rIns="112334" bIns="5616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5940742"/>
            <a:ext cx="5852160" cy="4860608"/>
          </a:xfrm>
          <a:prstGeom prst="rect">
            <a:avLst/>
          </a:prstGeom>
        </p:spPr>
        <p:txBody>
          <a:bodyPr vert="horz" lIns="112334" tIns="56167" rIns="112334" bIns="5616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725038"/>
            <a:ext cx="3169920" cy="619362"/>
          </a:xfrm>
          <a:prstGeom prst="rect">
            <a:avLst/>
          </a:prstGeom>
        </p:spPr>
        <p:txBody>
          <a:bodyPr vert="horz" lIns="112334" tIns="56167" rIns="112334" bIns="56167" rtlCol="0" anchor="b"/>
          <a:lstStyle>
            <a:lvl1pPr algn="l">
              <a:defRPr sz="15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11725038"/>
            <a:ext cx="3169920" cy="619362"/>
          </a:xfrm>
          <a:prstGeom prst="rect">
            <a:avLst/>
          </a:prstGeom>
        </p:spPr>
        <p:txBody>
          <a:bodyPr vert="horz" lIns="112334" tIns="56167" rIns="112334" bIns="56167" rtlCol="0" anchor="b"/>
          <a:lstStyle>
            <a:lvl1pPr algn="r">
              <a:defRPr sz="1500"/>
            </a:lvl1pPr>
          </a:lstStyle>
          <a:p>
            <a:fld id="{EB77F40E-C933-4A51-A0D5-A6A8E815EA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159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488950" y="1027113"/>
            <a:ext cx="657860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7938"/>
            <a:ext cx="5222875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457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9127D-BAEE-1A3B-25D9-74C535328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555318-AD0F-10F8-6C49-BE97EE9E7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DDC6B-5099-ACF5-DD32-32793556FF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the first we need to check is if star-disk systems suitable for planet formation can even form at cosmic dawn.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let’s consider the stellar mass: I had always heard that the first stars that formed where very massive, and thus unsuitable for planet formation, however my co-authors informed me that low-mass and solar-mass stars can form at all metallicities including 0 metallicity, its just that they are rare.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 show an example from a primordial star formation simulation by Sharda &amp; Menon, where an isolated low-mass star-disk system ends up forming.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that’s quite promising, however, this system had 0 metallicity, and we need metals to form planets.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average it takes quite a while to enrich the universe with metals, however the distribution of metals is not uniform, and localized regions may be present that have higher metallicities.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Vorpbyov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 (2025) model the formation of a dense cloud core formed in the debris of a pair-instability SN explosion and find that it collapses into a protoplanetary disk with a metallicity of 0.04Zsun.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primordial star formation simulations of Sharda &amp; Menon ( 2024 ) – specifically of a low-mass star that formed through fragmentation within the disc of a massive protostar, and is ejected from the disc via many-body interactions, subsequently evolving quasi-independently as an isolated star-disc system. 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metal-free gas does not completely preclude the formation of low-mass stars, as dense pockets of gas in the discs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PopIII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stars can undergo fragmentation to form low-mass stars –an outcome realized in several numerical simulations (e.g. Stacy &amp; Bromm 2014 ; Sharda,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Federrath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Krumholz 2020 ; Prole et al. 2022 ; Sharda &amp; Menon 2024 ). 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For instance, Whalen et al. ( 2008 ) show that supernova ejecta from even a single metal-free massive star can locally enrich dense gas to metallicities of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∼ 10−4 Z, some of which show signatures of being gravitationally unstable, suggesting that localized metal-enriched star formation may persist out to even higher redshifts. 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Baskerville Old Face" panose="02020602080505020303" pitchFamily="18" charset="77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Baskerville Old Face" panose="02020602080505020303" pitchFamily="18" charset="77"/>
              <a:cs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19317F-8ECA-1737-9A4A-5D1185C4C7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DEC07-E205-0340-BCCE-B0433256B4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712A0-4374-EE4D-8660-286782BE637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58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1B937-4254-59C5-F7C3-BFC57AAF5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440A64-8E02-18BF-52A2-97A531DF6C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DB658C-1042-0C1F-3CB1-E60A7F63CF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favored mechanism for doing so is the streaming instability, which concentrates particles into dense filaments that can locally reach Roche density.</a:t>
            </a:r>
          </a:p>
          <a:p>
            <a:r>
              <a:rPr lang="en-US" dirty="0"/>
              <a:t>The million dollar question is when does this happen?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C96DA-3B04-5B37-3FBD-0CBA396C5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DEC07-E205-0340-BCCE-B0433256B4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96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9B1A0-5B05-289D-1A84-A244B1E36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F0170-01D9-6075-A17B-909EC0A50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980ACE-203C-6C9F-3B21-36EE51412A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Z</a:t>
            </a:r>
            <a:r>
              <a:rPr lang="en-US" dirty="0">
                <a:solidFill>
                  <a:srgbClr val="1D1C1D"/>
                </a:solidFill>
                <a:latin typeface="Slack-Lato"/>
              </a:rPr>
              <a:t> 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= Z</a:t>
            </a:r>
            <a:r>
              <a:rPr lang="en-US" b="0" i="0" baseline="-25000" dirty="0">
                <a:solidFill>
                  <a:srgbClr val="040C28"/>
                </a:solidFill>
                <a:effectLst/>
                <a:latin typeface="Google Sans"/>
              </a:rPr>
              <a:t>☉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10</a:t>
            </a:r>
            <a:r>
              <a:rPr lang="en-US" b="0" i="0" baseline="30000" dirty="0">
                <a:solidFill>
                  <a:srgbClr val="1D1C1D"/>
                </a:solidFill>
                <a:effectLst/>
                <a:latin typeface="Slack-Lato"/>
              </a:rPr>
              <a:t>[Fe/H]</a:t>
            </a:r>
            <a:endParaRPr lang="en-US" baseline="300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C81E5-442E-8234-F198-36EDA3B6C5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9E23A-F31B-134C-8C20-738E287454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74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D527B-6273-1369-5A39-A7D4296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87C6FF-6A41-EEB8-2BCA-F56133E3B0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8EB431-F616-08AD-BCF6-2356324DCC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~100-1000 Earth masses of pebbles. They (not planetesimals) dominated the mass budget. So pebbles are the primary building blocks.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5146E-8EED-D5AD-E566-FBDB466529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F712A0-4374-EE4D-8660-286782BE637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68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4E1E2-0C4C-CE33-A521-836B561CC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F21F70-DCA2-C4CC-E14A-781624612C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B22D7F-4514-45CD-BC9C-031B12AFB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Vortices can form for multiple reasons, such as through the Rossby wave instability (Lovelace et al. 1999 ; Li et al. 2000 , 2001 ) at planetary gaps (Tagger 2001 ; de Val-Borro et al. 2006 , 2007 ; Lyra et al. 2009a ; Hammer,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Kratter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Lin 2017 ), at regions with strong gradients in mass accretion rate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Varni`ere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Tagger 2006 ; Lyra et al. 2008 , 2009b ; Lyra &amp; Mac Low 2012 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Reg´aly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 2012 ; Faure et al. 2015 ; Lyra, Turner &amp; McNally 2015 ; Miranda et al. 2017 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Reg´aly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Vorobyov 2017 ), through the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subcritic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baroclinic instability (Klahr &amp; Bodenheimer 2003 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Papaloizou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2010 ; Lyra &amp; Klahr 2011 ), the convective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overstability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(Klahr &amp; Hubbard 2014 ; Lyra 2014 ; Latter 2016 ; Teed &amp; Latter 2021 ; Lehmann &amp; Lin 2024 , 2025 ), and also as a result of a suggested non-linear resonant buoyant instability (Marcus et al. 2015 , 2016 ; Barranco, Pei &amp; Marcus 2018 ). Tentative evidence also links vortices to the saturated state of the Vertical Shear Instability (Nelson, Gressel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Umurhan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2013 ; Richard, Nelson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Umurhan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2016 ; Latter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Papaloizou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2018 ; Manger &amp; Klahr 2018 ). Taken all in all, these results suggest that vortices are the end state of most purely hydrodynamical disc instabilities (Lyra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Umurhan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2019 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 2023 ).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analytical models</a:t>
            </a: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Now if I apply this criteria to the </a:t>
            </a:r>
            <a:r>
              <a:rPr lang="en-US" dirty="0" err="1">
                <a:ea typeface="Calibri"/>
                <a:cs typeface="Calibri"/>
              </a:rPr>
              <a:t>dustPy</a:t>
            </a:r>
            <a:r>
              <a:rPr lang="en-US" dirty="0">
                <a:ea typeface="Calibri"/>
                <a:cs typeface="Calibri"/>
              </a:rPr>
              <a:t> simulation that I showed previously without any vortices, there are no planetesimals forming anywhere in the disk.</a:t>
            </a:r>
            <a:br>
              <a:rPr lang="en-US" dirty="0">
                <a:ea typeface="Calibri"/>
                <a:cs typeface="+mn-lt"/>
              </a:rPr>
            </a:br>
            <a:r>
              <a:rPr lang="en-US" dirty="0">
                <a:ea typeface="Calibri"/>
                <a:cs typeface="Calibri"/>
              </a:rPr>
              <a:t>So now lets consider vortices. </a:t>
            </a:r>
            <a:br>
              <a:rPr lang="en-US" dirty="0">
                <a:ea typeface="Calibri"/>
                <a:cs typeface="+mn-lt"/>
              </a:rPr>
            </a:br>
            <a:r>
              <a:rPr lang="en-US" dirty="0"/>
              <a:t>There are numerous mechanisms in protoplanetary disks that lead to the formation of a vortex: for example the Rossby wave instability and the Vertical Shear Instability. </a:t>
            </a:r>
          </a:p>
          <a:p>
            <a:r>
              <a:rPr lang="en-US" dirty="0"/>
              <a:t>Dust inside a vortex drift steadily toward the center of the vortex, where they accumulate. 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This results in high pebble densities at the center of the vortex, making them very favorable locations for planetesimal formation. </a:t>
            </a:r>
            <a:br>
              <a:rPr lang="en-US" dirty="0">
                <a:cs typeface="+mn-lt"/>
              </a:rPr>
            </a:br>
            <a:r>
              <a:rPr lang="en-US" dirty="0">
                <a:ea typeface="Calibri"/>
                <a:cs typeface="Calibri"/>
              </a:rPr>
              <a:t>This video from </a:t>
            </a:r>
            <a:r>
              <a:rPr lang="en-US" dirty="0" err="1">
                <a:ea typeface="Calibri"/>
                <a:cs typeface="Calibri"/>
              </a:rPr>
              <a:t>Wlad</a:t>
            </a:r>
            <a:r>
              <a:rPr lang="en-US" dirty="0">
                <a:ea typeface="Calibri"/>
                <a:cs typeface="Calibri"/>
              </a:rPr>
              <a:t> shows a vortex forming and planetesimals and embryos forming inside of it.</a:t>
            </a:r>
          </a:p>
          <a:p>
            <a:r>
              <a:rPr lang="en-US" dirty="0">
                <a:ea typeface="Calibri"/>
                <a:cs typeface="Calibri"/>
              </a:rPr>
              <a:t>So if we take this extra concentration into account in our simulation, we find that planetesimals can actually form in a large region of the disk.</a:t>
            </a:r>
            <a:br>
              <a:rPr lang="en-US" dirty="0">
                <a:ea typeface="Calibri"/>
                <a:cs typeface="+mn-lt"/>
              </a:rPr>
            </a:br>
            <a:r>
              <a:rPr lang="en-US" dirty="0">
                <a:ea typeface="Calibri"/>
                <a:cs typeface="Calibri"/>
              </a:rPr>
              <a:t>Now there are some works suggesting that dust also grows larger inside the vortex. </a:t>
            </a:r>
            <a:br>
              <a:rPr lang="en-US" dirty="0">
                <a:ea typeface="Calibri"/>
                <a:cs typeface="+mn-lt"/>
              </a:rPr>
            </a:br>
            <a:r>
              <a:rPr lang="en-US" dirty="0">
                <a:ea typeface="Calibri"/>
                <a:cs typeface="Calibri"/>
              </a:rPr>
              <a:t>And because larger particles result in larger concentrations, and larger concentrations result in larger particles, this results in a feedback loop. So if we take that into account as well we form planetesimals everywhere. </a:t>
            </a:r>
          </a:p>
          <a:p>
            <a:r>
              <a:rPr lang="en-US" dirty="0">
                <a:ea typeface="Calibri"/>
                <a:cs typeface="Calibri"/>
              </a:rPr>
              <a:t>I should note that this feedback loop has not been tested in numerical simulations though, so its purely from theoretical considerations at the moment.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635AE-6B68-3B96-AA25-05710D0E25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E2684A-273D-4268-89AE-3E07A6F1FA58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60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77F40E-C933-4A51-A0D5-A6A8E815EAC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625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DA98F-87D1-D6BC-5D8E-16DC438EA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B2603D-A21E-CB83-C4FF-E06E5B7855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CC6002-3B68-35DA-B282-52F43E2E0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83948-0229-D63F-B2F0-CD99212B96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4E103F-BDF0-49E5-8933-39BBF51CFB5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655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ACB25-01EF-5908-A352-7D1C006B7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593A4E-A876-8FBD-40DC-D079323DBF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82C64-B2DC-ADB5-58BB-2C2B7C156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D9E2-5D83-4E8F-95DB-776AD541FBFB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940D7-B140-2B4F-85D2-E21C893C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DA12E-66F0-DADC-1377-7F9F772E1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04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E2492-BC1A-94FC-A88A-DD14E4E56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3B679-76CB-5C8E-467D-37FB29428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1ABDD-A4C7-A12A-D136-43903CF07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4428D-9A02-473E-8716-114ED243F7D9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51AF1-3F9F-9795-F603-631D1DCC2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ACB1A-7B0C-413F-899B-B0DD0F071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28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F912-8C08-768F-F79F-DCE0F2313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8F318-6E8B-56F9-CB75-341691DFD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28704-EA25-FE49-B940-19B4F3852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1373-6E8F-4C7F-8AA7-6BC6BC720909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87D9C-9800-0ECE-EAE2-003DCEBD7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4BF77-7ABB-B174-B86A-6E7AAC18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386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E5BD2-C972-9A14-CBB3-E2A78C1ED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C03A6-EC58-E68D-E668-ED912DBBF3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EF217F-1218-AC20-76F4-1AD554DB7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7181D0-1926-EB42-B2D3-0E140D603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6F765-25D1-41DC-85D3-F72D04121C82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12C92-D4E4-4FA4-502D-1CC7B4F74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1E048-04CE-1B17-DEE1-F9980D10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388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9B14-59E4-DE56-FBEE-B2350878F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5F68B-06F8-1E8E-151A-C7D0F9885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43442-4642-D7AC-03FA-99B9A8054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1A79EC-0E71-8E10-1CAE-2595DCCFC4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CC3207-D7CE-FF82-95BA-A0132FFF3A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B83937-FB3E-C9D5-0066-23D84983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6AAB-3744-422E-858A-92C6541D4C79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CA4C37-19DA-6714-65C2-46755CBEF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BA144A-0EE4-A533-609D-2547F4B5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340-0FBC-438E-27A5-F6D685108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729352-B2F3-0B13-71B5-8A8570B9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5A02C-18FC-42AE-8256-34BBE7759F16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D6ED79-5396-8F0A-7FCD-D87886739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509366-2847-6108-1B75-E643DE49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044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679FA-E2AC-139E-8986-A16D1AA4A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25A8-18D5-42FB-8969-A1D13D324833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42D571-D5DC-2DA1-D446-FD3FEB37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C3308E-6C61-12F6-F5A1-04FA1F58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3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416A8-5B87-5C9C-0B31-1CA62696D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3482A-3DCA-C347-42E4-5201B8FE1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75A28-7A92-A6B7-A4E9-C339E3999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240DF-63B5-9417-AAB5-067260E5E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661E4-DC2A-49F2-8014-AEA71D1C355B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7E798-4258-0E39-6127-52C67AF6F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911C44-D668-F834-C97C-A70AAB0C5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03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8A2DF-C353-EEF8-9095-9E10712EE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44D52D-BEA0-5D97-0A83-94E33BE9F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EF61B-C9E6-4794-B651-5C25AD3DE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2D9236-0D70-BCDB-D793-4B53D284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A3B61-C900-420D-BA74-5CC06C10CBA1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11942-F529-9AC8-56EC-8C6DD570E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17346-AC2D-4B35-C09B-021E32002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9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9F0A0-285A-07B4-E6E0-E0F33576B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E228D6-5059-61E4-0E68-C753912A17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B2AC5-073E-E169-BA5D-82E489BDB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0D6B-CCE4-493A-AEF5-8C21CD235AED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2011C-8CB5-97AB-965D-A9B2D9C09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68A8F-595A-785C-02F8-85723E852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735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D8620D-E615-089F-BAB1-F67DF252AE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15D2F3-D3D0-76CD-504D-8D2D22097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214E7-29E7-27C2-1E5D-4AA2588D1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99682-C184-4365-A605-ED59E4438970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2CC98-07F9-86BB-F78F-C710EF14A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297DC-F3E5-E26A-1DF0-454671A6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708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002" y="568622"/>
            <a:ext cx="10407759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176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D90E0D-B392-02E5-DB73-0C6013EE3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DF728-4320-6EB8-2BF8-47A01E6A5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B6AC7-DF7E-A002-5E11-58668F95A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A2F7A9-572B-4A67-9F48-566A9447BD0A}" type="datetime1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779F1-E035-10CC-010D-275870AF75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5E09A-9DA4-BF2B-C8B5-90E68EC0A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42BE09-622A-43AB-8D80-4BB894DF1F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363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5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6.sv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2ACC20-45DA-234C-8810-67D36B716A7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6"/>
            <a:ext cx="12192000" cy="685435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000"/>
              </a:srgbClr>
            </a:outerShdw>
          </a:effectLst>
        </p:spPr>
      </p:pic>
      <p:sp>
        <p:nvSpPr>
          <p:cNvPr id="53" name="Text Box 2">
            <a:extLst>
              <a:ext uri="{FF2B5EF4-FFF2-40B4-BE49-F238E27FC236}">
                <a16:creationId xmlns:a16="http://schemas.microsoft.com/office/drawing/2014/main" id="{BE23E154-ED82-B14E-9E68-497BDC4E5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59" y="251259"/>
            <a:ext cx="12167481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/>
                <a:cs typeface="Helvetica"/>
              </a:rPr>
              <a:t>Planet Formation at Cosmic Dawn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72C642-4530-EB83-6AAA-4D1BB68F1E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4245" y="6243116"/>
            <a:ext cx="1275074" cy="4106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E80BF2-AD58-D987-12DA-F9896CDD5E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574" y="4667098"/>
            <a:ext cx="850394" cy="7037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D192A5-AF32-6C19-5629-B5AF54C80A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574" y="3670791"/>
            <a:ext cx="798416" cy="802589"/>
          </a:xfrm>
          <a:prstGeom prst="rect">
            <a:avLst/>
          </a:prstGeom>
        </p:spPr>
      </p:pic>
      <p:pic>
        <p:nvPicPr>
          <p:cNvPr id="14" name="Picture 13" descr="A logo with a light bulb&#10;&#10;AI-generated content may be incorrect.">
            <a:extLst>
              <a:ext uri="{FF2B5EF4-FFF2-40B4-BE49-F238E27FC236}">
                <a16:creationId xmlns:a16="http://schemas.microsoft.com/office/drawing/2014/main" id="{30A0F6E6-89F2-B409-E390-825C3A385C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9319" y="5500132"/>
            <a:ext cx="1270000" cy="571500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28CDF834-1460-076D-5BE7-4D920484380D}"/>
              </a:ext>
            </a:extLst>
          </p:cNvPr>
          <p:cNvSpPr txBox="1">
            <a:spLocks noChangeArrowheads="1"/>
          </p:cNvSpPr>
          <p:nvPr/>
        </p:nvSpPr>
        <p:spPr>
          <a:xfrm>
            <a:off x="24519" y="2183590"/>
            <a:ext cx="12167481" cy="1768457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6000"/>
              </a:lnSpc>
              <a:spcAft>
                <a:spcPct val="0"/>
              </a:spcAft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/>
                <a:cs typeface="Helvetica"/>
              </a:rPr>
              <a:t>Wladimir  Lyra</a:t>
            </a:r>
          </a:p>
          <a:p>
            <a:pPr marL="0" indent="0" algn="ctr">
              <a:lnSpc>
                <a:spcPct val="116000"/>
              </a:lnSpc>
              <a:spcAft>
                <a:spcPct val="0"/>
              </a:spcAft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/>
                <a:cs typeface="Helvetica"/>
              </a:rPr>
              <a:t>New Mexico State University</a:t>
            </a:r>
          </a:p>
          <a:p>
            <a:pPr marL="0" indent="0" algn="ctr">
              <a:lnSpc>
                <a:spcPct val="116000"/>
              </a:lnSpc>
              <a:spcAft>
                <a:spcPct val="0"/>
              </a:spcAft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/>
                <a:cs typeface="Helvetica"/>
              </a:rPr>
              <a:t>Las Cruces NM, USA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CCB9CE-4180-D682-C6FD-8F9FA84C304C}"/>
              </a:ext>
            </a:extLst>
          </p:cNvPr>
          <p:cNvSpPr/>
          <p:nvPr/>
        </p:nvSpPr>
        <p:spPr>
          <a:xfrm>
            <a:off x="0" y="6067581"/>
            <a:ext cx="12192000" cy="579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6000"/>
              </a:lnSpc>
              <a:tabLst>
                <a:tab pos="656433" algn="l"/>
                <a:tab pos="1312865" algn="l"/>
                <a:tab pos="1969298" algn="l"/>
                <a:tab pos="2625730" algn="l"/>
                <a:tab pos="3282163" algn="l"/>
                <a:tab pos="3938595" algn="l"/>
                <a:tab pos="4595028" algn="l"/>
                <a:tab pos="5251460" algn="l"/>
                <a:tab pos="5907893" algn="l"/>
                <a:tab pos="6564325" algn="l"/>
                <a:tab pos="7220758" algn="l"/>
                <a:tab pos="7877190" algn="l"/>
                <a:tab pos="8533623" algn="l"/>
              </a:tabLst>
            </a:pPr>
            <a:r>
              <a:rPr lang="en-US" sz="1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The Formation of Stars and Planets in the Evolving Galaxy</a:t>
            </a:r>
          </a:p>
          <a:p>
            <a:pPr algn="ctr">
              <a:lnSpc>
                <a:spcPct val="116000"/>
              </a:lnSpc>
              <a:tabLst>
                <a:tab pos="656433" algn="l"/>
                <a:tab pos="1312865" algn="l"/>
                <a:tab pos="1969298" algn="l"/>
                <a:tab pos="2625730" algn="l"/>
                <a:tab pos="3282163" algn="l"/>
                <a:tab pos="3938595" algn="l"/>
                <a:tab pos="4595028" algn="l"/>
                <a:tab pos="5251460" algn="l"/>
                <a:tab pos="5907893" algn="l"/>
                <a:tab pos="6564325" algn="l"/>
                <a:tab pos="7220758" algn="l"/>
                <a:tab pos="7877190" algn="l"/>
                <a:tab pos="8533623" algn="l"/>
              </a:tabLst>
            </a:pPr>
            <a:r>
              <a:rPr lang="en-US" sz="1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Okinawa</a:t>
            </a:r>
            <a:r>
              <a:rPr lang="en-US" sz="1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  <a:cs typeface="Helvetica"/>
              </a:rPr>
              <a:t> – Aug 3-7, 2026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C353B6-F9D1-AD68-0C06-0203F21CA1D7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81202B5E-771A-1A78-F3C5-1059E2A0E1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906" y="2085436"/>
            <a:ext cx="2537191" cy="238794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99920368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text&#10;&#10;AI-generated content may be incorrect.">
            <a:extLst>
              <a:ext uri="{FF2B5EF4-FFF2-40B4-BE49-F238E27FC236}">
                <a16:creationId xmlns:a16="http://schemas.microsoft.com/office/drawing/2014/main" id="{E2EEAF4D-9013-1A5E-3925-593AE6A94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4" y="408974"/>
            <a:ext cx="6372131" cy="176097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2737B8-A283-0EEF-88D7-EB37344CD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48" y="4543665"/>
            <a:ext cx="5707495" cy="2053448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AB666A-8812-BA6B-5B4A-CF4ECB425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787" y="3329463"/>
            <a:ext cx="1760978" cy="17609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FFB7F-E785-8F3D-8044-745C23020E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672" y="826665"/>
            <a:ext cx="1773093" cy="18320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F5CA8B-E30D-DE1B-2594-2B0238BE76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4" y="2342116"/>
            <a:ext cx="6160345" cy="2053448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5059EF-AFA3-D1E5-97E9-B8AAB170080D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1EDEC7E-8C0D-B2CD-D234-3BB3D2177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091" y="3329463"/>
            <a:ext cx="1579173" cy="17644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418C6B7-3C84-9FDD-5FFC-D9F2F95D8D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091" y="945141"/>
            <a:ext cx="1911491" cy="17135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2FEAA38-CBA6-79A5-B8DB-F66EDA83DDE6}"/>
              </a:ext>
            </a:extLst>
          </p:cNvPr>
          <p:cNvSpPr txBox="1"/>
          <p:nvPr/>
        </p:nvSpPr>
        <p:spPr>
          <a:xfrm>
            <a:off x="7015787" y="2755232"/>
            <a:ext cx="17609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Helvetica" pitchFamily="2" charset="0"/>
              </a:rPr>
              <a:t>Linn Eriksson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9BCA3D-B4A1-F7BB-F6FB-6143ED0CAD19}"/>
              </a:ext>
            </a:extLst>
          </p:cNvPr>
          <p:cNvSpPr txBox="1"/>
          <p:nvPr/>
        </p:nvSpPr>
        <p:spPr>
          <a:xfrm>
            <a:off x="9189092" y="2755232"/>
            <a:ext cx="191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Helvetica" pitchFamily="2" charset="0"/>
              </a:rPr>
              <a:t>Shyam Menon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DF4F9D-A9C5-B8FF-0D4B-3D6743FB416F}"/>
              </a:ext>
            </a:extLst>
          </p:cNvPr>
          <p:cNvSpPr txBox="1"/>
          <p:nvPr/>
        </p:nvSpPr>
        <p:spPr>
          <a:xfrm>
            <a:off x="7015788" y="5261217"/>
            <a:ext cx="1749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Helvetica" pitchFamily="2" charset="0"/>
              </a:rPr>
              <a:t>Daniel Carrera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F0952E-817D-ED50-1A61-8DBD830B2967}"/>
              </a:ext>
            </a:extLst>
          </p:cNvPr>
          <p:cNvSpPr txBox="1"/>
          <p:nvPr/>
        </p:nvSpPr>
        <p:spPr>
          <a:xfrm>
            <a:off x="9022932" y="5261217"/>
            <a:ext cx="191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Helvetica" pitchFamily="2" charset="0"/>
              </a:rPr>
              <a:t>Blakesley Burkhart</a:t>
            </a:r>
          </a:p>
        </p:txBody>
      </p:sp>
      <p:sp>
        <p:nvSpPr>
          <p:cNvPr id="2" name="Text Box 30">
            <a:extLst>
              <a:ext uri="{FF2B5EF4-FFF2-40B4-BE49-F238E27FC236}">
                <a16:creationId xmlns:a16="http://schemas.microsoft.com/office/drawing/2014/main" id="{9DD896A0-5FC9-CC16-9D4C-89954010A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71555"/>
            <a:ext cx="12191999" cy="186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907" dirty="0">
                <a:latin typeface="Helvetica"/>
                <a:cs typeface="Helvetica"/>
              </a:rPr>
              <a:t>Lyra et al. (2024), Carrera et al. (2025), Eriksson et al. (2025)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0F7AF-87D7-2732-E9F4-FD7591EBF290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2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3642443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BCE60-7E36-B4B1-8AB5-4915ED1B2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DC5865-100D-A3F5-43C0-9F29A757AE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3" b="431"/>
          <a:stretch/>
        </p:blipFill>
        <p:spPr>
          <a:xfrm>
            <a:off x="6309134" y="2183283"/>
            <a:ext cx="5764880" cy="4469045"/>
          </a:xfrm>
          <a:prstGeom prst="rect">
            <a:avLst/>
          </a:prstGeom>
          <a:ln>
            <a:noFill/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D196A3B-CEE9-F36E-4658-2B8EFDFCC251}"/>
              </a:ext>
            </a:extLst>
          </p:cNvPr>
          <p:cNvCxnSpPr>
            <a:cxnSpLocks/>
          </p:cNvCxnSpPr>
          <p:nvPr/>
        </p:nvCxnSpPr>
        <p:spPr>
          <a:xfrm flipH="1">
            <a:off x="9673389" y="1962863"/>
            <a:ext cx="558815" cy="1045032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01F811-3925-777E-C1F9-1B3912620DCE}"/>
                  </a:ext>
                </a:extLst>
              </p:cNvPr>
              <p:cNvSpPr txBox="1"/>
              <p:nvPr/>
            </p:nvSpPr>
            <p:spPr>
              <a:xfrm>
                <a:off x="9793875" y="979133"/>
                <a:ext cx="2280139" cy="863313"/>
              </a:xfrm>
              <a:prstGeom prst="rect">
                <a:avLst/>
              </a:prstGeom>
              <a:noFill/>
              <a:ln w="19050">
                <a:solidFill>
                  <a:schemeClr val="accent5"/>
                </a:solidFill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 dirty="0">
                    <a:latin typeface="Helvetica" pitchFamily="2" charset="0"/>
                    <a:cs typeface="Arial"/>
                  </a:rPr>
                  <a:t>Star: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Arial"/>
                      </a:rPr>
                      <m:t>0.45 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Arial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Arial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400" dirty="0">
                    <a:latin typeface="Helvetica" pitchFamily="2" charset="0"/>
                    <a:cs typeface="Arial"/>
                  </a:rPr>
                  <a:t>​</a:t>
                </a:r>
              </a:p>
              <a:p>
                <a:r>
                  <a:rPr lang="en-US" sz="2400" dirty="0">
                    <a:latin typeface="Helvetica" pitchFamily="2" charset="0"/>
                    <a:cs typeface="Arial"/>
                  </a:rPr>
                  <a:t>Disk: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Arial"/>
                      </a:rPr>
                      <m:t>0.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/>
                      </a:rPr>
                      <m:t>007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Arial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Arial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400" dirty="0">
                    <a:latin typeface="Helvetica" pitchFamily="2" charset="0"/>
                    <a:cs typeface="Arial"/>
                  </a:rPr>
                  <a:t>​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01F811-3925-777E-C1F9-1B3912620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875" y="979133"/>
                <a:ext cx="2280139" cy="863313"/>
              </a:xfrm>
              <a:prstGeom prst="rect">
                <a:avLst/>
              </a:prstGeom>
              <a:blipFill>
                <a:blip r:embed="rId4"/>
                <a:stretch>
                  <a:fillRect l="-3846" t="-2857" r="-1099" b="-14286"/>
                </a:stretch>
              </a:blipFill>
              <a:ln w="19050"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72C75A3-ABCF-D03E-BC22-BFC906266EEF}"/>
              </a:ext>
            </a:extLst>
          </p:cNvPr>
          <p:cNvSpPr txBox="1"/>
          <p:nvPr/>
        </p:nvSpPr>
        <p:spPr>
          <a:xfrm>
            <a:off x="8860604" y="6534194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skerville Old Face" panose="02020602080505020303" pitchFamily="18" charset="77"/>
                <a:ea typeface="+mn-lt"/>
                <a:cs typeface="+mn-lt"/>
              </a:rPr>
              <a:t>Sharda and Menon (2024)</a:t>
            </a:r>
            <a:endParaRPr lang="en-US" sz="1400" dirty="0" err="1">
              <a:solidFill>
                <a:schemeClr val="tx1">
                  <a:lumMod val="65000"/>
                  <a:lumOff val="35000"/>
                </a:schemeClr>
              </a:solidFill>
              <a:latin typeface="Baskerville Old Face" panose="02020602080505020303" pitchFamily="18" charset="77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C5FD3B-C237-24E3-6BE5-C63C182C4F45}"/>
              </a:ext>
            </a:extLst>
          </p:cNvPr>
          <p:cNvSpPr txBox="1"/>
          <p:nvPr/>
        </p:nvSpPr>
        <p:spPr>
          <a:xfrm>
            <a:off x="117987" y="4970803"/>
            <a:ext cx="6523446" cy="1200329"/>
          </a:xfrm>
          <a:prstGeom prst="rect">
            <a:avLst/>
          </a:prstGeom>
          <a:solidFill>
            <a:schemeClr val="bg1">
              <a:lumMod val="85000"/>
              <a:alpha val="56319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40C28"/>
                </a:solidFill>
                <a:latin typeface="Helvetica" pitchFamily="2" charset="0"/>
              </a:rPr>
              <a:t>When did the first planet form?</a:t>
            </a:r>
          </a:p>
          <a:p>
            <a:r>
              <a:rPr lang="en-US" i="1" dirty="0">
                <a:solidFill>
                  <a:srgbClr val="040C28"/>
                </a:solidFill>
                <a:latin typeface="Helvetica" pitchFamily="2" charset="0"/>
              </a:rPr>
              <a:t>When did the Universe start getting populated with planets? </a:t>
            </a:r>
          </a:p>
          <a:p>
            <a:endParaRPr lang="en-US" sz="1600" b="1" dirty="0">
              <a:latin typeface="Helvetica" pitchFamily="2" charset="0"/>
              <a:cs typeface="Times New Roman"/>
            </a:endParaRPr>
          </a:p>
          <a:p>
            <a:r>
              <a:rPr lang="en-US" sz="2000" b="1" dirty="0">
                <a:latin typeface="Helvetica" pitchFamily="2" charset="0"/>
                <a:cs typeface="Times New Roman"/>
              </a:rPr>
              <a:t>What metallicity do we need to form planets?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3E9C85-2C3B-8C07-DD31-FC4D1A8CC565}"/>
                  </a:ext>
                </a:extLst>
              </p:cNvPr>
              <p:cNvSpPr txBox="1"/>
              <p:nvPr/>
            </p:nvSpPr>
            <p:spPr>
              <a:xfrm>
                <a:off x="416013" y="205672"/>
                <a:ext cx="10948909" cy="414292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2000" b="1" dirty="0">
                    <a:latin typeface="Helvetica" pitchFamily="2" charset="0"/>
                    <a:cs typeface="Times New Roman"/>
                  </a:rPr>
                  <a:t>Can star-disk systems suitable for planet formation form at cosmic dawn?</a:t>
                </a:r>
              </a:p>
              <a:p>
                <a:endParaRPr lang="en-US" sz="1800" dirty="0">
                  <a:latin typeface="Helvetica" pitchFamily="2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latin typeface="Helvetica" pitchFamily="2" charset="0"/>
                    <a:cs typeface="Times New Roman"/>
                  </a:rPr>
                  <a:t>Stellar mass</a:t>
                </a:r>
                <a:br>
                  <a:rPr lang="en-US" sz="1600" dirty="0">
                    <a:latin typeface="Helvetica" pitchFamily="2" charset="0"/>
                    <a:cs typeface="Times New Roman"/>
                  </a:rPr>
                </a:br>
                <a:r>
                  <a:rPr lang="en-US" sz="1600" dirty="0">
                    <a:latin typeface="Helvetica" pitchFamily="2" charset="0"/>
                    <a:cs typeface="Times New Roman"/>
                  </a:rPr>
                  <a:t>Low-mass and solar-mass stars can form at all metallicities </a:t>
                </a:r>
                <a:r>
                  <a:rPr lang="en-US" sz="1200" i="1" dirty="0">
                    <a:solidFill>
                      <a:schemeClr val="bg1">
                        <a:lumMod val="50000"/>
                      </a:schemeClr>
                    </a:solidFill>
                    <a:latin typeface="Helvetica" pitchFamily="2" charset="0"/>
                    <a:cs typeface="Times New Roman"/>
                  </a:rPr>
                  <a:t>(e.g. Stacy &amp; Broom 2014, </a:t>
                </a:r>
              </a:p>
              <a:p>
                <a:pPr lvl="1"/>
                <a:r>
                  <a:rPr lang="en-US" sz="1200" i="1" dirty="0">
                    <a:solidFill>
                      <a:schemeClr val="bg1">
                        <a:lumMod val="50000"/>
                      </a:schemeClr>
                    </a:solidFill>
                    <a:latin typeface="Helvetica" pitchFamily="2" charset="0"/>
                    <a:cs typeface="Times New Roman"/>
                  </a:rPr>
                  <a:t>				  Sharda, </a:t>
                </a:r>
                <a:r>
                  <a:rPr lang="en-US" sz="1200" i="1" dirty="0" err="1">
                    <a:solidFill>
                      <a:schemeClr val="bg1">
                        <a:lumMod val="50000"/>
                      </a:schemeClr>
                    </a:solidFill>
                    <a:latin typeface="Helvetica" pitchFamily="2" charset="0"/>
                    <a:cs typeface="Times New Roman"/>
                  </a:rPr>
                  <a:t>Federrath</a:t>
                </a:r>
                <a:r>
                  <a:rPr lang="en-US" sz="1200" i="1" dirty="0">
                    <a:solidFill>
                      <a:schemeClr val="bg1">
                        <a:lumMod val="50000"/>
                      </a:schemeClr>
                    </a:solidFill>
                    <a:latin typeface="Helvetica" pitchFamily="2" charset="0"/>
                    <a:cs typeface="Times New Roman"/>
                  </a:rPr>
                  <a:t> &amp; Krumholtz 2020, Prole et al. 2022)</a:t>
                </a:r>
                <a:r>
                  <a:rPr lang="en-US" sz="1600" dirty="0">
                    <a:latin typeface="Helvetica" pitchFamily="2" charset="0"/>
                    <a:cs typeface="Times New Roman"/>
                  </a:rPr>
                  <a:t>. </a:t>
                </a:r>
              </a:p>
              <a:p>
                <a:r>
                  <a:rPr lang="en-US" sz="1600" dirty="0">
                    <a:latin typeface="Helvetica" pitchFamily="2" charset="0"/>
                    <a:cs typeface="Times New Roman"/>
                  </a:rPr>
                  <a:t>      Low mass star formation at zero metallicity </a:t>
                </a:r>
                <a:r>
                  <a:rPr lang="en-US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Helvetica" pitchFamily="2" charset="0"/>
                    <a:cs typeface="Times New Roman"/>
                  </a:rPr>
                  <a:t>(Sharda &amp; Menon 2024)</a:t>
                </a:r>
                <a:r>
                  <a:rPr lang="en-US" sz="1600" dirty="0">
                    <a:latin typeface="Helvetica" pitchFamily="2" charset="0"/>
                    <a:cs typeface="Times New Roman"/>
                  </a:rPr>
                  <a:t>.</a:t>
                </a:r>
              </a:p>
              <a:p>
                <a:pPr marL="342900" indent="-342900">
                  <a:buFont typeface="Wingdings" pitchFamily="2" charset="2"/>
                  <a:buChar char="v"/>
                </a:pPr>
                <a:endParaRPr lang="en-US" sz="1600" dirty="0">
                  <a:latin typeface="Helvetica" pitchFamily="2" charset="0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latin typeface="Helvetica" pitchFamily="2" charset="0"/>
                    <a:cs typeface="Times New Roman"/>
                  </a:rPr>
                  <a:t>Metallicity/Solid-mass</a:t>
                </a:r>
                <a:br>
                  <a:rPr lang="en-US" sz="1600" dirty="0">
                    <a:latin typeface="Helvetica" pitchFamily="2" charset="0"/>
                    <a:cs typeface="Times New Roman"/>
                  </a:rPr>
                </a:br>
                <a:r>
                  <a:rPr lang="en-US" sz="1600" dirty="0">
                    <a:latin typeface="Helvetica" pitchFamily="2" charset="0"/>
                    <a:cs typeface="Times New Roman"/>
                  </a:rPr>
                  <a:t>- On average metal enrichment is slow</a:t>
                </a:r>
                <a:br>
                  <a:rPr lang="en-US" sz="1600" dirty="0">
                    <a:latin typeface="Helvetica" pitchFamily="2" charset="0"/>
                    <a:cs typeface="Times New Roman"/>
                  </a:rPr>
                </a:br>
                <a:r>
                  <a:rPr lang="en-US" sz="1600" dirty="0">
                    <a:latin typeface="Helvetica" pitchFamily="2" charset="0"/>
                    <a:cs typeface="Times New Roman"/>
                  </a:rPr>
                  <a:t>- Localized regions may have higher metallicity</a:t>
                </a:r>
              </a:p>
              <a:p>
                <a:endParaRPr lang="en-US" sz="1600" dirty="0">
                  <a:latin typeface="Helvetica" pitchFamily="2" charset="0"/>
                  <a:cs typeface="Times New Roman"/>
                </a:endParaRPr>
              </a:p>
              <a:p>
                <a:r>
                  <a:rPr lang="en-US" sz="1600" dirty="0">
                    <a:latin typeface="Helvetica" pitchFamily="2" charset="0"/>
                    <a:cs typeface="Times New Roman"/>
                  </a:rPr>
                  <a:t>Examples: A disk with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/>
                      </a:rPr>
                      <m:t>𝑍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0.04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𝑍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1600" dirty="0">
                    <a:latin typeface="Helvetica" pitchFamily="2" charset="0"/>
                    <a:cs typeface="Times New Roman"/>
                  </a:rPr>
                  <a:t> forms in pair-instability </a:t>
                </a:r>
              </a:p>
              <a:p>
                <a:r>
                  <a:rPr lang="en-US" sz="1600" dirty="0">
                    <a:latin typeface="Helvetica" pitchFamily="2" charset="0"/>
                    <a:cs typeface="Times New Roman"/>
                  </a:rPr>
                  <a:t>SN explosion simulation at redshift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/>
                      </a:rPr>
                      <m:t>𝑧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/>
                      </a:rPr>
                      <m:t>~20</m:t>
                    </m:r>
                  </m:oMath>
                </a14:m>
                <a:r>
                  <a:rPr lang="en-US" sz="1600" dirty="0">
                    <a:latin typeface="Helvetica" pitchFamily="2" charset="0"/>
                    <a:cs typeface="Times New Roman"/>
                  </a:rPr>
                  <a:t> </a:t>
                </a:r>
                <a:r>
                  <a:rPr lang="en-US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Helvetica" pitchFamily="2" charset="0"/>
                    <a:cs typeface="Times New Roman"/>
                  </a:rPr>
                  <a:t>(Whalen et al. 2025, Vorobyov et al. 2025).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itchFamily="2" charset="0"/>
                    <a:cs typeface="Times New Roman"/>
                  </a:rPr>
                  <a:t> </a:t>
                </a:r>
              </a:p>
              <a:p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itchFamily="2" charset="0"/>
                  <a:cs typeface="Times New Roman"/>
                </a:endParaRPr>
              </a:p>
              <a:p>
                <a:pPr>
                  <a:lnSpc>
                    <a:spcPct val="150000"/>
                  </a:lnSpc>
                </a:pPr>
                <a:endParaRPr lang="en-US" sz="2400" dirty="0">
                  <a:latin typeface="Helvetica" pitchFamily="2" charset="0"/>
                  <a:cs typeface="Times New Roman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3E9C85-2C3B-8C07-DD31-FC4D1A8CC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13" y="205672"/>
                <a:ext cx="10948909" cy="4142929"/>
              </a:xfrm>
              <a:prstGeom prst="rect">
                <a:avLst/>
              </a:prstGeom>
              <a:blipFill>
                <a:blip r:embed="rId5"/>
                <a:stretch>
                  <a:fillRect l="-232" t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57DEC8C-6685-65BD-409A-F655CE2CF259}"/>
              </a:ext>
            </a:extLst>
          </p:cNvPr>
          <p:cNvSpPr txBox="1"/>
          <p:nvPr/>
        </p:nvSpPr>
        <p:spPr>
          <a:xfrm>
            <a:off x="77224" y="6603689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Slide by L. Eriksson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703C32E-8B7B-CC79-A1EF-806B79B3223D}"/>
              </a:ext>
            </a:extLst>
          </p:cNvPr>
          <p:cNvSpPr txBox="1">
            <a:spLocks/>
          </p:cNvSpPr>
          <p:nvPr/>
        </p:nvSpPr>
        <p:spPr>
          <a:xfrm>
            <a:off x="9487933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3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1720165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6C0E19-BDCB-EF37-9110-A0BDB1A30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243" y="1294257"/>
            <a:ext cx="1654530" cy="12558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1AB4C6-056E-F3D5-329F-3FA455E8F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2245" y="4028243"/>
            <a:ext cx="2345865" cy="17664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53F090-7CAF-064C-C628-DCE3C5095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023" y="4085699"/>
            <a:ext cx="2345865" cy="177347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10C9BF2-209D-9026-542D-7C514D1A8767}"/>
              </a:ext>
            </a:extLst>
          </p:cNvPr>
          <p:cNvSpPr txBox="1"/>
          <p:nvPr/>
        </p:nvSpPr>
        <p:spPr>
          <a:xfrm>
            <a:off x="619929" y="1362501"/>
            <a:ext cx="2357187" cy="830997"/>
          </a:xfrm>
          <a:prstGeom prst="rect">
            <a:avLst/>
          </a:prstGeom>
          <a:solidFill>
            <a:srgbClr val="0070C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" pitchFamily="2" charset="0"/>
              </a:rPr>
              <a:t>Core Accretion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CE21BD8-8D2D-F6A5-B914-DF4904037251}"/>
              </a:ext>
            </a:extLst>
          </p:cNvPr>
          <p:cNvCxnSpPr>
            <a:cxnSpLocks/>
          </p:cNvCxnSpPr>
          <p:nvPr/>
        </p:nvCxnSpPr>
        <p:spPr>
          <a:xfrm>
            <a:off x="9315374" y="1825859"/>
            <a:ext cx="2172544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3314EDE-E27F-CBE7-4AB1-6A5D971AB12A}"/>
              </a:ext>
            </a:extLst>
          </p:cNvPr>
          <p:cNvSpPr txBox="1"/>
          <p:nvPr/>
        </p:nvSpPr>
        <p:spPr>
          <a:xfrm>
            <a:off x="10051459" y="1982936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Streaming</a:t>
            </a:r>
          </a:p>
          <a:p>
            <a:pPr algn="ctr"/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Instability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F84323-2E94-757B-BFA6-F05C4AB59027}"/>
              </a:ext>
            </a:extLst>
          </p:cNvPr>
          <p:cNvSpPr txBox="1"/>
          <p:nvPr/>
        </p:nvSpPr>
        <p:spPr>
          <a:xfrm>
            <a:off x="5330564" y="1582525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chemeClr val="accent1"/>
                </a:solidFill>
                <a:latin typeface="Helvetica" pitchFamily="2" charset="0"/>
              </a:rPr>
              <a:t>coagulation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951A79-08B7-1F56-D0CA-9A895157EC5D}"/>
              </a:ext>
            </a:extLst>
          </p:cNvPr>
          <p:cNvSpPr txBox="1"/>
          <p:nvPr/>
        </p:nvSpPr>
        <p:spPr>
          <a:xfrm>
            <a:off x="3228244" y="926558"/>
            <a:ext cx="1654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elvetica" pitchFamily="2" charset="0"/>
              </a:rPr>
              <a:t>Dust grains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C5055F0-CCF4-524B-3F21-26F80890A91E}"/>
              </a:ext>
            </a:extLst>
          </p:cNvPr>
          <p:cNvSpPr txBox="1"/>
          <p:nvPr/>
        </p:nvSpPr>
        <p:spPr>
          <a:xfrm>
            <a:off x="7718197" y="976601"/>
            <a:ext cx="832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 pitchFamily="2" charset="0"/>
              </a:rPr>
              <a:t>Pebbles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4A5487-B2FF-080A-6E66-A2A6E01C9FE5}"/>
              </a:ext>
            </a:extLst>
          </p:cNvPr>
          <p:cNvSpPr txBox="1"/>
          <p:nvPr/>
        </p:nvSpPr>
        <p:spPr>
          <a:xfrm>
            <a:off x="3935901" y="2610028"/>
            <a:ext cx="1039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 pitchFamily="2" charset="0"/>
              </a:rPr>
              <a:t>0.1 – 1 </a:t>
            </a:r>
            <a:r>
              <a:rPr lang="el-GR" sz="1400" dirty="0">
                <a:latin typeface="Helvetica" pitchFamily="2" charset="0"/>
              </a:rPr>
              <a:t>μ</a:t>
            </a:r>
            <a:r>
              <a:rPr lang="en-US" sz="1400" dirty="0">
                <a:latin typeface="Helvetica" pitchFamily="2" charset="0"/>
              </a:rPr>
              <a:t>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7208C8-5899-C129-622D-F2EFA21EF638}"/>
              </a:ext>
            </a:extLst>
          </p:cNvPr>
          <p:cNvSpPr txBox="1"/>
          <p:nvPr/>
        </p:nvSpPr>
        <p:spPr>
          <a:xfrm>
            <a:off x="8256100" y="2570285"/>
            <a:ext cx="920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 pitchFamily="2" charset="0"/>
              </a:rPr>
              <a:t>mm – cm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7EE8E0-0358-1AC6-DDE0-DBA35202925C}"/>
              </a:ext>
            </a:extLst>
          </p:cNvPr>
          <p:cNvCxnSpPr>
            <a:cxnSpLocks/>
          </p:cNvCxnSpPr>
          <p:nvPr/>
        </p:nvCxnSpPr>
        <p:spPr>
          <a:xfrm flipV="1">
            <a:off x="11487918" y="1825859"/>
            <a:ext cx="0" cy="186814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type="stealt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C784407-8E69-D9E9-8C18-E5931EA95DEF}"/>
              </a:ext>
            </a:extLst>
          </p:cNvPr>
          <p:cNvSpPr txBox="1"/>
          <p:nvPr/>
        </p:nvSpPr>
        <p:spPr>
          <a:xfrm>
            <a:off x="11047734" y="5892204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 pitchFamily="2" charset="0"/>
              </a:rPr>
              <a:t>1-100km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8D3E0C-7246-980A-AEEB-554EBEA3AA22}"/>
              </a:ext>
            </a:extLst>
          </p:cNvPr>
          <p:cNvSpPr txBox="1"/>
          <p:nvPr/>
        </p:nvSpPr>
        <p:spPr>
          <a:xfrm>
            <a:off x="9582244" y="3721328"/>
            <a:ext cx="2345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elvetica" pitchFamily="2" charset="0"/>
              </a:rPr>
              <a:t>Planetesimals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940528F-AC6D-633A-A8FE-556EDD0CBC1D}"/>
              </a:ext>
            </a:extLst>
          </p:cNvPr>
          <p:cNvSpPr txBox="1"/>
          <p:nvPr/>
        </p:nvSpPr>
        <p:spPr>
          <a:xfrm>
            <a:off x="5176619" y="3289579"/>
            <a:ext cx="146867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 pitchFamily="2" charset="0"/>
              </a:rPr>
              <a:t>Protoplanets</a:t>
            </a:r>
          </a:p>
          <a:p>
            <a:pPr algn="ctr"/>
            <a:r>
              <a:rPr lang="en-US" sz="1400" dirty="0">
                <a:latin typeface="Helvetica" pitchFamily="2" charset="0"/>
              </a:rPr>
              <a:t>Rocky Planets</a:t>
            </a:r>
          </a:p>
          <a:p>
            <a:pPr algn="ctr"/>
            <a:r>
              <a:rPr lang="en-US" sz="1400" dirty="0">
                <a:latin typeface="Helvetica" pitchFamily="2" charset="0"/>
              </a:rPr>
              <a:t>Planetary Cores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72DBC32-135A-D2A1-A93E-9463404702E5}"/>
              </a:ext>
            </a:extLst>
          </p:cNvPr>
          <p:cNvCxnSpPr>
            <a:cxnSpLocks/>
          </p:cNvCxnSpPr>
          <p:nvPr/>
        </p:nvCxnSpPr>
        <p:spPr>
          <a:xfrm flipH="1">
            <a:off x="7435799" y="4904110"/>
            <a:ext cx="1596383" cy="0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38D28A2-FD0B-01D0-23E7-40292E7E15D0}"/>
              </a:ext>
            </a:extLst>
          </p:cNvPr>
          <p:cNvCxnSpPr>
            <a:cxnSpLocks/>
          </p:cNvCxnSpPr>
          <p:nvPr/>
        </p:nvCxnSpPr>
        <p:spPr>
          <a:xfrm flipV="1">
            <a:off x="8378134" y="2878062"/>
            <a:ext cx="0" cy="2026048"/>
          </a:xfrm>
          <a:prstGeom prst="straightConnector1">
            <a:avLst/>
          </a:prstGeom>
          <a:ln w="38100">
            <a:solidFill>
              <a:srgbClr val="FF0000"/>
            </a:solidFill>
            <a:headEnd type="stealt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3E5C21A9-B33A-E380-2538-B1F66DFAEB03}"/>
              </a:ext>
            </a:extLst>
          </p:cNvPr>
          <p:cNvSpPr txBox="1"/>
          <p:nvPr/>
        </p:nvSpPr>
        <p:spPr>
          <a:xfrm>
            <a:off x="7170722" y="3166103"/>
            <a:ext cx="11464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  <a:latin typeface="Helvetica" pitchFamily="2" charset="0"/>
              </a:rPr>
              <a:t>Pebble</a:t>
            </a:r>
          </a:p>
          <a:p>
            <a:pPr algn="ctr"/>
            <a:r>
              <a:rPr lang="en-US" i="1" dirty="0">
                <a:solidFill>
                  <a:srgbClr val="FF0000"/>
                </a:solidFill>
                <a:latin typeface="Helvetica" pitchFamily="2" charset="0"/>
              </a:rPr>
              <a:t>Accretion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5E4A9F5-F1D2-E56E-E2E6-F460697CB5A5}"/>
              </a:ext>
            </a:extLst>
          </p:cNvPr>
          <p:cNvSpPr txBox="1"/>
          <p:nvPr/>
        </p:nvSpPr>
        <p:spPr>
          <a:xfrm rot="1346246">
            <a:off x="2444987" y="4344816"/>
            <a:ext cx="2177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</a:rPr>
              <a:t>Significant Gas Accretion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FDAE1FE-49B9-B9B2-EEFD-75AD77B72EBC}"/>
              </a:ext>
            </a:extLst>
          </p:cNvPr>
          <p:cNvCxnSpPr>
            <a:cxnSpLocks/>
          </p:cNvCxnSpPr>
          <p:nvPr/>
        </p:nvCxnSpPr>
        <p:spPr>
          <a:xfrm flipH="1" flipV="1">
            <a:off x="2712390" y="3891086"/>
            <a:ext cx="1743044" cy="716975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">
            <a:extLst>
              <a:ext uri="{FF2B5EF4-FFF2-40B4-BE49-F238E27FC236}">
                <a16:creationId xmlns:a16="http://schemas.microsoft.com/office/drawing/2014/main" id="{8B681E20-33C8-7A77-A17F-040EF6DDFAE1}"/>
              </a:ext>
            </a:extLst>
          </p:cNvPr>
          <p:cNvSpPr txBox="1">
            <a:spLocks/>
          </p:cNvSpPr>
          <p:nvPr/>
        </p:nvSpPr>
        <p:spPr bwMode="auto">
          <a:xfrm>
            <a:off x="0" y="232564"/>
            <a:ext cx="12191985" cy="6782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2400" b="1" dirty="0">
                <a:latin typeface="Helvetica"/>
                <a:cs typeface="Helvetica"/>
              </a:rPr>
              <a:t>Planet Formation 101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1E5606D-B025-98ED-F9A8-AEF15641B54C}"/>
              </a:ext>
            </a:extLst>
          </p:cNvPr>
          <p:cNvCxnSpPr>
            <a:cxnSpLocks/>
          </p:cNvCxnSpPr>
          <p:nvPr/>
        </p:nvCxnSpPr>
        <p:spPr>
          <a:xfrm>
            <a:off x="5176619" y="2187895"/>
            <a:ext cx="1777474" cy="0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shellfish, animal, sitting, indoor&#10;&#10;Description automatically generated">
            <a:extLst>
              <a:ext uri="{FF2B5EF4-FFF2-40B4-BE49-F238E27FC236}">
                <a16:creationId xmlns:a16="http://schemas.microsoft.com/office/drawing/2014/main" id="{04D7EC8C-F04B-6790-A423-308FC927F6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97545" y="2095898"/>
            <a:ext cx="3073877" cy="3073877"/>
          </a:xfrm>
          <a:prstGeom prst="rect">
            <a:avLst/>
          </a:prstGeom>
        </p:spPr>
      </p:pic>
      <p:pic>
        <p:nvPicPr>
          <p:cNvPr id="7" name="Picture 6" descr="A large white ball&#10;&#10;Description automatically generated">
            <a:extLst>
              <a:ext uri="{FF2B5EF4-FFF2-40B4-BE49-F238E27FC236}">
                <a16:creationId xmlns:a16="http://schemas.microsoft.com/office/drawing/2014/main" id="{00CD76BF-8C02-48E2-495D-FA1F57708F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157" y="5431937"/>
            <a:ext cx="854471" cy="85447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B6AEE2E-D366-C2DB-CF5A-A99D64950C59}"/>
              </a:ext>
            </a:extLst>
          </p:cNvPr>
          <p:cNvCxnSpPr>
            <a:cxnSpLocks/>
          </p:cNvCxnSpPr>
          <p:nvPr/>
        </p:nvCxnSpPr>
        <p:spPr>
          <a:xfrm flipH="1">
            <a:off x="2743236" y="5262597"/>
            <a:ext cx="1661775" cy="502638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89BF2D5-C5CF-1DDE-8CF4-0A134704F4F1}"/>
              </a:ext>
            </a:extLst>
          </p:cNvPr>
          <p:cNvSpPr txBox="1"/>
          <p:nvPr/>
        </p:nvSpPr>
        <p:spPr>
          <a:xfrm rot="20592671">
            <a:off x="2745388" y="5192355"/>
            <a:ext cx="1677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</a:rPr>
              <a:t>Little gas accretion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D92350-5747-7635-2BCA-A5DDC3C910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9996" y="1314701"/>
            <a:ext cx="1764750" cy="1295327"/>
          </a:xfrm>
          <a:prstGeom prst="rect">
            <a:avLst/>
          </a:prstGeom>
        </p:spPr>
      </p:pic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7221F4D9-9524-7171-37B3-F27F32C9AB6A}"/>
              </a:ext>
            </a:extLst>
          </p:cNvPr>
          <p:cNvSpPr txBox="1">
            <a:spLocks/>
          </p:cNvSpPr>
          <p:nvPr/>
        </p:nvSpPr>
        <p:spPr>
          <a:xfrm>
            <a:off x="9448800" y="6483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4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30A570-9054-A7C0-3A5E-3AAB98E31A8C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</p:spTree>
    <p:extLst>
      <p:ext uri="{BB962C8B-B14F-4D97-AF65-F5344CB8AC3E}">
        <p14:creationId xmlns:p14="http://schemas.microsoft.com/office/powerpoint/2010/main" val="3479548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2F65A-A758-29DD-F959-D84DBBD9F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2508C98-B5D3-CAFB-B881-E91BF2670407}"/>
                  </a:ext>
                </a:extLst>
              </p:cNvPr>
              <p:cNvSpPr txBox="1"/>
              <p:nvPr/>
            </p:nvSpPr>
            <p:spPr>
              <a:xfrm>
                <a:off x="416013" y="205672"/>
                <a:ext cx="10948909" cy="4459747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2000" b="1" dirty="0">
                    <a:latin typeface="Helvetica" pitchFamily="2" charset="0"/>
                    <a:cs typeface="Times New Roman"/>
                  </a:rPr>
                  <a:t>Collisional dust growth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>
                  <a:latin typeface="Baskerville Old Face" panose="02020602080505020303" pitchFamily="18" charset="77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err="1">
                    <a:latin typeface="Helvetica" pitchFamily="2" charset="0"/>
                    <a:cs typeface="Times New Roman"/>
                  </a:rPr>
                  <a:t>DustPy</a:t>
                </a:r>
                <a:r>
                  <a:rPr lang="en-US" sz="2000" dirty="0">
                    <a:latin typeface="Helvetica" pitchFamily="2" charset="0"/>
                    <a:cs typeface="Times New Roman"/>
                  </a:rPr>
                  <a:t> </a:t>
                </a:r>
                <a:r>
                  <a:rPr lang="en-US" sz="12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itchFamily="2" charset="0"/>
                    <a:cs typeface="Times New Roman"/>
                  </a:rPr>
                  <a:t>(Stammler &amp; Birnstiel 2022)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Helvetica" pitchFamily="2" charset="0"/>
                    <a:cs typeface="Times New Roman"/>
                  </a:rPr>
                  <a:t>1D viscous accretion disk </a:t>
                </a:r>
                <a:r>
                  <a:rPr lang="en-US" sz="12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itchFamily="2" charset="0"/>
                    <a:cs typeface="Times New Roman"/>
                  </a:rPr>
                  <a:t>(Lynden-Bell &amp; Pringle 1974) 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disk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Arial"/>
                      </a:rPr>
                      <m:t>=3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cs typeface="Arial"/>
                      </a:rPr>
                      <m:t>Myr</m:t>
                    </m:r>
                  </m:oMath>
                </a14:m>
                <a:endParaRPr lang="en-US" sz="2000" b="0" i="0" dirty="0">
                  <a:latin typeface="Helvetica" pitchFamily="2" charset="0"/>
                  <a:cs typeface="Aria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star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Arial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cs typeface="Arial"/>
                      </a:rPr>
                      <m:t>0.45 </m:t>
                    </m:r>
                    <m:sSub>
                      <m:sSubPr>
                        <m:ctrlPr>
                          <a:rPr lang="en-US" sz="200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  <a:cs typeface="Arial"/>
                          </a:rPr>
                          <m:t>M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000" dirty="0">
                    <a:latin typeface="Helvetica" pitchFamily="2" charset="0"/>
                    <a:cs typeface="Arial"/>
                  </a:rPr>
                  <a:t>​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disk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Arial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cs typeface="Arial"/>
                      </a:rPr>
                      <m:t>0.007 </m:t>
                    </m:r>
                    <m:sSub>
                      <m:sSubPr>
                        <m:ctrlPr>
                          <a:rPr lang="en-US" sz="200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  <a:cs typeface="Arial"/>
                          </a:rPr>
                          <m:t>M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Arial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000" dirty="0">
                    <a:latin typeface="Helvetica" pitchFamily="2" charset="0"/>
                    <a:cs typeface="Arial"/>
                  </a:rPr>
                  <a:t>​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  <m:t>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Shakura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Sunyaev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Arial"/>
                      </a:rPr>
                      <m:t>=5×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  <m:t>−3</m:t>
                        </m:r>
                      </m:sup>
                    </m:sSup>
                  </m:oMath>
                </a14:m>
                <a:endParaRPr lang="en-US" sz="2000" dirty="0">
                  <a:latin typeface="Helvetica" pitchFamily="2" charset="0"/>
                  <a:cs typeface="Arial"/>
                </a:endParaRPr>
              </a:p>
              <a:p>
                <a:endParaRPr lang="en-US" sz="2000" dirty="0">
                  <a:latin typeface="Helvetica" pitchFamily="2" charset="0"/>
                  <a:cs typeface="Arial"/>
                </a:endParaRPr>
              </a:p>
              <a:p>
                <a:r>
                  <a:rPr lang="en-US" sz="2000" dirty="0">
                    <a:latin typeface="Helvetica" pitchFamily="2" charset="0"/>
                    <a:cs typeface="Arial"/>
                  </a:rPr>
                  <a:t>Parameter study: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rial"/>
                      </a:rPr>
                      <m:t>𝑍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rial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0" smtClean="0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  <a:cs typeface="Arial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  <a:cs typeface="Arial"/>
                              </a:rPr>
                              <m:t>solid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b="0" i="0" smtClean="0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  <a:cs typeface="Arial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  <a:cs typeface="Arial"/>
                              </a:rPr>
                              <m:t>gas</m:t>
                            </m:r>
                          </m:sub>
                        </m:sSub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cs typeface="Arial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10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−4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  <m:t> − 1.6×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10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−3</m:t>
                            </m:r>
                          </m:sup>
                        </m:sSup>
                      </m:e>
                    </m:d>
                  </m:oMath>
                </a14:m>
                <a:endParaRPr lang="en-US" sz="2000" b="0" dirty="0">
                  <a:latin typeface="Helvetica" pitchFamily="2" charset="0"/>
                  <a:cs typeface="Aria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  <m:t>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t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Arial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10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−5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  <m:t> −  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10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/>
                              </a:rPr>
                              <m:t>−3</m:t>
                            </m:r>
                          </m:sup>
                        </m:sSup>
                      </m:e>
                    </m:d>
                  </m:oMath>
                </a14:m>
                <a:endParaRPr lang="en-US" sz="2000" b="0" dirty="0">
                  <a:latin typeface="Helvetica" pitchFamily="2" charset="0"/>
                  <a:cs typeface="Arial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frag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Arial"/>
                      </a:rPr>
                      <m:t>=[1</m:t>
                    </m:r>
                    <m:sSup>
                      <m:sSupPr>
                        <m:ctrl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ms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Arial"/>
                      </a:rPr>
                      <m:t> − 10</m:t>
                    </m:r>
                    <m:sSup>
                      <m:sSupPr>
                        <m:ctrl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Arial"/>
                          </a:rPr>
                          <m:t>ms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cs typeface="Arial"/>
                      </a:rPr>
                      <m:t>]</m:t>
                    </m:r>
                  </m:oMath>
                </a14:m>
                <a:endParaRPr lang="en-US" sz="2000" dirty="0">
                  <a:latin typeface="Helvetica" pitchFamily="2" charset="0"/>
                  <a:cs typeface="Arial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2508C98-B5D3-CAFB-B881-E91BF26704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13" y="205672"/>
                <a:ext cx="10948909" cy="4459747"/>
              </a:xfrm>
              <a:prstGeom prst="rect">
                <a:avLst/>
              </a:prstGeom>
              <a:blipFill>
                <a:blip r:embed="rId2"/>
                <a:stretch>
                  <a:fillRect l="-579" t="-852" b="-2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D6DC36E1-DDB7-5C15-0413-C74AABE9C2DF}"/>
              </a:ext>
            </a:extLst>
          </p:cNvPr>
          <p:cNvSpPr/>
          <p:nvPr/>
        </p:nvSpPr>
        <p:spPr>
          <a:xfrm>
            <a:off x="10872333" y="2522289"/>
            <a:ext cx="549267" cy="890574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rapezium 4">
            <a:extLst>
              <a:ext uri="{FF2B5EF4-FFF2-40B4-BE49-F238E27FC236}">
                <a16:creationId xmlns:a16="http://schemas.microsoft.com/office/drawing/2014/main" id="{BA73C51A-6AF3-9E3C-FCFE-7E3FC543B8F2}"/>
              </a:ext>
            </a:extLst>
          </p:cNvPr>
          <p:cNvSpPr/>
          <p:nvPr/>
        </p:nvSpPr>
        <p:spPr>
          <a:xfrm rot="16200000" flipH="1" flipV="1">
            <a:off x="8544392" y="1205904"/>
            <a:ext cx="1105686" cy="3524250"/>
          </a:xfrm>
          <a:prstGeom prst="trapezoid">
            <a:avLst/>
          </a:prstGeom>
          <a:gradFill flip="none" rotWithShape="1">
            <a:gsLst>
              <a:gs pos="11000">
                <a:srgbClr val="5B9BD5">
                  <a:lumMod val="20000"/>
                  <a:lumOff val="80000"/>
                </a:srgbClr>
              </a:gs>
              <a:gs pos="51000">
                <a:srgbClr val="5B9BD5">
                  <a:lumMod val="75000"/>
                  <a:alpha val="98184"/>
                </a:srgbClr>
              </a:gs>
              <a:gs pos="89000">
                <a:srgbClr val="5B9BD5">
                  <a:lumMod val="20000"/>
                  <a:lumOff val="80000"/>
                </a:srgbClr>
              </a:gs>
              <a:gs pos="88000">
                <a:srgbClr val="5B9BD5">
                  <a:lumMod val="20000"/>
                  <a:lumOff val="80000"/>
                </a:srgb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softEdge rad="63500"/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E9AF6D4-3267-942F-119F-E6E74CA9F1B0}"/>
              </a:ext>
            </a:extLst>
          </p:cNvPr>
          <p:cNvSpPr>
            <a:spLocks/>
          </p:cNvSpPr>
          <p:nvPr/>
        </p:nvSpPr>
        <p:spPr>
          <a:xfrm>
            <a:off x="10322831" y="280430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93523FF-3EF3-5A1F-D1EA-02213B28CFAB}"/>
              </a:ext>
            </a:extLst>
          </p:cNvPr>
          <p:cNvSpPr>
            <a:spLocks/>
          </p:cNvSpPr>
          <p:nvPr/>
        </p:nvSpPr>
        <p:spPr>
          <a:xfrm>
            <a:off x="10470026" y="308531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29318A8-8D8E-86A3-1505-005147F920CD}"/>
              </a:ext>
            </a:extLst>
          </p:cNvPr>
          <p:cNvSpPr>
            <a:spLocks/>
          </p:cNvSpPr>
          <p:nvPr/>
        </p:nvSpPr>
        <p:spPr>
          <a:xfrm>
            <a:off x="10068581" y="287566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6919849-053E-40DB-EA13-2D29E001F409}"/>
              </a:ext>
            </a:extLst>
          </p:cNvPr>
          <p:cNvSpPr>
            <a:spLocks/>
          </p:cNvSpPr>
          <p:nvPr/>
        </p:nvSpPr>
        <p:spPr>
          <a:xfrm>
            <a:off x="9890161" y="271955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6513AD-BE68-6839-2B64-B4B89E623F25}"/>
              </a:ext>
            </a:extLst>
          </p:cNvPr>
          <p:cNvSpPr>
            <a:spLocks/>
          </p:cNvSpPr>
          <p:nvPr/>
        </p:nvSpPr>
        <p:spPr>
          <a:xfrm>
            <a:off x="10107308" y="273703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85A53B2-5CDE-6C27-4C4D-378FFC9B6C57}"/>
              </a:ext>
            </a:extLst>
          </p:cNvPr>
          <p:cNvSpPr>
            <a:spLocks/>
          </p:cNvSpPr>
          <p:nvPr/>
        </p:nvSpPr>
        <p:spPr>
          <a:xfrm>
            <a:off x="10207606" y="3170806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C575AB-1CF6-B446-5BE0-8A1B6D2ADED8}"/>
              </a:ext>
            </a:extLst>
          </p:cNvPr>
          <p:cNvSpPr>
            <a:spLocks/>
          </p:cNvSpPr>
          <p:nvPr/>
        </p:nvSpPr>
        <p:spPr>
          <a:xfrm>
            <a:off x="9658966" y="317080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31CD6FF-2AA4-A197-6F55-9420098ABE7A}"/>
              </a:ext>
            </a:extLst>
          </p:cNvPr>
          <p:cNvSpPr>
            <a:spLocks/>
          </p:cNvSpPr>
          <p:nvPr/>
        </p:nvSpPr>
        <p:spPr>
          <a:xfrm>
            <a:off x="9757842" y="303773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22990EE-7E4E-E378-38AB-122D23F8BA2E}"/>
              </a:ext>
            </a:extLst>
          </p:cNvPr>
          <p:cNvSpPr>
            <a:spLocks/>
          </p:cNvSpPr>
          <p:nvPr/>
        </p:nvSpPr>
        <p:spPr>
          <a:xfrm>
            <a:off x="9700605" y="282884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95791B7-3C8B-7851-5D43-7D16D73D02C1}"/>
              </a:ext>
            </a:extLst>
          </p:cNvPr>
          <p:cNvSpPr>
            <a:spLocks/>
          </p:cNvSpPr>
          <p:nvPr/>
        </p:nvSpPr>
        <p:spPr>
          <a:xfrm>
            <a:off x="9299162" y="308754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AEF9F01-4463-4899-ADDC-EBAC18EC27A2}"/>
              </a:ext>
            </a:extLst>
          </p:cNvPr>
          <p:cNvSpPr>
            <a:spLocks/>
          </p:cNvSpPr>
          <p:nvPr/>
        </p:nvSpPr>
        <p:spPr>
          <a:xfrm>
            <a:off x="9080597" y="323474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904CAD3-D8E2-444C-CD35-976CF91E85EC}"/>
              </a:ext>
            </a:extLst>
          </p:cNvPr>
          <p:cNvSpPr>
            <a:spLocks/>
          </p:cNvSpPr>
          <p:nvPr/>
        </p:nvSpPr>
        <p:spPr>
          <a:xfrm>
            <a:off x="9383910" y="319459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7B1EDA2-F5CD-172A-D1FE-2DA66888AC3E}"/>
              </a:ext>
            </a:extLst>
          </p:cNvPr>
          <p:cNvSpPr>
            <a:spLocks/>
          </p:cNvSpPr>
          <p:nvPr/>
        </p:nvSpPr>
        <p:spPr>
          <a:xfrm>
            <a:off x="8902177" y="308755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063EE94-2D82-2C04-B54B-7162D14265CB}"/>
              </a:ext>
            </a:extLst>
          </p:cNvPr>
          <p:cNvSpPr>
            <a:spLocks/>
          </p:cNvSpPr>
          <p:nvPr/>
        </p:nvSpPr>
        <p:spPr>
          <a:xfrm>
            <a:off x="8723757" y="323920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DAC5097-5D29-98B1-F5FC-B6F738E38A2E}"/>
              </a:ext>
            </a:extLst>
          </p:cNvPr>
          <p:cNvSpPr>
            <a:spLocks/>
          </p:cNvSpPr>
          <p:nvPr/>
        </p:nvSpPr>
        <p:spPr>
          <a:xfrm>
            <a:off x="8500732" y="310538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9289C6F-82FF-B80B-AF12-86FAC8964AB5}"/>
              </a:ext>
            </a:extLst>
          </p:cNvPr>
          <p:cNvSpPr>
            <a:spLocks/>
          </p:cNvSpPr>
          <p:nvPr/>
        </p:nvSpPr>
        <p:spPr>
          <a:xfrm>
            <a:off x="8277707" y="325258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ABC28FB-14E9-23CC-E1CD-2CBB0B6641C1}"/>
              </a:ext>
            </a:extLst>
          </p:cNvPr>
          <p:cNvSpPr>
            <a:spLocks/>
          </p:cNvSpPr>
          <p:nvPr/>
        </p:nvSpPr>
        <p:spPr>
          <a:xfrm>
            <a:off x="8233102" y="307416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7B9ECAC-E8CC-140B-C1C4-F77BF0638DF9}"/>
              </a:ext>
            </a:extLst>
          </p:cNvPr>
          <p:cNvSpPr>
            <a:spLocks/>
          </p:cNvSpPr>
          <p:nvPr/>
        </p:nvSpPr>
        <p:spPr>
          <a:xfrm>
            <a:off x="7697842" y="319013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9D0E7C8-9811-86E7-32F8-13D14BD57242}"/>
              </a:ext>
            </a:extLst>
          </p:cNvPr>
          <p:cNvSpPr>
            <a:spLocks/>
          </p:cNvSpPr>
          <p:nvPr/>
        </p:nvSpPr>
        <p:spPr>
          <a:xfrm>
            <a:off x="7943176" y="328380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75B6280-0DFD-48F5-A691-C3E0E1BC245A}"/>
              </a:ext>
            </a:extLst>
          </p:cNvPr>
          <p:cNvSpPr>
            <a:spLocks/>
          </p:cNvSpPr>
          <p:nvPr/>
        </p:nvSpPr>
        <p:spPr>
          <a:xfrm>
            <a:off x="7920867" y="304740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A926A59-789C-6A64-5463-980524B3A556}"/>
              </a:ext>
            </a:extLst>
          </p:cNvPr>
          <p:cNvSpPr>
            <a:spLocks/>
          </p:cNvSpPr>
          <p:nvPr/>
        </p:nvSpPr>
        <p:spPr>
          <a:xfrm>
            <a:off x="8514866" y="332023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3CC1A46-39B7-C509-E2BF-E91F8DA64AD8}"/>
              </a:ext>
            </a:extLst>
          </p:cNvPr>
          <p:cNvSpPr>
            <a:spLocks/>
          </p:cNvSpPr>
          <p:nvPr/>
        </p:nvSpPr>
        <p:spPr>
          <a:xfrm>
            <a:off x="8338506" y="319013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768A014-00C9-F5BC-CCF8-8DFA0F274B1B}"/>
              </a:ext>
            </a:extLst>
          </p:cNvPr>
          <p:cNvSpPr>
            <a:spLocks/>
          </p:cNvSpPr>
          <p:nvPr/>
        </p:nvSpPr>
        <p:spPr>
          <a:xfrm>
            <a:off x="8068816" y="333361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9D0DE21-3F6A-CEF3-1598-9D09C62D12C3}"/>
              </a:ext>
            </a:extLst>
          </p:cNvPr>
          <p:cNvSpPr>
            <a:spLocks/>
          </p:cNvSpPr>
          <p:nvPr/>
        </p:nvSpPr>
        <p:spPr>
          <a:xfrm>
            <a:off x="8024211" y="315520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27C8AE6-875C-5606-B21E-CC6BD5D37FE7}"/>
              </a:ext>
            </a:extLst>
          </p:cNvPr>
          <p:cNvSpPr>
            <a:spLocks/>
          </p:cNvSpPr>
          <p:nvPr/>
        </p:nvSpPr>
        <p:spPr>
          <a:xfrm>
            <a:off x="7488951" y="327117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F88DE5D-D0EE-0313-12C7-A59DC4D12105}"/>
              </a:ext>
            </a:extLst>
          </p:cNvPr>
          <p:cNvSpPr>
            <a:spLocks/>
          </p:cNvSpPr>
          <p:nvPr/>
        </p:nvSpPr>
        <p:spPr>
          <a:xfrm>
            <a:off x="7734285" y="336484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253DF57-8D9E-163D-8AE3-CBF4BA2DB8F0}"/>
              </a:ext>
            </a:extLst>
          </p:cNvPr>
          <p:cNvSpPr>
            <a:spLocks/>
          </p:cNvSpPr>
          <p:nvPr/>
        </p:nvSpPr>
        <p:spPr>
          <a:xfrm>
            <a:off x="7640594" y="310990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42DC650-21EF-1D51-2903-9F5CF4AB454F}"/>
              </a:ext>
            </a:extLst>
          </p:cNvPr>
          <p:cNvSpPr>
            <a:spLocks/>
          </p:cNvSpPr>
          <p:nvPr/>
        </p:nvSpPr>
        <p:spPr>
          <a:xfrm>
            <a:off x="8523783" y="282066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568CCC1-63C4-AF5C-4D0F-D8DDA2A4D178}"/>
              </a:ext>
            </a:extLst>
          </p:cNvPr>
          <p:cNvSpPr>
            <a:spLocks/>
          </p:cNvSpPr>
          <p:nvPr/>
        </p:nvSpPr>
        <p:spPr>
          <a:xfrm>
            <a:off x="8276998" y="275512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2C7A121-6C13-39AC-DE8B-A6E8A7469604}"/>
              </a:ext>
            </a:extLst>
          </p:cNvPr>
          <p:cNvSpPr>
            <a:spLocks/>
          </p:cNvSpPr>
          <p:nvPr/>
        </p:nvSpPr>
        <p:spPr>
          <a:xfrm>
            <a:off x="8029376" y="282943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FD22BD8-7753-6272-3997-BF0B6561C8E7}"/>
              </a:ext>
            </a:extLst>
          </p:cNvPr>
          <p:cNvSpPr>
            <a:spLocks/>
          </p:cNvSpPr>
          <p:nvPr/>
        </p:nvSpPr>
        <p:spPr>
          <a:xfrm>
            <a:off x="7569345" y="264749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695AAFF-E404-BA9F-BBB0-02B6030066C2}"/>
              </a:ext>
            </a:extLst>
          </p:cNvPr>
          <p:cNvSpPr>
            <a:spLocks/>
          </p:cNvSpPr>
          <p:nvPr/>
        </p:nvSpPr>
        <p:spPr>
          <a:xfrm>
            <a:off x="7497868" y="277160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D022711-4487-9B5C-FD18-73D5227FB753}"/>
              </a:ext>
            </a:extLst>
          </p:cNvPr>
          <p:cNvSpPr>
            <a:spLocks/>
          </p:cNvSpPr>
          <p:nvPr/>
        </p:nvSpPr>
        <p:spPr>
          <a:xfrm>
            <a:off x="7665794" y="2807216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FCF6FBC-6705-5E42-C9C0-56343584A480}"/>
              </a:ext>
            </a:extLst>
          </p:cNvPr>
          <p:cNvSpPr>
            <a:spLocks/>
          </p:cNvSpPr>
          <p:nvPr/>
        </p:nvSpPr>
        <p:spPr>
          <a:xfrm>
            <a:off x="8867237" y="2825126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2C3B1DC-FC8B-1034-551D-CDB36D9BBA99}"/>
              </a:ext>
            </a:extLst>
          </p:cNvPr>
          <p:cNvSpPr>
            <a:spLocks/>
          </p:cNvSpPr>
          <p:nvPr/>
        </p:nvSpPr>
        <p:spPr>
          <a:xfrm>
            <a:off x="8644212" y="269131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1342281-385B-0C8B-E3AF-B79E0D66F2A0}"/>
              </a:ext>
            </a:extLst>
          </p:cNvPr>
          <p:cNvSpPr>
            <a:spLocks/>
          </p:cNvSpPr>
          <p:nvPr/>
        </p:nvSpPr>
        <p:spPr>
          <a:xfrm>
            <a:off x="8421187" y="2838506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6075B17-DE87-5FE3-4C6A-A2ED654CEF11}"/>
              </a:ext>
            </a:extLst>
          </p:cNvPr>
          <p:cNvSpPr>
            <a:spLocks/>
          </p:cNvSpPr>
          <p:nvPr/>
        </p:nvSpPr>
        <p:spPr>
          <a:xfrm>
            <a:off x="8376582" y="266009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F4773BC-7A3E-666C-2536-19C1120DF54E}"/>
              </a:ext>
            </a:extLst>
          </p:cNvPr>
          <p:cNvSpPr>
            <a:spLocks/>
          </p:cNvSpPr>
          <p:nvPr/>
        </p:nvSpPr>
        <p:spPr>
          <a:xfrm>
            <a:off x="7841322" y="277606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71C81CF-DED1-D351-5A07-48975DD47F88}"/>
              </a:ext>
            </a:extLst>
          </p:cNvPr>
          <p:cNvSpPr>
            <a:spLocks/>
          </p:cNvSpPr>
          <p:nvPr/>
        </p:nvSpPr>
        <p:spPr>
          <a:xfrm>
            <a:off x="8148822" y="288311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A97A2E8-AD13-8270-8567-375A82EFC3D2}"/>
              </a:ext>
            </a:extLst>
          </p:cNvPr>
          <p:cNvSpPr>
            <a:spLocks/>
          </p:cNvSpPr>
          <p:nvPr/>
        </p:nvSpPr>
        <p:spPr>
          <a:xfrm>
            <a:off x="8064347" y="263332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D4C5E4C-A743-EE39-D418-52C36DFFD3F9}"/>
              </a:ext>
            </a:extLst>
          </p:cNvPr>
          <p:cNvSpPr>
            <a:spLocks/>
          </p:cNvSpPr>
          <p:nvPr/>
        </p:nvSpPr>
        <p:spPr>
          <a:xfrm>
            <a:off x="9647807" y="288311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8F02DDC-850D-17F4-9048-C5896F876135}"/>
              </a:ext>
            </a:extLst>
          </p:cNvPr>
          <p:cNvSpPr>
            <a:spLocks/>
          </p:cNvSpPr>
          <p:nvPr/>
        </p:nvSpPr>
        <p:spPr>
          <a:xfrm>
            <a:off x="9424782" y="274929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F180527-A782-B7B9-F55D-C675E9015221}"/>
              </a:ext>
            </a:extLst>
          </p:cNvPr>
          <p:cNvSpPr>
            <a:spLocks/>
          </p:cNvSpPr>
          <p:nvPr/>
        </p:nvSpPr>
        <p:spPr>
          <a:xfrm>
            <a:off x="9201757" y="289649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2984474-1103-B411-804D-CCFF8B639CAE}"/>
              </a:ext>
            </a:extLst>
          </p:cNvPr>
          <p:cNvSpPr>
            <a:spLocks/>
          </p:cNvSpPr>
          <p:nvPr/>
        </p:nvSpPr>
        <p:spPr>
          <a:xfrm>
            <a:off x="9157152" y="271807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643449B-2870-1B07-FF45-2518ED613E54}"/>
              </a:ext>
            </a:extLst>
          </p:cNvPr>
          <p:cNvSpPr>
            <a:spLocks/>
          </p:cNvSpPr>
          <p:nvPr/>
        </p:nvSpPr>
        <p:spPr>
          <a:xfrm>
            <a:off x="8621892" y="283404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1A76BC0-C288-BFD1-57D9-974B0B89B32D}"/>
              </a:ext>
            </a:extLst>
          </p:cNvPr>
          <p:cNvSpPr>
            <a:spLocks/>
          </p:cNvSpPr>
          <p:nvPr/>
        </p:nvSpPr>
        <p:spPr>
          <a:xfrm>
            <a:off x="8867226" y="292771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39F9435-0A17-E670-F6AF-05A39E7A2B7F}"/>
              </a:ext>
            </a:extLst>
          </p:cNvPr>
          <p:cNvSpPr>
            <a:spLocks/>
          </p:cNvSpPr>
          <p:nvPr/>
        </p:nvSpPr>
        <p:spPr>
          <a:xfrm>
            <a:off x="8844917" y="269131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4B025A5-23B9-977E-DD4E-65A65C72A749}"/>
              </a:ext>
            </a:extLst>
          </p:cNvPr>
          <p:cNvSpPr>
            <a:spLocks/>
          </p:cNvSpPr>
          <p:nvPr/>
        </p:nvSpPr>
        <p:spPr>
          <a:xfrm>
            <a:off x="9451562" y="305260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7EAA349-9FA4-B5BB-28D2-E89B556D8D8B}"/>
              </a:ext>
            </a:extLst>
          </p:cNvPr>
          <p:cNvSpPr>
            <a:spLocks/>
          </p:cNvSpPr>
          <p:nvPr/>
        </p:nvSpPr>
        <p:spPr>
          <a:xfrm>
            <a:off x="9232997" y="319980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8D0BDE1-0E15-A3C3-6303-869328645AE3}"/>
              </a:ext>
            </a:extLst>
          </p:cNvPr>
          <p:cNvSpPr>
            <a:spLocks/>
          </p:cNvSpPr>
          <p:nvPr/>
        </p:nvSpPr>
        <p:spPr>
          <a:xfrm>
            <a:off x="8876157" y="320426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EE06D52-FC2B-EDC0-A27D-44F1B18244C2}"/>
              </a:ext>
            </a:extLst>
          </p:cNvPr>
          <p:cNvSpPr>
            <a:spLocks/>
          </p:cNvSpPr>
          <p:nvPr/>
        </p:nvSpPr>
        <p:spPr>
          <a:xfrm>
            <a:off x="10622564" y="295716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4D7C8E1-97FE-12E6-FB4C-04D0355D005A}"/>
              </a:ext>
            </a:extLst>
          </p:cNvPr>
          <p:cNvSpPr>
            <a:spLocks/>
          </p:cNvSpPr>
          <p:nvPr/>
        </p:nvSpPr>
        <p:spPr>
          <a:xfrm>
            <a:off x="10384372" y="295790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EFC4531-862C-C87A-3F8E-F33D087A938C}"/>
              </a:ext>
            </a:extLst>
          </p:cNvPr>
          <p:cNvSpPr>
            <a:spLocks/>
          </p:cNvSpPr>
          <p:nvPr/>
        </p:nvSpPr>
        <p:spPr>
          <a:xfrm>
            <a:off x="9925692" y="300771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018FA5-9579-1C55-722B-2CB16D4D83AB}"/>
              </a:ext>
            </a:extLst>
          </p:cNvPr>
          <p:cNvSpPr>
            <a:spLocks/>
          </p:cNvSpPr>
          <p:nvPr/>
        </p:nvSpPr>
        <p:spPr>
          <a:xfrm>
            <a:off x="9528707" y="300772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EE2CA28-05C4-CA56-FECC-19BD65B84795}"/>
              </a:ext>
            </a:extLst>
          </p:cNvPr>
          <p:cNvSpPr>
            <a:spLocks/>
          </p:cNvSpPr>
          <p:nvPr/>
        </p:nvSpPr>
        <p:spPr>
          <a:xfrm>
            <a:off x="9127262" y="302556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3512242-ADAD-E8E4-FA9C-35AD94393F27}"/>
              </a:ext>
            </a:extLst>
          </p:cNvPr>
          <p:cNvSpPr>
            <a:spLocks/>
          </p:cNvSpPr>
          <p:nvPr/>
        </p:nvSpPr>
        <p:spPr>
          <a:xfrm>
            <a:off x="8859632" y="299433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F3B23CD-CECD-80A7-4974-F0E68F9CC580}"/>
              </a:ext>
            </a:extLst>
          </p:cNvPr>
          <p:cNvSpPr>
            <a:spLocks/>
          </p:cNvSpPr>
          <p:nvPr/>
        </p:nvSpPr>
        <p:spPr>
          <a:xfrm>
            <a:off x="8547397" y="2967576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B09BFDE-CE44-A100-B39C-0C4F5AC8281B}"/>
              </a:ext>
            </a:extLst>
          </p:cNvPr>
          <p:cNvSpPr>
            <a:spLocks/>
          </p:cNvSpPr>
          <p:nvPr/>
        </p:nvSpPr>
        <p:spPr>
          <a:xfrm>
            <a:off x="8338506" y="304860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50F1B87-A5BB-D9AE-7701-F9DFB7F5D355}"/>
              </a:ext>
            </a:extLst>
          </p:cNvPr>
          <p:cNvSpPr>
            <a:spLocks/>
          </p:cNvSpPr>
          <p:nvPr/>
        </p:nvSpPr>
        <p:spPr>
          <a:xfrm>
            <a:off x="7700736" y="294822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F2FDC17-76FD-3B49-D5CE-42C069101290}"/>
              </a:ext>
            </a:extLst>
          </p:cNvPr>
          <p:cNvSpPr>
            <a:spLocks/>
          </p:cNvSpPr>
          <p:nvPr/>
        </p:nvSpPr>
        <p:spPr>
          <a:xfrm>
            <a:off x="7804080" y="305602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66744EE-F315-9439-2B6D-2B3D70FD8ACB}"/>
              </a:ext>
            </a:extLst>
          </p:cNvPr>
          <p:cNvSpPr>
            <a:spLocks/>
          </p:cNvSpPr>
          <p:nvPr/>
        </p:nvSpPr>
        <p:spPr>
          <a:xfrm>
            <a:off x="7491845" y="302926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1EBF778E-463D-5DEA-6138-A12B779DBC76}"/>
              </a:ext>
            </a:extLst>
          </p:cNvPr>
          <p:cNvSpPr>
            <a:spLocks/>
          </p:cNvSpPr>
          <p:nvPr/>
        </p:nvSpPr>
        <p:spPr>
          <a:xfrm>
            <a:off x="8075865" y="300401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7AD745C-2E46-EEC9-13C3-63CFA0048F68}"/>
              </a:ext>
            </a:extLst>
          </p:cNvPr>
          <p:cNvSpPr>
            <a:spLocks/>
          </p:cNvSpPr>
          <p:nvPr/>
        </p:nvSpPr>
        <p:spPr>
          <a:xfrm>
            <a:off x="8274287" y="295374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AC4C68FA-564C-C4BF-A9B2-C5D3422A947C}"/>
              </a:ext>
            </a:extLst>
          </p:cNvPr>
          <p:cNvSpPr>
            <a:spLocks/>
          </p:cNvSpPr>
          <p:nvPr/>
        </p:nvSpPr>
        <p:spPr>
          <a:xfrm>
            <a:off x="9272555" y="293031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32BF49A6-5876-C2BB-0253-63D6C574E992}"/>
              </a:ext>
            </a:extLst>
          </p:cNvPr>
          <p:cNvSpPr>
            <a:spLocks/>
          </p:cNvSpPr>
          <p:nvPr/>
        </p:nvSpPr>
        <p:spPr>
          <a:xfrm>
            <a:off x="9424955" y="289536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102C082-2F76-9FB1-97CA-3972D8224C37}"/>
              </a:ext>
            </a:extLst>
          </p:cNvPr>
          <p:cNvSpPr>
            <a:spLocks/>
          </p:cNvSpPr>
          <p:nvPr/>
        </p:nvSpPr>
        <p:spPr>
          <a:xfrm>
            <a:off x="9502100" y="285048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FBE9534-960A-E890-89B5-94CC731A1461}"/>
              </a:ext>
            </a:extLst>
          </p:cNvPr>
          <p:cNvSpPr>
            <a:spLocks/>
          </p:cNvSpPr>
          <p:nvPr/>
        </p:nvSpPr>
        <p:spPr>
          <a:xfrm>
            <a:off x="10070837" y="310448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C0B7472-5E51-5736-6DE7-503962244A16}"/>
              </a:ext>
            </a:extLst>
          </p:cNvPr>
          <p:cNvSpPr>
            <a:spLocks/>
          </p:cNvSpPr>
          <p:nvPr/>
        </p:nvSpPr>
        <p:spPr>
          <a:xfrm>
            <a:off x="10223237" y="306954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445C360-4558-2902-2F11-FEFD358A160A}"/>
              </a:ext>
            </a:extLst>
          </p:cNvPr>
          <p:cNvSpPr>
            <a:spLocks/>
          </p:cNvSpPr>
          <p:nvPr/>
        </p:nvSpPr>
        <p:spPr>
          <a:xfrm>
            <a:off x="10300382" y="302465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67906A7-F800-5361-3704-A94EBB7D4431}"/>
              </a:ext>
            </a:extLst>
          </p:cNvPr>
          <p:cNvSpPr>
            <a:spLocks/>
          </p:cNvSpPr>
          <p:nvPr/>
        </p:nvSpPr>
        <p:spPr>
          <a:xfrm>
            <a:off x="9727332" y="291580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81C78B4D-D44E-C7B8-3665-12FDB59062A1}"/>
              </a:ext>
            </a:extLst>
          </p:cNvPr>
          <p:cNvSpPr>
            <a:spLocks/>
          </p:cNvSpPr>
          <p:nvPr/>
        </p:nvSpPr>
        <p:spPr>
          <a:xfrm>
            <a:off x="9879732" y="288085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CBC36D0C-8A04-9AD5-7A0B-D399597D7692}"/>
              </a:ext>
            </a:extLst>
          </p:cNvPr>
          <p:cNvSpPr>
            <a:spLocks/>
          </p:cNvSpPr>
          <p:nvPr/>
        </p:nvSpPr>
        <p:spPr>
          <a:xfrm>
            <a:off x="9956877" y="283597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C2D8FEF-F9CF-461E-2357-473D98C0C0EA}"/>
              </a:ext>
            </a:extLst>
          </p:cNvPr>
          <p:cNvSpPr>
            <a:spLocks/>
          </p:cNvSpPr>
          <p:nvPr/>
        </p:nvSpPr>
        <p:spPr>
          <a:xfrm>
            <a:off x="9881214" y="310789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113D6C7-C671-A67A-C268-9ABE1D1C7E24}"/>
              </a:ext>
            </a:extLst>
          </p:cNvPr>
          <p:cNvSpPr>
            <a:spLocks/>
          </p:cNvSpPr>
          <p:nvPr/>
        </p:nvSpPr>
        <p:spPr>
          <a:xfrm>
            <a:off x="9044224" y="280309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FBFA5D5-1C4A-F4F6-0034-49881B8CA347}"/>
              </a:ext>
            </a:extLst>
          </p:cNvPr>
          <p:cNvSpPr>
            <a:spLocks/>
          </p:cNvSpPr>
          <p:nvPr/>
        </p:nvSpPr>
        <p:spPr>
          <a:xfrm>
            <a:off x="8715231" y="310305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533E829C-F174-0F94-4E30-814FC00F8EB5}"/>
              </a:ext>
            </a:extLst>
          </p:cNvPr>
          <p:cNvSpPr>
            <a:spLocks/>
          </p:cNvSpPr>
          <p:nvPr/>
        </p:nvSpPr>
        <p:spPr>
          <a:xfrm>
            <a:off x="10220981" y="287808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26F7498F-69DF-33D5-4ADC-8235CEB2330E}"/>
              </a:ext>
            </a:extLst>
          </p:cNvPr>
          <p:cNvSpPr>
            <a:spLocks/>
          </p:cNvSpPr>
          <p:nvPr/>
        </p:nvSpPr>
        <p:spPr>
          <a:xfrm>
            <a:off x="10119383" y="298935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7C339E3-452B-415E-AA99-75FEC8F91BD0}"/>
              </a:ext>
            </a:extLst>
          </p:cNvPr>
          <p:cNvSpPr>
            <a:spLocks/>
          </p:cNvSpPr>
          <p:nvPr/>
        </p:nvSpPr>
        <p:spPr>
          <a:xfrm>
            <a:off x="10622426" y="310708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962F1447-B52B-E457-B8F0-2BD3024B5F9B}"/>
              </a:ext>
            </a:extLst>
          </p:cNvPr>
          <p:cNvSpPr>
            <a:spLocks/>
          </p:cNvSpPr>
          <p:nvPr/>
        </p:nvSpPr>
        <p:spPr>
          <a:xfrm>
            <a:off x="10530503" y="286518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BF266D8-CF16-36F8-DDD0-7CA5A37B6EF7}"/>
              </a:ext>
            </a:extLst>
          </p:cNvPr>
          <p:cNvSpPr>
            <a:spLocks/>
          </p:cNvSpPr>
          <p:nvPr/>
        </p:nvSpPr>
        <p:spPr>
          <a:xfrm>
            <a:off x="7680799" y="2701084"/>
            <a:ext cx="21600" cy="216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21B9D4D-581A-F3A6-F572-C9987D4E3093}"/>
              </a:ext>
            </a:extLst>
          </p:cNvPr>
          <p:cNvSpPr>
            <a:spLocks/>
          </p:cNvSpPr>
          <p:nvPr/>
        </p:nvSpPr>
        <p:spPr>
          <a:xfrm>
            <a:off x="7741754" y="2553040"/>
            <a:ext cx="21600" cy="216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7DED8E1D-73B0-294E-F91A-892A3F378D4A}"/>
              </a:ext>
            </a:extLst>
          </p:cNvPr>
          <p:cNvSpPr/>
          <p:nvPr/>
        </p:nvSpPr>
        <p:spPr>
          <a:xfrm>
            <a:off x="10800741" y="2414732"/>
            <a:ext cx="676296" cy="1089891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98EE5400-1BB2-511E-61BC-27080621E073}"/>
              </a:ext>
            </a:extLst>
          </p:cNvPr>
          <p:cNvSpPr/>
          <p:nvPr/>
        </p:nvSpPr>
        <p:spPr>
          <a:xfrm>
            <a:off x="11179961" y="2522746"/>
            <a:ext cx="895498" cy="890573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05DECC7-8367-4C8C-5795-200F145E5665}"/>
              </a:ext>
            </a:extLst>
          </p:cNvPr>
          <p:cNvSpPr/>
          <p:nvPr/>
        </p:nvSpPr>
        <p:spPr>
          <a:xfrm>
            <a:off x="8007635" y="1036179"/>
            <a:ext cx="2932873" cy="1312795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3F1D5F6E-E1C3-D6D4-BB5E-B806C9113AD9}"/>
              </a:ext>
            </a:extLst>
          </p:cNvPr>
          <p:cNvSpPr>
            <a:spLocks/>
          </p:cNvSpPr>
          <p:nvPr/>
        </p:nvSpPr>
        <p:spPr>
          <a:xfrm>
            <a:off x="8857635" y="2250204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D6E76BAF-5F57-FF1F-E54D-84F8D269C159}"/>
              </a:ext>
            </a:extLst>
          </p:cNvPr>
          <p:cNvSpPr>
            <a:spLocks/>
          </p:cNvSpPr>
          <p:nvPr/>
        </p:nvSpPr>
        <p:spPr>
          <a:xfrm>
            <a:off x="9294607" y="2202016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4E9096E5-0F4F-8178-9478-4BF75A163DC9}"/>
              </a:ext>
            </a:extLst>
          </p:cNvPr>
          <p:cNvCxnSpPr>
            <a:cxnSpLocks/>
          </p:cNvCxnSpPr>
          <p:nvPr/>
        </p:nvCxnSpPr>
        <p:spPr>
          <a:xfrm flipH="1" flipV="1">
            <a:off x="9164815" y="2018471"/>
            <a:ext cx="152825" cy="19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8FD1D6BD-C4F7-F1A8-0227-9A6FDE74C6A0}"/>
              </a:ext>
            </a:extLst>
          </p:cNvPr>
          <p:cNvCxnSpPr>
            <a:cxnSpLocks/>
          </p:cNvCxnSpPr>
          <p:nvPr/>
        </p:nvCxnSpPr>
        <p:spPr>
          <a:xfrm flipV="1">
            <a:off x="8891545" y="1997996"/>
            <a:ext cx="156300" cy="25220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sp>
        <p:nvSpPr>
          <p:cNvPr id="95" name="Oval 94">
            <a:extLst>
              <a:ext uri="{FF2B5EF4-FFF2-40B4-BE49-F238E27FC236}">
                <a16:creationId xmlns:a16="http://schemas.microsoft.com/office/drawing/2014/main" id="{A80335E9-C83B-6B08-DEC1-8FF0258CDD69}"/>
              </a:ext>
            </a:extLst>
          </p:cNvPr>
          <p:cNvSpPr>
            <a:spLocks/>
          </p:cNvSpPr>
          <p:nvPr/>
        </p:nvSpPr>
        <p:spPr>
          <a:xfrm>
            <a:off x="9483001" y="2244947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5A2132B7-D8E3-193C-2C2B-CC2567579262}"/>
              </a:ext>
            </a:extLst>
          </p:cNvPr>
          <p:cNvSpPr>
            <a:spLocks/>
          </p:cNvSpPr>
          <p:nvPr/>
        </p:nvSpPr>
        <p:spPr>
          <a:xfrm>
            <a:off x="9919973" y="2196759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A56093BB-C9D4-100E-18E1-1E4CAA652E31}"/>
              </a:ext>
            </a:extLst>
          </p:cNvPr>
          <p:cNvCxnSpPr>
            <a:cxnSpLocks/>
          </p:cNvCxnSpPr>
          <p:nvPr/>
        </p:nvCxnSpPr>
        <p:spPr>
          <a:xfrm flipH="1" flipV="1">
            <a:off x="9790181" y="2013214"/>
            <a:ext cx="152825" cy="19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F429076E-74D7-2B5F-FD4E-F367810647D8}"/>
              </a:ext>
            </a:extLst>
          </p:cNvPr>
          <p:cNvCxnSpPr>
            <a:cxnSpLocks/>
          </p:cNvCxnSpPr>
          <p:nvPr/>
        </p:nvCxnSpPr>
        <p:spPr>
          <a:xfrm flipV="1">
            <a:off x="9516911" y="1992739"/>
            <a:ext cx="156300" cy="25220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8370D756-DA44-A443-65F8-22686704A3C1}"/>
              </a:ext>
            </a:extLst>
          </p:cNvPr>
          <p:cNvCxnSpPr>
            <a:cxnSpLocks/>
          </p:cNvCxnSpPr>
          <p:nvPr/>
        </p:nvCxnSpPr>
        <p:spPr>
          <a:xfrm flipH="1" flipV="1">
            <a:off x="9537933" y="1645355"/>
            <a:ext cx="152825" cy="19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8C21ABE7-4F93-FA7D-DBC2-CABA728CC3BD}"/>
              </a:ext>
            </a:extLst>
          </p:cNvPr>
          <p:cNvCxnSpPr>
            <a:cxnSpLocks/>
          </p:cNvCxnSpPr>
          <p:nvPr/>
        </p:nvCxnSpPr>
        <p:spPr>
          <a:xfrm flipV="1">
            <a:off x="9159561" y="1603860"/>
            <a:ext cx="156300" cy="25220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sp>
        <p:nvSpPr>
          <p:cNvPr id="101" name="Oval 100">
            <a:extLst>
              <a:ext uri="{FF2B5EF4-FFF2-40B4-BE49-F238E27FC236}">
                <a16:creationId xmlns:a16="http://schemas.microsoft.com/office/drawing/2014/main" id="{197C5EB6-CEEE-9C99-C468-5E4F9A84E80A}"/>
              </a:ext>
            </a:extLst>
          </p:cNvPr>
          <p:cNvSpPr>
            <a:spLocks/>
          </p:cNvSpPr>
          <p:nvPr/>
        </p:nvSpPr>
        <p:spPr>
          <a:xfrm>
            <a:off x="9052668" y="1897359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030819AB-6746-9EFE-59CE-969A9FCB1653}"/>
              </a:ext>
            </a:extLst>
          </p:cNvPr>
          <p:cNvSpPr>
            <a:spLocks/>
          </p:cNvSpPr>
          <p:nvPr/>
        </p:nvSpPr>
        <p:spPr>
          <a:xfrm>
            <a:off x="9089455" y="1923634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3532F81C-0760-1C21-90D3-2E79258E10FF}"/>
              </a:ext>
            </a:extLst>
          </p:cNvPr>
          <p:cNvSpPr>
            <a:spLocks/>
          </p:cNvSpPr>
          <p:nvPr/>
        </p:nvSpPr>
        <p:spPr>
          <a:xfrm>
            <a:off x="9688542" y="1913124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59FE15C-ED65-071F-9FC2-45F0ADE8803A}"/>
              </a:ext>
            </a:extLst>
          </p:cNvPr>
          <p:cNvSpPr>
            <a:spLocks/>
          </p:cNvSpPr>
          <p:nvPr/>
        </p:nvSpPr>
        <p:spPr>
          <a:xfrm>
            <a:off x="9720073" y="1902615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44C8AFE2-46F4-15BF-91E7-CC6FB3D1A054}"/>
              </a:ext>
            </a:extLst>
          </p:cNvPr>
          <p:cNvSpPr>
            <a:spLocks/>
          </p:cNvSpPr>
          <p:nvPr/>
        </p:nvSpPr>
        <p:spPr>
          <a:xfrm>
            <a:off x="9420528" y="1487458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8A7413D3-F8B6-3042-E356-A5BCC71ACCBB}"/>
              </a:ext>
            </a:extLst>
          </p:cNvPr>
          <p:cNvSpPr>
            <a:spLocks/>
          </p:cNvSpPr>
          <p:nvPr/>
        </p:nvSpPr>
        <p:spPr>
          <a:xfrm>
            <a:off x="9415277" y="1534759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F055F56F-B302-E038-F7BE-240A2EB8F865}"/>
              </a:ext>
            </a:extLst>
          </p:cNvPr>
          <p:cNvSpPr>
            <a:spLocks/>
          </p:cNvSpPr>
          <p:nvPr/>
        </p:nvSpPr>
        <p:spPr>
          <a:xfrm>
            <a:off x="9441550" y="1518992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C32FE324-9F8B-1355-8338-E269792E706F}"/>
              </a:ext>
            </a:extLst>
          </p:cNvPr>
          <p:cNvSpPr>
            <a:spLocks/>
          </p:cNvSpPr>
          <p:nvPr/>
        </p:nvSpPr>
        <p:spPr>
          <a:xfrm>
            <a:off x="9394254" y="1503222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BF213FC6-222C-694F-516E-9195A2A5DC54}"/>
              </a:ext>
            </a:extLst>
          </p:cNvPr>
          <p:cNvSpPr>
            <a:spLocks/>
          </p:cNvSpPr>
          <p:nvPr/>
        </p:nvSpPr>
        <p:spPr>
          <a:xfrm>
            <a:off x="8963532" y="1608185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0EB5B424-C1C6-F7B4-8A38-E36BC4D9FAE5}"/>
              </a:ext>
            </a:extLst>
          </p:cNvPr>
          <p:cNvCxnSpPr>
            <a:cxnSpLocks/>
          </p:cNvCxnSpPr>
          <p:nvPr/>
        </p:nvCxnSpPr>
        <p:spPr>
          <a:xfrm flipV="1">
            <a:off x="9017671" y="1528854"/>
            <a:ext cx="287681" cy="94999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sp>
        <p:nvSpPr>
          <p:cNvPr id="111" name="Oval 110">
            <a:extLst>
              <a:ext uri="{FF2B5EF4-FFF2-40B4-BE49-F238E27FC236}">
                <a16:creationId xmlns:a16="http://schemas.microsoft.com/office/drawing/2014/main" id="{5477D908-33BF-338C-6194-3525C41076CC}"/>
              </a:ext>
            </a:extLst>
          </p:cNvPr>
          <p:cNvSpPr>
            <a:spLocks/>
          </p:cNvSpPr>
          <p:nvPr/>
        </p:nvSpPr>
        <p:spPr>
          <a:xfrm>
            <a:off x="9389201" y="1907728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F20C83A1-0CA8-18D4-D63D-A3DEA86FC40E}"/>
              </a:ext>
            </a:extLst>
          </p:cNvPr>
          <p:cNvCxnSpPr>
            <a:cxnSpLocks/>
          </p:cNvCxnSpPr>
          <p:nvPr/>
        </p:nvCxnSpPr>
        <p:spPr>
          <a:xfrm flipV="1">
            <a:off x="9417655" y="1609115"/>
            <a:ext cx="29587" cy="34030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sp>
        <p:nvSpPr>
          <p:cNvPr id="113" name="Oval 112">
            <a:extLst>
              <a:ext uri="{FF2B5EF4-FFF2-40B4-BE49-F238E27FC236}">
                <a16:creationId xmlns:a16="http://schemas.microsoft.com/office/drawing/2014/main" id="{2D97C6CA-E4BA-C04B-A3C0-AACF4D8A1F0B}"/>
              </a:ext>
            </a:extLst>
          </p:cNvPr>
          <p:cNvSpPr>
            <a:spLocks/>
          </p:cNvSpPr>
          <p:nvPr/>
        </p:nvSpPr>
        <p:spPr>
          <a:xfrm>
            <a:off x="9399710" y="1466295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725A441C-C5F3-5666-C6D2-E6E2FD3BEB55}"/>
              </a:ext>
            </a:extLst>
          </p:cNvPr>
          <p:cNvSpPr>
            <a:spLocks/>
          </p:cNvSpPr>
          <p:nvPr/>
        </p:nvSpPr>
        <p:spPr>
          <a:xfrm>
            <a:off x="9441752" y="1487317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7BBB1D8-D3E3-6D7C-339C-DBD2AEF1DCB2}"/>
              </a:ext>
            </a:extLst>
          </p:cNvPr>
          <p:cNvSpPr>
            <a:spLocks/>
          </p:cNvSpPr>
          <p:nvPr/>
        </p:nvSpPr>
        <p:spPr>
          <a:xfrm>
            <a:off x="9431241" y="1455785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6CE3D816-C263-2BE1-D898-3A2BDE2E811A}"/>
              </a:ext>
            </a:extLst>
          </p:cNvPr>
          <p:cNvSpPr>
            <a:spLocks/>
          </p:cNvSpPr>
          <p:nvPr/>
        </p:nvSpPr>
        <p:spPr>
          <a:xfrm>
            <a:off x="9452260" y="1497823"/>
            <a:ext cx="46800" cy="468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9396843B-E94C-1662-090E-972D4F14B119}"/>
              </a:ext>
            </a:extLst>
          </p:cNvPr>
          <p:cNvSpPr>
            <a:spLocks/>
          </p:cNvSpPr>
          <p:nvPr/>
        </p:nvSpPr>
        <p:spPr>
          <a:xfrm>
            <a:off x="10259792" y="1885631"/>
            <a:ext cx="79200" cy="79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40CB7A91-6691-8597-5C49-2AA2BFA0AFEC}"/>
              </a:ext>
            </a:extLst>
          </p:cNvPr>
          <p:cNvSpPr>
            <a:spLocks/>
          </p:cNvSpPr>
          <p:nvPr/>
        </p:nvSpPr>
        <p:spPr>
          <a:xfrm>
            <a:off x="10433212" y="1488542"/>
            <a:ext cx="79200" cy="79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FAEE00BE-F0A5-9AB2-F859-826D7F57B2A8}"/>
              </a:ext>
            </a:extLst>
          </p:cNvPr>
          <p:cNvSpPr>
            <a:spLocks/>
          </p:cNvSpPr>
          <p:nvPr/>
        </p:nvSpPr>
        <p:spPr>
          <a:xfrm>
            <a:off x="10455203" y="1503528"/>
            <a:ext cx="112733" cy="88704"/>
          </a:xfrm>
          <a:prstGeom prst="ellipse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240992F8-2004-FB74-C605-A9FBB2B63D53}"/>
              </a:ext>
            </a:extLst>
          </p:cNvPr>
          <p:cNvSpPr>
            <a:spLocks/>
          </p:cNvSpPr>
          <p:nvPr/>
        </p:nvSpPr>
        <p:spPr>
          <a:xfrm>
            <a:off x="10680203" y="1843589"/>
            <a:ext cx="79200" cy="79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73EFC6DD-063F-2A29-9989-2A8EFD1CE13D}"/>
              </a:ext>
            </a:extLst>
          </p:cNvPr>
          <p:cNvCxnSpPr>
            <a:cxnSpLocks/>
          </p:cNvCxnSpPr>
          <p:nvPr/>
        </p:nvCxnSpPr>
        <p:spPr>
          <a:xfrm flipH="1" flipV="1">
            <a:off x="10567937" y="1680832"/>
            <a:ext cx="152825" cy="19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0AF7B441-7FA2-51C9-10CA-9080AC3A2057}"/>
              </a:ext>
            </a:extLst>
          </p:cNvPr>
          <p:cNvCxnSpPr>
            <a:cxnSpLocks/>
          </p:cNvCxnSpPr>
          <p:nvPr/>
        </p:nvCxnSpPr>
        <p:spPr>
          <a:xfrm flipV="1">
            <a:off x="10294667" y="1660357"/>
            <a:ext cx="156300" cy="25220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sp>
        <p:nvSpPr>
          <p:cNvPr id="123" name="Oval 122">
            <a:extLst>
              <a:ext uri="{FF2B5EF4-FFF2-40B4-BE49-F238E27FC236}">
                <a16:creationId xmlns:a16="http://schemas.microsoft.com/office/drawing/2014/main" id="{2763D926-219C-106F-D450-E1D88A3F5AF3}"/>
              </a:ext>
            </a:extLst>
          </p:cNvPr>
          <p:cNvSpPr>
            <a:spLocks/>
          </p:cNvSpPr>
          <p:nvPr/>
        </p:nvSpPr>
        <p:spPr>
          <a:xfrm>
            <a:off x="10577148" y="1519818"/>
            <a:ext cx="18000" cy="18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D90B8018-7873-F7E4-5F50-87C09E65D95C}"/>
              </a:ext>
            </a:extLst>
          </p:cNvPr>
          <p:cNvSpPr>
            <a:spLocks/>
          </p:cNvSpPr>
          <p:nvPr/>
        </p:nvSpPr>
        <p:spPr>
          <a:xfrm>
            <a:off x="10515758" y="1566465"/>
            <a:ext cx="18000" cy="18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1C99D120-5598-BF98-E7D5-51EF80ACB82B}"/>
              </a:ext>
            </a:extLst>
          </p:cNvPr>
          <p:cNvSpPr>
            <a:spLocks/>
          </p:cNvSpPr>
          <p:nvPr/>
        </p:nvSpPr>
        <p:spPr>
          <a:xfrm>
            <a:off x="10476232" y="152624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A671B2AA-E450-6C97-7880-2CB1C0F1FADF}"/>
              </a:ext>
            </a:extLst>
          </p:cNvPr>
          <p:cNvSpPr>
            <a:spLocks/>
          </p:cNvSpPr>
          <p:nvPr/>
        </p:nvSpPr>
        <p:spPr>
          <a:xfrm>
            <a:off x="10518274" y="1534788"/>
            <a:ext cx="14400" cy="144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89AA5923-C9AA-CE43-8F09-C21EAE119DA4}"/>
              </a:ext>
            </a:extLst>
          </p:cNvPr>
          <p:cNvSpPr>
            <a:spLocks/>
          </p:cNvSpPr>
          <p:nvPr/>
        </p:nvSpPr>
        <p:spPr>
          <a:xfrm>
            <a:off x="10553001" y="1615434"/>
            <a:ext cx="14400" cy="144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0E57C167-F6F9-C60E-FBEC-EE8433F51B92}"/>
              </a:ext>
            </a:extLst>
          </p:cNvPr>
          <p:cNvSpPr>
            <a:spLocks/>
          </p:cNvSpPr>
          <p:nvPr/>
        </p:nvSpPr>
        <p:spPr>
          <a:xfrm>
            <a:off x="10551482" y="1556790"/>
            <a:ext cx="25200" cy="216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99A4600-64B1-4768-54F2-D31B00A11946}"/>
              </a:ext>
            </a:extLst>
          </p:cNvPr>
          <p:cNvSpPr txBox="1"/>
          <p:nvPr/>
        </p:nvSpPr>
        <p:spPr>
          <a:xfrm>
            <a:off x="8910739" y="1195154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prstClr val="black"/>
                </a:solidFill>
                <a:latin typeface="Baskerville Old Face" panose="02020602080505020303" pitchFamily="18" charset="77"/>
              </a:rPr>
              <a:t>Sticking</a:t>
            </a: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8FD84F3A-A1B6-1025-9BA5-592F24F4BBC2}"/>
              </a:ext>
            </a:extLst>
          </p:cNvPr>
          <p:cNvSpPr>
            <a:spLocks/>
          </p:cNvSpPr>
          <p:nvPr/>
        </p:nvSpPr>
        <p:spPr>
          <a:xfrm>
            <a:off x="8116251" y="2127481"/>
            <a:ext cx="79200" cy="79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1A654A3A-7375-EAD8-25E6-BF3E715D8B62}"/>
              </a:ext>
            </a:extLst>
          </p:cNvPr>
          <p:cNvSpPr>
            <a:spLocks/>
          </p:cNvSpPr>
          <p:nvPr/>
        </p:nvSpPr>
        <p:spPr>
          <a:xfrm>
            <a:off x="8536662" y="2085439"/>
            <a:ext cx="79200" cy="79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7BF19C2B-6B2B-7BD1-D792-7704EC82762C}"/>
              </a:ext>
            </a:extLst>
          </p:cNvPr>
          <p:cNvCxnSpPr>
            <a:cxnSpLocks/>
          </p:cNvCxnSpPr>
          <p:nvPr/>
        </p:nvCxnSpPr>
        <p:spPr>
          <a:xfrm flipH="1" flipV="1">
            <a:off x="8424396" y="1922682"/>
            <a:ext cx="152825" cy="19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729B0435-AFA7-409D-CA22-D1225A5234F8}"/>
              </a:ext>
            </a:extLst>
          </p:cNvPr>
          <p:cNvCxnSpPr>
            <a:cxnSpLocks/>
          </p:cNvCxnSpPr>
          <p:nvPr/>
        </p:nvCxnSpPr>
        <p:spPr>
          <a:xfrm flipV="1">
            <a:off x="8151126" y="1902207"/>
            <a:ext cx="156300" cy="25220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A7882C58-837C-99C5-3104-791DD00921DC}"/>
              </a:ext>
            </a:extLst>
          </p:cNvPr>
          <p:cNvCxnSpPr>
            <a:cxnSpLocks/>
          </p:cNvCxnSpPr>
          <p:nvPr/>
        </p:nvCxnSpPr>
        <p:spPr>
          <a:xfrm flipH="1" flipV="1">
            <a:off x="8213225" y="1598937"/>
            <a:ext cx="98212" cy="26037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0656371C-444B-3B1F-FAB7-B390DC6A6115}"/>
              </a:ext>
            </a:extLst>
          </p:cNvPr>
          <p:cNvCxnSpPr>
            <a:cxnSpLocks/>
          </p:cNvCxnSpPr>
          <p:nvPr/>
        </p:nvCxnSpPr>
        <p:spPr>
          <a:xfrm flipV="1">
            <a:off x="8421393" y="1595731"/>
            <a:ext cx="120526" cy="25815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  <a:tailEnd type="triangle"/>
          </a:ln>
          <a:effectLst/>
        </p:spPr>
      </p:cxnSp>
      <p:sp>
        <p:nvSpPr>
          <p:cNvPr id="136" name="Oval 135">
            <a:extLst>
              <a:ext uri="{FF2B5EF4-FFF2-40B4-BE49-F238E27FC236}">
                <a16:creationId xmlns:a16="http://schemas.microsoft.com/office/drawing/2014/main" id="{50111496-C173-0717-D92F-821D4B0460B1}"/>
              </a:ext>
            </a:extLst>
          </p:cNvPr>
          <p:cNvSpPr>
            <a:spLocks/>
          </p:cNvSpPr>
          <p:nvPr/>
        </p:nvSpPr>
        <p:spPr>
          <a:xfrm>
            <a:off x="8139444" y="1484753"/>
            <a:ext cx="79200" cy="79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7EE16602-7846-275B-8529-D146A12CC205}"/>
              </a:ext>
            </a:extLst>
          </p:cNvPr>
          <p:cNvSpPr>
            <a:spLocks/>
          </p:cNvSpPr>
          <p:nvPr/>
        </p:nvSpPr>
        <p:spPr>
          <a:xfrm>
            <a:off x="8530037" y="1472526"/>
            <a:ext cx="79200" cy="79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73E8F001-5542-690C-ECFD-2C81F16765F9}"/>
              </a:ext>
            </a:extLst>
          </p:cNvPr>
          <p:cNvSpPr txBox="1"/>
          <p:nvPr/>
        </p:nvSpPr>
        <p:spPr>
          <a:xfrm>
            <a:off x="7957744" y="1189163"/>
            <a:ext cx="968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prstClr val="black"/>
                </a:solidFill>
                <a:latin typeface="Baskerville Old Face" panose="02020602080505020303" pitchFamily="18" charset="77"/>
              </a:rPr>
              <a:t>Bouncing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A4C4674-8D35-5E16-4118-63C056F129CE}"/>
              </a:ext>
            </a:extLst>
          </p:cNvPr>
          <p:cNvSpPr/>
          <p:nvPr/>
        </p:nvSpPr>
        <p:spPr>
          <a:xfrm>
            <a:off x="7547647" y="2528634"/>
            <a:ext cx="253046" cy="235505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31C1ECDB-2085-70A9-F97B-0CF44E9987F4}"/>
              </a:ext>
            </a:extLst>
          </p:cNvPr>
          <p:cNvCxnSpPr>
            <a:cxnSpLocks/>
          </p:cNvCxnSpPr>
          <p:nvPr/>
        </p:nvCxnSpPr>
        <p:spPr>
          <a:xfrm flipV="1">
            <a:off x="7800694" y="1038558"/>
            <a:ext cx="198808" cy="148720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ysDot"/>
            <a:miter lim="800000"/>
          </a:ln>
          <a:effectLst/>
        </p:spPr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1CC1DF35-F968-6115-ADE3-402328E5AD31}"/>
              </a:ext>
            </a:extLst>
          </p:cNvPr>
          <p:cNvCxnSpPr>
            <a:cxnSpLocks/>
          </p:cNvCxnSpPr>
          <p:nvPr/>
        </p:nvCxnSpPr>
        <p:spPr>
          <a:xfrm flipV="1">
            <a:off x="7802366" y="2348974"/>
            <a:ext cx="205268" cy="416135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ysDot"/>
            <a:miter lim="800000"/>
          </a:ln>
          <a:effectLst/>
        </p:spPr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D3EBE0FE-2739-954C-F8C6-FC0331141BB2}"/>
              </a:ext>
            </a:extLst>
          </p:cNvPr>
          <p:cNvSpPr txBox="1"/>
          <p:nvPr/>
        </p:nvSpPr>
        <p:spPr>
          <a:xfrm>
            <a:off x="8810379" y="975825"/>
            <a:ext cx="1394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GB" sz="1600" b="1" u="sng" dirty="0">
                <a:solidFill>
                  <a:prstClr val="black"/>
                </a:solidFill>
                <a:latin typeface="Baskerville Old Face" panose="02020602080505020303" pitchFamily="18" charset="77"/>
              </a:rPr>
              <a:t>Particle growth</a:t>
            </a: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BCFCA625-419C-FBA0-BEF5-C66F47422E17}"/>
              </a:ext>
            </a:extLst>
          </p:cNvPr>
          <p:cNvSpPr>
            <a:spLocks/>
          </p:cNvSpPr>
          <p:nvPr/>
        </p:nvSpPr>
        <p:spPr>
          <a:xfrm>
            <a:off x="7624189" y="2683668"/>
            <a:ext cx="14400" cy="144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AF6F0571-2EFD-906C-FE7D-93B363892667}"/>
              </a:ext>
            </a:extLst>
          </p:cNvPr>
          <p:cNvSpPr>
            <a:spLocks/>
          </p:cNvSpPr>
          <p:nvPr/>
        </p:nvSpPr>
        <p:spPr>
          <a:xfrm>
            <a:off x="7598068" y="2618356"/>
            <a:ext cx="21600" cy="216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9EF66AA5-5962-57AA-D488-605C652D00DB}"/>
              </a:ext>
            </a:extLst>
          </p:cNvPr>
          <p:cNvSpPr>
            <a:spLocks/>
          </p:cNvSpPr>
          <p:nvPr/>
        </p:nvSpPr>
        <p:spPr>
          <a:xfrm>
            <a:off x="7680798" y="2640126"/>
            <a:ext cx="21600" cy="216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E4A171D7-0A23-F9CA-0375-6F6F0A3608A4}"/>
              </a:ext>
            </a:extLst>
          </p:cNvPr>
          <p:cNvSpPr>
            <a:spLocks/>
          </p:cNvSpPr>
          <p:nvPr/>
        </p:nvSpPr>
        <p:spPr>
          <a:xfrm>
            <a:off x="7741754" y="2553040"/>
            <a:ext cx="21600" cy="216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20E926BB-E257-8E4B-E32D-678982826403}"/>
              </a:ext>
            </a:extLst>
          </p:cNvPr>
          <p:cNvSpPr>
            <a:spLocks/>
          </p:cNvSpPr>
          <p:nvPr/>
        </p:nvSpPr>
        <p:spPr>
          <a:xfrm>
            <a:off x="7752399" y="2695766"/>
            <a:ext cx="14400" cy="144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47F5287B-73FA-7F25-1EC9-F8EE6CFF4D7A}"/>
              </a:ext>
            </a:extLst>
          </p:cNvPr>
          <p:cNvSpPr>
            <a:spLocks/>
          </p:cNvSpPr>
          <p:nvPr/>
        </p:nvSpPr>
        <p:spPr>
          <a:xfrm>
            <a:off x="7655640" y="2594168"/>
            <a:ext cx="14400" cy="144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0F4CBD23-C4C5-565A-A79C-A4F8946C0D0C}"/>
              </a:ext>
            </a:extLst>
          </p:cNvPr>
          <p:cNvSpPr>
            <a:spLocks/>
          </p:cNvSpPr>
          <p:nvPr/>
        </p:nvSpPr>
        <p:spPr>
          <a:xfrm>
            <a:off x="7602421" y="2724794"/>
            <a:ext cx="14400" cy="144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41C942D9-7F97-C338-0D6C-17B0EEEF488D}"/>
              </a:ext>
            </a:extLst>
          </p:cNvPr>
          <p:cNvSpPr>
            <a:spLocks/>
          </p:cNvSpPr>
          <p:nvPr/>
        </p:nvSpPr>
        <p:spPr>
          <a:xfrm>
            <a:off x="7578231" y="2565140"/>
            <a:ext cx="14400" cy="144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13F1A61C-63D9-E915-50D8-8BF8E5D1814D}"/>
              </a:ext>
            </a:extLst>
          </p:cNvPr>
          <p:cNvSpPr>
            <a:spLocks/>
          </p:cNvSpPr>
          <p:nvPr/>
        </p:nvSpPr>
        <p:spPr>
          <a:xfrm>
            <a:off x="7752399" y="2695766"/>
            <a:ext cx="14400" cy="144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020EE4F0-BE8E-5ECD-80FE-98C9206DC38D}"/>
              </a:ext>
            </a:extLst>
          </p:cNvPr>
          <p:cNvSpPr>
            <a:spLocks/>
          </p:cNvSpPr>
          <p:nvPr/>
        </p:nvSpPr>
        <p:spPr>
          <a:xfrm>
            <a:off x="7689504" y="2550623"/>
            <a:ext cx="14400" cy="144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39982432-416E-F056-C40A-033538E37478}"/>
              </a:ext>
            </a:extLst>
          </p:cNvPr>
          <p:cNvSpPr>
            <a:spLocks/>
          </p:cNvSpPr>
          <p:nvPr/>
        </p:nvSpPr>
        <p:spPr>
          <a:xfrm>
            <a:off x="7720893" y="262886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01721FA-BD05-655C-1FBA-FB1967A0FB37}"/>
              </a:ext>
            </a:extLst>
          </p:cNvPr>
          <p:cNvSpPr txBox="1"/>
          <p:nvPr/>
        </p:nvSpPr>
        <p:spPr>
          <a:xfrm>
            <a:off x="9672963" y="1191839"/>
            <a:ext cx="1362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prstClr val="black"/>
                </a:solidFill>
                <a:latin typeface="Baskerville Old Face" panose="02020602080505020303" pitchFamily="18" charset="77"/>
              </a:rPr>
              <a:t>Fragmentation</a:t>
            </a: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CE15906C-CE93-CD55-903E-3D4A00476745}"/>
              </a:ext>
            </a:extLst>
          </p:cNvPr>
          <p:cNvCxnSpPr>
            <a:cxnSpLocks/>
          </p:cNvCxnSpPr>
          <p:nvPr/>
        </p:nvCxnSpPr>
        <p:spPr>
          <a:xfrm>
            <a:off x="8180524" y="2677695"/>
            <a:ext cx="0" cy="163163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6" name="Oval 155">
            <a:extLst>
              <a:ext uri="{FF2B5EF4-FFF2-40B4-BE49-F238E27FC236}">
                <a16:creationId xmlns:a16="http://schemas.microsoft.com/office/drawing/2014/main" id="{00EFF584-5623-0EC4-6BA1-1DEAFCA4A1D0}"/>
              </a:ext>
            </a:extLst>
          </p:cNvPr>
          <p:cNvSpPr>
            <a:spLocks/>
          </p:cNvSpPr>
          <p:nvPr/>
        </p:nvSpPr>
        <p:spPr>
          <a:xfrm>
            <a:off x="8144548" y="2641184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C4162DA2-F816-0D7F-3C9C-EED8E7B7562B}"/>
              </a:ext>
            </a:extLst>
          </p:cNvPr>
          <p:cNvCxnSpPr>
            <a:cxnSpLocks/>
          </p:cNvCxnSpPr>
          <p:nvPr/>
        </p:nvCxnSpPr>
        <p:spPr>
          <a:xfrm>
            <a:off x="8758676" y="2772039"/>
            <a:ext cx="0" cy="163163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8" name="Oval 157">
            <a:extLst>
              <a:ext uri="{FF2B5EF4-FFF2-40B4-BE49-F238E27FC236}">
                <a16:creationId xmlns:a16="http://schemas.microsoft.com/office/drawing/2014/main" id="{5204342F-E41E-1AB9-B35F-84B1DB45F3A0}"/>
              </a:ext>
            </a:extLst>
          </p:cNvPr>
          <p:cNvSpPr>
            <a:spLocks/>
          </p:cNvSpPr>
          <p:nvPr/>
        </p:nvSpPr>
        <p:spPr>
          <a:xfrm>
            <a:off x="8722700" y="2735528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AC9B4973-B6D1-9323-6F02-E1FB5E469C56}"/>
              </a:ext>
            </a:extLst>
          </p:cNvPr>
          <p:cNvCxnSpPr>
            <a:cxnSpLocks/>
          </p:cNvCxnSpPr>
          <p:nvPr/>
        </p:nvCxnSpPr>
        <p:spPr>
          <a:xfrm>
            <a:off x="9813380" y="2767201"/>
            <a:ext cx="0" cy="163163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0" name="Oval 159">
            <a:extLst>
              <a:ext uri="{FF2B5EF4-FFF2-40B4-BE49-F238E27FC236}">
                <a16:creationId xmlns:a16="http://schemas.microsoft.com/office/drawing/2014/main" id="{F719EA93-F414-1A17-2774-11BCF5919DB9}"/>
              </a:ext>
            </a:extLst>
          </p:cNvPr>
          <p:cNvSpPr>
            <a:spLocks/>
          </p:cNvSpPr>
          <p:nvPr/>
        </p:nvSpPr>
        <p:spPr>
          <a:xfrm>
            <a:off x="9777404" y="2730690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196B60C5-A85F-14E8-324B-EE4874E98FBF}"/>
              </a:ext>
            </a:extLst>
          </p:cNvPr>
          <p:cNvCxnSpPr>
            <a:cxnSpLocks/>
          </p:cNvCxnSpPr>
          <p:nvPr/>
        </p:nvCxnSpPr>
        <p:spPr>
          <a:xfrm flipV="1">
            <a:off x="7829760" y="3130051"/>
            <a:ext cx="0" cy="163163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2" name="Oval 161">
            <a:extLst>
              <a:ext uri="{FF2B5EF4-FFF2-40B4-BE49-F238E27FC236}">
                <a16:creationId xmlns:a16="http://schemas.microsoft.com/office/drawing/2014/main" id="{993854B7-FF29-71BD-F0FF-DDAE4702CF2E}"/>
              </a:ext>
            </a:extLst>
          </p:cNvPr>
          <p:cNvSpPr>
            <a:spLocks/>
          </p:cNvSpPr>
          <p:nvPr/>
        </p:nvSpPr>
        <p:spPr>
          <a:xfrm flipV="1">
            <a:off x="7793784" y="3253194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0D49941A-7281-3D2D-B80B-C24F0A01EF45}"/>
              </a:ext>
            </a:extLst>
          </p:cNvPr>
          <p:cNvCxnSpPr>
            <a:cxnSpLocks/>
          </p:cNvCxnSpPr>
          <p:nvPr/>
        </p:nvCxnSpPr>
        <p:spPr>
          <a:xfrm flipV="1">
            <a:off x="8601433" y="3045389"/>
            <a:ext cx="0" cy="163163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4" name="Oval 163">
            <a:extLst>
              <a:ext uri="{FF2B5EF4-FFF2-40B4-BE49-F238E27FC236}">
                <a16:creationId xmlns:a16="http://schemas.microsoft.com/office/drawing/2014/main" id="{93B3366C-4AFD-FC56-8EBB-80DC98C3610A}"/>
              </a:ext>
            </a:extLst>
          </p:cNvPr>
          <p:cNvSpPr>
            <a:spLocks/>
          </p:cNvSpPr>
          <p:nvPr/>
        </p:nvSpPr>
        <p:spPr>
          <a:xfrm flipV="1">
            <a:off x="8565457" y="3168532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7E1131CB-64E7-064D-55FD-C9F9DE8F985F}"/>
              </a:ext>
            </a:extLst>
          </p:cNvPr>
          <p:cNvCxnSpPr>
            <a:cxnSpLocks/>
          </p:cNvCxnSpPr>
          <p:nvPr/>
        </p:nvCxnSpPr>
        <p:spPr>
          <a:xfrm flipV="1">
            <a:off x="9399722" y="2972819"/>
            <a:ext cx="0" cy="163163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6" name="Oval 165">
            <a:extLst>
              <a:ext uri="{FF2B5EF4-FFF2-40B4-BE49-F238E27FC236}">
                <a16:creationId xmlns:a16="http://schemas.microsoft.com/office/drawing/2014/main" id="{488EA05D-338F-4055-70DB-D02FB1EB5ED2}"/>
              </a:ext>
            </a:extLst>
          </p:cNvPr>
          <p:cNvSpPr>
            <a:spLocks/>
          </p:cNvSpPr>
          <p:nvPr/>
        </p:nvSpPr>
        <p:spPr>
          <a:xfrm flipV="1">
            <a:off x="9363746" y="3095962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D7F1C074-4D5C-69A2-9933-5EA6CF1E2189}"/>
              </a:ext>
            </a:extLst>
          </p:cNvPr>
          <p:cNvSpPr txBox="1"/>
          <p:nvPr/>
        </p:nvSpPr>
        <p:spPr>
          <a:xfrm>
            <a:off x="7328014" y="3401942"/>
            <a:ext cx="780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1600" dirty="0">
                <a:solidFill>
                  <a:prstClr val="black"/>
                </a:solidFill>
                <a:latin typeface="Baskerville Old Face" panose="02020602080505020303" pitchFamily="18" charset="77"/>
              </a:rPr>
              <a:t>Settling</a:t>
            </a: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5FC61310-08B6-BF68-87AC-894EB375DB7C}"/>
              </a:ext>
            </a:extLst>
          </p:cNvPr>
          <p:cNvSpPr/>
          <p:nvPr/>
        </p:nvSpPr>
        <p:spPr>
          <a:xfrm>
            <a:off x="10810278" y="3672096"/>
            <a:ext cx="676296" cy="1089891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67B54D77-BA57-B5E4-97F0-43BB952F68E7}"/>
              </a:ext>
            </a:extLst>
          </p:cNvPr>
          <p:cNvSpPr/>
          <p:nvPr/>
        </p:nvSpPr>
        <p:spPr>
          <a:xfrm>
            <a:off x="10881870" y="3779653"/>
            <a:ext cx="549267" cy="890574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Trapezium 259">
            <a:extLst>
              <a:ext uri="{FF2B5EF4-FFF2-40B4-BE49-F238E27FC236}">
                <a16:creationId xmlns:a16="http://schemas.microsoft.com/office/drawing/2014/main" id="{F77302FD-6685-59D6-07F3-65CB7B9960D2}"/>
              </a:ext>
            </a:extLst>
          </p:cNvPr>
          <p:cNvSpPr/>
          <p:nvPr/>
        </p:nvSpPr>
        <p:spPr>
          <a:xfrm rot="16200000" flipH="1" flipV="1">
            <a:off x="8544392" y="2446615"/>
            <a:ext cx="1105686" cy="3524250"/>
          </a:xfrm>
          <a:prstGeom prst="trapezoid">
            <a:avLst/>
          </a:prstGeom>
          <a:gradFill flip="none" rotWithShape="1">
            <a:gsLst>
              <a:gs pos="11000">
                <a:srgbClr val="5B9BD5">
                  <a:lumMod val="20000"/>
                  <a:lumOff val="80000"/>
                </a:srgbClr>
              </a:gs>
              <a:gs pos="51000">
                <a:srgbClr val="5B9BD5">
                  <a:lumMod val="75000"/>
                  <a:alpha val="98184"/>
                </a:srgbClr>
              </a:gs>
              <a:gs pos="89000">
                <a:srgbClr val="5B9BD5">
                  <a:lumMod val="20000"/>
                  <a:lumOff val="80000"/>
                </a:srgbClr>
              </a:gs>
              <a:gs pos="88000">
                <a:srgbClr val="5B9BD5">
                  <a:lumMod val="20000"/>
                  <a:lumOff val="80000"/>
                </a:srgb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softEdge rad="63500"/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B099C34A-6A30-B547-AC6D-C5B7DD696865}"/>
              </a:ext>
            </a:extLst>
          </p:cNvPr>
          <p:cNvSpPr>
            <a:spLocks/>
          </p:cNvSpPr>
          <p:nvPr/>
        </p:nvSpPr>
        <p:spPr>
          <a:xfrm>
            <a:off x="10322831" y="4045016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6978BEDD-CEAA-E313-0D51-5EA04B0117AF}"/>
              </a:ext>
            </a:extLst>
          </p:cNvPr>
          <p:cNvSpPr>
            <a:spLocks/>
          </p:cNvSpPr>
          <p:nvPr/>
        </p:nvSpPr>
        <p:spPr>
          <a:xfrm>
            <a:off x="10470026" y="432602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71C88CB7-89E2-7BEC-B824-1FAAC5058E72}"/>
              </a:ext>
            </a:extLst>
          </p:cNvPr>
          <p:cNvSpPr>
            <a:spLocks/>
          </p:cNvSpPr>
          <p:nvPr/>
        </p:nvSpPr>
        <p:spPr>
          <a:xfrm>
            <a:off x="10068581" y="411637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3460E077-5518-9A6E-C4FE-85E5B793F491}"/>
              </a:ext>
            </a:extLst>
          </p:cNvPr>
          <p:cNvSpPr>
            <a:spLocks/>
          </p:cNvSpPr>
          <p:nvPr/>
        </p:nvSpPr>
        <p:spPr>
          <a:xfrm>
            <a:off x="9890161" y="396026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5748349C-19F3-86A4-2ACA-EDCB15EDC583}"/>
              </a:ext>
            </a:extLst>
          </p:cNvPr>
          <p:cNvSpPr>
            <a:spLocks/>
          </p:cNvSpPr>
          <p:nvPr/>
        </p:nvSpPr>
        <p:spPr>
          <a:xfrm>
            <a:off x="9996034" y="427770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FBE8FED5-B64F-5A47-E1E0-0C8AD33040AA}"/>
              </a:ext>
            </a:extLst>
          </p:cNvPr>
          <p:cNvSpPr>
            <a:spLocks/>
          </p:cNvSpPr>
          <p:nvPr/>
        </p:nvSpPr>
        <p:spPr>
          <a:xfrm>
            <a:off x="10207606" y="441151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FC38ED4A-E0EB-F352-4FA1-8220FC8A6590}"/>
              </a:ext>
            </a:extLst>
          </p:cNvPr>
          <p:cNvSpPr>
            <a:spLocks/>
          </p:cNvSpPr>
          <p:nvPr/>
        </p:nvSpPr>
        <p:spPr>
          <a:xfrm>
            <a:off x="9658966" y="441151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2D8DA941-D850-9C17-CB77-6C07C6803FE4}"/>
              </a:ext>
            </a:extLst>
          </p:cNvPr>
          <p:cNvSpPr>
            <a:spLocks/>
          </p:cNvSpPr>
          <p:nvPr/>
        </p:nvSpPr>
        <p:spPr>
          <a:xfrm>
            <a:off x="9757842" y="427844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B60D5393-21B4-7C0F-FA33-DF2EEBE62848}"/>
              </a:ext>
            </a:extLst>
          </p:cNvPr>
          <p:cNvSpPr>
            <a:spLocks/>
          </p:cNvSpPr>
          <p:nvPr/>
        </p:nvSpPr>
        <p:spPr>
          <a:xfrm>
            <a:off x="9700605" y="406955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C855FDC2-186B-8158-DFDB-3AFE1B2A8D22}"/>
              </a:ext>
            </a:extLst>
          </p:cNvPr>
          <p:cNvSpPr>
            <a:spLocks/>
          </p:cNvSpPr>
          <p:nvPr/>
        </p:nvSpPr>
        <p:spPr>
          <a:xfrm>
            <a:off x="9299162" y="432825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757B32DF-A993-A32A-2C71-2EA90B5AC361}"/>
              </a:ext>
            </a:extLst>
          </p:cNvPr>
          <p:cNvSpPr>
            <a:spLocks/>
          </p:cNvSpPr>
          <p:nvPr/>
        </p:nvSpPr>
        <p:spPr>
          <a:xfrm>
            <a:off x="9080597" y="447545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4EE55018-1B3D-AE85-BB50-E97BE6EA1F8D}"/>
              </a:ext>
            </a:extLst>
          </p:cNvPr>
          <p:cNvSpPr>
            <a:spLocks/>
          </p:cNvSpPr>
          <p:nvPr/>
        </p:nvSpPr>
        <p:spPr>
          <a:xfrm>
            <a:off x="9383910" y="443530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298B2DAC-0587-682B-FAE4-94A150A26617}"/>
              </a:ext>
            </a:extLst>
          </p:cNvPr>
          <p:cNvSpPr>
            <a:spLocks/>
          </p:cNvSpPr>
          <p:nvPr/>
        </p:nvSpPr>
        <p:spPr>
          <a:xfrm>
            <a:off x="8902177" y="432826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149D4825-1384-A1B6-718F-23F886D075AD}"/>
              </a:ext>
            </a:extLst>
          </p:cNvPr>
          <p:cNvSpPr>
            <a:spLocks/>
          </p:cNvSpPr>
          <p:nvPr/>
        </p:nvSpPr>
        <p:spPr>
          <a:xfrm>
            <a:off x="8723757" y="447991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9414B987-E2F7-2885-2AB7-30C4E7C61C65}"/>
              </a:ext>
            </a:extLst>
          </p:cNvPr>
          <p:cNvSpPr>
            <a:spLocks/>
          </p:cNvSpPr>
          <p:nvPr/>
        </p:nvSpPr>
        <p:spPr>
          <a:xfrm>
            <a:off x="8500732" y="434610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96C9E8E1-B289-BCA6-94A8-4E4F53791CFD}"/>
              </a:ext>
            </a:extLst>
          </p:cNvPr>
          <p:cNvSpPr>
            <a:spLocks/>
          </p:cNvSpPr>
          <p:nvPr/>
        </p:nvSpPr>
        <p:spPr>
          <a:xfrm>
            <a:off x="8277707" y="449329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1FA826D3-FB5E-40CF-6E29-5177694FCB3C}"/>
              </a:ext>
            </a:extLst>
          </p:cNvPr>
          <p:cNvSpPr>
            <a:spLocks/>
          </p:cNvSpPr>
          <p:nvPr/>
        </p:nvSpPr>
        <p:spPr>
          <a:xfrm>
            <a:off x="8233102" y="431487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E872CDD4-E459-C281-7365-26FAB78A7201}"/>
              </a:ext>
            </a:extLst>
          </p:cNvPr>
          <p:cNvSpPr>
            <a:spLocks/>
          </p:cNvSpPr>
          <p:nvPr/>
        </p:nvSpPr>
        <p:spPr>
          <a:xfrm>
            <a:off x="7697842" y="443084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AC2DAE48-7A6A-FD8B-9D8D-2409AD9E1096}"/>
              </a:ext>
            </a:extLst>
          </p:cNvPr>
          <p:cNvSpPr>
            <a:spLocks/>
          </p:cNvSpPr>
          <p:nvPr/>
        </p:nvSpPr>
        <p:spPr>
          <a:xfrm>
            <a:off x="7943176" y="452451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3CBD50D0-494F-69D6-06B5-FF3CF19E0EE8}"/>
              </a:ext>
            </a:extLst>
          </p:cNvPr>
          <p:cNvSpPr>
            <a:spLocks/>
          </p:cNvSpPr>
          <p:nvPr/>
        </p:nvSpPr>
        <p:spPr>
          <a:xfrm>
            <a:off x="7920867" y="428811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492C64F2-6736-F697-688F-E798A5A6BF2B}"/>
              </a:ext>
            </a:extLst>
          </p:cNvPr>
          <p:cNvSpPr>
            <a:spLocks/>
          </p:cNvSpPr>
          <p:nvPr/>
        </p:nvSpPr>
        <p:spPr>
          <a:xfrm>
            <a:off x="8514866" y="4560946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C0957B26-8417-3F36-10A5-F14A85D97A7C}"/>
              </a:ext>
            </a:extLst>
          </p:cNvPr>
          <p:cNvSpPr>
            <a:spLocks/>
          </p:cNvSpPr>
          <p:nvPr/>
        </p:nvSpPr>
        <p:spPr>
          <a:xfrm>
            <a:off x="8291841" y="442713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39B0C882-C931-09E4-7786-67043C5AA2E1}"/>
              </a:ext>
            </a:extLst>
          </p:cNvPr>
          <p:cNvSpPr>
            <a:spLocks/>
          </p:cNvSpPr>
          <p:nvPr/>
        </p:nvSpPr>
        <p:spPr>
          <a:xfrm>
            <a:off x="8068816" y="4574326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C61DA1A0-82EC-8DB9-B9C2-F1BCAD09B34E}"/>
              </a:ext>
            </a:extLst>
          </p:cNvPr>
          <p:cNvSpPr>
            <a:spLocks/>
          </p:cNvSpPr>
          <p:nvPr/>
        </p:nvSpPr>
        <p:spPr>
          <a:xfrm>
            <a:off x="8024211" y="439591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CA7C4D53-5466-8C12-93B7-03D79E1E85D7}"/>
              </a:ext>
            </a:extLst>
          </p:cNvPr>
          <p:cNvSpPr>
            <a:spLocks/>
          </p:cNvSpPr>
          <p:nvPr/>
        </p:nvSpPr>
        <p:spPr>
          <a:xfrm>
            <a:off x="7488951" y="451188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B2921E6F-BFAD-D9C0-ECE0-95C194E6F31C}"/>
              </a:ext>
            </a:extLst>
          </p:cNvPr>
          <p:cNvSpPr>
            <a:spLocks/>
          </p:cNvSpPr>
          <p:nvPr/>
        </p:nvSpPr>
        <p:spPr>
          <a:xfrm>
            <a:off x="7734285" y="460555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D84D05F0-6574-16C2-E5BD-2CF04299B4E0}"/>
              </a:ext>
            </a:extLst>
          </p:cNvPr>
          <p:cNvSpPr>
            <a:spLocks/>
          </p:cNvSpPr>
          <p:nvPr/>
        </p:nvSpPr>
        <p:spPr>
          <a:xfrm>
            <a:off x="7711976" y="436914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E154AED9-675F-DE1C-2482-E6AB298775C8}"/>
              </a:ext>
            </a:extLst>
          </p:cNvPr>
          <p:cNvSpPr>
            <a:spLocks/>
          </p:cNvSpPr>
          <p:nvPr/>
        </p:nvSpPr>
        <p:spPr>
          <a:xfrm>
            <a:off x="8523783" y="406137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31B3668F-80EA-C134-F8AC-740B278BD3CD}"/>
              </a:ext>
            </a:extLst>
          </p:cNvPr>
          <p:cNvSpPr>
            <a:spLocks/>
          </p:cNvSpPr>
          <p:nvPr/>
        </p:nvSpPr>
        <p:spPr>
          <a:xfrm>
            <a:off x="8300758" y="392756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7632302A-390F-E228-C298-A823B12A21FE}"/>
              </a:ext>
            </a:extLst>
          </p:cNvPr>
          <p:cNvSpPr>
            <a:spLocks/>
          </p:cNvSpPr>
          <p:nvPr/>
        </p:nvSpPr>
        <p:spPr>
          <a:xfrm>
            <a:off x="8077733" y="407475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6C3D4608-1482-6FE6-11A6-7B042D090F2B}"/>
              </a:ext>
            </a:extLst>
          </p:cNvPr>
          <p:cNvSpPr>
            <a:spLocks/>
          </p:cNvSpPr>
          <p:nvPr/>
        </p:nvSpPr>
        <p:spPr>
          <a:xfrm>
            <a:off x="8033128" y="389634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3260F35B-F374-CF47-D7B0-EBEE62C3B807}"/>
              </a:ext>
            </a:extLst>
          </p:cNvPr>
          <p:cNvSpPr>
            <a:spLocks/>
          </p:cNvSpPr>
          <p:nvPr/>
        </p:nvSpPr>
        <p:spPr>
          <a:xfrm>
            <a:off x="7497868" y="401231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AF770D0B-3D90-2048-5376-F3A6ED97744D}"/>
              </a:ext>
            </a:extLst>
          </p:cNvPr>
          <p:cNvSpPr>
            <a:spLocks/>
          </p:cNvSpPr>
          <p:nvPr/>
        </p:nvSpPr>
        <p:spPr>
          <a:xfrm>
            <a:off x="7743202" y="410598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E2894D6E-4DFE-3532-52ED-DACC7EA00122}"/>
              </a:ext>
            </a:extLst>
          </p:cNvPr>
          <p:cNvSpPr>
            <a:spLocks/>
          </p:cNvSpPr>
          <p:nvPr/>
        </p:nvSpPr>
        <p:spPr>
          <a:xfrm>
            <a:off x="7720893" y="386958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33079C73-85FC-5C66-9FE3-5FF12434B8A2}"/>
              </a:ext>
            </a:extLst>
          </p:cNvPr>
          <p:cNvSpPr>
            <a:spLocks/>
          </p:cNvSpPr>
          <p:nvPr/>
        </p:nvSpPr>
        <p:spPr>
          <a:xfrm>
            <a:off x="8867237" y="406583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08A81F82-9E9D-E6C2-4865-4E4248977050}"/>
              </a:ext>
            </a:extLst>
          </p:cNvPr>
          <p:cNvSpPr>
            <a:spLocks/>
          </p:cNvSpPr>
          <p:nvPr/>
        </p:nvSpPr>
        <p:spPr>
          <a:xfrm>
            <a:off x="8644212" y="393202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54EC0787-910A-7861-74D4-67C78BAE6746}"/>
              </a:ext>
            </a:extLst>
          </p:cNvPr>
          <p:cNvSpPr>
            <a:spLocks/>
          </p:cNvSpPr>
          <p:nvPr/>
        </p:nvSpPr>
        <p:spPr>
          <a:xfrm>
            <a:off x="8421187" y="407921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66BA036E-32BB-A317-A3F5-76A1603F27E3}"/>
              </a:ext>
            </a:extLst>
          </p:cNvPr>
          <p:cNvSpPr>
            <a:spLocks/>
          </p:cNvSpPr>
          <p:nvPr/>
        </p:nvSpPr>
        <p:spPr>
          <a:xfrm>
            <a:off x="8376582" y="390080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FACACA8F-D165-34F3-07D2-A73AFB52FCB0}"/>
              </a:ext>
            </a:extLst>
          </p:cNvPr>
          <p:cNvSpPr>
            <a:spLocks/>
          </p:cNvSpPr>
          <p:nvPr/>
        </p:nvSpPr>
        <p:spPr>
          <a:xfrm>
            <a:off x="7841322" y="401677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2084F974-9B1A-9820-C07A-88652D6FE78E}"/>
              </a:ext>
            </a:extLst>
          </p:cNvPr>
          <p:cNvSpPr>
            <a:spLocks/>
          </p:cNvSpPr>
          <p:nvPr/>
        </p:nvSpPr>
        <p:spPr>
          <a:xfrm>
            <a:off x="8086656" y="411044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BA6AE65B-9FBD-B00C-C9AB-278FA05E228F}"/>
              </a:ext>
            </a:extLst>
          </p:cNvPr>
          <p:cNvSpPr>
            <a:spLocks/>
          </p:cNvSpPr>
          <p:nvPr/>
        </p:nvSpPr>
        <p:spPr>
          <a:xfrm>
            <a:off x="8064347" y="387403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519E42C9-3704-2245-7287-C6DE482FDE8F}"/>
              </a:ext>
            </a:extLst>
          </p:cNvPr>
          <p:cNvSpPr>
            <a:spLocks/>
          </p:cNvSpPr>
          <p:nvPr/>
        </p:nvSpPr>
        <p:spPr>
          <a:xfrm>
            <a:off x="9647807" y="412382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8452CB4B-2534-FD56-FFDD-A76B253F8508}"/>
              </a:ext>
            </a:extLst>
          </p:cNvPr>
          <p:cNvSpPr>
            <a:spLocks/>
          </p:cNvSpPr>
          <p:nvPr/>
        </p:nvSpPr>
        <p:spPr>
          <a:xfrm>
            <a:off x="9424782" y="399001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87D7852B-D8EB-0C15-08BB-07418E7D6D00}"/>
              </a:ext>
            </a:extLst>
          </p:cNvPr>
          <p:cNvSpPr>
            <a:spLocks/>
          </p:cNvSpPr>
          <p:nvPr/>
        </p:nvSpPr>
        <p:spPr>
          <a:xfrm>
            <a:off x="9201757" y="413720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4730A753-1426-F353-7C33-974DD741BEFC}"/>
              </a:ext>
            </a:extLst>
          </p:cNvPr>
          <p:cNvSpPr>
            <a:spLocks/>
          </p:cNvSpPr>
          <p:nvPr/>
        </p:nvSpPr>
        <p:spPr>
          <a:xfrm>
            <a:off x="9157152" y="395878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0FAD4D60-CD53-1599-9BEA-63DF1B9DD924}"/>
              </a:ext>
            </a:extLst>
          </p:cNvPr>
          <p:cNvSpPr>
            <a:spLocks/>
          </p:cNvSpPr>
          <p:nvPr/>
        </p:nvSpPr>
        <p:spPr>
          <a:xfrm>
            <a:off x="8621892" y="407475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6A4F6951-C828-B7BE-C88B-8A85E38260B7}"/>
              </a:ext>
            </a:extLst>
          </p:cNvPr>
          <p:cNvSpPr>
            <a:spLocks/>
          </p:cNvSpPr>
          <p:nvPr/>
        </p:nvSpPr>
        <p:spPr>
          <a:xfrm>
            <a:off x="8867226" y="416842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6956FDBA-EDE7-4E96-FB37-A06DCB0887E3}"/>
              </a:ext>
            </a:extLst>
          </p:cNvPr>
          <p:cNvSpPr>
            <a:spLocks/>
          </p:cNvSpPr>
          <p:nvPr/>
        </p:nvSpPr>
        <p:spPr>
          <a:xfrm>
            <a:off x="8844917" y="393202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DCA29CAC-2866-D271-8A23-FF52A4DFA825}"/>
              </a:ext>
            </a:extLst>
          </p:cNvPr>
          <p:cNvSpPr>
            <a:spLocks/>
          </p:cNvSpPr>
          <p:nvPr/>
        </p:nvSpPr>
        <p:spPr>
          <a:xfrm>
            <a:off x="9451562" y="4293316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5136A307-3CAF-D2A3-6C1B-76FA8D1ED28E}"/>
              </a:ext>
            </a:extLst>
          </p:cNvPr>
          <p:cNvSpPr>
            <a:spLocks/>
          </p:cNvSpPr>
          <p:nvPr/>
        </p:nvSpPr>
        <p:spPr>
          <a:xfrm>
            <a:off x="9232997" y="444051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E7711BF0-AF27-7AA3-9990-C68B9D4AF398}"/>
              </a:ext>
            </a:extLst>
          </p:cNvPr>
          <p:cNvSpPr>
            <a:spLocks/>
          </p:cNvSpPr>
          <p:nvPr/>
        </p:nvSpPr>
        <p:spPr>
          <a:xfrm>
            <a:off x="8876157" y="444497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0E67A03D-F165-5752-8696-EF7119350563}"/>
              </a:ext>
            </a:extLst>
          </p:cNvPr>
          <p:cNvSpPr>
            <a:spLocks/>
          </p:cNvSpPr>
          <p:nvPr/>
        </p:nvSpPr>
        <p:spPr>
          <a:xfrm>
            <a:off x="10357883" y="4179180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4393263F-EBD4-E063-426B-B2CF6FB851FE}"/>
              </a:ext>
            </a:extLst>
          </p:cNvPr>
          <p:cNvSpPr>
            <a:spLocks/>
          </p:cNvSpPr>
          <p:nvPr/>
        </p:nvSpPr>
        <p:spPr>
          <a:xfrm>
            <a:off x="9772710" y="4180510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5ED9C971-1A76-14FB-FD5E-5F85FAECE1A2}"/>
              </a:ext>
            </a:extLst>
          </p:cNvPr>
          <p:cNvSpPr>
            <a:spLocks/>
          </p:cNvSpPr>
          <p:nvPr/>
        </p:nvSpPr>
        <p:spPr>
          <a:xfrm>
            <a:off x="9643024" y="4210550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92DB41A1-4152-B1E9-D6E4-46988CDFFC18}"/>
              </a:ext>
            </a:extLst>
          </p:cNvPr>
          <p:cNvSpPr>
            <a:spLocks/>
          </p:cNvSpPr>
          <p:nvPr/>
        </p:nvSpPr>
        <p:spPr>
          <a:xfrm>
            <a:off x="9199504" y="4185838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4AB5BE1F-1B60-6965-2FD3-3689851AE178}"/>
              </a:ext>
            </a:extLst>
          </p:cNvPr>
          <p:cNvSpPr>
            <a:spLocks/>
          </p:cNvSpPr>
          <p:nvPr/>
        </p:nvSpPr>
        <p:spPr>
          <a:xfrm>
            <a:off x="8907644" y="4217422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D9D50395-7B26-EAD7-6931-24651DED4003}"/>
              </a:ext>
            </a:extLst>
          </p:cNvPr>
          <p:cNvSpPr>
            <a:spLocks/>
          </p:cNvSpPr>
          <p:nvPr/>
        </p:nvSpPr>
        <p:spPr>
          <a:xfrm>
            <a:off x="8503668" y="4217422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1847F6E5-973F-011C-5AB6-12B9B32148E1}"/>
              </a:ext>
            </a:extLst>
          </p:cNvPr>
          <p:cNvSpPr>
            <a:spLocks/>
          </p:cNvSpPr>
          <p:nvPr/>
        </p:nvSpPr>
        <p:spPr>
          <a:xfrm>
            <a:off x="8390320" y="4181955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C511CB74-9D0A-1913-B643-B40CB89F9BA2}"/>
              </a:ext>
            </a:extLst>
          </p:cNvPr>
          <p:cNvSpPr>
            <a:spLocks/>
          </p:cNvSpPr>
          <p:nvPr/>
        </p:nvSpPr>
        <p:spPr>
          <a:xfrm>
            <a:off x="8057493" y="4231165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18272385-FE50-DC2B-42FE-6F63583EBD0E}"/>
              </a:ext>
            </a:extLst>
          </p:cNvPr>
          <p:cNvSpPr>
            <a:spLocks/>
          </p:cNvSpPr>
          <p:nvPr/>
        </p:nvSpPr>
        <p:spPr>
          <a:xfrm>
            <a:off x="7757798" y="4226823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FDBBADFD-A0F6-78EE-AA11-F8CFF782712A}"/>
              </a:ext>
            </a:extLst>
          </p:cNvPr>
          <p:cNvSpPr>
            <a:spLocks/>
          </p:cNvSpPr>
          <p:nvPr/>
        </p:nvSpPr>
        <p:spPr>
          <a:xfrm>
            <a:off x="8103763" y="4172554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8A8F84E2-15AB-61CB-6DD0-9E72E42173C5}"/>
              </a:ext>
            </a:extLst>
          </p:cNvPr>
          <p:cNvSpPr>
            <a:spLocks/>
          </p:cNvSpPr>
          <p:nvPr/>
        </p:nvSpPr>
        <p:spPr>
          <a:xfrm>
            <a:off x="7667141" y="4177280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6A793AD6-E76C-9E6E-B867-671C924D32D8}"/>
              </a:ext>
            </a:extLst>
          </p:cNvPr>
          <p:cNvSpPr>
            <a:spLocks/>
          </p:cNvSpPr>
          <p:nvPr/>
        </p:nvSpPr>
        <p:spPr>
          <a:xfrm>
            <a:off x="9319068" y="4211621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0F6DD08F-C705-567F-5D97-666B1EAC5031}"/>
              </a:ext>
            </a:extLst>
          </p:cNvPr>
          <p:cNvSpPr>
            <a:spLocks/>
          </p:cNvSpPr>
          <p:nvPr/>
        </p:nvSpPr>
        <p:spPr>
          <a:xfrm>
            <a:off x="9090524" y="4216946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35" name="Oval 234">
            <a:extLst>
              <a:ext uri="{FF2B5EF4-FFF2-40B4-BE49-F238E27FC236}">
                <a16:creationId xmlns:a16="http://schemas.microsoft.com/office/drawing/2014/main" id="{8239704A-D535-E7B1-A2B7-8A40499589D1}"/>
              </a:ext>
            </a:extLst>
          </p:cNvPr>
          <p:cNvSpPr>
            <a:spLocks/>
          </p:cNvSpPr>
          <p:nvPr/>
        </p:nvSpPr>
        <p:spPr>
          <a:xfrm>
            <a:off x="8986240" y="4181746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E68ED6FD-498F-2DC0-EE54-1910334834F6}"/>
              </a:ext>
            </a:extLst>
          </p:cNvPr>
          <p:cNvSpPr>
            <a:spLocks/>
          </p:cNvSpPr>
          <p:nvPr/>
        </p:nvSpPr>
        <p:spPr>
          <a:xfrm>
            <a:off x="8597576" y="4202116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5EC90C1D-0922-6FAE-2FE1-A962C7BF05F5}"/>
              </a:ext>
            </a:extLst>
          </p:cNvPr>
          <p:cNvSpPr>
            <a:spLocks/>
          </p:cNvSpPr>
          <p:nvPr/>
        </p:nvSpPr>
        <p:spPr>
          <a:xfrm>
            <a:off x="10037105" y="4185719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238" name="Straight Arrow Connector 237">
            <a:extLst>
              <a:ext uri="{FF2B5EF4-FFF2-40B4-BE49-F238E27FC236}">
                <a16:creationId xmlns:a16="http://schemas.microsoft.com/office/drawing/2014/main" id="{1B872C5E-CCF1-238D-1F17-65C41CD56E84}"/>
              </a:ext>
            </a:extLst>
          </p:cNvPr>
          <p:cNvCxnSpPr>
            <a:cxnSpLocks/>
          </p:cNvCxnSpPr>
          <p:nvPr/>
        </p:nvCxnSpPr>
        <p:spPr>
          <a:xfrm>
            <a:off x="8221278" y="4255340"/>
            <a:ext cx="160194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4B57B511-1A57-0F7E-3252-F64F0682245F}"/>
              </a:ext>
            </a:extLst>
          </p:cNvPr>
          <p:cNvCxnSpPr>
            <a:cxnSpLocks/>
          </p:cNvCxnSpPr>
          <p:nvPr/>
        </p:nvCxnSpPr>
        <p:spPr>
          <a:xfrm>
            <a:off x="7506440" y="4249555"/>
            <a:ext cx="160194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40" name="Straight Arrow Connector 239">
            <a:extLst>
              <a:ext uri="{FF2B5EF4-FFF2-40B4-BE49-F238E27FC236}">
                <a16:creationId xmlns:a16="http://schemas.microsoft.com/office/drawing/2014/main" id="{35248347-96CC-675C-1FD5-B512EF30F587}"/>
              </a:ext>
            </a:extLst>
          </p:cNvPr>
          <p:cNvCxnSpPr>
            <a:cxnSpLocks/>
          </p:cNvCxnSpPr>
          <p:nvPr/>
        </p:nvCxnSpPr>
        <p:spPr>
          <a:xfrm>
            <a:off x="8732582" y="4224940"/>
            <a:ext cx="160194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8B1E5295-FA77-3681-39A2-0537E4DC9E00}"/>
              </a:ext>
            </a:extLst>
          </p:cNvPr>
          <p:cNvCxnSpPr>
            <a:cxnSpLocks/>
          </p:cNvCxnSpPr>
          <p:nvPr/>
        </p:nvCxnSpPr>
        <p:spPr>
          <a:xfrm>
            <a:off x="9464162" y="4229206"/>
            <a:ext cx="160194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5DDA69A8-1B72-6B6B-28C4-2FFE66239E0A}"/>
              </a:ext>
            </a:extLst>
          </p:cNvPr>
          <p:cNvCxnSpPr>
            <a:cxnSpLocks/>
          </p:cNvCxnSpPr>
          <p:nvPr/>
        </p:nvCxnSpPr>
        <p:spPr>
          <a:xfrm>
            <a:off x="9920987" y="4287087"/>
            <a:ext cx="160194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C9F2D275-7F01-1ADC-0114-A90E438FD3E7}"/>
              </a:ext>
            </a:extLst>
          </p:cNvPr>
          <p:cNvCxnSpPr>
            <a:cxnSpLocks/>
          </p:cNvCxnSpPr>
          <p:nvPr/>
        </p:nvCxnSpPr>
        <p:spPr>
          <a:xfrm>
            <a:off x="10175237" y="4246323"/>
            <a:ext cx="160194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44" name="Straight Arrow Connector 243">
            <a:extLst>
              <a:ext uri="{FF2B5EF4-FFF2-40B4-BE49-F238E27FC236}">
                <a16:creationId xmlns:a16="http://schemas.microsoft.com/office/drawing/2014/main" id="{FF814A98-838E-2F17-AED5-C1A81CFB7697}"/>
              </a:ext>
            </a:extLst>
          </p:cNvPr>
          <p:cNvCxnSpPr>
            <a:cxnSpLocks/>
          </p:cNvCxnSpPr>
          <p:nvPr/>
        </p:nvCxnSpPr>
        <p:spPr>
          <a:xfrm>
            <a:off x="10518626" y="4232778"/>
            <a:ext cx="160194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45" name="TextBox 244">
            <a:extLst>
              <a:ext uri="{FF2B5EF4-FFF2-40B4-BE49-F238E27FC236}">
                <a16:creationId xmlns:a16="http://schemas.microsoft.com/office/drawing/2014/main" id="{2D4CCB2A-C156-2B3A-CADC-FBB0F1098094}"/>
              </a:ext>
            </a:extLst>
          </p:cNvPr>
          <p:cNvSpPr txBox="1"/>
          <p:nvPr/>
        </p:nvSpPr>
        <p:spPr>
          <a:xfrm>
            <a:off x="7317333" y="4648062"/>
            <a:ext cx="1091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sz="1600" dirty="0">
                <a:solidFill>
                  <a:prstClr val="black"/>
                </a:solidFill>
                <a:latin typeface="Baskerville Old Face" panose="02020602080505020303" pitchFamily="18" charset="77"/>
              </a:rPr>
              <a:t>Radial drift</a:t>
            </a:r>
          </a:p>
        </p:txBody>
      </p:sp>
      <p:cxnSp>
        <p:nvCxnSpPr>
          <p:cNvPr id="246" name="Straight Arrow Connector 245">
            <a:extLst>
              <a:ext uri="{FF2B5EF4-FFF2-40B4-BE49-F238E27FC236}">
                <a16:creationId xmlns:a16="http://schemas.microsoft.com/office/drawing/2014/main" id="{94E6A691-52FE-4FC5-AE75-34E72D1FBE97}"/>
              </a:ext>
            </a:extLst>
          </p:cNvPr>
          <p:cNvCxnSpPr>
            <a:cxnSpLocks/>
          </p:cNvCxnSpPr>
          <p:nvPr/>
        </p:nvCxnSpPr>
        <p:spPr>
          <a:xfrm>
            <a:off x="7892706" y="4238001"/>
            <a:ext cx="160194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47" name="Oval 246">
            <a:extLst>
              <a:ext uri="{FF2B5EF4-FFF2-40B4-BE49-F238E27FC236}">
                <a16:creationId xmlns:a16="http://schemas.microsoft.com/office/drawing/2014/main" id="{58F37502-7C49-A553-677A-BCB5B290A663}"/>
              </a:ext>
            </a:extLst>
          </p:cNvPr>
          <p:cNvSpPr>
            <a:spLocks/>
          </p:cNvSpPr>
          <p:nvPr/>
        </p:nvSpPr>
        <p:spPr>
          <a:xfrm>
            <a:off x="10482626" y="4193628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5EBF3769-30CB-C3D9-E594-E5430B655CEA}"/>
              </a:ext>
            </a:extLst>
          </p:cNvPr>
          <p:cNvSpPr>
            <a:spLocks/>
          </p:cNvSpPr>
          <p:nvPr/>
        </p:nvSpPr>
        <p:spPr>
          <a:xfrm>
            <a:off x="10139915" y="4208240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37B6ACB8-3356-E69E-ED81-E7FB5C75BB28}"/>
              </a:ext>
            </a:extLst>
          </p:cNvPr>
          <p:cNvSpPr>
            <a:spLocks/>
          </p:cNvSpPr>
          <p:nvPr/>
        </p:nvSpPr>
        <p:spPr>
          <a:xfrm>
            <a:off x="9874819" y="4243439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869CE5F5-A1AD-BE3D-EB58-B224B9F98108}"/>
              </a:ext>
            </a:extLst>
          </p:cNvPr>
          <p:cNvSpPr>
            <a:spLocks/>
          </p:cNvSpPr>
          <p:nvPr/>
        </p:nvSpPr>
        <p:spPr>
          <a:xfrm>
            <a:off x="9444828" y="4195122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51" name="Oval 250">
            <a:extLst>
              <a:ext uri="{FF2B5EF4-FFF2-40B4-BE49-F238E27FC236}">
                <a16:creationId xmlns:a16="http://schemas.microsoft.com/office/drawing/2014/main" id="{621440E8-7CC0-A8C3-1156-078C93DB1773}"/>
              </a:ext>
            </a:extLst>
          </p:cNvPr>
          <p:cNvSpPr>
            <a:spLocks/>
          </p:cNvSpPr>
          <p:nvPr/>
        </p:nvSpPr>
        <p:spPr>
          <a:xfrm>
            <a:off x="8714391" y="4187166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89E11485-4513-A72C-2B7B-CDAAB2142D97}"/>
              </a:ext>
            </a:extLst>
          </p:cNvPr>
          <p:cNvSpPr>
            <a:spLocks/>
          </p:cNvSpPr>
          <p:nvPr/>
        </p:nvSpPr>
        <p:spPr>
          <a:xfrm>
            <a:off x="8191432" y="4221880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A9A5B51D-E126-BE41-E5E4-6F0E0BC36FD3}"/>
              </a:ext>
            </a:extLst>
          </p:cNvPr>
          <p:cNvSpPr>
            <a:spLocks/>
          </p:cNvSpPr>
          <p:nvPr/>
        </p:nvSpPr>
        <p:spPr>
          <a:xfrm>
            <a:off x="7870280" y="4202593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9FD765AF-DC6D-4D1A-6241-B9B4063F9D0A}"/>
              </a:ext>
            </a:extLst>
          </p:cNvPr>
          <p:cNvSpPr>
            <a:spLocks/>
          </p:cNvSpPr>
          <p:nvPr/>
        </p:nvSpPr>
        <p:spPr>
          <a:xfrm>
            <a:off x="7446532" y="4217422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55" name="Oval 254">
            <a:extLst>
              <a:ext uri="{FF2B5EF4-FFF2-40B4-BE49-F238E27FC236}">
                <a16:creationId xmlns:a16="http://schemas.microsoft.com/office/drawing/2014/main" id="{506F91E3-B2F6-7C31-65F3-576C03349804}"/>
              </a:ext>
            </a:extLst>
          </p:cNvPr>
          <p:cNvSpPr/>
          <p:nvPr/>
        </p:nvSpPr>
        <p:spPr>
          <a:xfrm>
            <a:off x="11179961" y="3763457"/>
            <a:ext cx="895498" cy="890573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1542BF8-C8F9-8E85-C431-3C3A726D0AEA}"/>
              </a:ext>
            </a:extLst>
          </p:cNvPr>
          <p:cNvSpPr/>
          <p:nvPr/>
        </p:nvSpPr>
        <p:spPr>
          <a:xfrm>
            <a:off x="10803942" y="4970495"/>
            <a:ext cx="676296" cy="1089891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261E1EE-BD64-02D0-7F13-C8C9185FDE76}"/>
              </a:ext>
            </a:extLst>
          </p:cNvPr>
          <p:cNvSpPr/>
          <p:nvPr/>
        </p:nvSpPr>
        <p:spPr>
          <a:xfrm>
            <a:off x="10875534" y="5078052"/>
            <a:ext cx="549267" cy="890574"/>
          </a:xfrm>
          <a:prstGeom prst="ellips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6" name="Trapezium 354">
            <a:extLst>
              <a:ext uri="{FF2B5EF4-FFF2-40B4-BE49-F238E27FC236}">
                <a16:creationId xmlns:a16="http://schemas.microsoft.com/office/drawing/2014/main" id="{AEA6C456-D5E8-1349-AF3C-DC04E6AB3499}"/>
              </a:ext>
            </a:extLst>
          </p:cNvPr>
          <p:cNvSpPr/>
          <p:nvPr/>
        </p:nvSpPr>
        <p:spPr>
          <a:xfrm rot="16200000" flipH="1" flipV="1">
            <a:off x="8542461" y="3759872"/>
            <a:ext cx="1105686" cy="3524250"/>
          </a:xfrm>
          <a:prstGeom prst="trapezoid">
            <a:avLst/>
          </a:prstGeom>
          <a:gradFill flip="none" rotWithShape="1">
            <a:gsLst>
              <a:gs pos="11000">
                <a:srgbClr val="5B9BD5">
                  <a:lumMod val="20000"/>
                  <a:lumOff val="80000"/>
                </a:srgbClr>
              </a:gs>
              <a:gs pos="51000">
                <a:srgbClr val="5B9BD5">
                  <a:lumMod val="75000"/>
                  <a:alpha val="98184"/>
                </a:srgbClr>
              </a:gs>
              <a:gs pos="89000">
                <a:srgbClr val="5B9BD5">
                  <a:lumMod val="20000"/>
                  <a:lumOff val="80000"/>
                </a:srgbClr>
              </a:gs>
              <a:gs pos="88000">
                <a:srgbClr val="5B9BD5">
                  <a:lumMod val="20000"/>
                  <a:lumOff val="80000"/>
                </a:srgbClr>
              </a:gs>
            </a:gsLst>
            <a:lin ang="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softEdge rad="63500"/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C0769AF4-6BEE-D443-D5D0-95765D548C35}"/>
              </a:ext>
            </a:extLst>
          </p:cNvPr>
          <p:cNvSpPr>
            <a:spLocks/>
          </p:cNvSpPr>
          <p:nvPr/>
        </p:nvSpPr>
        <p:spPr>
          <a:xfrm>
            <a:off x="10320900" y="535827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58" name="Oval 257">
            <a:extLst>
              <a:ext uri="{FF2B5EF4-FFF2-40B4-BE49-F238E27FC236}">
                <a16:creationId xmlns:a16="http://schemas.microsoft.com/office/drawing/2014/main" id="{06E97B81-BB69-5D88-68E7-8FA74BB1F65E}"/>
              </a:ext>
            </a:extLst>
          </p:cNvPr>
          <p:cNvSpPr>
            <a:spLocks/>
          </p:cNvSpPr>
          <p:nvPr/>
        </p:nvSpPr>
        <p:spPr>
          <a:xfrm>
            <a:off x="10468095" y="563927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59" name="Oval 258">
            <a:extLst>
              <a:ext uri="{FF2B5EF4-FFF2-40B4-BE49-F238E27FC236}">
                <a16:creationId xmlns:a16="http://schemas.microsoft.com/office/drawing/2014/main" id="{EA681FF4-2395-84F6-D184-DD8DD17F3FA1}"/>
              </a:ext>
            </a:extLst>
          </p:cNvPr>
          <p:cNvSpPr>
            <a:spLocks/>
          </p:cNvSpPr>
          <p:nvPr/>
        </p:nvSpPr>
        <p:spPr>
          <a:xfrm>
            <a:off x="10066650" y="542962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699574D7-CB6D-F974-7D0C-E559F38F5448}"/>
              </a:ext>
            </a:extLst>
          </p:cNvPr>
          <p:cNvSpPr>
            <a:spLocks/>
          </p:cNvSpPr>
          <p:nvPr/>
        </p:nvSpPr>
        <p:spPr>
          <a:xfrm>
            <a:off x="9888230" y="527351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1" name="Oval 260">
            <a:extLst>
              <a:ext uri="{FF2B5EF4-FFF2-40B4-BE49-F238E27FC236}">
                <a16:creationId xmlns:a16="http://schemas.microsoft.com/office/drawing/2014/main" id="{E13A6D74-F54D-C127-1E22-7A7BE61659B7}"/>
              </a:ext>
            </a:extLst>
          </p:cNvPr>
          <p:cNvSpPr>
            <a:spLocks/>
          </p:cNvSpPr>
          <p:nvPr/>
        </p:nvSpPr>
        <p:spPr>
          <a:xfrm>
            <a:off x="9994103" y="559095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4FC1984A-D916-BE3D-0EDB-106C11332110}"/>
              </a:ext>
            </a:extLst>
          </p:cNvPr>
          <p:cNvSpPr>
            <a:spLocks/>
          </p:cNvSpPr>
          <p:nvPr/>
        </p:nvSpPr>
        <p:spPr>
          <a:xfrm>
            <a:off x="10205675" y="572477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526C8D77-55C9-F312-C64C-1AD62FC5FAB3}"/>
              </a:ext>
            </a:extLst>
          </p:cNvPr>
          <p:cNvSpPr>
            <a:spLocks/>
          </p:cNvSpPr>
          <p:nvPr/>
        </p:nvSpPr>
        <p:spPr>
          <a:xfrm>
            <a:off x="9657035" y="572477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80E73372-13D9-BA6C-B618-EA504EDA852E}"/>
              </a:ext>
            </a:extLst>
          </p:cNvPr>
          <p:cNvSpPr>
            <a:spLocks/>
          </p:cNvSpPr>
          <p:nvPr/>
        </p:nvSpPr>
        <p:spPr>
          <a:xfrm>
            <a:off x="9755911" y="559170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E7E1C31B-D57F-1EDA-0FFD-D75936F08B9D}"/>
              </a:ext>
            </a:extLst>
          </p:cNvPr>
          <p:cNvSpPr>
            <a:spLocks/>
          </p:cNvSpPr>
          <p:nvPr/>
        </p:nvSpPr>
        <p:spPr>
          <a:xfrm>
            <a:off x="9698674" y="538281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08D94B92-0FD7-4CF7-3B3D-32AF6DA5E7BB}"/>
              </a:ext>
            </a:extLst>
          </p:cNvPr>
          <p:cNvSpPr>
            <a:spLocks/>
          </p:cNvSpPr>
          <p:nvPr/>
        </p:nvSpPr>
        <p:spPr>
          <a:xfrm>
            <a:off x="9297231" y="564151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7" name="Oval 266">
            <a:extLst>
              <a:ext uri="{FF2B5EF4-FFF2-40B4-BE49-F238E27FC236}">
                <a16:creationId xmlns:a16="http://schemas.microsoft.com/office/drawing/2014/main" id="{AA2462BA-453A-8388-A2BC-019297A1A571}"/>
              </a:ext>
            </a:extLst>
          </p:cNvPr>
          <p:cNvSpPr>
            <a:spLocks/>
          </p:cNvSpPr>
          <p:nvPr/>
        </p:nvSpPr>
        <p:spPr>
          <a:xfrm>
            <a:off x="9078666" y="578871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98DEC5DA-8115-CE06-E8FD-010849B11357}"/>
              </a:ext>
            </a:extLst>
          </p:cNvPr>
          <p:cNvSpPr>
            <a:spLocks/>
          </p:cNvSpPr>
          <p:nvPr/>
        </p:nvSpPr>
        <p:spPr>
          <a:xfrm>
            <a:off x="9381979" y="574856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9" name="Oval 268">
            <a:extLst>
              <a:ext uri="{FF2B5EF4-FFF2-40B4-BE49-F238E27FC236}">
                <a16:creationId xmlns:a16="http://schemas.microsoft.com/office/drawing/2014/main" id="{AA2517EC-F003-AD60-9FEA-18ED01E16364}"/>
              </a:ext>
            </a:extLst>
          </p:cNvPr>
          <p:cNvSpPr>
            <a:spLocks/>
          </p:cNvSpPr>
          <p:nvPr/>
        </p:nvSpPr>
        <p:spPr>
          <a:xfrm>
            <a:off x="8900246" y="564151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0" name="Oval 269">
            <a:extLst>
              <a:ext uri="{FF2B5EF4-FFF2-40B4-BE49-F238E27FC236}">
                <a16:creationId xmlns:a16="http://schemas.microsoft.com/office/drawing/2014/main" id="{6CFC21C2-C25A-76CA-E367-159BB61DA9F9}"/>
              </a:ext>
            </a:extLst>
          </p:cNvPr>
          <p:cNvSpPr>
            <a:spLocks/>
          </p:cNvSpPr>
          <p:nvPr/>
        </p:nvSpPr>
        <p:spPr>
          <a:xfrm>
            <a:off x="8721826" y="579317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1" name="Oval 270">
            <a:extLst>
              <a:ext uri="{FF2B5EF4-FFF2-40B4-BE49-F238E27FC236}">
                <a16:creationId xmlns:a16="http://schemas.microsoft.com/office/drawing/2014/main" id="{E4598F42-3CA3-1911-84EE-D7636DA300BF}"/>
              </a:ext>
            </a:extLst>
          </p:cNvPr>
          <p:cNvSpPr>
            <a:spLocks/>
          </p:cNvSpPr>
          <p:nvPr/>
        </p:nvSpPr>
        <p:spPr>
          <a:xfrm>
            <a:off x="8498801" y="565935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2" name="Oval 271">
            <a:extLst>
              <a:ext uri="{FF2B5EF4-FFF2-40B4-BE49-F238E27FC236}">
                <a16:creationId xmlns:a16="http://schemas.microsoft.com/office/drawing/2014/main" id="{DF265328-E79C-7EAC-3CF8-5229F01BA020}"/>
              </a:ext>
            </a:extLst>
          </p:cNvPr>
          <p:cNvSpPr>
            <a:spLocks/>
          </p:cNvSpPr>
          <p:nvPr/>
        </p:nvSpPr>
        <p:spPr>
          <a:xfrm>
            <a:off x="8275776" y="580655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4D2B4106-C0A3-C488-6056-67FC8D0BD40A}"/>
              </a:ext>
            </a:extLst>
          </p:cNvPr>
          <p:cNvSpPr>
            <a:spLocks/>
          </p:cNvSpPr>
          <p:nvPr/>
        </p:nvSpPr>
        <p:spPr>
          <a:xfrm>
            <a:off x="8231171" y="562813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FC4D8FFB-F3FF-3606-40AD-DE2B59C7ED31}"/>
              </a:ext>
            </a:extLst>
          </p:cNvPr>
          <p:cNvSpPr>
            <a:spLocks/>
          </p:cNvSpPr>
          <p:nvPr/>
        </p:nvSpPr>
        <p:spPr>
          <a:xfrm>
            <a:off x="7695911" y="574410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5" name="Oval 274">
            <a:extLst>
              <a:ext uri="{FF2B5EF4-FFF2-40B4-BE49-F238E27FC236}">
                <a16:creationId xmlns:a16="http://schemas.microsoft.com/office/drawing/2014/main" id="{7FEDCA9C-408D-DCB6-B244-E96364816307}"/>
              </a:ext>
            </a:extLst>
          </p:cNvPr>
          <p:cNvSpPr>
            <a:spLocks/>
          </p:cNvSpPr>
          <p:nvPr/>
        </p:nvSpPr>
        <p:spPr>
          <a:xfrm>
            <a:off x="7941245" y="583777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6" name="Oval 275">
            <a:extLst>
              <a:ext uri="{FF2B5EF4-FFF2-40B4-BE49-F238E27FC236}">
                <a16:creationId xmlns:a16="http://schemas.microsoft.com/office/drawing/2014/main" id="{5072D39B-CF72-028B-1BE2-8D951F2921FC}"/>
              </a:ext>
            </a:extLst>
          </p:cNvPr>
          <p:cNvSpPr>
            <a:spLocks/>
          </p:cNvSpPr>
          <p:nvPr/>
        </p:nvSpPr>
        <p:spPr>
          <a:xfrm>
            <a:off x="7918936" y="560137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C107F362-58A3-17C0-EB84-18D2984E075C}"/>
              </a:ext>
            </a:extLst>
          </p:cNvPr>
          <p:cNvSpPr>
            <a:spLocks/>
          </p:cNvSpPr>
          <p:nvPr/>
        </p:nvSpPr>
        <p:spPr>
          <a:xfrm>
            <a:off x="8512935" y="587420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79431E05-95AF-E212-7634-7E0514672146}"/>
              </a:ext>
            </a:extLst>
          </p:cNvPr>
          <p:cNvSpPr>
            <a:spLocks/>
          </p:cNvSpPr>
          <p:nvPr/>
        </p:nvSpPr>
        <p:spPr>
          <a:xfrm>
            <a:off x="8289910" y="574039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C156F80-1D97-AA19-CB37-2D47F08F764E}"/>
              </a:ext>
            </a:extLst>
          </p:cNvPr>
          <p:cNvSpPr>
            <a:spLocks/>
          </p:cNvSpPr>
          <p:nvPr/>
        </p:nvSpPr>
        <p:spPr>
          <a:xfrm>
            <a:off x="8066885" y="588758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80" name="Oval 279">
            <a:extLst>
              <a:ext uri="{FF2B5EF4-FFF2-40B4-BE49-F238E27FC236}">
                <a16:creationId xmlns:a16="http://schemas.microsoft.com/office/drawing/2014/main" id="{8E023B56-2BC2-64FB-7E55-9FA965C1E704}"/>
              </a:ext>
            </a:extLst>
          </p:cNvPr>
          <p:cNvSpPr>
            <a:spLocks/>
          </p:cNvSpPr>
          <p:nvPr/>
        </p:nvSpPr>
        <p:spPr>
          <a:xfrm>
            <a:off x="8022280" y="570916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81" name="Oval 280">
            <a:extLst>
              <a:ext uri="{FF2B5EF4-FFF2-40B4-BE49-F238E27FC236}">
                <a16:creationId xmlns:a16="http://schemas.microsoft.com/office/drawing/2014/main" id="{191BF2DC-A0D6-4FC0-7C86-1FB60B14C226}"/>
              </a:ext>
            </a:extLst>
          </p:cNvPr>
          <p:cNvSpPr>
            <a:spLocks/>
          </p:cNvSpPr>
          <p:nvPr/>
        </p:nvSpPr>
        <p:spPr>
          <a:xfrm>
            <a:off x="7487020" y="582513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82" name="Oval 281">
            <a:extLst>
              <a:ext uri="{FF2B5EF4-FFF2-40B4-BE49-F238E27FC236}">
                <a16:creationId xmlns:a16="http://schemas.microsoft.com/office/drawing/2014/main" id="{EABA5122-A3BD-4B6F-5566-E0EE13598372}"/>
              </a:ext>
            </a:extLst>
          </p:cNvPr>
          <p:cNvSpPr>
            <a:spLocks/>
          </p:cNvSpPr>
          <p:nvPr/>
        </p:nvSpPr>
        <p:spPr>
          <a:xfrm>
            <a:off x="7732354" y="591880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83" name="Oval 282">
            <a:extLst>
              <a:ext uri="{FF2B5EF4-FFF2-40B4-BE49-F238E27FC236}">
                <a16:creationId xmlns:a16="http://schemas.microsoft.com/office/drawing/2014/main" id="{E3F9E3A1-A3AD-6A93-11AE-1A94989152E7}"/>
              </a:ext>
            </a:extLst>
          </p:cNvPr>
          <p:cNvSpPr>
            <a:spLocks/>
          </p:cNvSpPr>
          <p:nvPr/>
        </p:nvSpPr>
        <p:spPr>
          <a:xfrm>
            <a:off x="7710045" y="568240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84" name="Oval 283">
            <a:extLst>
              <a:ext uri="{FF2B5EF4-FFF2-40B4-BE49-F238E27FC236}">
                <a16:creationId xmlns:a16="http://schemas.microsoft.com/office/drawing/2014/main" id="{8A2B16DF-1B9F-D637-D9A2-D44C9EB7BA44}"/>
              </a:ext>
            </a:extLst>
          </p:cNvPr>
          <p:cNvSpPr>
            <a:spLocks/>
          </p:cNvSpPr>
          <p:nvPr/>
        </p:nvSpPr>
        <p:spPr>
          <a:xfrm>
            <a:off x="8521852" y="537463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002ECD34-5F3A-01A1-CF34-4C72BF9A906D}"/>
              </a:ext>
            </a:extLst>
          </p:cNvPr>
          <p:cNvSpPr>
            <a:spLocks/>
          </p:cNvSpPr>
          <p:nvPr/>
        </p:nvSpPr>
        <p:spPr>
          <a:xfrm>
            <a:off x="8298827" y="524082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86" name="Oval 285">
            <a:extLst>
              <a:ext uri="{FF2B5EF4-FFF2-40B4-BE49-F238E27FC236}">
                <a16:creationId xmlns:a16="http://schemas.microsoft.com/office/drawing/2014/main" id="{3095CBF0-B113-1E1D-77DD-B7B23E2801B5}"/>
              </a:ext>
            </a:extLst>
          </p:cNvPr>
          <p:cNvSpPr>
            <a:spLocks/>
          </p:cNvSpPr>
          <p:nvPr/>
        </p:nvSpPr>
        <p:spPr>
          <a:xfrm>
            <a:off x="8075802" y="538801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4125E4EC-C217-C243-8ECD-42AD6D39ABE2}"/>
              </a:ext>
            </a:extLst>
          </p:cNvPr>
          <p:cNvSpPr>
            <a:spLocks/>
          </p:cNvSpPr>
          <p:nvPr/>
        </p:nvSpPr>
        <p:spPr>
          <a:xfrm>
            <a:off x="8031197" y="520960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97702C5E-243B-A8DC-5998-3A355F87EC9E}"/>
              </a:ext>
            </a:extLst>
          </p:cNvPr>
          <p:cNvSpPr>
            <a:spLocks/>
          </p:cNvSpPr>
          <p:nvPr/>
        </p:nvSpPr>
        <p:spPr>
          <a:xfrm>
            <a:off x="7495937" y="532557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373A2A35-25A1-F023-ED85-F866A8694BC5}"/>
              </a:ext>
            </a:extLst>
          </p:cNvPr>
          <p:cNvSpPr>
            <a:spLocks/>
          </p:cNvSpPr>
          <p:nvPr/>
        </p:nvSpPr>
        <p:spPr>
          <a:xfrm>
            <a:off x="7741271" y="541924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90" name="Oval 289">
            <a:extLst>
              <a:ext uri="{FF2B5EF4-FFF2-40B4-BE49-F238E27FC236}">
                <a16:creationId xmlns:a16="http://schemas.microsoft.com/office/drawing/2014/main" id="{695130AF-E7C0-23A8-4634-9077C0F87EC0}"/>
              </a:ext>
            </a:extLst>
          </p:cNvPr>
          <p:cNvSpPr>
            <a:spLocks/>
          </p:cNvSpPr>
          <p:nvPr/>
        </p:nvSpPr>
        <p:spPr>
          <a:xfrm>
            <a:off x="7718962" y="518283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91" name="Oval 290">
            <a:extLst>
              <a:ext uri="{FF2B5EF4-FFF2-40B4-BE49-F238E27FC236}">
                <a16:creationId xmlns:a16="http://schemas.microsoft.com/office/drawing/2014/main" id="{733C543C-B5E7-956D-8476-E44A472439A7}"/>
              </a:ext>
            </a:extLst>
          </p:cNvPr>
          <p:cNvSpPr>
            <a:spLocks/>
          </p:cNvSpPr>
          <p:nvPr/>
        </p:nvSpPr>
        <p:spPr>
          <a:xfrm>
            <a:off x="8865306" y="537909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E2FEB2D7-2009-94B9-E507-C683BF9ADB3C}"/>
              </a:ext>
            </a:extLst>
          </p:cNvPr>
          <p:cNvSpPr>
            <a:spLocks/>
          </p:cNvSpPr>
          <p:nvPr/>
        </p:nvSpPr>
        <p:spPr>
          <a:xfrm>
            <a:off x="8642281" y="5245281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7A239976-0CBD-6F40-2643-532E34F92CE6}"/>
              </a:ext>
            </a:extLst>
          </p:cNvPr>
          <p:cNvSpPr>
            <a:spLocks/>
          </p:cNvSpPr>
          <p:nvPr/>
        </p:nvSpPr>
        <p:spPr>
          <a:xfrm>
            <a:off x="8419256" y="5392474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E77DEE2E-7DA5-66C8-030A-3CFDB8655363}"/>
              </a:ext>
            </a:extLst>
          </p:cNvPr>
          <p:cNvSpPr>
            <a:spLocks/>
          </p:cNvSpPr>
          <p:nvPr/>
        </p:nvSpPr>
        <p:spPr>
          <a:xfrm>
            <a:off x="8374651" y="521405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95" name="Oval 294">
            <a:extLst>
              <a:ext uri="{FF2B5EF4-FFF2-40B4-BE49-F238E27FC236}">
                <a16:creationId xmlns:a16="http://schemas.microsoft.com/office/drawing/2014/main" id="{C898FC31-E50C-0C5B-3126-8C1629A6BB25}"/>
              </a:ext>
            </a:extLst>
          </p:cNvPr>
          <p:cNvSpPr>
            <a:spLocks/>
          </p:cNvSpPr>
          <p:nvPr/>
        </p:nvSpPr>
        <p:spPr>
          <a:xfrm>
            <a:off x="7839391" y="533002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96" name="Oval 295">
            <a:extLst>
              <a:ext uri="{FF2B5EF4-FFF2-40B4-BE49-F238E27FC236}">
                <a16:creationId xmlns:a16="http://schemas.microsoft.com/office/drawing/2014/main" id="{C47BDF9A-A2CD-4B50-8705-1F062BC25375}"/>
              </a:ext>
            </a:extLst>
          </p:cNvPr>
          <p:cNvSpPr>
            <a:spLocks/>
          </p:cNvSpPr>
          <p:nvPr/>
        </p:nvSpPr>
        <p:spPr>
          <a:xfrm>
            <a:off x="8084725" y="5423699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97" name="Oval 296">
            <a:extLst>
              <a:ext uri="{FF2B5EF4-FFF2-40B4-BE49-F238E27FC236}">
                <a16:creationId xmlns:a16="http://schemas.microsoft.com/office/drawing/2014/main" id="{7857B664-58AD-D693-16C7-3F3E6987A3B1}"/>
              </a:ext>
            </a:extLst>
          </p:cNvPr>
          <p:cNvSpPr>
            <a:spLocks/>
          </p:cNvSpPr>
          <p:nvPr/>
        </p:nvSpPr>
        <p:spPr>
          <a:xfrm>
            <a:off x="8062416" y="5187296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98" name="Oval 297">
            <a:extLst>
              <a:ext uri="{FF2B5EF4-FFF2-40B4-BE49-F238E27FC236}">
                <a16:creationId xmlns:a16="http://schemas.microsoft.com/office/drawing/2014/main" id="{CFCEA0A3-20D4-FFA4-D874-5E777A6B340F}"/>
              </a:ext>
            </a:extLst>
          </p:cNvPr>
          <p:cNvSpPr>
            <a:spLocks/>
          </p:cNvSpPr>
          <p:nvPr/>
        </p:nvSpPr>
        <p:spPr>
          <a:xfrm>
            <a:off x="9645876" y="543708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99" name="Oval 298">
            <a:extLst>
              <a:ext uri="{FF2B5EF4-FFF2-40B4-BE49-F238E27FC236}">
                <a16:creationId xmlns:a16="http://schemas.microsoft.com/office/drawing/2014/main" id="{3AEC1D8B-6940-9248-0EDE-4A56D3EB213F}"/>
              </a:ext>
            </a:extLst>
          </p:cNvPr>
          <p:cNvSpPr>
            <a:spLocks/>
          </p:cNvSpPr>
          <p:nvPr/>
        </p:nvSpPr>
        <p:spPr>
          <a:xfrm>
            <a:off x="9422851" y="5303267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00" name="Oval 299">
            <a:extLst>
              <a:ext uri="{FF2B5EF4-FFF2-40B4-BE49-F238E27FC236}">
                <a16:creationId xmlns:a16="http://schemas.microsoft.com/office/drawing/2014/main" id="{1C7F1F42-F120-2F71-5CAC-3A1BC459224E}"/>
              </a:ext>
            </a:extLst>
          </p:cNvPr>
          <p:cNvSpPr>
            <a:spLocks/>
          </p:cNvSpPr>
          <p:nvPr/>
        </p:nvSpPr>
        <p:spPr>
          <a:xfrm>
            <a:off x="9199826" y="5450460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D5921465-1CED-3237-006C-2972150C505E}"/>
              </a:ext>
            </a:extLst>
          </p:cNvPr>
          <p:cNvSpPr>
            <a:spLocks/>
          </p:cNvSpPr>
          <p:nvPr/>
        </p:nvSpPr>
        <p:spPr>
          <a:xfrm>
            <a:off x="9155221" y="527204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02" name="Oval 301">
            <a:extLst>
              <a:ext uri="{FF2B5EF4-FFF2-40B4-BE49-F238E27FC236}">
                <a16:creationId xmlns:a16="http://schemas.microsoft.com/office/drawing/2014/main" id="{EC723223-AEF4-3AB7-8524-2B548CA36B7D}"/>
              </a:ext>
            </a:extLst>
          </p:cNvPr>
          <p:cNvSpPr>
            <a:spLocks/>
          </p:cNvSpPr>
          <p:nvPr/>
        </p:nvSpPr>
        <p:spPr>
          <a:xfrm>
            <a:off x="8619961" y="538801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03" name="Oval 302">
            <a:extLst>
              <a:ext uri="{FF2B5EF4-FFF2-40B4-BE49-F238E27FC236}">
                <a16:creationId xmlns:a16="http://schemas.microsoft.com/office/drawing/2014/main" id="{28FC31A9-C71B-37FE-BDD0-10709F6CF024}"/>
              </a:ext>
            </a:extLst>
          </p:cNvPr>
          <p:cNvSpPr>
            <a:spLocks/>
          </p:cNvSpPr>
          <p:nvPr/>
        </p:nvSpPr>
        <p:spPr>
          <a:xfrm>
            <a:off x="8865295" y="5481685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04" name="Oval 303">
            <a:extLst>
              <a:ext uri="{FF2B5EF4-FFF2-40B4-BE49-F238E27FC236}">
                <a16:creationId xmlns:a16="http://schemas.microsoft.com/office/drawing/2014/main" id="{7614BDA6-5E0F-DEF3-357A-A96C2D6C3C8E}"/>
              </a:ext>
            </a:extLst>
          </p:cNvPr>
          <p:cNvSpPr>
            <a:spLocks/>
          </p:cNvSpPr>
          <p:nvPr/>
        </p:nvSpPr>
        <p:spPr>
          <a:xfrm>
            <a:off x="8842986" y="5245282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05" name="Oval 304">
            <a:extLst>
              <a:ext uri="{FF2B5EF4-FFF2-40B4-BE49-F238E27FC236}">
                <a16:creationId xmlns:a16="http://schemas.microsoft.com/office/drawing/2014/main" id="{650C6758-1B58-871B-6A57-D0DDA5D88E3A}"/>
              </a:ext>
            </a:extLst>
          </p:cNvPr>
          <p:cNvSpPr>
            <a:spLocks/>
          </p:cNvSpPr>
          <p:nvPr/>
        </p:nvSpPr>
        <p:spPr>
          <a:xfrm>
            <a:off x="9449631" y="5606573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06" name="Oval 305">
            <a:extLst>
              <a:ext uri="{FF2B5EF4-FFF2-40B4-BE49-F238E27FC236}">
                <a16:creationId xmlns:a16="http://schemas.microsoft.com/office/drawing/2014/main" id="{EB37DEF7-3A5B-DA8D-4816-60293184B30F}"/>
              </a:ext>
            </a:extLst>
          </p:cNvPr>
          <p:cNvSpPr>
            <a:spLocks/>
          </p:cNvSpPr>
          <p:nvPr/>
        </p:nvSpPr>
        <p:spPr>
          <a:xfrm>
            <a:off x="9231066" y="575376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07" name="Oval 306">
            <a:extLst>
              <a:ext uri="{FF2B5EF4-FFF2-40B4-BE49-F238E27FC236}">
                <a16:creationId xmlns:a16="http://schemas.microsoft.com/office/drawing/2014/main" id="{782235A9-53C8-05FF-0BDA-CEAF0282EC01}"/>
              </a:ext>
            </a:extLst>
          </p:cNvPr>
          <p:cNvSpPr>
            <a:spLocks/>
          </p:cNvSpPr>
          <p:nvPr/>
        </p:nvSpPr>
        <p:spPr>
          <a:xfrm>
            <a:off x="8874226" y="5758228"/>
            <a:ext cx="25200" cy="252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08" name="Oval 307">
            <a:extLst>
              <a:ext uri="{FF2B5EF4-FFF2-40B4-BE49-F238E27FC236}">
                <a16:creationId xmlns:a16="http://schemas.microsoft.com/office/drawing/2014/main" id="{ABF9E1AE-9F0B-1B9A-A75F-B9CC852351DF}"/>
              </a:ext>
            </a:extLst>
          </p:cNvPr>
          <p:cNvSpPr>
            <a:spLocks/>
          </p:cNvSpPr>
          <p:nvPr/>
        </p:nvSpPr>
        <p:spPr>
          <a:xfrm>
            <a:off x="10177125" y="5554572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09" name="Oval 308">
            <a:extLst>
              <a:ext uri="{FF2B5EF4-FFF2-40B4-BE49-F238E27FC236}">
                <a16:creationId xmlns:a16="http://schemas.microsoft.com/office/drawing/2014/main" id="{9B24556A-17B1-3D5F-DADE-0CB743BB055A}"/>
              </a:ext>
            </a:extLst>
          </p:cNvPr>
          <p:cNvSpPr>
            <a:spLocks/>
          </p:cNvSpPr>
          <p:nvPr/>
        </p:nvSpPr>
        <p:spPr>
          <a:xfrm>
            <a:off x="10119078" y="5556460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10" name="Oval 309">
            <a:extLst>
              <a:ext uri="{FF2B5EF4-FFF2-40B4-BE49-F238E27FC236}">
                <a16:creationId xmlns:a16="http://schemas.microsoft.com/office/drawing/2014/main" id="{D9E20891-C5CC-BC15-2A15-1EB1BEB0687D}"/>
              </a:ext>
            </a:extLst>
          </p:cNvPr>
          <p:cNvSpPr>
            <a:spLocks/>
          </p:cNvSpPr>
          <p:nvPr/>
        </p:nvSpPr>
        <p:spPr>
          <a:xfrm>
            <a:off x="10089720" y="5548483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11" name="Oval 310">
            <a:extLst>
              <a:ext uri="{FF2B5EF4-FFF2-40B4-BE49-F238E27FC236}">
                <a16:creationId xmlns:a16="http://schemas.microsoft.com/office/drawing/2014/main" id="{626AC30C-11A4-780C-D7CA-E21865380F80}"/>
              </a:ext>
            </a:extLst>
          </p:cNvPr>
          <p:cNvSpPr>
            <a:spLocks/>
          </p:cNvSpPr>
          <p:nvPr/>
        </p:nvSpPr>
        <p:spPr>
          <a:xfrm>
            <a:off x="10131382" y="5521496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12" name="Oval 311">
            <a:extLst>
              <a:ext uri="{FF2B5EF4-FFF2-40B4-BE49-F238E27FC236}">
                <a16:creationId xmlns:a16="http://schemas.microsoft.com/office/drawing/2014/main" id="{B2BA0DBF-C4D7-DEF0-8AED-D848CCC17531}"/>
              </a:ext>
            </a:extLst>
          </p:cNvPr>
          <p:cNvSpPr>
            <a:spLocks/>
          </p:cNvSpPr>
          <p:nvPr/>
        </p:nvSpPr>
        <p:spPr>
          <a:xfrm>
            <a:off x="10003880" y="5554071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13" name="Oval 312">
            <a:extLst>
              <a:ext uri="{FF2B5EF4-FFF2-40B4-BE49-F238E27FC236}">
                <a16:creationId xmlns:a16="http://schemas.microsoft.com/office/drawing/2014/main" id="{92BF7772-8642-869C-3879-4177A4FB0400}"/>
              </a:ext>
            </a:extLst>
          </p:cNvPr>
          <p:cNvSpPr>
            <a:spLocks/>
          </p:cNvSpPr>
          <p:nvPr/>
        </p:nvSpPr>
        <p:spPr>
          <a:xfrm>
            <a:off x="10178585" y="5542885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14" name="Oval 313">
            <a:extLst>
              <a:ext uri="{FF2B5EF4-FFF2-40B4-BE49-F238E27FC236}">
                <a16:creationId xmlns:a16="http://schemas.microsoft.com/office/drawing/2014/main" id="{6E34877E-B2E7-BD7A-220C-BF00E99AB6E7}"/>
              </a:ext>
            </a:extLst>
          </p:cNvPr>
          <p:cNvSpPr>
            <a:spLocks/>
          </p:cNvSpPr>
          <p:nvPr/>
        </p:nvSpPr>
        <p:spPr>
          <a:xfrm>
            <a:off x="8933755" y="5472379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15" name="Oval 314">
            <a:extLst>
              <a:ext uri="{FF2B5EF4-FFF2-40B4-BE49-F238E27FC236}">
                <a16:creationId xmlns:a16="http://schemas.microsoft.com/office/drawing/2014/main" id="{878423F6-C624-0CA7-8121-B2D42F0FE327}"/>
              </a:ext>
            </a:extLst>
          </p:cNvPr>
          <p:cNvSpPr>
            <a:spLocks/>
          </p:cNvSpPr>
          <p:nvPr/>
        </p:nvSpPr>
        <p:spPr>
          <a:xfrm>
            <a:off x="8532382" y="5541972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D6FB4751-15E8-1F74-5E5A-56058FFB5B41}"/>
              </a:ext>
            </a:extLst>
          </p:cNvPr>
          <p:cNvSpPr>
            <a:spLocks/>
          </p:cNvSpPr>
          <p:nvPr/>
        </p:nvSpPr>
        <p:spPr>
          <a:xfrm>
            <a:off x="8528301" y="5495188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17" name="Oval 316">
            <a:extLst>
              <a:ext uri="{FF2B5EF4-FFF2-40B4-BE49-F238E27FC236}">
                <a16:creationId xmlns:a16="http://schemas.microsoft.com/office/drawing/2014/main" id="{0FB40E26-5D74-002C-C341-212249A88FFF}"/>
              </a:ext>
            </a:extLst>
          </p:cNvPr>
          <p:cNvSpPr>
            <a:spLocks/>
          </p:cNvSpPr>
          <p:nvPr/>
        </p:nvSpPr>
        <p:spPr>
          <a:xfrm>
            <a:off x="10047078" y="5523748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18" name="Oval 317">
            <a:extLst>
              <a:ext uri="{FF2B5EF4-FFF2-40B4-BE49-F238E27FC236}">
                <a16:creationId xmlns:a16="http://schemas.microsoft.com/office/drawing/2014/main" id="{D88FC10B-BC63-0D23-9727-A1B435601E50}"/>
              </a:ext>
            </a:extLst>
          </p:cNvPr>
          <p:cNvSpPr>
            <a:spLocks/>
          </p:cNvSpPr>
          <p:nvPr/>
        </p:nvSpPr>
        <p:spPr>
          <a:xfrm>
            <a:off x="10013000" y="5499013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19" name="Oval 318">
            <a:extLst>
              <a:ext uri="{FF2B5EF4-FFF2-40B4-BE49-F238E27FC236}">
                <a16:creationId xmlns:a16="http://schemas.microsoft.com/office/drawing/2014/main" id="{0B2DB45F-FDA9-2D3C-AEF6-725BA948866E}"/>
              </a:ext>
            </a:extLst>
          </p:cNvPr>
          <p:cNvSpPr>
            <a:spLocks/>
          </p:cNvSpPr>
          <p:nvPr/>
        </p:nvSpPr>
        <p:spPr>
          <a:xfrm>
            <a:off x="9446367" y="5539829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20" name="Oval 319">
            <a:extLst>
              <a:ext uri="{FF2B5EF4-FFF2-40B4-BE49-F238E27FC236}">
                <a16:creationId xmlns:a16="http://schemas.microsoft.com/office/drawing/2014/main" id="{916B05DE-45CA-B251-D4C8-C994E9916ACB}"/>
              </a:ext>
            </a:extLst>
          </p:cNvPr>
          <p:cNvSpPr>
            <a:spLocks/>
          </p:cNvSpPr>
          <p:nvPr/>
        </p:nvSpPr>
        <p:spPr>
          <a:xfrm>
            <a:off x="10101044" y="5477175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cxnSp>
        <p:nvCxnSpPr>
          <p:cNvPr id="321" name="Straight Arrow Connector 320">
            <a:extLst>
              <a:ext uri="{FF2B5EF4-FFF2-40B4-BE49-F238E27FC236}">
                <a16:creationId xmlns:a16="http://schemas.microsoft.com/office/drawing/2014/main" id="{F23F5FCC-1D54-92F0-73B3-B79B3A2CC8F5}"/>
              </a:ext>
            </a:extLst>
          </p:cNvPr>
          <p:cNvCxnSpPr>
            <a:cxnSpLocks/>
          </p:cNvCxnSpPr>
          <p:nvPr/>
        </p:nvCxnSpPr>
        <p:spPr>
          <a:xfrm>
            <a:off x="7508182" y="5566485"/>
            <a:ext cx="268409" cy="1625"/>
          </a:xfrm>
          <a:prstGeom prst="straightConnector1">
            <a:avLst/>
          </a:prstGeom>
          <a:noFill/>
          <a:ln w="22225" cap="flat" cmpd="sng" algn="ctr">
            <a:solidFill>
              <a:srgbClr val="FFC000"/>
            </a:solidFill>
            <a:prstDash val="solid"/>
            <a:miter lim="800000"/>
            <a:tailEnd type="triangle" w="med" len="med"/>
          </a:ln>
          <a:effectLst/>
        </p:spPr>
      </p:cxnSp>
      <p:cxnSp>
        <p:nvCxnSpPr>
          <p:cNvPr id="322" name="Straight Arrow Connector 321">
            <a:extLst>
              <a:ext uri="{FF2B5EF4-FFF2-40B4-BE49-F238E27FC236}">
                <a16:creationId xmlns:a16="http://schemas.microsoft.com/office/drawing/2014/main" id="{3FE76D23-34C9-682B-0284-8C660BDD70A5}"/>
              </a:ext>
            </a:extLst>
          </p:cNvPr>
          <p:cNvCxnSpPr>
            <a:cxnSpLocks/>
          </p:cNvCxnSpPr>
          <p:nvPr/>
        </p:nvCxnSpPr>
        <p:spPr>
          <a:xfrm>
            <a:off x="8671153" y="5556460"/>
            <a:ext cx="160194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 w="med" len="sm"/>
          </a:ln>
          <a:effectLst/>
        </p:spPr>
      </p:cxnSp>
      <p:cxnSp>
        <p:nvCxnSpPr>
          <p:cNvPr id="323" name="Straight Arrow Connector 322">
            <a:extLst>
              <a:ext uri="{FF2B5EF4-FFF2-40B4-BE49-F238E27FC236}">
                <a16:creationId xmlns:a16="http://schemas.microsoft.com/office/drawing/2014/main" id="{ADDD3B6A-15C5-3F7D-D9A3-8FEB8DA8B74A}"/>
              </a:ext>
            </a:extLst>
          </p:cNvPr>
          <p:cNvCxnSpPr>
            <a:cxnSpLocks/>
          </p:cNvCxnSpPr>
          <p:nvPr/>
        </p:nvCxnSpPr>
        <p:spPr>
          <a:xfrm>
            <a:off x="9063248" y="5532855"/>
            <a:ext cx="160194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 w="med" len="sm"/>
          </a:ln>
          <a:effectLst/>
        </p:spPr>
      </p:cxnSp>
      <p:cxnSp>
        <p:nvCxnSpPr>
          <p:cNvPr id="324" name="Straight Arrow Connector 323">
            <a:extLst>
              <a:ext uri="{FF2B5EF4-FFF2-40B4-BE49-F238E27FC236}">
                <a16:creationId xmlns:a16="http://schemas.microsoft.com/office/drawing/2014/main" id="{B1352315-E00B-D170-EB14-844872A818AD}"/>
              </a:ext>
            </a:extLst>
          </p:cNvPr>
          <p:cNvCxnSpPr>
            <a:cxnSpLocks/>
          </p:cNvCxnSpPr>
          <p:nvPr/>
        </p:nvCxnSpPr>
        <p:spPr>
          <a:xfrm>
            <a:off x="9538480" y="5549911"/>
            <a:ext cx="160194" cy="0"/>
          </a:xfrm>
          <a:prstGeom prst="straightConnector1">
            <a:avLst/>
          </a:prstGeom>
          <a:noFill/>
          <a:ln w="12700" cap="flat" cmpd="sng" algn="ctr">
            <a:solidFill>
              <a:srgbClr val="FFC000"/>
            </a:solidFill>
            <a:prstDash val="solid"/>
            <a:miter lim="800000"/>
            <a:tailEnd type="triangle" w="med" len="sm"/>
          </a:ln>
          <a:effectLst/>
        </p:spPr>
      </p:cxnSp>
      <p:cxnSp>
        <p:nvCxnSpPr>
          <p:cNvPr id="325" name="Straight Arrow Connector 324">
            <a:extLst>
              <a:ext uri="{FF2B5EF4-FFF2-40B4-BE49-F238E27FC236}">
                <a16:creationId xmlns:a16="http://schemas.microsoft.com/office/drawing/2014/main" id="{8199C767-D359-8FE2-ED55-3D803A235D2B}"/>
              </a:ext>
            </a:extLst>
          </p:cNvPr>
          <p:cNvCxnSpPr>
            <a:cxnSpLocks/>
          </p:cNvCxnSpPr>
          <p:nvPr/>
        </p:nvCxnSpPr>
        <p:spPr>
          <a:xfrm>
            <a:off x="10220519" y="5553068"/>
            <a:ext cx="160194" cy="0"/>
          </a:xfrm>
          <a:prstGeom prst="straightConnector1">
            <a:avLst/>
          </a:prstGeom>
          <a:noFill/>
          <a:ln w="9525" cap="flat" cmpd="sng" algn="ctr">
            <a:solidFill>
              <a:srgbClr val="FFC000"/>
            </a:solidFill>
            <a:prstDash val="solid"/>
            <a:miter lim="800000"/>
            <a:headEnd w="med" len="sm"/>
            <a:tailEnd type="triangle" w="sm" len="sm"/>
          </a:ln>
          <a:effectLst/>
        </p:spPr>
      </p:cxn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4A8A0836-C65C-FA36-722F-9CF1CCF78B85}"/>
              </a:ext>
            </a:extLst>
          </p:cNvPr>
          <p:cNvCxnSpPr>
            <a:cxnSpLocks/>
          </p:cNvCxnSpPr>
          <p:nvPr/>
        </p:nvCxnSpPr>
        <p:spPr>
          <a:xfrm>
            <a:off x="7772918" y="5506885"/>
            <a:ext cx="289498" cy="0"/>
          </a:xfrm>
          <a:prstGeom prst="straightConnector1">
            <a:avLst/>
          </a:prstGeom>
          <a:noFill/>
          <a:ln w="22225" cap="flat" cmpd="sng" algn="ctr">
            <a:solidFill>
              <a:srgbClr val="FFC000"/>
            </a:solidFill>
            <a:prstDash val="solid"/>
            <a:miter lim="800000"/>
            <a:tailEnd type="triangle" w="med" len="med"/>
          </a:ln>
          <a:effectLst/>
        </p:spPr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2E7459CD-B0B3-8111-482A-8324F3DDD666}"/>
              </a:ext>
            </a:extLst>
          </p:cNvPr>
          <p:cNvCxnSpPr>
            <a:cxnSpLocks/>
          </p:cNvCxnSpPr>
          <p:nvPr/>
        </p:nvCxnSpPr>
        <p:spPr>
          <a:xfrm>
            <a:off x="8084725" y="5583050"/>
            <a:ext cx="302526" cy="0"/>
          </a:xfrm>
          <a:prstGeom prst="straightConnector1">
            <a:avLst/>
          </a:prstGeom>
          <a:noFill/>
          <a:ln w="22225" cap="flat" cmpd="sng" algn="ctr">
            <a:solidFill>
              <a:srgbClr val="FFC000"/>
            </a:solidFill>
            <a:prstDash val="solid"/>
            <a:miter lim="800000"/>
            <a:tailEnd type="triangle" w="med" len="med"/>
          </a:ln>
          <a:effectLst/>
        </p:spPr>
      </p:cxnSp>
      <p:sp>
        <p:nvSpPr>
          <p:cNvPr id="328" name="Oval 327">
            <a:extLst>
              <a:ext uri="{FF2B5EF4-FFF2-40B4-BE49-F238E27FC236}">
                <a16:creationId xmlns:a16="http://schemas.microsoft.com/office/drawing/2014/main" id="{A8F564F7-AB49-F542-1061-49498465E43B}"/>
              </a:ext>
            </a:extLst>
          </p:cNvPr>
          <p:cNvSpPr>
            <a:spLocks/>
          </p:cNvSpPr>
          <p:nvPr/>
        </p:nvSpPr>
        <p:spPr>
          <a:xfrm>
            <a:off x="9006339" y="5457735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38BA97BF-612A-CDE5-BE03-B6FDF89C0FEF}"/>
              </a:ext>
            </a:extLst>
          </p:cNvPr>
          <p:cNvSpPr>
            <a:spLocks/>
          </p:cNvSpPr>
          <p:nvPr/>
        </p:nvSpPr>
        <p:spPr>
          <a:xfrm>
            <a:off x="9468612" y="5494309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30" name="Oval 329">
            <a:extLst>
              <a:ext uri="{FF2B5EF4-FFF2-40B4-BE49-F238E27FC236}">
                <a16:creationId xmlns:a16="http://schemas.microsoft.com/office/drawing/2014/main" id="{F9167A9B-5768-BA6E-0DE1-19C418300DBD}"/>
              </a:ext>
            </a:extLst>
          </p:cNvPr>
          <p:cNvSpPr>
            <a:spLocks/>
          </p:cNvSpPr>
          <p:nvPr/>
        </p:nvSpPr>
        <p:spPr>
          <a:xfrm>
            <a:off x="9397707" y="5503839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31" name="Oval 330">
            <a:extLst>
              <a:ext uri="{FF2B5EF4-FFF2-40B4-BE49-F238E27FC236}">
                <a16:creationId xmlns:a16="http://schemas.microsoft.com/office/drawing/2014/main" id="{1D53A80A-4992-53B8-2C21-ABCDE047745A}"/>
              </a:ext>
            </a:extLst>
          </p:cNvPr>
          <p:cNvSpPr>
            <a:spLocks/>
          </p:cNvSpPr>
          <p:nvPr/>
        </p:nvSpPr>
        <p:spPr>
          <a:xfrm>
            <a:off x="10048756" y="5490282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C269F586-30BF-C84A-A924-5A3AA1D2FDD0}"/>
              </a:ext>
            </a:extLst>
          </p:cNvPr>
          <p:cNvSpPr txBox="1"/>
          <p:nvPr/>
        </p:nvSpPr>
        <p:spPr>
          <a:xfrm>
            <a:off x="7312698" y="5945916"/>
            <a:ext cx="2409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GB" dirty="0">
                <a:solidFill>
                  <a:prstClr val="black"/>
                </a:solidFill>
                <a:latin typeface="Baskerville Old Face" panose="02020602080505020303" pitchFamily="18" charset="77"/>
              </a:rPr>
              <a:t>Streaming instability (SI)</a:t>
            </a:r>
          </a:p>
        </p:txBody>
      </p:sp>
      <p:sp>
        <p:nvSpPr>
          <p:cNvPr id="333" name="Oval 332">
            <a:extLst>
              <a:ext uri="{FF2B5EF4-FFF2-40B4-BE49-F238E27FC236}">
                <a16:creationId xmlns:a16="http://schemas.microsoft.com/office/drawing/2014/main" id="{DC90A7FF-EFFF-1C52-60BB-2780B39C2C39}"/>
              </a:ext>
            </a:extLst>
          </p:cNvPr>
          <p:cNvSpPr>
            <a:spLocks/>
          </p:cNvSpPr>
          <p:nvPr/>
        </p:nvSpPr>
        <p:spPr>
          <a:xfrm>
            <a:off x="9967150" y="5522779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12741105-8D8F-949D-934C-C4771BCCEC70}"/>
              </a:ext>
            </a:extLst>
          </p:cNvPr>
          <p:cNvSpPr>
            <a:spLocks/>
          </p:cNvSpPr>
          <p:nvPr/>
        </p:nvSpPr>
        <p:spPr>
          <a:xfrm>
            <a:off x="9922760" y="5560846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E02C52E0-C211-5777-4CC9-7AC54E6D76D3}"/>
              </a:ext>
            </a:extLst>
          </p:cNvPr>
          <p:cNvSpPr>
            <a:spLocks/>
          </p:cNvSpPr>
          <p:nvPr/>
        </p:nvSpPr>
        <p:spPr>
          <a:xfrm>
            <a:off x="9941475" y="5487710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36" name="Oval 335">
            <a:extLst>
              <a:ext uri="{FF2B5EF4-FFF2-40B4-BE49-F238E27FC236}">
                <a16:creationId xmlns:a16="http://schemas.microsoft.com/office/drawing/2014/main" id="{D555C865-386D-0077-99C7-7F9A5C08B9A1}"/>
              </a:ext>
            </a:extLst>
          </p:cNvPr>
          <p:cNvSpPr>
            <a:spLocks/>
          </p:cNvSpPr>
          <p:nvPr/>
        </p:nvSpPr>
        <p:spPr>
          <a:xfrm>
            <a:off x="9894652" y="5527693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D2D518A4-12CA-1A57-874B-7DABC89A6400}"/>
              </a:ext>
            </a:extLst>
          </p:cNvPr>
          <p:cNvSpPr>
            <a:spLocks/>
          </p:cNvSpPr>
          <p:nvPr/>
        </p:nvSpPr>
        <p:spPr>
          <a:xfrm>
            <a:off x="8055562" y="5544422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9E76D761-B360-31A1-6DE4-B34405C04D9C}"/>
              </a:ext>
            </a:extLst>
          </p:cNvPr>
          <p:cNvSpPr>
            <a:spLocks/>
          </p:cNvSpPr>
          <p:nvPr/>
        </p:nvSpPr>
        <p:spPr>
          <a:xfrm>
            <a:off x="7733919" y="5467016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C5E0DE3A-C286-2E8D-AA0E-9D740429DBA4}"/>
              </a:ext>
            </a:extLst>
          </p:cNvPr>
          <p:cNvSpPr>
            <a:spLocks/>
          </p:cNvSpPr>
          <p:nvPr/>
        </p:nvSpPr>
        <p:spPr>
          <a:xfrm>
            <a:off x="7444601" y="5530679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94B61C08-57CF-712F-4C04-80D432F944B8}"/>
              </a:ext>
            </a:extLst>
          </p:cNvPr>
          <p:cNvSpPr>
            <a:spLocks/>
          </p:cNvSpPr>
          <p:nvPr/>
        </p:nvSpPr>
        <p:spPr>
          <a:xfrm>
            <a:off x="8988858" y="5515373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39DE9A00-55E2-5DEA-F6D8-695560224FC8}"/>
              </a:ext>
            </a:extLst>
          </p:cNvPr>
          <p:cNvSpPr>
            <a:spLocks/>
          </p:cNvSpPr>
          <p:nvPr/>
        </p:nvSpPr>
        <p:spPr>
          <a:xfrm>
            <a:off x="8595645" y="5515373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65115CD6-46F7-867B-A5FF-73E099C9822E}"/>
              </a:ext>
            </a:extLst>
          </p:cNvPr>
          <p:cNvSpPr>
            <a:spLocks/>
          </p:cNvSpPr>
          <p:nvPr/>
        </p:nvSpPr>
        <p:spPr>
          <a:xfrm>
            <a:off x="10179682" y="5492437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C4ECE015-E25A-67AC-A068-28F31457A486}"/>
              </a:ext>
            </a:extLst>
          </p:cNvPr>
          <p:cNvSpPr>
            <a:spLocks/>
          </p:cNvSpPr>
          <p:nvPr/>
        </p:nvSpPr>
        <p:spPr>
          <a:xfrm>
            <a:off x="10230900" y="5516556"/>
            <a:ext cx="72000" cy="72000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64E1098E-6044-6523-61E6-A0184FDCA951}"/>
              </a:ext>
            </a:extLst>
          </p:cNvPr>
          <p:cNvSpPr/>
          <p:nvPr/>
        </p:nvSpPr>
        <p:spPr>
          <a:xfrm>
            <a:off x="11178030" y="5076714"/>
            <a:ext cx="895498" cy="890573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1D59B12E-D4B9-0636-AD26-E0FC6BD73BFE}"/>
              </a:ext>
            </a:extLst>
          </p:cNvPr>
          <p:cNvSpPr txBox="1"/>
          <p:nvPr/>
        </p:nvSpPr>
        <p:spPr>
          <a:xfrm>
            <a:off x="77224" y="6603689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Slide by L. Eriksson</a:t>
            </a:r>
          </a:p>
        </p:txBody>
      </p:sp>
      <p:sp>
        <p:nvSpPr>
          <p:cNvPr id="346" name="Slide Number Placeholder 3">
            <a:extLst>
              <a:ext uri="{FF2B5EF4-FFF2-40B4-BE49-F238E27FC236}">
                <a16:creationId xmlns:a16="http://schemas.microsoft.com/office/drawing/2014/main" id="{7F996342-54BA-7A39-A3D4-A5F95C646ED2}"/>
              </a:ext>
            </a:extLst>
          </p:cNvPr>
          <p:cNvSpPr txBox="1">
            <a:spLocks/>
          </p:cNvSpPr>
          <p:nvPr/>
        </p:nvSpPr>
        <p:spPr>
          <a:xfrm>
            <a:off x="9448800" y="65087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5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301923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treaming3D_t1.0_e0.2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0894" y="1672033"/>
            <a:ext cx="5106689" cy="4468353"/>
          </a:xfrm>
          <a:prstGeom prst="rect">
            <a:avLst/>
          </a:prstGeom>
        </p:spPr>
      </p:pic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1373910" y="2858220"/>
            <a:ext cx="165547" cy="151153"/>
            <a:chOff x="797" y="2234"/>
            <a:chExt cx="115" cy="105"/>
          </a:xfrm>
        </p:grpSpPr>
        <p:sp>
          <p:nvSpPr>
            <p:cNvPr id="5" name="AutoShape 23"/>
            <p:cNvSpPr>
              <a:spLocks noChangeArrowheads="1"/>
            </p:cNvSpPr>
            <p:nvPr/>
          </p:nvSpPr>
          <p:spPr bwMode="auto">
            <a:xfrm>
              <a:off x="797" y="2234"/>
              <a:ext cx="115" cy="105"/>
            </a:xfrm>
            <a:prstGeom prst="roundRect">
              <a:avLst>
                <a:gd name="adj" fmla="val 94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/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297129" y="2662442"/>
            <a:ext cx="1153076" cy="1151637"/>
            <a:chOff x="49" y="2098"/>
            <a:chExt cx="801" cy="800"/>
          </a:xfrm>
        </p:grpSpPr>
        <p:sp>
          <p:nvSpPr>
            <p:cNvPr id="7" name="Freeform 25"/>
            <p:cNvSpPr>
              <a:spLocks noChangeArrowheads="1"/>
            </p:cNvSpPr>
            <p:nvPr/>
          </p:nvSpPr>
          <p:spPr bwMode="auto">
            <a:xfrm>
              <a:off x="49" y="2098"/>
              <a:ext cx="802" cy="800"/>
            </a:xfrm>
            <a:custGeom>
              <a:avLst/>
              <a:gdLst>
                <a:gd name="T0" fmla="*/ 1768 w 3539"/>
                <a:gd name="T1" fmla="*/ 0 h 3532"/>
                <a:gd name="T2" fmla="*/ 3536 w 3539"/>
                <a:gd name="T3" fmla="*/ 1765 h 3532"/>
                <a:gd name="T4" fmla="*/ 1768 w 3539"/>
                <a:gd name="T5" fmla="*/ 3530 h 3532"/>
                <a:gd name="T6" fmla="*/ 0 w 3539"/>
                <a:gd name="T7" fmla="*/ 1765 h 3532"/>
                <a:gd name="T8" fmla="*/ 1768 w 3539"/>
                <a:gd name="T9" fmla="*/ 0 h 3532"/>
                <a:gd name="T10" fmla="*/ 0 w 3539"/>
                <a:gd name="T11" fmla="*/ 0 h 3532"/>
                <a:gd name="T12" fmla="*/ 0 w 3539"/>
                <a:gd name="T13" fmla="*/ 0 h 3532"/>
                <a:gd name="T14" fmla="*/ 3538 w 3539"/>
                <a:gd name="T15" fmla="*/ 3531 h 3532"/>
                <a:gd name="T16" fmla="*/ 3538 w 3539"/>
                <a:gd name="T17" fmla="*/ 3531 h 3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9" h="3532">
                  <a:moveTo>
                    <a:pt x="1768" y="0"/>
                  </a:moveTo>
                  <a:cubicBezTo>
                    <a:pt x="2770" y="0"/>
                    <a:pt x="3536" y="764"/>
                    <a:pt x="3536" y="1765"/>
                  </a:cubicBezTo>
                  <a:cubicBezTo>
                    <a:pt x="3536" y="2766"/>
                    <a:pt x="2770" y="3530"/>
                    <a:pt x="1768" y="3530"/>
                  </a:cubicBezTo>
                  <a:cubicBezTo>
                    <a:pt x="766" y="3530"/>
                    <a:pt x="0" y="2765"/>
                    <a:pt x="0" y="1765"/>
                  </a:cubicBezTo>
                  <a:cubicBezTo>
                    <a:pt x="0" y="765"/>
                    <a:pt x="766" y="0"/>
                    <a:pt x="1768" y="0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3538" y="3531"/>
                  </a:moveTo>
                  <a:lnTo>
                    <a:pt x="3538" y="3531"/>
                  </a:lnTo>
                  <a:close/>
                </a:path>
              </a:pathLst>
            </a:custGeom>
            <a:solidFill>
              <a:srgbClr val="00B8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0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/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806728" y="3156206"/>
            <a:ext cx="142515" cy="142515"/>
            <a:chOff x="403" y="2441"/>
            <a:chExt cx="99" cy="99"/>
          </a:xfrm>
        </p:grpSpPr>
        <p:sp>
          <p:nvSpPr>
            <p:cNvPr id="9" name="Freeform 27"/>
            <p:cNvSpPr>
              <a:spLocks noChangeArrowheads="1"/>
            </p:cNvSpPr>
            <p:nvPr/>
          </p:nvSpPr>
          <p:spPr bwMode="auto">
            <a:xfrm>
              <a:off x="403" y="2441"/>
              <a:ext cx="100" cy="99"/>
            </a:xfrm>
            <a:custGeom>
              <a:avLst/>
              <a:gdLst>
                <a:gd name="T0" fmla="*/ 0 w 444"/>
                <a:gd name="T1" fmla="*/ 221 h 443"/>
                <a:gd name="T2" fmla="*/ 52 w 444"/>
                <a:gd name="T3" fmla="*/ 241 h 443"/>
                <a:gd name="T4" fmla="*/ 7 w 444"/>
                <a:gd name="T5" fmla="*/ 278 h 443"/>
                <a:gd name="T6" fmla="*/ 63 w 444"/>
                <a:gd name="T7" fmla="*/ 284 h 443"/>
                <a:gd name="T8" fmla="*/ 29 w 444"/>
                <a:gd name="T9" fmla="*/ 331 h 443"/>
                <a:gd name="T10" fmla="*/ 85 w 444"/>
                <a:gd name="T11" fmla="*/ 323 h 443"/>
                <a:gd name="T12" fmla="*/ 64 w 444"/>
                <a:gd name="T13" fmla="*/ 377 h 443"/>
                <a:gd name="T14" fmla="*/ 116 w 444"/>
                <a:gd name="T15" fmla="*/ 354 h 443"/>
                <a:gd name="T16" fmla="*/ 110 w 444"/>
                <a:gd name="T17" fmla="*/ 412 h 443"/>
                <a:gd name="T18" fmla="*/ 154 w 444"/>
                <a:gd name="T19" fmla="*/ 377 h 443"/>
                <a:gd name="T20" fmla="*/ 164 w 444"/>
                <a:gd name="T21" fmla="*/ 434 h 443"/>
                <a:gd name="T22" fmla="*/ 197 w 444"/>
                <a:gd name="T23" fmla="*/ 389 h 443"/>
                <a:gd name="T24" fmla="*/ 221 w 444"/>
                <a:gd name="T25" fmla="*/ 441 h 443"/>
                <a:gd name="T26" fmla="*/ 242 w 444"/>
                <a:gd name="T27" fmla="*/ 389 h 443"/>
                <a:gd name="T28" fmla="*/ 278 w 444"/>
                <a:gd name="T29" fmla="*/ 434 h 443"/>
                <a:gd name="T30" fmla="*/ 285 w 444"/>
                <a:gd name="T31" fmla="*/ 378 h 443"/>
                <a:gd name="T32" fmla="*/ 332 w 444"/>
                <a:gd name="T33" fmla="*/ 412 h 443"/>
                <a:gd name="T34" fmla="*/ 324 w 444"/>
                <a:gd name="T35" fmla="*/ 356 h 443"/>
                <a:gd name="T36" fmla="*/ 378 w 444"/>
                <a:gd name="T37" fmla="*/ 377 h 443"/>
                <a:gd name="T38" fmla="*/ 355 w 444"/>
                <a:gd name="T39" fmla="*/ 325 h 443"/>
                <a:gd name="T40" fmla="*/ 413 w 444"/>
                <a:gd name="T41" fmla="*/ 331 h 443"/>
                <a:gd name="T42" fmla="*/ 378 w 444"/>
                <a:gd name="T43" fmla="*/ 287 h 443"/>
                <a:gd name="T44" fmla="*/ 435 w 444"/>
                <a:gd name="T45" fmla="*/ 278 h 443"/>
                <a:gd name="T46" fmla="*/ 390 w 444"/>
                <a:gd name="T47" fmla="*/ 244 h 443"/>
                <a:gd name="T48" fmla="*/ 442 w 444"/>
                <a:gd name="T49" fmla="*/ 221 h 443"/>
                <a:gd name="T50" fmla="*/ 390 w 444"/>
                <a:gd name="T51" fmla="*/ 200 h 443"/>
                <a:gd name="T52" fmla="*/ 435 w 444"/>
                <a:gd name="T53" fmla="*/ 164 h 443"/>
                <a:gd name="T54" fmla="*/ 379 w 444"/>
                <a:gd name="T55" fmla="*/ 157 h 443"/>
                <a:gd name="T56" fmla="*/ 413 w 444"/>
                <a:gd name="T57" fmla="*/ 110 h 443"/>
                <a:gd name="T58" fmla="*/ 357 w 444"/>
                <a:gd name="T59" fmla="*/ 118 h 443"/>
                <a:gd name="T60" fmla="*/ 378 w 444"/>
                <a:gd name="T61" fmla="*/ 64 h 443"/>
                <a:gd name="T62" fmla="*/ 326 w 444"/>
                <a:gd name="T63" fmla="*/ 87 h 443"/>
                <a:gd name="T64" fmla="*/ 332 w 444"/>
                <a:gd name="T65" fmla="*/ 29 h 443"/>
                <a:gd name="T66" fmla="*/ 288 w 444"/>
                <a:gd name="T67" fmla="*/ 64 h 443"/>
                <a:gd name="T68" fmla="*/ 278 w 444"/>
                <a:gd name="T69" fmla="*/ 7 h 443"/>
                <a:gd name="T70" fmla="*/ 245 w 444"/>
                <a:gd name="T71" fmla="*/ 52 h 443"/>
                <a:gd name="T72" fmla="*/ 221 w 444"/>
                <a:gd name="T73" fmla="*/ 0 h 443"/>
                <a:gd name="T74" fmla="*/ 200 w 444"/>
                <a:gd name="T75" fmla="*/ 52 h 443"/>
                <a:gd name="T76" fmla="*/ 164 w 444"/>
                <a:gd name="T77" fmla="*/ 7 h 443"/>
                <a:gd name="T78" fmla="*/ 157 w 444"/>
                <a:gd name="T79" fmla="*/ 63 h 443"/>
                <a:gd name="T80" fmla="*/ 110 w 444"/>
                <a:gd name="T81" fmla="*/ 29 h 443"/>
                <a:gd name="T82" fmla="*/ 118 w 444"/>
                <a:gd name="T83" fmla="*/ 85 h 443"/>
                <a:gd name="T84" fmla="*/ 64 w 444"/>
                <a:gd name="T85" fmla="*/ 64 h 443"/>
                <a:gd name="T86" fmla="*/ 87 w 444"/>
                <a:gd name="T87" fmla="*/ 116 h 443"/>
                <a:gd name="T88" fmla="*/ 29 w 444"/>
                <a:gd name="T89" fmla="*/ 110 h 443"/>
                <a:gd name="T90" fmla="*/ 64 w 444"/>
                <a:gd name="T91" fmla="*/ 154 h 443"/>
                <a:gd name="T92" fmla="*/ 7 w 444"/>
                <a:gd name="T93" fmla="*/ 164 h 443"/>
                <a:gd name="T94" fmla="*/ 52 w 444"/>
                <a:gd name="T95" fmla="*/ 197 h 443"/>
                <a:gd name="T96" fmla="*/ 0 w 444"/>
                <a:gd name="T97" fmla="*/ 221 h 443"/>
                <a:gd name="T98" fmla="*/ 0 w 444"/>
                <a:gd name="T99" fmla="*/ 0 h 443"/>
                <a:gd name="T100" fmla="*/ 0 w 444"/>
                <a:gd name="T101" fmla="*/ 0 h 443"/>
                <a:gd name="T102" fmla="*/ 443 w 444"/>
                <a:gd name="T103" fmla="*/ 442 h 443"/>
                <a:gd name="T104" fmla="*/ 443 w 444"/>
                <a:gd name="T105" fmla="*/ 442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4" h="443">
                  <a:moveTo>
                    <a:pt x="0" y="221"/>
                  </a:moveTo>
                  <a:lnTo>
                    <a:pt x="52" y="241"/>
                  </a:lnTo>
                  <a:lnTo>
                    <a:pt x="7" y="278"/>
                  </a:lnTo>
                  <a:lnTo>
                    <a:pt x="63" y="284"/>
                  </a:lnTo>
                  <a:lnTo>
                    <a:pt x="29" y="331"/>
                  </a:lnTo>
                  <a:lnTo>
                    <a:pt x="85" y="323"/>
                  </a:lnTo>
                  <a:lnTo>
                    <a:pt x="64" y="377"/>
                  </a:lnTo>
                  <a:lnTo>
                    <a:pt x="116" y="354"/>
                  </a:lnTo>
                  <a:lnTo>
                    <a:pt x="110" y="412"/>
                  </a:lnTo>
                  <a:lnTo>
                    <a:pt x="154" y="377"/>
                  </a:lnTo>
                  <a:lnTo>
                    <a:pt x="164" y="434"/>
                  </a:lnTo>
                  <a:lnTo>
                    <a:pt x="197" y="389"/>
                  </a:lnTo>
                  <a:lnTo>
                    <a:pt x="221" y="441"/>
                  </a:lnTo>
                  <a:lnTo>
                    <a:pt x="242" y="389"/>
                  </a:lnTo>
                  <a:lnTo>
                    <a:pt x="278" y="434"/>
                  </a:lnTo>
                  <a:lnTo>
                    <a:pt x="285" y="378"/>
                  </a:lnTo>
                  <a:lnTo>
                    <a:pt x="332" y="412"/>
                  </a:lnTo>
                  <a:lnTo>
                    <a:pt x="324" y="356"/>
                  </a:lnTo>
                  <a:lnTo>
                    <a:pt x="378" y="377"/>
                  </a:lnTo>
                  <a:lnTo>
                    <a:pt x="355" y="325"/>
                  </a:lnTo>
                  <a:lnTo>
                    <a:pt x="413" y="331"/>
                  </a:lnTo>
                  <a:lnTo>
                    <a:pt x="378" y="287"/>
                  </a:lnTo>
                  <a:lnTo>
                    <a:pt x="435" y="278"/>
                  </a:lnTo>
                  <a:lnTo>
                    <a:pt x="390" y="244"/>
                  </a:lnTo>
                  <a:lnTo>
                    <a:pt x="442" y="221"/>
                  </a:lnTo>
                  <a:lnTo>
                    <a:pt x="390" y="200"/>
                  </a:lnTo>
                  <a:lnTo>
                    <a:pt x="435" y="164"/>
                  </a:lnTo>
                  <a:lnTo>
                    <a:pt x="379" y="157"/>
                  </a:lnTo>
                  <a:lnTo>
                    <a:pt x="413" y="110"/>
                  </a:lnTo>
                  <a:lnTo>
                    <a:pt x="357" y="118"/>
                  </a:lnTo>
                  <a:lnTo>
                    <a:pt x="378" y="64"/>
                  </a:lnTo>
                  <a:lnTo>
                    <a:pt x="326" y="87"/>
                  </a:lnTo>
                  <a:lnTo>
                    <a:pt x="332" y="29"/>
                  </a:lnTo>
                  <a:lnTo>
                    <a:pt x="288" y="64"/>
                  </a:lnTo>
                  <a:lnTo>
                    <a:pt x="278" y="7"/>
                  </a:lnTo>
                  <a:lnTo>
                    <a:pt x="245" y="52"/>
                  </a:lnTo>
                  <a:lnTo>
                    <a:pt x="221" y="0"/>
                  </a:lnTo>
                  <a:lnTo>
                    <a:pt x="200" y="52"/>
                  </a:lnTo>
                  <a:lnTo>
                    <a:pt x="164" y="7"/>
                  </a:lnTo>
                  <a:lnTo>
                    <a:pt x="157" y="63"/>
                  </a:lnTo>
                  <a:lnTo>
                    <a:pt x="110" y="29"/>
                  </a:lnTo>
                  <a:lnTo>
                    <a:pt x="118" y="85"/>
                  </a:lnTo>
                  <a:lnTo>
                    <a:pt x="64" y="64"/>
                  </a:lnTo>
                  <a:lnTo>
                    <a:pt x="87" y="116"/>
                  </a:lnTo>
                  <a:lnTo>
                    <a:pt x="29" y="110"/>
                  </a:lnTo>
                  <a:lnTo>
                    <a:pt x="64" y="154"/>
                  </a:lnTo>
                  <a:lnTo>
                    <a:pt x="7" y="164"/>
                  </a:lnTo>
                  <a:lnTo>
                    <a:pt x="52" y="197"/>
                  </a:lnTo>
                  <a:lnTo>
                    <a:pt x="0" y="221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443" y="442"/>
                  </a:moveTo>
                  <a:lnTo>
                    <a:pt x="443" y="44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/>
            </a:p>
          </p:txBody>
        </p:sp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1127747" y="3149008"/>
            <a:ext cx="158350" cy="151153"/>
            <a:chOff x="626" y="2436"/>
            <a:chExt cx="110" cy="105"/>
          </a:xfrm>
        </p:grpSpPr>
        <p:sp>
          <p:nvSpPr>
            <p:cNvPr id="11" name="AutoShape 29"/>
            <p:cNvSpPr>
              <a:spLocks noChangeArrowheads="1"/>
            </p:cNvSpPr>
            <p:nvPr/>
          </p:nvSpPr>
          <p:spPr bwMode="auto">
            <a:xfrm>
              <a:off x="626" y="2436"/>
              <a:ext cx="110" cy="105"/>
            </a:xfrm>
            <a:prstGeom prst="roundRect">
              <a:avLst>
                <a:gd name="adj" fmla="val 940"/>
              </a:avLst>
            </a:prstGeom>
            <a:solidFill>
              <a:srgbClr val="800000"/>
            </a:solidFill>
            <a:ln w="9525" cap="flat">
              <a:solidFill>
                <a:srgbClr val="8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/>
            </a:p>
          </p:txBody>
        </p:sp>
      </p:grpSp>
      <p:sp>
        <p:nvSpPr>
          <p:cNvPr id="12" name="Line 30"/>
          <p:cNvSpPr>
            <a:spLocks noChangeShapeType="1"/>
          </p:cNvSpPr>
          <p:nvPr/>
        </p:nvSpPr>
        <p:spPr bwMode="auto">
          <a:xfrm flipV="1">
            <a:off x="1127747" y="2201786"/>
            <a:ext cx="1476974" cy="95442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32"/>
          </a:p>
        </p:txBody>
      </p:sp>
      <p:sp>
        <p:nvSpPr>
          <p:cNvPr id="13" name="Line 31"/>
          <p:cNvSpPr>
            <a:spLocks noChangeShapeType="1"/>
          </p:cNvSpPr>
          <p:nvPr/>
        </p:nvSpPr>
        <p:spPr bwMode="auto">
          <a:xfrm>
            <a:off x="1127746" y="3298722"/>
            <a:ext cx="1476975" cy="735609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32"/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2226499" y="112285"/>
            <a:ext cx="7800903" cy="69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2176" b="1" dirty="0">
                <a:latin typeface="Helvetica"/>
                <a:cs typeface="Helvetica"/>
              </a:rPr>
              <a:t>Planetesimal Formation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2198838" y="738488"/>
            <a:ext cx="7800903" cy="69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1632" dirty="0">
                <a:latin typeface="Helvetica"/>
                <a:cs typeface="Helvetica"/>
              </a:rPr>
              <a:t>Streaming Instability: The dust drift is hydrodynamically unstable</a:t>
            </a:r>
          </a:p>
          <a:p>
            <a:pPr>
              <a:defRPr/>
            </a:pP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(see also Tominaga’s talk)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4FD3361-E676-DF4C-DE84-0B48BFC349D3}"/>
              </a:ext>
            </a:extLst>
          </p:cNvPr>
          <p:cNvSpPr txBox="1">
            <a:spLocks/>
          </p:cNvSpPr>
          <p:nvPr/>
        </p:nvSpPr>
        <p:spPr bwMode="auto">
          <a:xfrm>
            <a:off x="0" y="6196530"/>
            <a:ext cx="12191999" cy="69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1000" dirty="0" err="1">
                <a:latin typeface="Helvetica"/>
                <a:cs typeface="Helvetica"/>
              </a:rPr>
              <a:t>Youdin</a:t>
            </a:r>
            <a:r>
              <a:rPr lang="en-US" sz="1000" dirty="0">
                <a:latin typeface="Helvetica"/>
                <a:cs typeface="Helvetica"/>
              </a:rPr>
              <a:t> &amp; Goodman 2005, Johansen &amp; </a:t>
            </a:r>
            <a:r>
              <a:rPr lang="en-US" sz="1000" dirty="0" err="1">
                <a:latin typeface="Helvetica"/>
                <a:cs typeface="Helvetica"/>
              </a:rPr>
              <a:t>Youdin</a:t>
            </a:r>
            <a:r>
              <a:rPr lang="en-US" sz="1000" dirty="0">
                <a:latin typeface="Helvetica"/>
                <a:cs typeface="Helvetica"/>
              </a:rPr>
              <a:t> 2007, </a:t>
            </a:r>
            <a:r>
              <a:rPr lang="en-US" sz="1000" dirty="0" err="1">
                <a:latin typeface="Helvetica"/>
                <a:cs typeface="Helvetica"/>
              </a:rPr>
              <a:t>Youdin</a:t>
            </a:r>
            <a:r>
              <a:rPr lang="en-US" sz="1000" dirty="0">
                <a:latin typeface="Helvetica"/>
                <a:cs typeface="Helvetica"/>
              </a:rPr>
              <a:t> &amp; Johansen 2007, Kowalik+ 2013, Lyra &amp; </a:t>
            </a:r>
            <a:r>
              <a:rPr lang="en-US" sz="1000" dirty="0" err="1">
                <a:latin typeface="Helvetica"/>
                <a:cs typeface="Helvetica"/>
              </a:rPr>
              <a:t>Kuchner</a:t>
            </a:r>
            <a:r>
              <a:rPr lang="en-US" sz="1000" dirty="0">
                <a:latin typeface="Helvetica"/>
                <a:cs typeface="Helvetica"/>
              </a:rPr>
              <a:t> 2013, </a:t>
            </a:r>
          </a:p>
          <a:p>
            <a:pPr>
              <a:defRPr/>
            </a:pPr>
            <a:r>
              <a:rPr lang="en-US" sz="1000" dirty="0">
                <a:latin typeface="Helvetica"/>
                <a:cs typeface="Helvetica"/>
              </a:rPr>
              <a:t>Schreiber+ 2018, Klahr &amp; Schreiber 2020, Simon+ 2016, 2017, Carrera+ 2015, 2017, 2020, Gole+ 2020, Li+ 2018, 2019, Abod+ 2019, </a:t>
            </a:r>
            <a:r>
              <a:rPr lang="en-US" sz="1000" dirty="0" err="1">
                <a:latin typeface="Helvetica"/>
                <a:cs typeface="Helvetica"/>
              </a:rPr>
              <a:t>Nesvorny</a:t>
            </a:r>
            <a:r>
              <a:rPr lang="en-US" sz="1000" dirty="0">
                <a:latin typeface="Helvetica"/>
                <a:cs typeface="Helvetica"/>
              </a:rPr>
              <a:t>+ 2019,</a:t>
            </a:r>
          </a:p>
          <a:p>
            <a:pPr>
              <a:defRPr/>
            </a:pPr>
            <a:r>
              <a:rPr lang="en-US" sz="1000" dirty="0">
                <a:latin typeface="Helvetica"/>
                <a:cs typeface="Helvetica"/>
              </a:rPr>
              <a:t>Li &amp; </a:t>
            </a:r>
            <a:r>
              <a:rPr lang="en-US" sz="1000" dirty="0" err="1">
                <a:latin typeface="Helvetica"/>
                <a:cs typeface="Helvetica"/>
              </a:rPr>
              <a:t>Youdin</a:t>
            </a:r>
            <a:r>
              <a:rPr lang="en-US" sz="1000" dirty="0">
                <a:latin typeface="Helvetica"/>
                <a:cs typeface="Helvetica"/>
              </a:rPr>
              <a:t> 2021, Carrera &amp; Simon 2022, </a:t>
            </a:r>
            <a:r>
              <a:rPr lang="en-US" sz="1000" dirty="0" err="1">
                <a:latin typeface="Helvetica"/>
                <a:cs typeface="Helvetica"/>
              </a:rPr>
              <a:t>Canas+Lyra</a:t>
            </a:r>
            <a:r>
              <a:rPr lang="en-US" sz="1000" dirty="0">
                <a:latin typeface="Helvetica"/>
                <a:cs typeface="Helvetica"/>
              </a:rPr>
              <a:t> 2024, Lim+ Lyra 2024, 2025, 2026, </a:t>
            </a:r>
            <a:r>
              <a:rPr lang="en-US" sz="1000" dirty="0" err="1">
                <a:latin typeface="Helvetica"/>
                <a:cs typeface="Helvetica"/>
              </a:rPr>
              <a:t>Godines+Lyra</a:t>
            </a:r>
            <a:r>
              <a:rPr lang="en-US" sz="1000" dirty="0">
                <a:latin typeface="Helvetica"/>
                <a:cs typeface="Helvetica"/>
              </a:rPr>
              <a:t> 2026, </a:t>
            </a:r>
            <a:r>
              <a:rPr lang="en-US" sz="1000" dirty="0" err="1">
                <a:latin typeface="Helvetica"/>
                <a:cs typeface="Helvetica"/>
              </a:rPr>
              <a:t>Baronett+Lyra</a:t>
            </a:r>
            <a:r>
              <a:rPr lang="en-US" sz="1000" dirty="0">
                <a:latin typeface="Helvetica"/>
                <a:cs typeface="Helvetica"/>
              </a:rPr>
              <a:t> 2026.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6F9DAF-3E66-E4C1-3854-876C5F905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793" y="1794035"/>
            <a:ext cx="5368069" cy="300937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E0A01B-E52F-5E61-7C01-DCE9B88C29AC}"/>
              </a:ext>
            </a:extLst>
          </p:cNvPr>
          <p:cNvSpPr/>
          <p:nvPr/>
        </p:nvSpPr>
        <p:spPr>
          <a:xfrm>
            <a:off x="9555444" y="4779399"/>
            <a:ext cx="203132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 dirty="0">
                <a:latin typeface="Helvetica Light" charset="0"/>
              </a:rPr>
              <a:t>Nesvorny+’19; model by </a:t>
            </a:r>
            <a:r>
              <a:rPr lang="en-US" sz="1000" dirty="0" err="1">
                <a:latin typeface="Helvetica Light" charset="0"/>
              </a:rPr>
              <a:t>Rixin</a:t>
            </a:r>
            <a:r>
              <a:rPr lang="en-US" sz="1000" dirty="0">
                <a:latin typeface="Helvetica Light" charset="0"/>
              </a:rPr>
              <a:t> Li</a:t>
            </a:r>
          </a:p>
          <a:p>
            <a:pPr algn="ctr"/>
            <a:endParaRPr lang="en-US" sz="1200" dirty="0">
              <a:effectLst/>
              <a:latin typeface="Helvetica Light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6F1F8E-B378-8590-922A-CFE8D10EE34C}"/>
              </a:ext>
            </a:extLst>
          </p:cNvPr>
          <p:cNvSpPr/>
          <p:nvPr/>
        </p:nvSpPr>
        <p:spPr>
          <a:xfrm>
            <a:off x="4225031" y="5981012"/>
            <a:ext cx="165782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 dirty="0">
                <a:latin typeface="Helvetica Light" charset="0"/>
              </a:rPr>
              <a:t>animation by A. Johansen</a:t>
            </a:r>
            <a:endParaRPr lang="en-US" sz="1000" dirty="0">
              <a:effectLst/>
              <a:latin typeface="Helvetica Light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8CE0B5-BF90-C5D1-3878-3263C36CAA51}"/>
              </a:ext>
            </a:extLst>
          </p:cNvPr>
          <p:cNvSpPr/>
          <p:nvPr/>
        </p:nvSpPr>
        <p:spPr>
          <a:xfrm>
            <a:off x="6324084" y="1672033"/>
            <a:ext cx="102805" cy="3538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6145B6E8-9C3B-D34C-01D3-A93E8C5E1FFB}"/>
              </a:ext>
            </a:extLst>
          </p:cNvPr>
          <p:cNvSpPr txBox="1">
            <a:spLocks/>
          </p:cNvSpPr>
          <p:nvPr/>
        </p:nvSpPr>
        <p:spPr>
          <a:xfrm>
            <a:off x="9461500" y="65341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6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7C65E8-89A7-BBA7-859B-FC7FD9B03424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</p:spTree>
    <p:extLst>
      <p:ext uri="{BB962C8B-B14F-4D97-AF65-F5344CB8AC3E}">
        <p14:creationId xmlns:p14="http://schemas.microsoft.com/office/powerpoint/2010/main" val="242431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DCFC1-B529-FA20-0428-37E92C16C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Picture 349">
            <a:extLst>
              <a:ext uri="{FF2B5EF4-FFF2-40B4-BE49-F238E27FC236}">
                <a16:creationId xmlns:a16="http://schemas.microsoft.com/office/drawing/2014/main" id="{9F6E2F01-1D7D-E627-3ACB-E5A1EAB1B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1607" y="1425151"/>
            <a:ext cx="6218500" cy="4686891"/>
          </a:xfrm>
          <a:prstGeom prst="rect">
            <a:avLst/>
          </a:prstGeom>
        </p:spPr>
      </p:pic>
      <p:sp>
        <p:nvSpPr>
          <p:cNvPr id="351" name="Rectangle 350">
            <a:extLst>
              <a:ext uri="{FF2B5EF4-FFF2-40B4-BE49-F238E27FC236}">
                <a16:creationId xmlns:a16="http://schemas.microsoft.com/office/drawing/2014/main" id="{CAE8D9ED-E44D-E3AF-723A-C94DB3CB6A9C}"/>
              </a:ext>
            </a:extLst>
          </p:cNvPr>
          <p:cNvSpPr/>
          <p:nvPr/>
        </p:nvSpPr>
        <p:spPr bwMode="auto">
          <a:xfrm>
            <a:off x="30667" y="1483791"/>
            <a:ext cx="3826041" cy="4995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82918" tIns="41459" rIns="82918" bIns="41459" numCol="1" rtlCol="0" anchor="t" anchorCtr="0" compatLnSpc="1">
            <a:prstTxWarp prst="textNoShape">
              <a:avLst/>
            </a:prstTxWarp>
          </a:bodyPr>
          <a:lstStyle/>
          <a:p>
            <a:pPr algn="ctr" defTabSz="41458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US" sz="2176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Metallicity</a:t>
            </a:r>
          </a:p>
        </p:txBody>
      </p:sp>
      <p:cxnSp>
        <p:nvCxnSpPr>
          <p:cNvPr id="352" name="Straight Arrow Connector 351">
            <a:extLst>
              <a:ext uri="{FF2B5EF4-FFF2-40B4-BE49-F238E27FC236}">
                <a16:creationId xmlns:a16="http://schemas.microsoft.com/office/drawing/2014/main" id="{EECE5956-4770-4FF9-A108-894DD1555B8D}"/>
              </a:ext>
            </a:extLst>
          </p:cNvPr>
          <p:cNvCxnSpPr/>
          <p:nvPr/>
        </p:nvCxnSpPr>
        <p:spPr bwMode="auto">
          <a:xfrm>
            <a:off x="500899" y="1983313"/>
            <a:ext cx="2965870" cy="0"/>
          </a:xfrm>
          <a:prstGeom prst="straightConnector1">
            <a:avLst/>
          </a:prstGeom>
          <a:solidFill>
            <a:srgbClr val="00B8FF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53" name="Rectangle 352">
            <a:extLst>
              <a:ext uri="{FF2B5EF4-FFF2-40B4-BE49-F238E27FC236}">
                <a16:creationId xmlns:a16="http://schemas.microsoft.com/office/drawing/2014/main" id="{DFB3E13A-A3FF-D70B-5C52-3F5CDDDEA7C5}"/>
              </a:ext>
            </a:extLst>
          </p:cNvPr>
          <p:cNvSpPr/>
          <p:nvPr/>
        </p:nvSpPr>
        <p:spPr>
          <a:xfrm>
            <a:off x="3502856" y="1425151"/>
            <a:ext cx="2117558" cy="4807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3E3C1599-0265-75CC-50BF-1A46BB7FB464}"/>
              </a:ext>
            </a:extLst>
          </p:cNvPr>
          <p:cNvSpPr txBox="1"/>
          <p:nvPr/>
        </p:nvSpPr>
        <p:spPr>
          <a:xfrm>
            <a:off x="0" y="42558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Helvetica" charset="0"/>
                <a:ea typeface="Helvetica" charset="0"/>
                <a:cs typeface="Helvetica" charset="0"/>
              </a:rPr>
              <a:t>Metallicity and Stokes number</a:t>
            </a:r>
          </a:p>
          <a:p>
            <a:pPr algn="ctr"/>
            <a:r>
              <a:rPr lang="en-US" sz="2000" b="1" dirty="0">
                <a:latin typeface="Helvetica" charset="0"/>
                <a:ea typeface="Helvetica" charset="0"/>
                <a:cs typeface="Helvetica" charset="0"/>
              </a:rPr>
              <a:t>dependency for strong clumping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AFC92B5A-EEDD-BADE-D8E0-775A20625CB6}"/>
              </a:ext>
            </a:extLst>
          </p:cNvPr>
          <p:cNvSpPr txBox="1"/>
          <p:nvPr/>
        </p:nvSpPr>
        <p:spPr>
          <a:xfrm>
            <a:off x="7226367" y="5744826"/>
            <a:ext cx="26496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Helvetica"/>
                <a:cs typeface="Helvetica"/>
              </a:rPr>
              <a:t>Lyra, Johansen, </a:t>
            </a:r>
            <a:r>
              <a:rPr lang="en-US" sz="1000" dirty="0" err="1">
                <a:latin typeface="Helvetica"/>
                <a:cs typeface="Helvetica"/>
              </a:rPr>
              <a:t>Youdin</a:t>
            </a:r>
            <a:r>
              <a:rPr lang="en-US" sz="1000" dirty="0">
                <a:latin typeface="Helvetica"/>
                <a:cs typeface="Helvetica"/>
              </a:rPr>
              <a:t> &amp; Ida (in prep)</a:t>
            </a:r>
            <a:endParaRPr lang="en-US" dirty="0"/>
          </a:p>
        </p:txBody>
      </p:sp>
      <p:pic>
        <p:nvPicPr>
          <p:cNvPr id="357" name="Picture 356">
            <a:extLst>
              <a:ext uri="{FF2B5EF4-FFF2-40B4-BE49-F238E27FC236}">
                <a16:creationId xmlns:a16="http://schemas.microsoft.com/office/drawing/2014/main" id="{B1CEAF4F-553A-CF1D-5541-F566CB69B2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707" y="1983313"/>
            <a:ext cx="8197451" cy="344953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7632D02-88CF-9EDF-0B34-A36B1FD005F9}"/>
              </a:ext>
            </a:extLst>
          </p:cNvPr>
          <p:cNvSpPr txBox="1">
            <a:spLocks/>
          </p:cNvSpPr>
          <p:nvPr/>
        </p:nvSpPr>
        <p:spPr>
          <a:xfrm>
            <a:off x="9448800" y="6483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7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B73B6F-1876-125D-2C1D-94A47089043D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9E10DE-5094-6277-A4B0-230CD6014AF5}"/>
              </a:ext>
            </a:extLst>
          </p:cNvPr>
          <p:cNvSpPr txBox="1"/>
          <p:nvPr/>
        </p:nvSpPr>
        <p:spPr>
          <a:xfrm>
            <a:off x="0" y="6572628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see also Tominaga’s talk</a:t>
            </a:r>
          </a:p>
        </p:txBody>
      </p:sp>
    </p:spTree>
    <p:extLst>
      <p:ext uri="{BB962C8B-B14F-4D97-AF65-F5344CB8AC3E}">
        <p14:creationId xmlns:p14="http://schemas.microsoft.com/office/powerpoint/2010/main" val="115392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1160E-0872-D34A-9DBC-A735226A0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67116206-EE77-7CD9-952B-703E2D759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360" y="1743161"/>
            <a:ext cx="5444646" cy="447716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005BE31-5DD1-163E-DC66-72BB2C9BA4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954" y="0"/>
            <a:ext cx="7772400" cy="52921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342690-0A74-7C77-B6AD-EA054D6C575D}"/>
              </a:ext>
            </a:extLst>
          </p:cNvPr>
          <p:cNvSpPr txBox="1"/>
          <p:nvPr/>
        </p:nvSpPr>
        <p:spPr>
          <a:xfrm>
            <a:off x="0" y="425587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Helvetica" charset="0"/>
                <a:ea typeface="Helvetica" charset="0"/>
                <a:cs typeface="Helvetica" charset="0"/>
              </a:rPr>
              <a:t>Metallicity threshold?</a:t>
            </a:r>
          </a:p>
        </p:txBody>
      </p:sp>
      <p:pic>
        <p:nvPicPr>
          <p:cNvPr id="12" name="Picture 11" descr="A graph of a number of blue and black bars&#10;&#10;Description automatically generated">
            <a:extLst>
              <a:ext uri="{FF2B5EF4-FFF2-40B4-BE49-F238E27FC236}">
                <a16:creationId xmlns:a16="http://schemas.microsoft.com/office/drawing/2014/main" id="{01B37D85-0C3E-54A1-242B-C39C958A46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" y="1940766"/>
            <a:ext cx="6284258" cy="35265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8F0214C-BF08-9161-53CF-13A9BE226B40}"/>
              </a:ext>
            </a:extLst>
          </p:cNvPr>
          <p:cNvSpPr txBox="1"/>
          <p:nvPr/>
        </p:nvSpPr>
        <p:spPr>
          <a:xfrm>
            <a:off x="8832354" y="1426611"/>
            <a:ext cx="175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Z</a:t>
            </a:r>
            <a:r>
              <a:rPr lang="en-US" dirty="0">
                <a:solidFill>
                  <a:srgbClr val="1D1C1D"/>
                </a:solidFill>
                <a:latin typeface="Slack-Lato"/>
              </a:rPr>
              <a:t> 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= Z</a:t>
            </a:r>
            <a:r>
              <a:rPr lang="en-US" b="0" i="0" baseline="-25000" dirty="0">
                <a:solidFill>
                  <a:srgbClr val="040C28"/>
                </a:solidFill>
                <a:effectLst/>
                <a:latin typeface="Google Sans"/>
              </a:rPr>
              <a:t>☉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10</a:t>
            </a:r>
            <a:r>
              <a:rPr lang="en-US" b="0" i="0" baseline="30000" dirty="0">
                <a:solidFill>
                  <a:srgbClr val="1D1C1D"/>
                </a:solidFill>
                <a:effectLst/>
                <a:latin typeface="Slack-Lato"/>
              </a:rPr>
              <a:t>[Fe/H]</a:t>
            </a:r>
            <a:endParaRPr lang="en-US" baseline="30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992B83-10E9-3EA2-EAE7-7C9EE8D77736}"/>
              </a:ext>
            </a:extLst>
          </p:cNvPr>
          <p:cNvSpPr txBox="1"/>
          <p:nvPr/>
        </p:nvSpPr>
        <p:spPr>
          <a:xfrm>
            <a:off x="2488704" y="5467350"/>
            <a:ext cx="175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[Fe/H]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C5B254-219A-FF22-A111-D20B6424FDDF}"/>
              </a:ext>
            </a:extLst>
          </p:cNvPr>
          <p:cNvSpPr txBox="1"/>
          <p:nvPr/>
        </p:nvSpPr>
        <p:spPr>
          <a:xfrm>
            <a:off x="427512" y="5837730"/>
            <a:ext cx="577140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charset="0"/>
                <a:ea typeface="Helvetica" charset="0"/>
                <a:cs typeface="Helvetica" charset="0"/>
              </a:rPr>
              <a:t>From exoplanet encyclopedia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3BC506-75EF-178D-65D9-3C8EBBD64C95}"/>
              </a:ext>
            </a:extLst>
          </p:cNvPr>
          <p:cNvSpPr txBox="1"/>
          <p:nvPr/>
        </p:nvSpPr>
        <p:spPr>
          <a:xfrm>
            <a:off x="8667725" y="2689596"/>
            <a:ext cx="1584087" cy="369332"/>
          </a:xfrm>
          <a:prstGeom prst="rect">
            <a:avLst/>
          </a:prstGeom>
          <a:solidFill>
            <a:srgbClr val="D5EC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Planets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17D7E2-67C5-129C-EBF5-09852D3247EB}"/>
              </a:ext>
            </a:extLst>
          </p:cNvPr>
          <p:cNvSpPr txBox="1"/>
          <p:nvPr/>
        </p:nvSpPr>
        <p:spPr>
          <a:xfrm>
            <a:off x="9559655" y="5437068"/>
            <a:ext cx="1947983" cy="307777"/>
          </a:xfrm>
          <a:prstGeom prst="rect">
            <a:avLst/>
          </a:prstGeom>
          <a:solidFill>
            <a:srgbClr val="F1B4B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elvetica" pitchFamily="2" charset="0"/>
              </a:rPr>
              <a:t>No Planets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53EFAA-8C79-D8BA-1090-49E0C56BA8BB}"/>
              </a:ext>
            </a:extLst>
          </p:cNvPr>
          <p:cNvSpPr txBox="1"/>
          <p:nvPr/>
        </p:nvSpPr>
        <p:spPr>
          <a:xfrm>
            <a:off x="8383839" y="6339837"/>
            <a:ext cx="26496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Helvetica"/>
                <a:cs typeface="Helvetica"/>
              </a:rPr>
              <a:t>Lyra, Johansen, </a:t>
            </a:r>
            <a:r>
              <a:rPr lang="en-US" sz="1000" dirty="0" err="1">
                <a:latin typeface="Helvetica"/>
                <a:cs typeface="Helvetica"/>
              </a:rPr>
              <a:t>Youdin</a:t>
            </a:r>
            <a:r>
              <a:rPr lang="en-US" sz="1000" dirty="0">
                <a:latin typeface="Helvetica"/>
                <a:cs typeface="Helvetica"/>
              </a:rPr>
              <a:t> &amp; Ida (in prep)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B7F0A0-14FC-E06B-7619-2D143697E39D}"/>
              </a:ext>
            </a:extLst>
          </p:cNvPr>
          <p:cNvSpPr txBox="1"/>
          <p:nvPr/>
        </p:nvSpPr>
        <p:spPr>
          <a:xfrm>
            <a:off x="5344359" y="6616960"/>
            <a:ext cx="19901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see also </a:t>
            </a:r>
            <a:r>
              <a:rPr lang="en-US" sz="1200" i="1" dirty="0" err="1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Stamatellos’s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 talk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00BD52C-F504-83CB-7785-F7896D5180EA}"/>
              </a:ext>
            </a:extLst>
          </p:cNvPr>
          <p:cNvSpPr txBox="1">
            <a:spLocks/>
          </p:cNvSpPr>
          <p:nvPr/>
        </p:nvSpPr>
        <p:spPr>
          <a:xfrm>
            <a:off x="9461500" y="64960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8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729AE7-940C-0899-9F98-7CC14D304F15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</p:spTree>
    <p:extLst>
      <p:ext uri="{BB962C8B-B14F-4D97-AF65-F5344CB8AC3E}">
        <p14:creationId xmlns:p14="http://schemas.microsoft.com/office/powerpoint/2010/main" val="2186432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485B6-1B12-839F-D260-2E8586655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graph&#10;&#10;AI-generated content may be incorrect.">
            <a:extLst>
              <a:ext uri="{FF2B5EF4-FFF2-40B4-BE49-F238E27FC236}">
                <a16:creationId xmlns:a16="http://schemas.microsoft.com/office/drawing/2014/main" id="{C207253C-3875-D33A-D0C5-34533DBFEE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856"/>
          <a:stretch>
            <a:fillRect/>
          </a:stretch>
        </p:blipFill>
        <p:spPr>
          <a:xfrm>
            <a:off x="5467836" y="324624"/>
            <a:ext cx="2245570" cy="65187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66E6C9-BE21-C631-4645-B8C1378BC7B5}"/>
              </a:ext>
            </a:extLst>
          </p:cNvPr>
          <p:cNvSpPr txBox="1"/>
          <p:nvPr/>
        </p:nvSpPr>
        <p:spPr>
          <a:xfrm>
            <a:off x="9081934" y="1161715"/>
            <a:ext cx="2694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Density-weighted average Stokes number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F9DCBE-A2AA-7F66-87A3-769C66527969}"/>
              </a:ext>
            </a:extLst>
          </p:cNvPr>
          <p:cNvSpPr txBox="1"/>
          <p:nvPr/>
        </p:nvSpPr>
        <p:spPr>
          <a:xfrm>
            <a:off x="9081934" y="3135016"/>
            <a:ext cx="2495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Solid-to-gas midplane density ratio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62E7DF-FA9F-750F-EB6F-C18C0F11194E}"/>
              </a:ext>
            </a:extLst>
          </p:cNvPr>
          <p:cNvSpPr txBox="1"/>
          <p:nvPr/>
        </p:nvSpPr>
        <p:spPr>
          <a:xfrm>
            <a:off x="9081935" y="5108317"/>
            <a:ext cx="2694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When and where planetesimals can form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13780A-7201-0C35-C183-7B86BE92BF39}"/>
              </a:ext>
            </a:extLst>
          </p:cNvPr>
          <p:cNvSpPr txBox="1"/>
          <p:nvPr/>
        </p:nvSpPr>
        <p:spPr>
          <a:xfrm rot="16200000">
            <a:off x="4918324" y="3244334"/>
            <a:ext cx="126188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Baskerville Old Face" panose="02020602080505020303" pitchFamily="18" charset="77"/>
              </a:rPr>
              <a:t>Time [Myr]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123685-7045-3638-A440-E4F67A51C571}"/>
              </a:ext>
            </a:extLst>
          </p:cNvPr>
          <p:cNvSpPr/>
          <p:nvPr/>
        </p:nvSpPr>
        <p:spPr>
          <a:xfrm>
            <a:off x="6386052" y="265632"/>
            <a:ext cx="988142" cy="281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screenshot of a graph&#10;&#10;AI-generated content may be incorrect.">
            <a:extLst>
              <a:ext uri="{FF2B5EF4-FFF2-40B4-BE49-F238E27FC236}">
                <a16:creationId xmlns:a16="http://schemas.microsoft.com/office/drawing/2014/main" id="{8F47C80D-5E8A-CA84-768C-3363F032C5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620"/>
          <a:stretch>
            <a:fillRect/>
          </a:stretch>
        </p:blipFill>
        <p:spPr>
          <a:xfrm>
            <a:off x="7728157" y="324624"/>
            <a:ext cx="879987" cy="651878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62ADADF-F73A-7DD7-E34C-42629ECD4B08}"/>
              </a:ext>
            </a:extLst>
          </p:cNvPr>
          <p:cNvSpPr txBox="1"/>
          <p:nvPr/>
        </p:nvSpPr>
        <p:spPr>
          <a:xfrm>
            <a:off x="5934199" y="6533638"/>
            <a:ext cx="19832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Baskerville Old Face" panose="02020602080505020303" pitchFamily="18" charset="77"/>
              </a:rPr>
              <a:t>Semimajor axis [au]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6B9D16-09DA-BDCE-2F86-F25535A223D9}"/>
              </a:ext>
            </a:extLst>
          </p:cNvPr>
          <p:cNvSpPr txBox="1"/>
          <p:nvPr/>
        </p:nvSpPr>
        <p:spPr>
          <a:xfrm>
            <a:off x="416013" y="205672"/>
            <a:ext cx="4948587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atin typeface="Helvetica" pitchFamily="2" charset="0"/>
                <a:cs typeface="Times New Roman"/>
              </a:rPr>
              <a:t>Dust growth + </a:t>
            </a:r>
            <a:br>
              <a:rPr lang="en-US" sz="2000" b="1" dirty="0">
                <a:latin typeface="Helvetica" pitchFamily="2" charset="0"/>
                <a:cs typeface="Times New Roman"/>
              </a:rPr>
            </a:br>
            <a:r>
              <a:rPr lang="en-US" sz="2000" b="1" dirty="0">
                <a:latin typeface="Helvetica" pitchFamily="2" charset="0"/>
                <a:cs typeface="Times New Roman"/>
              </a:rPr>
              <a:t>Planetesimal formation</a:t>
            </a:r>
          </a:p>
          <a:p>
            <a:endParaRPr lang="en-US" sz="2000" dirty="0">
              <a:latin typeface="Helvetica" pitchFamily="2" charset="0"/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  <a:cs typeface="Times New Roman"/>
              </a:rPr>
              <a:t>No planetesimal formation in smooth, low-metallicity disks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  <a:cs typeface="Times New Roman"/>
              </a:rPr>
              <a:t>Can we locally increase the </a:t>
            </a:r>
            <a:br>
              <a:rPr lang="en-US" dirty="0">
                <a:latin typeface="Helvetica" pitchFamily="2" charset="0"/>
                <a:cs typeface="Times New Roman"/>
              </a:rPr>
            </a:br>
            <a:r>
              <a:rPr lang="en-US" dirty="0">
                <a:latin typeface="Helvetica" pitchFamily="2" charset="0"/>
                <a:cs typeface="Times New Roman"/>
              </a:rPr>
              <a:t>solid-to-gas ratio?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>
              <a:latin typeface="Baskerville Old Face" panose="02020602080505020303" pitchFamily="18" charset="77"/>
              <a:cs typeface="Times New Roman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2400" dirty="0">
              <a:latin typeface="Baskerville Old Face" panose="02020602080505020303" pitchFamily="18" charset="77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767983D-1BA2-5EBB-7214-9CE9007D8712}"/>
                  </a:ext>
                </a:extLst>
              </p:cNvPr>
              <p:cNvSpPr txBox="1"/>
              <p:nvPr/>
            </p:nvSpPr>
            <p:spPr>
              <a:xfrm>
                <a:off x="5733932" y="-16434"/>
                <a:ext cx="6008183" cy="4049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  <a:latin typeface="Baskerville Old Face" panose="02020602080505020303" pitchFamily="18" charset="77"/>
                  </a:rPr>
                  <a:t>This simulation: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=1.6×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=5×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frag</m:t>
                        </m:r>
                      </m:sub>
                    </m:sSub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</m:t>
                    </m:r>
                    <m:sSup>
                      <m:sSupPr>
                        <m:ctrl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ms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767983D-1BA2-5EBB-7214-9CE9007D8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932" y="-16434"/>
                <a:ext cx="6008183" cy="404919"/>
              </a:xfrm>
              <a:prstGeom prst="rect">
                <a:avLst/>
              </a:prstGeom>
              <a:blipFill>
                <a:blip r:embed="rId3"/>
                <a:stretch>
                  <a:fillRect l="-844" t="-3030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709BCA89-2B84-02C3-6138-295533BDEA38}"/>
              </a:ext>
            </a:extLst>
          </p:cNvPr>
          <p:cNvSpPr txBox="1"/>
          <p:nvPr/>
        </p:nvSpPr>
        <p:spPr>
          <a:xfrm>
            <a:off x="77224" y="6615721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Slide by L. Eriksson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6F0F13-229E-2E86-AEE8-0C38761410E4}"/>
              </a:ext>
            </a:extLst>
          </p:cNvPr>
          <p:cNvSpPr txBox="1"/>
          <p:nvPr/>
        </p:nvSpPr>
        <p:spPr>
          <a:xfrm>
            <a:off x="5467836" y="6615721"/>
            <a:ext cx="67314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Eriksson et al. (2025)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487632-219B-1DF8-6E54-6E812ACAC88F}"/>
              </a:ext>
            </a:extLst>
          </p:cNvPr>
          <p:cNvSpPr txBox="1">
            <a:spLocks/>
          </p:cNvSpPr>
          <p:nvPr/>
        </p:nvSpPr>
        <p:spPr>
          <a:xfrm>
            <a:off x="9448800" y="64960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9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3983864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62D8B-23AE-5CFB-ADF6-C794B9BA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100" y="6496050"/>
            <a:ext cx="2743200" cy="365125"/>
          </a:xfrm>
        </p:spPr>
        <p:txBody>
          <a:bodyPr/>
          <a:lstStyle/>
          <a:p>
            <a:fld id="{3642BE09-622A-43AB-8D80-4BB894DF1FEB}" type="slidenum">
              <a:rPr lang="en-US" smtClean="0"/>
              <a:t>10</a:t>
            </a:fld>
            <a:r>
              <a:rPr lang="en-US" dirty="0"/>
              <a:t>/24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D4161D-AD46-EBB1-9390-C553EC9C3991}"/>
              </a:ext>
            </a:extLst>
          </p:cNvPr>
          <p:cNvSpPr txBox="1"/>
          <p:nvPr/>
        </p:nvSpPr>
        <p:spPr>
          <a:xfrm>
            <a:off x="0" y="42558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Helvetica" charset="0"/>
                <a:ea typeface="Helvetica" charset="0"/>
                <a:cs typeface="Helvetica" charset="0"/>
              </a:rPr>
              <a:t>How to increase the solids-to-gas ratio locally? </a:t>
            </a:r>
          </a:p>
          <a:p>
            <a:pPr algn="ctr"/>
            <a:r>
              <a:rPr lang="en-US" sz="2000" b="1" i="1" dirty="0">
                <a:latin typeface="Helvetica" charset="0"/>
                <a:ea typeface="Helvetica" charset="0"/>
                <a:cs typeface="Helvetica" charset="0"/>
              </a:rPr>
              <a:t>A vortex!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CE65D9-D13C-99A7-E82F-C3E49779A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447" y="1273817"/>
            <a:ext cx="5316914" cy="54476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ED6DBA-60B7-96DE-D7BB-DDA591F8ACEE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</p:spTree>
    <p:extLst>
      <p:ext uri="{BB962C8B-B14F-4D97-AF65-F5344CB8AC3E}">
        <p14:creationId xmlns:p14="http://schemas.microsoft.com/office/powerpoint/2010/main" val="2390393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3443E-6645-3A2D-FA98-BEDB4D37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2BE09-622A-43AB-8D80-4BB894DF1FEB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My Movie 6">
            <a:hlinkClick r:id="" action="ppaction://media"/>
            <a:extLst>
              <a:ext uri="{FF2B5EF4-FFF2-40B4-BE49-F238E27FC236}">
                <a16:creationId xmlns:a16="http://schemas.microsoft.com/office/drawing/2014/main" id="{6F3EF27D-FA84-E507-3536-9BB63F9968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5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BAE761-369E-78F4-1B34-106DE60A6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9D4D10A-5280-2DAF-0835-EFB24B283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457" y="3578649"/>
            <a:ext cx="2594638" cy="2594638"/>
          </a:xfrm>
          <a:prstGeom prst="rect">
            <a:avLst/>
          </a:prstGeom>
        </p:spPr>
      </p:pic>
      <p:pic>
        <p:nvPicPr>
          <p:cNvPr id="24" name="Picture 23" descr="A picture containing text, curtain&#10;&#10;Description automatically generated">
            <a:extLst>
              <a:ext uri="{FF2B5EF4-FFF2-40B4-BE49-F238E27FC236}">
                <a16:creationId xmlns:a16="http://schemas.microsoft.com/office/drawing/2014/main" id="{7E60CB55-A512-D0E8-E964-5C9D925A8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110539" y="-206939"/>
            <a:ext cx="2305985" cy="3571038"/>
          </a:xfrm>
          <a:prstGeom prst="rect">
            <a:avLst/>
          </a:prstGeom>
        </p:spPr>
      </p:pic>
      <p:pic>
        <p:nvPicPr>
          <p:cNvPr id="25" name="Picture 24" descr="Chart, line chart&#10;&#10;Description automatically generated">
            <a:extLst>
              <a:ext uri="{FF2B5EF4-FFF2-40B4-BE49-F238E27FC236}">
                <a16:creationId xmlns:a16="http://schemas.microsoft.com/office/drawing/2014/main" id="{3CFBA5D1-D7C1-9CA2-7621-4245EACED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0076" y="2913742"/>
            <a:ext cx="3450245" cy="3587568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B01FFC-0A8B-5582-E04A-1F51FA89D6C0}"/>
              </a:ext>
            </a:extLst>
          </p:cNvPr>
          <p:cNvCxnSpPr>
            <a:cxnSpLocks/>
          </p:cNvCxnSpPr>
          <p:nvPr/>
        </p:nvCxnSpPr>
        <p:spPr>
          <a:xfrm flipV="1">
            <a:off x="8363701" y="2902967"/>
            <a:ext cx="0" cy="3570331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E43E389-0F55-DAC3-C329-96F412821998}"/>
              </a:ext>
            </a:extLst>
          </p:cNvPr>
          <p:cNvSpPr txBox="1"/>
          <p:nvPr/>
        </p:nvSpPr>
        <p:spPr>
          <a:xfrm rot="16200000">
            <a:off x="7157132" y="4851901"/>
            <a:ext cx="193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Dust-to-gas ratio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73FD663-2F3B-4AC6-931B-6D8624A564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457" y="1163089"/>
            <a:ext cx="2571894" cy="205819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A7C4740-30AD-2059-2AB1-132C2B156485}"/>
              </a:ext>
            </a:extLst>
          </p:cNvPr>
          <p:cNvSpPr txBox="1"/>
          <p:nvPr/>
        </p:nvSpPr>
        <p:spPr>
          <a:xfrm>
            <a:off x="3477572" y="282245"/>
            <a:ext cx="50051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Helvetica" charset="0"/>
                <a:ea typeface="Helvetica" charset="0"/>
                <a:cs typeface="Helvetica" charset="0"/>
              </a:rPr>
              <a:t>Disk structure</a:t>
            </a:r>
            <a:endParaRPr lang="en-US" sz="2000" b="1" i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584985-2794-D81D-F140-619EE9820751}"/>
              </a:ext>
            </a:extLst>
          </p:cNvPr>
          <p:cNvSpPr txBox="1"/>
          <p:nvPr/>
        </p:nvSpPr>
        <p:spPr>
          <a:xfrm>
            <a:off x="40421" y="760175"/>
            <a:ext cx="4489208" cy="3611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dirty="0">
                <a:latin typeface="Helvetica" pitchFamily="2" charset="0"/>
                <a:cs typeface="Times New Roman"/>
              </a:rPr>
              <a:t>Vortices are the end state of many hydrodynamical instabilities </a:t>
            </a:r>
          </a:p>
          <a:p>
            <a:pPr marL="285750" indent="-285750">
              <a:buFont typeface="Arial"/>
              <a:buChar char="•"/>
            </a:pPr>
            <a:endParaRPr lang="en-US" sz="1400" dirty="0">
              <a:latin typeface="Helvetica" pitchFamily="2" charset="0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Helvetica" pitchFamily="2" charset="0"/>
                <a:cs typeface="Times New Roman"/>
              </a:rPr>
              <a:t>Dust gets concentrated towards the center </a:t>
            </a:r>
          </a:p>
          <a:p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Times New Roman"/>
              </a:rPr>
              <a:t>      </a:t>
            </a:r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Times New Roman"/>
              </a:rPr>
              <a:t>(Barge &amp; </a:t>
            </a:r>
            <a:r>
              <a:rPr lang="en-US" sz="12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Times New Roman"/>
              </a:rPr>
              <a:t>Sommeria</a:t>
            </a:r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Times New Roman"/>
              </a:rPr>
              <a:t> 1995, Klahr &amp; Henning 1997)</a:t>
            </a:r>
          </a:p>
          <a:p>
            <a:pPr marL="285750" indent="-285750">
              <a:buFont typeface="Arial"/>
              <a:buChar char="•"/>
            </a:pPr>
            <a:endParaRPr lang="en-US" sz="1400" dirty="0">
              <a:latin typeface="Helvetica" pitchFamily="2" charset="0"/>
              <a:cs typeface="Times New Roman"/>
            </a:endParaRPr>
          </a:p>
          <a:p>
            <a:r>
              <a:rPr lang="en-US" sz="1400" b="0" dirty="0">
                <a:cs typeface="Times New Roman"/>
              </a:rPr>
              <a:t>	</a:t>
            </a:r>
            <a:r>
              <a:rPr lang="el-GR" sz="1400" b="1" dirty="0">
                <a:cs typeface="Times New Roman"/>
              </a:rPr>
              <a:t>ε</a:t>
            </a:r>
            <a:r>
              <a:rPr lang="en-US" sz="1400" b="1" dirty="0">
                <a:cs typeface="Times New Roman"/>
              </a:rPr>
              <a:t> = </a:t>
            </a:r>
            <a:r>
              <a:rPr lang="el-GR" sz="1400" b="1" dirty="0">
                <a:cs typeface="Times New Roman"/>
              </a:rPr>
              <a:t>ε</a:t>
            </a:r>
            <a:r>
              <a:rPr lang="en-US" sz="1400" b="1" baseline="-25000" dirty="0">
                <a:cs typeface="Times New Roman"/>
              </a:rPr>
              <a:t>0</a:t>
            </a:r>
            <a:r>
              <a:rPr lang="en-US" sz="1400" b="1" dirty="0">
                <a:cs typeface="Times New Roman"/>
              </a:rPr>
              <a:t> (1+ St/</a:t>
            </a:r>
            <a:r>
              <a:rPr lang="el-GR" sz="1400" b="1" i="1" dirty="0">
                <a:cs typeface="Times New Roman"/>
              </a:rPr>
              <a:t>α</a:t>
            </a:r>
            <a:r>
              <a:rPr lang="en-US" sz="1400" b="1" i="1" baseline="-25000" dirty="0">
                <a:cs typeface="Times New Roman"/>
              </a:rPr>
              <a:t>t</a:t>
            </a:r>
            <a:r>
              <a:rPr lang="en-US" sz="1400" b="1" dirty="0">
                <a:cs typeface="Times New Roman"/>
              </a:rPr>
              <a:t>)</a:t>
            </a:r>
            <a:r>
              <a:rPr lang="en-US" sz="1400" b="1" baseline="30000" dirty="0">
                <a:cs typeface="Times New Roman"/>
              </a:rPr>
              <a:t>3/2</a:t>
            </a:r>
            <a:endParaRPr lang="el-GR" sz="1400" b="1" baseline="30000" dirty="0">
              <a:cs typeface="Times New Roman"/>
            </a:endParaRPr>
          </a:p>
          <a:p>
            <a:r>
              <a:rPr lang="el-GR" sz="1400" b="1" baseline="30000" dirty="0">
                <a:cs typeface="Times New Roman"/>
              </a:rPr>
              <a:t>                                 </a:t>
            </a:r>
            <a:r>
              <a:rPr lang="en-US" sz="1400" b="1" baseline="30000" dirty="0">
                <a:cs typeface="Times New Roman"/>
              </a:rPr>
              <a:t> </a:t>
            </a:r>
          </a:p>
          <a:p>
            <a:endParaRPr lang="en-US" sz="1400" baseline="30000" dirty="0">
              <a:latin typeface="Helvetica" pitchFamily="2" charset="0"/>
              <a:cs typeface="Times New Roman"/>
            </a:endParaRPr>
          </a:p>
          <a:p>
            <a:r>
              <a:rPr lang="en-US" sz="1400" dirty="0">
                <a:latin typeface="Helvetica" pitchFamily="2" charset="0"/>
                <a:cs typeface="Times New Roman"/>
              </a:rPr>
              <a:t>	</a:t>
            </a:r>
          </a:p>
          <a:p>
            <a:r>
              <a:rPr lang="en-US" sz="1400" dirty="0">
                <a:latin typeface="Helvetica" pitchFamily="2" charset="0"/>
                <a:cs typeface="Times New Roman"/>
              </a:rPr>
              <a:t>                 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Helvetica" pitchFamily="2" charset="0"/>
                <a:cs typeface="Times New Roman"/>
              </a:rPr>
              <a:t>Easily reaches dust-to-gas ratio 1 even for sub-solar metallicities</a:t>
            </a:r>
          </a:p>
          <a:p>
            <a:pPr marL="285750" indent="-285750">
              <a:buFont typeface="Arial"/>
              <a:buChar char="•"/>
            </a:pPr>
            <a:endParaRPr lang="en-US" sz="1400" dirty="0">
              <a:latin typeface="Helvetica" pitchFamily="2" charset="0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Helvetica" pitchFamily="2" charset="0"/>
                <a:cs typeface="Times New Roman"/>
              </a:rPr>
              <a:t>Prime sites for planet formation </a:t>
            </a:r>
            <a:br>
              <a:rPr lang="en-US" sz="1400" dirty="0">
                <a:latin typeface="Helvetica" pitchFamily="2" charset="0"/>
                <a:cs typeface="Times New Roman"/>
              </a:rPr>
            </a:br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Times New Roman"/>
              </a:rPr>
              <a:t>(Klahr 2006, Lyra et al. 2008, 2009, 2024, </a:t>
            </a:r>
            <a:r>
              <a:rPr lang="en-US" sz="12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Times New Roman"/>
              </a:rPr>
              <a:t>Raettig</a:t>
            </a:r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cs typeface="Times New Roman"/>
              </a:rPr>
              <a:t> et al. 2021)</a:t>
            </a:r>
            <a:endParaRPr lang="en-US" sz="1200" i="1" dirty="0">
              <a:latin typeface="Helvetica" pitchFamily="2" charset="0"/>
              <a:cs typeface="Times New Roman"/>
            </a:endParaRPr>
          </a:p>
        </p:txBody>
      </p:sp>
      <p:sp>
        <p:nvSpPr>
          <p:cNvPr id="35" name="Line 1">
            <a:extLst>
              <a:ext uri="{FF2B5EF4-FFF2-40B4-BE49-F238E27FC236}">
                <a16:creationId xmlns:a16="http://schemas.microsoft.com/office/drawing/2014/main" id="{F2357469-471B-5182-03A6-B3D816F0E0F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0116" y="3603121"/>
            <a:ext cx="2431394" cy="3071992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32"/>
          </a:p>
        </p:txBody>
      </p:sp>
      <p:grpSp>
        <p:nvGrpSpPr>
          <p:cNvPr id="36" name="Group 2">
            <a:extLst>
              <a:ext uri="{FF2B5EF4-FFF2-40B4-BE49-F238E27FC236}">
                <a16:creationId xmlns:a16="http://schemas.microsoft.com/office/drawing/2014/main" id="{B85451E0-DA61-8CCF-79E9-4C856BA704F0}"/>
              </a:ext>
            </a:extLst>
          </p:cNvPr>
          <p:cNvGrpSpPr>
            <a:grpSpLocks/>
          </p:cNvGrpSpPr>
          <p:nvPr/>
        </p:nvGrpSpPr>
        <p:grpSpPr bwMode="auto">
          <a:xfrm>
            <a:off x="1590325" y="4035851"/>
            <a:ext cx="2700589" cy="2664601"/>
            <a:chOff x="626" y="686"/>
            <a:chExt cx="1876" cy="1851"/>
          </a:xfrm>
        </p:grpSpPr>
        <p:sp>
          <p:nvSpPr>
            <p:cNvPr id="37" name="Freeform 3">
              <a:extLst>
                <a:ext uri="{FF2B5EF4-FFF2-40B4-BE49-F238E27FC236}">
                  <a16:creationId xmlns:a16="http://schemas.microsoft.com/office/drawing/2014/main" id="{79B90780-190D-81B6-F724-B7FAAC531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686"/>
              <a:ext cx="1877" cy="1851"/>
            </a:xfrm>
            <a:custGeom>
              <a:avLst/>
              <a:gdLst>
                <a:gd name="T0" fmla="*/ 4139 w 8280"/>
                <a:gd name="T1" fmla="*/ 0 h 8166"/>
                <a:gd name="T2" fmla="*/ 8278 w 8280"/>
                <a:gd name="T3" fmla="*/ 4082 h 8166"/>
                <a:gd name="T4" fmla="*/ 4139 w 8280"/>
                <a:gd name="T5" fmla="*/ 8164 h 8166"/>
                <a:gd name="T6" fmla="*/ 0 w 8280"/>
                <a:gd name="T7" fmla="*/ 4082 h 8166"/>
                <a:gd name="T8" fmla="*/ 4139 w 8280"/>
                <a:gd name="T9" fmla="*/ 0 h 8166"/>
                <a:gd name="T10" fmla="*/ 0 w 8280"/>
                <a:gd name="T11" fmla="*/ 0 h 8166"/>
                <a:gd name="T12" fmla="*/ 0 w 8280"/>
                <a:gd name="T13" fmla="*/ 0 h 8166"/>
                <a:gd name="T14" fmla="*/ 8279 w 8280"/>
                <a:gd name="T15" fmla="*/ 8165 h 8166"/>
                <a:gd name="T16" fmla="*/ 8279 w 8280"/>
                <a:gd name="T17" fmla="*/ 8165 h 8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0" h="8166">
                  <a:moveTo>
                    <a:pt x="4139" y="0"/>
                  </a:moveTo>
                  <a:cubicBezTo>
                    <a:pt x="6486" y="0"/>
                    <a:pt x="8278" y="1768"/>
                    <a:pt x="8278" y="4082"/>
                  </a:cubicBezTo>
                  <a:cubicBezTo>
                    <a:pt x="8278" y="6396"/>
                    <a:pt x="6486" y="8164"/>
                    <a:pt x="4139" y="8164"/>
                  </a:cubicBezTo>
                  <a:cubicBezTo>
                    <a:pt x="1792" y="8164"/>
                    <a:pt x="0" y="6396"/>
                    <a:pt x="0" y="4082"/>
                  </a:cubicBezTo>
                  <a:cubicBezTo>
                    <a:pt x="0" y="1768"/>
                    <a:pt x="1792" y="0"/>
                    <a:pt x="4139" y="0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8279" y="8165"/>
                  </a:moveTo>
                  <a:lnTo>
                    <a:pt x="8279" y="8165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/>
            </a:p>
          </p:txBody>
        </p:sp>
      </p:grpSp>
      <p:grpSp>
        <p:nvGrpSpPr>
          <p:cNvPr id="38" name="Group 6">
            <a:extLst>
              <a:ext uri="{FF2B5EF4-FFF2-40B4-BE49-F238E27FC236}">
                <a16:creationId xmlns:a16="http://schemas.microsoft.com/office/drawing/2014/main" id="{092C6639-171A-FA25-4502-AE464115A0BA}"/>
              </a:ext>
            </a:extLst>
          </p:cNvPr>
          <p:cNvGrpSpPr>
            <a:grpSpLocks/>
          </p:cNvGrpSpPr>
          <p:nvPr/>
        </p:nvGrpSpPr>
        <p:grpSpPr bwMode="auto">
          <a:xfrm>
            <a:off x="1328328" y="4368386"/>
            <a:ext cx="2034080" cy="2071507"/>
            <a:chOff x="444" y="917"/>
            <a:chExt cx="1413" cy="1439"/>
          </a:xfrm>
        </p:grpSpPr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64788D2C-D75D-67C8-C03A-8BE2993AC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" y="917"/>
              <a:ext cx="1414" cy="1439"/>
            </a:xfrm>
            <a:custGeom>
              <a:avLst/>
              <a:gdLst>
                <a:gd name="T0" fmla="*/ 3118 w 6238"/>
                <a:gd name="T1" fmla="*/ 0 h 6352"/>
                <a:gd name="T2" fmla="*/ 6236 w 6238"/>
                <a:gd name="T3" fmla="*/ 3174 h 6352"/>
                <a:gd name="T4" fmla="*/ 3118 w 6238"/>
                <a:gd name="T5" fmla="*/ 6349 h 6352"/>
                <a:gd name="T6" fmla="*/ 0 w 6238"/>
                <a:gd name="T7" fmla="*/ 3174 h 6352"/>
                <a:gd name="T8" fmla="*/ 3118 w 6238"/>
                <a:gd name="T9" fmla="*/ 0 h 6352"/>
                <a:gd name="T10" fmla="*/ 0 w 6238"/>
                <a:gd name="T11" fmla="*/ 0 h 6352"/>
                <a:gd name="T12" fmla="*/ 0 w 6238"/>
                <a:gd name="T13" fmla="*/ 0 h 6352"/>
                <a:gd name="T14" fmla="*/ 6237 w 6238"/>
                <a:gd name="T15" fmla="*/ 6351 h 6352"/>
                <a:gd name="T16" fmla="*/ 6237 w 6238"/>
                <a:gd name="T17" fmla="*/ 6351 h 6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38" h="6352">
                  <a:moveTo>
                    <a:pt x="3118" y="0"/>
                  </a:moveTo>
                  <a:cubicBezTo>
                    <a:pt x="4886" y="0"/>
                    <a:pt x="6236" y="1374"/>
                    <a:pt x="6236" y="3174"/>
                  </a:cubicBezTo>
                  <a:cubicBezTo>
                    <a:pt x="6236" y="4974"/>
                    <a:pt x="4886" y="6349"/>
                    <a:pt x="3118" y="6349"/>
                  </a:cubicBezTo>
                  <a:cubicBezTo>
                    <a:pt x="1350" y="6349"/>
                    <a:pt x="0" y="4974"/>
                    <a:pt x="0" y="3174"/>
                  </a:cubicBezTo>
                  <a:cubicBezTo>
                    <a:pt x="0" y="1374"/>
                    <a:pt x="1350" y="0"/>
                    <a:pt x="3118" y="0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lose/>
                  <a:moveTo>
                    <a:pt x="6237" y="6351"/>
                  </a:moveTo>
                  <a:lnTo>
                    <a:pt x="6237" y="6351"/>
                  </a:lnTo>
                  <a:close/>
                </a:path>
              </a:pathLst>
            </a:custGeom>
            <a:noFill/>
            <a:ln w="9525" cap="flat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632"/>
            </a:p>
          </p:txBody>
        </p:sp>
      </p:grpSp>
      <p:sp>
        <p:nvSpPr>
          <p:cNvPr id="40" name="Line 8">
            <a:extLst>
              <a:ext uri="{FF2B5EF4-FFF2-40B4-BE49-F238E27FC236}">
                <a16:creationId xmlns:a16="http://schemas.microsoft.com/office/drawing/2014/main" id="{F31F7A62-23BF-04AB-C26A-AD9F2A936A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2056" y="6429817"/>
            <a:ext cx="37428" cy="1439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32"/>
          </a:p>
        </p:txBody>
      </p:sp>
      <p:sp>
        <p:nvSpPr>
          <p:cNvPr id="41" name="Line 9">
            <a:extLst>
              <a:ext uri="{FF2B5EF4-FFF2-40B4-BE49-F238E27FC236}">
                <a16:creationId xmlns:a16="http://schemas.microsoft.com/office/drawing/2014/main" id="{7429AE9B-FB82-7F8A-F1AF-6EABA2534D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87835" y="4368386"/>
            <a:ext cx="102208" cy="1439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32"/>
          </a:p>
        </p:txBody>
      </p:sp>
      <p:sp>
        <p:nvSpPr>
          <p:cNvPr id="42" name="Line 10">
            <a:extLst>
              <a:ext uri="{FF2B5EF4-FFF2-40B4-BE49-F238E27FC236}">
                <a16:creationId xmlns:a16="http://schemas.microsoft.com/office/drawing/2014/main" id="{3542C3AD-A392-4F7E-652E-77F82C081A8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9844" y="5232114"/>
            <a:ext cx="1440" cy="185701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32"/>
          </a:p>
        </p:txBody>
      </p:sp>
      <p:sp>
        <p:nvSpPr>
          <p:cNvPr id="43" name="Line 11">
            <a:extLst>
              <a:ext uri="{FF2B5EF4-FFF2-40B4-BE49-F238E27FC236}">
                <a16:creationId xmlns:a16="http://schemas.microsoft.com/office/drawing/2014/main" id="{6D7782B4-F83B-7DEC-D366-C022F86338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65287" y="5429331"/>
            <a:ext cx="1439" cy="64780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32"/>
          </a:p>
        </p:txBody>
      </p:sp>
      <p:sp>
        <p:nvSpPr>
          <p:cNvPr id="44" name="Line 12">
            <a:extLst>
              <a:ext uri="{FF2B5EF4-FFF2-40B4-BE49-F238E27FC236}">
                <a16:creationId xmlns:a16="http://schemas.microsoft.com/office/drawing/2014/main" id="{0F69D084-54AC-EAE1-5470-C62383CC6E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8493" y="5381827"/>
            <a:ext cx="850772" cy="12955"/>
          </a:xfrm>
          <a:prstGeom prst="line">
            <a:avLst/>
          </a:prstGeom>
          <a:noFill/>
          <a:ln w="144000" cap="flat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32"/>
          </a:p>
        </p:txBody>
      </p:sp>
      <p:sp>
        <p:nvSpPr>
          <p:cNvPr id="45" name="Line 13">
            <a:extLst>
              <a:ext uri="{FF2B5EF4-FFF2-40B4-BE49-F238E27FC236}">
                <a16:creationId xmlns:a16="http://schemas.microsoft.com/office/drawing/2014/main" id="{50AF8494-A5F7-0AA2-4D02-EFB3DAE7549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28045" y="5367431"/>
            <a:ext cx="853651" cy="15835"/>
          </a:xfrm>
          <a:prstGeom prst="line">
            <a:avLst/>
          </a:prstGeom>
          <a:noFill/>
          <a:ln w="144000" cap="flat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32"/>
          </a:p>
        </p:txBody>
      </p:sp>
      <p:sp>
        <p:nvSpPr>
          <p:cNvPr id="46" name="Text Box 14">
            <a:extLst>
              <a:ext uri="{FF2B5EF4-FFF2-40B4-BE49-F238E27FC236}">
                <a16:creationId xmlns:a16="http://schemas.microsoft.com/office/drawing/2014/main" id="{B11F085C-9249-3EC5-B112-32A3956B2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6949" y="5590560"/>
            <a:ext cx="1690028" cy="513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1451" dirty="0" err="1">
                <a:solidFill>
                  <a:srgbClr val="0000FF"/>
                </a:solidFill>
                <a:latin typeface="Helvetica"/>
                <a:cs typeface="Helvetica"/>
              </a:rPr>
              <a:t>Coriolis</a:t>
            </a:r>
            <a:endParaRPr lang="en-US" sz="1451" dirty="0">
              <a:solidFill>
                <a:srgbClr val="0000FF"/>
              </a:solidFill>
              <a:latin typeface="Helvetica"/>
              <a:cs typeface="Helvetica"/>
            </a:endParaRPr>
          </a:p>
          <a:p>
            <a:pPr algn="ctr">
              <a:lnSpc>
                <a:spcPct val="116000"/>
              </a:lnSpc>
            </a:pPr>
            <a:r>
              <a:rPr lang="en-US" sz="1451" dirty="0">
                <a:solidFill>
                  <a:srgbClr val="0000FF"/>
                </a:solidFill>
                <a:latin typeface="Helvetica"/>
                <a:cs typeface="Helvetica"/>
              </a:rPr>
              <a:t>force</a:t>
            </a:r>
          </a:p>
        </p:txBody>
      </p:sp>
      <p:sp>
        <p:nvSpPr>
          <p:cNvPr id="47" name="Text Box 15">
            <a:extLst>
              <a:ext uri="{FF2B5EF4-FFF2-40B4-BE49-F238E27FC236}">
                <a16:creationId xmlns:a16="http://schemas.microsoft.com/office/drawing/2014/main" id="{A86A981F-528F-E85B-DE08-2871873C1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0640" y="5603517"/>
            <a:ext cx="1690028" cy="513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1451" dirty="0">
                <a:solidFill>
                  <a:srgbClr val="FF0000"/>
                </a:solidFill>
                <a:latin typeface="Helvetica"/>
                <a:cs typeface="Helvetica"/>
              </a:rPr>
              <a:t>Pressure </a:t>
            </a:r>
          </a:p>
          <a:p>
            <a:pPr algn="ctr">
              <a:lnSpc>
                <a:spcPct val="116000"/>
              </a:lnSpc>
            </a:pPr>
            <a:r>
              <a:rPr lang="en-US" sz="1451" dirty="0">
                <a:solidFill>
                  <a:srgbClr val="FF0000"/>
                </a:solidFill>
                <a:latin typeface="Helvetica"/>
                <a:cs typeface="Helvetica"/>
              </a:rPr>
              <a:t>force</a:t>
            </a:r>
          </a:p>
        </p:txBody>
      </p:sp>
      <p:sp>
        <p:nvSpPr>
          <p:cNvPr id="48" name="Text Box 16">
            <a:extLst>
              <a:ext uri="{FF2B5EF4-FFF2-40B4-BE49-F238E27FC236}">
                <a16:creationId xmlns:a16="http://schemas.microsoft.com/office/drawing/2014/main" id="{D6D0E889-A5AF-464D-1787-29324CFAE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2821" y="6469258"/>
            <a:ext cx="1690028" cy="513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1451" dirty="0">
                <a:latin typeface="Helvetica"/>
                <a:cs typeface="Helvetica"/>
              </a:rPr>
              <a:t>Vortex streamline</a:t>
            </a:r>
          </a:p>
        </p:txBody>
      </p:sp>
      <p:sp>
        <p:nvSpPr>
          <p:cNvPr id="49" name="Line 19">
            <a:extLst>
              <a:ext uri="{FF2B5EF4-FFF2-40B4-BE49-F238E27FC236}">
                <a16:creationId xmlns:a16="http://schemas.microsoft.com/office/drawing/2014/main" id="{262C572B-7F6A-DCDD-7AD6-F6E6C16E502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77572" y="4246024"/>
            <a:ext cx="221690" cy="148274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32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240BDF8-52D5-0EA6-FD5A-AB52761F9A75}"/>
              </a:ext>
            </a:extLst>
          </p:cNvPr>
          <p:cNvSpPr txBox="1"/>
          <p:nvPr/>
        </p:nvSpPr>
        <p:spPr>
          <a:xfrm>
            <a:off x="989529" y="240625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b="1" i="1" dirty="0">
                <a:cs typeface="Times New Roman"/>
              </a:rPr>
              <a:t>α</a:t>
            </a:r>
            <a:r>
              <a:rPr lang="en-US" sz="1400" b="1" i="1" baseline="-25000" dirty="0">
                <a:cs typeface="Times New Roman"/>
              </a:rPr>
              <a:t>t </a:t>
            </a:r>
            <a:r>
              <a:rPr lang="el-GR" sz="1400" dirty="0">
                <a:latin typeface="Helvetica" pitchFamily="2" charset="0"/>
              </a:rPr>
              <a:t>=</a:t>
            </a:r>
            <a:r>
              <a:rPr lang="en-US" sz="1400" dirty="0">
                <a:latin typeface="Helvetica" pitchFamily="2" charset="0"/>
              </a:rPr>
              <a:t>v</a:t>
            </a:r>
            <a:r>
              <a:rPr lang="en-US" sz="1400" baseline="-25000" dirty="0">
                <a:latin typeface="Helvetica" pitchFamily="2" charset="0"/>
              </a:rPr>
              <a:t>rms</a:t>
            </a:r>
            <a:r>
              <a:rPr lang="en-US" sz="1400" baseline="30000" dirty="0">
                <a:latin typeface="Helvetica" pitchFamily="2" charset="0"/>
              </a:rPr>
              <a:t>2</a:t>
            </a:r>
            <a:r>
              <a:rPr lang="en-US" sz="1400" dirty="0">
                <a:latin typeface="Helvetica" pitchFamily="2" charset="0"/>
              </a:rPr>
              <a:t>/c</a:t>
            </a:r>
            <a:r>
              <a:rPr lang="en-US" sz="1400" baseline="-25000" dirty="0">
                <a:latin typeface="Helvetica" pitchFamily="2" charset="0"/>
              </a:rPr>
              <a:t>s</a:t>
            </a:r>
            <a:r>
              <a:rPr lang="en-US" sz="1400" baseline="30000" dirty="0">
                <a:latin typeface="Helvetica" pitchFamily="2" charset="0"/>
              </a:rPr>
              <a:t>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16212A0-BEDB-0320-B8D6-D5935B876326}"/>
              </a:ext>
            </a:extLst>
          </p:cNvPr>
          <p:cNvSpPr txBox="1"/>
          <p:nvPr/>
        </p:nvSpPr>
        <p:spPr>
          <a:xfrm>
            <a:off x="2332791" y="2225682"/>
            <a:ext cx="15956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Helvetica" pitchFamily="2" charset="0"/>
                <a:cs typeface="Times New Roman"/>
              </a:rPr>
              <a:t>(Lyra &amp; Lin 2013)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FAA7364-4CB9-9BA8-A497-A62DAECBCE60}"/>
              </a:ext>
            </a:extLst>
          </p:cNvPr>
          <p:cNvSpPr/>
          <p:nvPr/>
        </p:nvSpPr>
        <p:spPr>
          <a:xfrm>
            <a:off x="824093" y="2047455"/>
            <a:ext cx="3043989" cy="722299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51AE884-0AC7-50C7-E9ED-2E0CCFB7B815}"/>
              </a:ext>
            </a:extLst>
          </p:cNvPr>
          <p:cNvSpPr txBox="1"/>
          <p:nvPr/>
        </p:nvSpPr>
        <p:spPr>
          <a:xfrm>
            <a:off x="4967082" y="3188097"/>
            <a:ext cx="25098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DSHARP, Andrews et al. (2018)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346DDBA-E824-475F-AD21-E88AA0F9A370}"/>
              </a:ext>
            </a:extLst>
          </p:cNvPr>
          <p:cNvSpPr txBox="1"/>
          <p:nvPr/>
        </p:nvSpPr>
        <p:spPr>
          <a:xfrm>
            <a:off x="4913457" y="6193672"/>
            <a:ext cx="25635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Dong et al. (2018),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Cassasus+Lyra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 (2019)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73997B1-ED00-55DA-7471-7CFA20AC7488}"/>
              </a:ext>
            </a:extLst>
          </p:cNvPr>
          <p:cNvSpPr txBox="1"/>
          <p:nvPr/>
        </p:nvSpPr>
        <p:spPr>
          <a:xfrm>
            <a:off x="9514151" y="6479996"/>
            <a:ext cx="18004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Raettig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, Lyra, &amp; Klahr (2021)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05F032A-FFE2-1F74-7D6B-5AEE1E7230ED}"/>
              </a:ext>
            </a:extLst>
          </p:cNvPr>
          <p:cNvSpPr txBox="1">
            <a:spLocks/>
          </p:cNvSpPr>
          <p:nvPr/>
        </p:nvSpPr>
        <p:spPr>
          <a:xfrm>
            <a:off x="9438507" y="64960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12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486602-0852-13A3-6B71-2D3C789744DF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</p:spTree>
    <p:extLst>
      <p:ext uri="{BB962C8B-B14F-4D97-AF65-F5344CB8AC3E}">
        <p14:creationId xmlns:p14="http://schemas.microsoft.com/office/powerpoint/2010/main" val="3467906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5A6F9-62C0-32CE-CD91-DDE7C1D9F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vie.mp4">
            <a:hlinkClick r:id="" action="ppaction://media"/>
            <a:extLst>
              <a:ext uri="{FF2B5EF4-FFF2-40B4-BE49-F238E27FC236}">
                <a16:creationId xmlns:a16="http://schemas.microsoft.com/office/drawing/2014/main" id="{4F3EF417-4309-5032-E716-A29015872C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5437" y="2164434"/>
            <a:ext cx="6749393" cy="3076646"/>
          </a:xfrm>
          <a:prstGeom prst="rect">
            <a:avLst/>
          </a:prstGeom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832E43E7-0540-776F-07DE-17BAA7977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999"/>
            <a:ext cx="12191999" cy="578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2000" b="1" dirty="0">
                <a:solidFill>
                  <a:schemeClr val="tx1"/>
                </a:solidFill>
                <a:latin typeface="Helvetica" pitchFamily="2" charset="0"/>
                <a:cs typeface="Baghdad" pitchFamily="2" charset="-78"/>
              </a:rPr>
              <a:t>Gravitational Collapse</a:t>
            </a:r>
          </a:p>
        </p:txBody>
      </p:sp>
      <p:sp>
        <p:nvSpPr>
          <p:cNvPr id="3" name="Text Box 30">
            <a:extLst>
              <a:ext uri="{FF2B5EF4-FFF2-40B4-BE49-F238E27FC236}">
                <a16:creationId xmlns:a16="http://schemas.microsoft.com/office/drawing/2014/main" id="{6AB4795B-9110-930C-7957-1771E919F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01289"/>
            <a:ext cx="12191999" cy="356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907" dirty="0">
                <a:latin typeface="Helvetica"/>
                <a:cs typeface="Helvetica"/>
              </a:rPr>
              <a:t>Lyra et al. (2024)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D81678-C3B9-AB6C-E3F3-0D5A5C32C357}"/>
              </a:ext>
            </a:extLst>
          </p:cNvPr>
          <p:cNvSpPr/>
          <p:nvPr/>
        </p:nvSpPr>
        <p:spPr>
          <a:xfrm>
            <a:off x="544858" y="6243637"/>
            <a:ext cx="11102281" cy="180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75A9E7-D79F-980D-52DF-B580B7D06019}"/>
              </a:ext>
            </a:extLst>
          </p:cNvPr>
          <p:cNvSpPr/>
          <p:nvPr/>
        </p:nvSpPr>
        <p:spPr>
          <a:xfrm>
            <a:off x="0" y="6609838"/>
            <a:ext cx="6174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00" dirty="0">
                <a:latin typeface="Helvetica Light" charset="0"/>
              </a:rPr>
              <a:t>W. Lyra</a:t>
            </a:r>
          </a:p>
        </p:txBody>
      </p:sp>
      <p:pic>
        <p:nvPicPr>
          <p:cNvPr id="11" name="Picture 10" descr="A graph of a mass function&#10;&#10;Description automatically generated">
            <a:extLst>
              <a:ext uri="{FF2B5EF4-FFF2-40B4-BE49-F238E27FC236}">
                <a16:creationId xmlns:a16="http://schemas.microsoft.com/office/drawing/2014/main" id="{50312C81-D33D-1C91-AF0D-7301DFA1F1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4909" y="1987761"/>
            <a:ext cx="4689713" cy="3433358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6FC7F062-DBF9-761D-F315-1F1FAD3B5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100" y="6496050"/>
            <a:ext cx="2743200" cy="365125"/>
          </a:xfrm>
        </p:spPr>
        <p:txBody>
          <a:bodyPr/>
          <a:lstStyle/>
          <a:p>
            <a:r>
              <a:rPr lang="en-US" dirty="0"/>
              <a:t>14/24</a:t>
            </a:r>
          </a:p>
        </p:txBody>
      </p:sp>
      <p:pic>
        <p:nvPicPr>
          <p:cNvPr id="13" name="Picture 12" descr="A close up of the moon&#10;&#10;Description automatically generated with medium confidence">
            <a:extLst>
              <a:ext uri="{FF2B5EF4-FFF2-40B4-BE49-F238E27FC236}">
                <a16:creationId xmlns:a16="http://schemas.microsoft.com/office/drawing/2014/main" id="{FE665FFC-1508-55F5-533B-DD486DD77C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8656" y="2558727"/>
            <a:ext cx="202850" cy="202850"/>
          </a:xfrm>
          <a:prstGeom prst="rect">
            <a:avLst/>
          </a:prstGeom>
        </p:spPr>
      </p:pic>
      <p:pic>
        <p:nvPicPr>
          <p:cNvPr id="14" name="Picture 13" descr="A picture containing indoor&#10;&#10;Description automatically generated">
            <a:extLst>
              <a:ext uri="{FF2B5EF4-FFF2-40B4-BE49-F238E27FC236}">
                <a16:creationId xmlns:a16="http://schemas.microsoft.com/office/drawing/2014/main" id="{BCB02298-DA28-AC74-9574-BEBD23DF4B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2200" y="2543657"/>
            <a:ext cx="435839" cy="43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4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393DF-AF17-5D44-7627-F56173C81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937E9-9D2B-722D-3681-A83DDC42B717}"/>
              </a:ext>
            </a:extLst>
          </p:cNvPr>
          <p:cNvSpPr txBox="1"/>
          <p:nvPr/>
        </p:nvSpPr>
        <p:spPr>
          <a:xfrm>
            <a:off x="321277" y="1301620"/>
            <a:ext cx="6873607" cy="128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>
                <a:solidFill>
                  <a:srgbClr val="040C28"/>
                </a:solidFill>
                <a:effectLst/>
                <a:latin typeface="Helvetica" pitchFamily="2" charset="0"/>
              </a:rPr>
              <a:t>Z (pop II):  </a:t>
            </a:r>
            <a:r>
              <a:rPr lang="en-US" sz="1400" b="0" i="0" dirty="0">
                <a:solidFill>
                  <a:srgbClr val="001D35"/>
                </a:solidFill>
                <a:effectLst/>
                <a:latin typeface="Helvetica" pitchFamily="2" charset="0"/>
              </a:rPr>
              <a:t>10</a:t>
            </a:r>
            <a:r>
              <a:rPr lang="en-US" sz="1400" b="0" i="0" baseline="30000" dirty="0">
                <a:solidFill>
                  <a:srgbClr val="040C28"/>
                </a:solidFill>
                <a:effectLst/>
                <a:latin typeface="Helvetica" pitchFamily="2" charset="0"/>
              </a:rPr>
              <a:t> −4</a:t>
            </a:r>
            <a:r>
              <a:rPr lang="en-US" sz="1400" b="0" i="0" dirty="0">
                <a:solidFill>
                  <a:srgbClr val="001D35"/>
                </a:solidFill>
                <a:effectLst/>
                <a:latin typeface="Helvetica" pitchFamily="2" charset="0"/>
              </a:rPr>
              <a:t> </a:t>
            </a:r>
            <a:r>
              <a:rPr lang="en-US" sz="1400" b="0" i="0" dirty="0">
                <a:solidFill>
                  <a:srgbClr val="040C28"/>
                </a:solidFill>
                <a:effectLst/>
                <a:latin typeface="Helvetica" pitchFamily="2" charset="0"/>
              </a:rPr>
              <a:t>Z</a:t>
            </a:r>
            <a:r>
              <a:rPr lang="en-US" sz="1400" b="0" i="0" baseline="-25000" dirty="0">
                <a:solidFill>
                  <a:srgbClr val="040C28"/>
                </a:solidFill>
                <a:effectLst/>
                <a:latin typeface="Helvetica" pitchFamily="2" charset="0"/>
              </a:rPr>
              <a:t>⊙ </a:t>
            </a:r>
            <a:r>
              <a:rPr lang="en-US" sz="1400" b="0" i="0" dirty="0">
                <a:solidFill>
                  <a:srgbClr val="001D35"/>
                </a:solidFill>
                <a:effectLst/>
                <a:latin typeface="Helvetica" pitchFamily="2" charset="0"/>
              </a:rPr>
              <a:t>≤ Z &lt; 10</a:t>
            </a:r>
            <a:r>
              <a:rPr lang="en-US" sz="1400" b="0" i="0" baseline="30000" dirty="0">
                <a:solidFill>
                  <a:srgbClr val="040C28"/>
                </a:solidFill>
                <a:effectLst/>
                <a:latin typeface="Helvetica" pitchFamily="2" charset="0"/>
              </a:rPr>
              <a:t> −1</a:t>
            </a:r>
            <a:r>
              <a:rPr lang="en-US" sz="1400" b="0" i="0" dirty="0">
                <a:solidFill>
                  <a:srgbClr val="040C28"/>
                </a:solidFill>
                <a:effectLst/>
                <a:latin typeface="Helvetica" pitchFamily="2" charset="0"/>
              </a:rPr>
              <a:t> Z</a:t>
            </a:r>
            <a:r>
              <a:rPr lang="en-US" sz="1400" b="0" i="0" baseline="-25000" dirty="0">
                <a:solidFill>
                  <a:srgbClr val="040C28"/>
                </a:solidFill>
                <a:effectLst/>
                <a:latin typeface="Helvetica" pitchFamily="2" charset="0"/>
              </a:rPr>
              <a:t>⊙</a:t>
            </a:r>
            <a:endParaRPr lang="en-US" sz="1400" dirty="0">
              <a:solidFill>
                <a:srgbClr val="040C28"/>
              </a:solidFill>
              <a:latin typeface="Helvetica" pitchFamily="2" charset="0"/>
            </a:endParaRPr>
          </a:p>
          <a:p>
            <a:r>
              <a:rPr lang="en-US" sz="1400" b="0" i="0" dirty="0">
                <a:solidFill>
                  <a:srgbClr val="040C28"/>
                </a:solidFill>
                <a:effectLst/>
                <a:latin typeface="Helvetica" pitchFamily="2" charset="0"/>
              </a:rPr>
              <a:t>Z (pop III) ≈&lt; 10</a:t>
            </a:r>
            <a:r>
              <a:rPr lang="en-US" sz="1400" b="0" i="0" baseline="30000" dirty="0">
                <a:solidFill>
                  <a:srgbClr val="040C28"/>
                </a:solidFill>
                <a:effectLst/>
                <a:latin typeface="Helvetica" pitchFamily="2" charset="0"/>
              </a:rPr>
              <a:t>−4</a:t>
            </a:r>
            <a:r>
              <a:rPr lang="en-US" sz="1400" b="0" i="0" dirty="0">
                <a:solidFill>
                  <a:srgbClr val="040C28"/>
                </a:solidFill>
                <a:effectLst/>
                <a:latin typeface="Helvetica" pitchFamily="2" charset="0"/>
              </a:rPr>
              <a:t> Z</a:t>
            </a:r>
            <a:r>
              <a:rPr lang="en-US" sz="1400" b="0" i="0" baseline="-25000" dirty="0">
                <a:solidFill>
                  <a:srgbClr val="040C28"/>
                </a:solidFill>
                <a:effectLst/>
                <a:latin typeface="Helvetica" pitchFamily="2" charset="0"/>
              </a:rPr>
              <a:t>⊙</a:t>
            </a:r>
          </a:p>
          <a:p>
            <a:endParaRPr lang="en-US" sz="1400" baseline="-25000" dirty="0">
              <a:solidFill>
                <a:srgbClr val="040C28"/>
              </a:solidFill>
              <a:latin typeface="Helvetica" pitchFamily="2" charset="0"/>
            </a:endParaRPr>
          </a:p>
          <a:p>
            <a:r>
              <a:rPr lang="en-US" sz="1400" b="0" i="0" dirty="0">
                <a:solidFill>
                  <a:srgbClr val="040C28"/>
                </a:solidFill>
                <a:effectLst/>
                <a:latin typeface="Helvetica" pitchFamily="2" charset="0"/>
              </a:rPr>
              <a:t>The boost in dust-to-gas ratio might be able </a:t>
            </a:r>
          </a:p>
          <a:p>
            <a:r>
              <a:rPr lang="en-US" sz="1400" b="0" i="0" dirty="0">
                <a:solidFill>
                  <a:srgbClr val="040C28"/>
                </a:solidFill>
                <a:effectLst/>
                <a:latin typeface="Helvetica" pitchFamily="2" charset="0"/>
              </a:rPr>
              <a:t>to get the grains into the strong clumping regime</a:t>
            </a:r>
          </a:p>
          <a:p>
            <a:endParaRPr lang="en-US" baseline="-25000" dirty="0">
              <a:solidFill>
                <a:srgbClr val="040C28"/>
              </a:solidFill>
              <a:latin typeface="Helvetica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7F6D2A-BA1B-0E31-7668-8555D68B016D}"/>
              </a:ext>
            </a:extLst>
          </p:cNvPr>
          <p:cNvSpPr txBox="1"/>
          <p:nvPr/>
        </p:nvSpPr>
        <p:spPr>
          <a:xfrm>
            <a:off x="2094671" y="2871280"/>
            <a:ext cx="175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Z</a:t>
            </a:r>
            <a:r>
              <a:rPr lang="en-US" dirty="0">
                <a:solidFill>
                  <a:srgbClr val="1D1C1D"/>
                </a:solidFill>
                <a:latin typeface="Slack-Lato"/>
              </a:rPr>
              <a:t> 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= Z</a:t>
            </a:r>
            <a:r>
              <a:rPr lang="en-US" b="0" i="0" baseline="-25000" dirty="0">
                <a:solidFill>
                  <a:srgbClr val="040C28"/>
                </a:solidFill>
                <a:effectLst/>
                <a:latin typeface="Google Sans"/>
              </a:rPr>
              <a:t>☉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10</a:t>
            </a:r>
            <a:r>
              <a:rPr lang="en-US" b="0" i="0" baseline="30000" dirty="0">
                <a:solidFill>
                  <a:srgbClr val="1D1C1D"/>
                </a:solidFill>
                <a:effectLst/>
                <a:latin typeface="Slack-Lato"/>
              </a:rPr>
              <a:t>[Fe/H]</a:t>
            </a:r>
            <a:endParaRPr lang="en-US" baseline="30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B9FCAF-5AA1-132C-5B9B-A87D5AB8A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7" y="3200730"/>
            <a:ext cx="4319905" cy="3552285"/>
          </a:xfrm>
          <a:prstGeom prst="rect">
            <a:avLst/>
          </a:prstGeom>
        </p:spPr>
      </p:pic>
      <p:sp>
        <p:nvSpPr>
          <p:cNvPr id="5" name="Text Box 1">
            <a:extLst>
              <a:ext uri="{FF2B5EF4-FFF2-40B4-BE49-F238E27FC236}">
                <a16:creationId xmlns:a16="http://schemas.microsoft.com/office/drawing/2014/main" id="{03DED3E8-FF11-1F70-BE35-A7562CDE2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480" y="244448"/>
            <a:ext cx="5480315" cy="32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2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Vortex “Boost” Z = Z</a:t>
            </a:r>
            <a:r>
              <a:rPr lang="en-US" sz="2000" b="1" baseline="-25000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0 </a:t>
            </a:r>
            <a:r>
              <a:rPr lang="en-US" sz="2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(1 + St/</a:t>
            </a:r>
            <a:r>
              <a:rPr lang="el-GR" sz="2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α</a:t>
            </a:r>
            <a:r>
              <a:rPr lang="en-US" sz="2000" b="1" baseline="-25000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t</a:t>
            </a:r>
            <a:r>
              <a:rPr lang="en-US" sz="2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) </a:t>
            </a:r>
          </a:p>
          <a:p>
            <a:pPr algn="ctr">
              <a:lnSpc>
                <a:spcPct val="116000"/>
              </a:lnSpc>
            </a:pPr>
            <a:r>
              <a:rPr lang="en-US" sz="2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For </a:t>
            </a:r>
            <a:r>
              <a:rPr lang="en-US" sz="2000" b="1" dirty="0">
                <a:latin typeface="Helvetica"/>
                <a:cs typeface="Helvetica"/>
              </a:rPr>
              <a:t>Population II and III stars</a:t>
            </a:r>
          </a:p>
          <a:p>
            <a:pPr algn="ctr">
              <a:lnSpc>
                <a:spcPct val="116000"/>
              </a:lnSpc>
            </a:pPr>
            <a:r>
              <a:rPr lang="en-US" sz="2176" b="1" baseline="-25000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19DD6F3-B81D-FB4B-90DB-98F2C231E087}"/>
              </a:ext>
            </a:extLst>
          </p:cNvPr>
          <p:cNvCxnSpPr>
            <a:cxnSpLocks/>
          </p:cNvCxnSpPr>
          <p:nvPr/>
        </p:nvCxnSpPr>
        <p:spPr>
          <a:xfrm flipV="1">
            <a:off x="1321470" y="4139047"/>
            <a:ext cx="0" cy="2275384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screenshot of a graph&#10;&#10;AI-generated content may be incorrect.">
            <a:extLst>
              <a:ext uri="{FF2B5EF4-FFF2-40B4-BE49-F238E27FC236}">
                <a16:creationId xmlns:a16="http://schemas.microsoft.com/office/drawing/2014/main" id="{9049E62D-3B32-9A09-A187-5264FC30F0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9843"/>
          <a:stretch>
            <a:fillRect/>
          </a:stretch>
        </p:blipFill>
        <p:spPr>
          <a:xfrm>
            <a:off x="7366770" y="339213"/>
            <a:ext cx="3956383" cy="6518787"/>
          </a:xfrm>
          <a:prstGeom prst="rect">
            <a:avLst/>
          </a:prstGeom>
        </p:spPr>
      </p:pic>
      <p:pic>
        <p:nvPicPr>
          <p:cNvPr id="13" name="Picture 12" descr="A screenshot of a graph&#10;&#10;AI-generated content may be incorrect.">
            <a:extLst>
              <a:ext uri="{FF2B5EF4-FFF2-40B4-BE49-F238E27FC236}">
                <a16:creationId xmlns:a16="http://schemas.microsoft.com/office/drawing/2014/main" id="{97D15FBB-5BB6-F8D2-E0C1-ECAC33E9EB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620"/>
          <a:stretch>
            <a:fillRect/>
          </a:stretch>
        </p:blipFill>
        <p:spPr>
          <a:xfrm>
            <a:off x="11308409" y="339213"/>
            <a:ext cx="879987" cy="65187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9EB5A8-6664-0554-9533-3C97D945090F}"/>
                  </a:ext>
                </a:extLst>
              </p:cNvPr>
              <p:cNvSpPr txBox="1"/>
              <p:nvPr/>
            </p:nvSpPr>
            <p:spPr>
              <a:xfrm>
                <a:off x="5733932" y="-16434"/>
                <a:ext cx="6008183" cy="4049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  <a:latin typeface="Baskerville Old Face" panose="02020602080505020303" pitchFamily="18" charset="77"/>
                  </a:rPr>
                  <a:t>This simulation: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=1.6×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=5×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frag</m:t>
                        </m:r>
                      </m:sub>
                    </m:sSub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</m:t>
                    </m:r>
                    <m:sSup>
                      <m:sSupPr>
                        <m:ctrl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ms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9EB5A8-6664-0554-9533-3C97D94509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932" y="-16434"/>
                <a:ext cx="6008183" cy="404919"/>
              </a:xfrm>
              <a:prstGeom prst="rect">
                <a:avLst/>
              </a:prstGeom>
              <a:blipFill>
                <a:blip r:embed="rId4"/>
                <a:stretch>
                  <a:fillRect l="-844" t="-3030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213749CB-8A7A-9B53-1A88-04DEDCF35DE8}"/>
              </a:ext>
            </a:extLst>
          </p:cNvPr>
          <p:cNvSpPr txBox="1"/>
          <p:nvPr/>
        </p:nvSpPr>
        <p:spPr>
          <a:xfrm>
            <a:off x="4929919" y="1532452"/>
            <a:ext cx="25415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  <a:cs typeface="Times New Roman"/>
              </a:rPr>
              <a:t>Post-process </a:t>
            </a:r>
            <a:r>
              <a:rPr lang="en-US" sz="1400" dirty="0" err="1">
                <a:latin typeface="Helvetica" pitchFamily="2" charset="0"/>
                <a:cs typeface="Times New Roman"/>
              </a:rPr>
              <a:t>DustPy</a:t>
            </a:r>
            <a:r>
              <a:rPr lang="en-US" sz="1400" dirty="0">
                <a:latin typeface="Helvetica" pitchFamily="2" charset="0"/>
                <a:cs typeface="Times New Roman"/>
              </a:rPr>
              <a:t> data to find solid-to-gas ratio for all possible vortex formation times and locations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Helvetica" pitchFamily="2" charset="0"/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  <a:cs typeface="Times New Roman"/>
              </a:rPr>
              <a:t>Is the solid-to-gas ratio high enough for planetesimal formation inside the vortex? </a:t>
            </a:r>
            <a:r>
              <a:rPr lang="en-US" sz="1400" dirty="0">
                <a:solidFill>
                  <a:srgbClr val="C00000"/>
                </a:solidFill>
                <a:latin typeface="Helvetica" pitchFamily="2" charset="0"/>
                <a:cs typeface="Times New Roman"/>
              </a:rPr>
              <a:t>Yes!</a:t>
            </a:r>
            <a:endParaRPr lang="en-US" sz="1400" dirty="0">
              <a:latin typeface="Helvetica" pitchFamily="2" charset="0"/>
              <a:cs typeface="Times New Roman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28808B8-D30A-30AC-8A98-18C1F7FA03C4}"/>
              </a:ext>
            </a:extLst>
          </p:cNvPr>
          <p:cNvSpPr txBox="1"/>
          <p:nvPr/>
        </p:nvSpPr>
        <p:spPr>
          <a:xfrm>
            <a:off x="7976020" y="744132"/>
            <a:ext cx="1413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askerville Old Face" panose="02020602080505020303" pitchFamily="18" charset="77"/>
              </a:rPr>
              <a:t>Density-weighted average Stokes number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AB3B10-BACC-484B-59B5-5CA409534FC1}"/>
              </a:ext>
            </a:extLst>
          </p:cNvPr>
          <p:cNvSpPr txBox="1"/>
          <p:nvPr/>
        </p:nvSpPr>
        <p:spPr>
          <a:xfrm>
            <a:off x="8012450" y="2671224"/>
            <a:ext cx="122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askerville Old Face" panose="02020602080505020303" pitchFamily="18" charset="77"/>
              </a:rPr>
              <a:t>Solid-to-gas midplane density ratio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BF05FE-1CBB-23DD-25E9-4D55B8E27E57}"/>
              </a:ext>
            </a:extLst>
          </p:cNvPr>
          <p:cNvSpPr txBox="1"/>
          <p:nvPr/>
        </p:nvSpPr>
        <p:spPr>
          <a:xfrm>
            <a:off x="8012450" y="4598316"/>
            <a:ext cx="1413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skerville Old Face" panose="02020602080505020303" pitchFamily="18" charset="77"/>
              </a:rPr>
              <a:t>When and where planetesimals can form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7F119AE-FA43-B85B-1F20-C95C21FBE74A}"/>
              </a:ext>
            </a:extLst>
          </p:cNvPr>
          <p:cNvCxnSpPr>
            <a:cxnSpLocks/>
          </p:cNvCxnSpPr>
          <p:nvPr/>
        </p:nvCxnSpPr>
        <p:spPr>
          <a:xfrm flipV="1">
            <a:off x="1321470" y="5811253"/>
            <a:ext cx="1649501" cy="603178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084F20C-101C-8332-71EE-038580EB3897}"/>
              </a:ext>
            </a:extLst>
          </p:cNvPr>
          <p:cNvSpPr txBox="1"/>
          <p:nvPr/>
        </p:nvSpPr>
        <p:spPr>
          <a:xfrm>
            <a:off x="-1" y="6615721"/>
            <a:ext cx="12199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Eriksson et al. (2025)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10DD431-181D-27C4-4AF0-D7392F9113E1}"/>
              </a:ext>
            </a:extLst>
          </p:cNvPr>
          <p:cNvSpPr txBox="1">
            <a:spLocks/>
          </p:cNvSpPr>
          <p:nvPr/>
        </p:nvSpPr>
        <p:spPr>
          <a:xfrm>
            <a:off x="9463219" y="6504634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14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B64AA8-5600-BA96-F4B6-B441970FF93E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</p:spTree>
    <p:extLst>
      <p:ext uri="{BB962C8B-B14F-4D97-AF65-F5344CB8AC3E}">
        <p14:creationId xmlns:p14="http://schemas.microsoft.com/office/powerpoint/2010/main" val="377823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467D3-2B40-31F2-F19F-7C44AAA1C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EDC7E2-3E96-49CA-B4E3-CC13412F4856}"/>
              </a:ext>
            </a:extLst>
          </p:cNvPr>
          <p:cNvSpPr txBox="1"/>
          <p:nvPr/>
        </p:nvSpPr>
        <p:spPr>
          <a:xfrm>
            <a:off x="355850" y="1238977"/>
            <a:ext cx="849368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  <a:cs typeface="Times New Roman"/>
              </a:rPr>
              <a:t>The positive loop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cs typeface="Times New Roman"/>
              </a:rPr>
              <a:t>(</a:t>
            </a: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cs typeface="Times New Roman"/>
              </a:rPr>
              <a:t>Tominaga et al. 2021, 2022ab, Tominaga &amp; Tanaka 2025, </a:t>
            </a:r>
            <a:r>
              <a:rPr lang="en-US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cs typeface="Times New Roman"/>
              </a:rPr>
              <a:t>Carrera+Lyra</a:t>
            </a: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cs typeface="Times New Roman"/>
              </a:rPr>
              <a:t> 2025a)</a:t>
            </a:r>
            <a:endParaRPr lang="en-US" sz="1200" i="1" dirty="0">
              <a:latin typeface="Helvetica" pitchFamily="2" charset="0"/>
              <a:cs typeface="Times New Roman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Helvetica" pitchFamily="2" charset="0"/>
                <a:cs typeface="Times New Roman"/>
              </a:rPr>
              <a:t>Higher dust density promotes coagulation </a:t>
            </a:r>
            <a:r>
              <a:rPr lang="en-US" sz="1400" i="1" dirty="0" err="1">
                <a:latin typeface="Helvetica" pitchFamily="2" charset="0"/>
                <a:cs typeface="Times New Roman"/>
              </a:rPr>
              <a:t>t</a:t>
            </a:r>
            <a:r>
              <a:rPr lang="en-US" sz="1400" baseline="-25000" dirty="0" err="1">
                <a:latin typeface="Helvetica" pitchFamily="2" charset="0"/>
                <a:cs typeface="Times New Roman"/>
              </a:rPr>
              <a:t>coag</a:t>
            </a:r>
            <a:r>
              <a:rPr lang="en-US" sz="1400" dirty="0">
                <a:latin typeface="Helvetica" pitchFamily="2" charset="0"/>
                <a:cs typeface="Times New Roman"/>
              </a:rPr>
              <a:t> </a:t>
            </a:r>
            <a:r>
              <a:rPr lang="en-US" sz="1400" dirty="0">
                <a:latin typeface="Helvetica" pitchFamily="2" charset="0"/>
              </a:rPr>
              <a:t>∝</a:t>
            </a:r>
            <a:r>
              <a:rPr lang="en-US" sz="1400" dirty="0">
                <a:latin typeface="Helvetica" pitchFamily="2" charset="0"/>
                <a:cs typeface="Times New Roman"/>
              </a:rPr>
              <a:t> </a:t>
            </a:r>
            <a:r>
              <a:rPr lang="en-US" sz="1400" baseline="30000" dirty="0">
                <a:latin typeface="Helvetica" pitchFamily="2" charset="0"/>
                <a:cs typeface="Times New Roman"/>
              </a:rPr>
              <a:t>1</a:t>
            </a:r>
            <a:r>
              <a:rPr lang="en-US" sz="1400" dirty="0">
                <a:latin typeface="Helvetica" pitchFamily="2" charset="0"/>
                <a:cs typeface="Times New Roman"/>
              </a:rPr>
              <a:t>/</a:t>
            </a:r>
            <a:r>
              <a:rPr lang="en-US" sz="1400" baseline="-25000" dirty="0">
                <a:latin typeface="Helvetica" pitchFamily="2" charset="0"/>
                <a:cs typeface="Times New Roman"/>
              </a:rPr>
              <a:t>Z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  <a:cs typeface="Times New Roman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Helvetica" pitchFamily="2" charset="0"/>
                <a:cs typeface="Times New Roman"/>
              </a:rPr>
              <a:t>Larger grains concentrate better</a:t>
            </a:r>
          </a:p>
          <a:p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Helvetica" pitchFamily="2" charset="0"/>
                <a:cs typeface="Times New Roman"/>
              </a:rPr>
              <a:t>Dust loading dampens the turbulence </a:t>
            </a: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cs typeface="Times New Roman"/>
              </a:rPr>
              <a:t>(Lyra et al. 2024)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Helvetica" pitchFamily="2" charset="0"/>
                <a:cs typeface="Times New Roman"/>
              </a:rPr>
              <a:t>also leads to positive loop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cs typeface="Times New Roman"/>
              </a:rPr>
              <a:t> </a:t>
            </a: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cs typeface="Times New Roman"/>
              </a:rPr>
              <a:t>(</a:t>
            </a:r>
            <a:r>
              <a:rPr lang="en-US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cs typeface="Times New Roman"/>
              </a:rPr>
              <a:t>Carrera+Lyra</a:t>
            </a: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cs typeface="Times New Roman"/>
              </a:rPr>
              <a:t> 2025b)</a:t>
            </a:r>
            <a:endParaRPr lang="en-US" sz="1200" i="1" dirty="0">
              <a:latin typeface="Helvetica" pitchFamily="2" charset="0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endParaRPr lang="en-US" sz="1400" dirty="0">
              <a:latin typeface="Helvetica" pitchFamily="2" charset="0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Helvetica" pitchFamily="2" charset="0"/>
                <a:cs typeface="Times New Roman"/>
              </a:rPr>
              <a:t>Both Stokes number St (</a:t>
            </a:r>
            <a:r>
              <a:rPr lang="en-US" sz="1400" dirty="0"/>
              <a:t>↑</a:t>
            </a:r>
            <a:r>
              <a:rPr lang="en-US" sz="1400" dirty="0">
                <a:latin typeface="Helvetica" pitchFamily="2" charset="0"/>
                <a:cs typeface="Times New Roman"/>
              </a:rPr>
              <a:t>) and diffusion parameter </a:t>
            </a:r>
            <a:r>
              <a:rPr lang="el-GR" sz="1400" dirty="0">
                <a:latin typeface="Helvetica" pitchFamily="2" charset="0"/>
                <a:cs typeface="Times New Roman"/>
              </a:rPr>
              <a:t>α</a:t>
            </a:r>
            <a:r>
              <a:rPr lang="en-US" sz="1400" baseline="-25000" dirty="0">
                <a:latin typeface="Helvetica" pitchFamily="2" charset="0"/>
                <a:cs typeface="Times New Roman"/>
              </a:rPr>
              <a:t>t</a:t>
            </a:r>
            <a:r>
              <a:rPr lang="en-US" sz="1400" dirty="0">
                <a:latin typeface="Helvetica" pitchFamily="2" charset="0"/>
                <a:cs typeface="Times New Roman"/>
              </a:rPr>
              <a:t> (</a:t>
            </a:r>
            <a:r>
              <a:rPr lang="en-US" sz="1400" dirty="0"/>
              <a:t>↓</a:t>
            </a:r>
            <a:r>
              <a:rPr lang="en-US" sz="1400" dirty="0">
                <a:latin typeface="Helvetica" pitchFamily="2" charset="0"/>
                <a:cs typeface="Times New Roman"/>
              </a:rPr>
              <a:t>) are functions of Z (</a:t>
            </a:r>
            <a:r>
              <a:rPr lang="en-US" sz="1400" dirty="0"/>
              <a:t>↑</a:t>
            </a:r>
            <a:r>
              <a:rPr lang="en-US" sz="1400" dirty="0">
                <a:latin typeface="Helvetica" pitchFamily="2" charset="0"/>
                <a:cs typeface="Times New Roman"/>
              </a:rPr>
              <a:t>)</a:t>
            </a:r>
            <a:endParaRPr lang="el-GR" sz="1400" dirty="0">
              <a:latin typeface="Helvetica" pitchFamily="2" charset="0"/>
              <a:cs typeface="Times New Roman"/>
            </a:endParaRPr>
          </a:p>
          <a:p>
            <a:r>
              <a:rPr lang="en-US" sz="1400" dirty="0">
                <a:latin typeface="Helvetica" pitchFamily="2" charset="0"/>
                <a:cs typeface="Times New Roman"/>
              </a:rPr>
              <a:t>      </a:t>
            </a:r>
          </a:p>
          <a:p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 pitchFamily="2" charset="0"/>
                <a:cs typeface="Times New Roman"/>
              </a:rPr>
              <a:t>      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5BD153-C098-7405-1550-A7D05425B3FD}"/>
              </a:ext>
            </a:extLst>
          </p:cNvPr>
          <p:cNvSpPr txBox="1"/>
          <p:nvPr/>
        </p:nvSpPr>
        <p:spPr>
          <a:xfrm>
            <a:off x="416012" y="205672"/>
            <a:ext cx="1079741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latin typeface="Helvetica" pitchFamily="2" charset="0"/>
                <a:cs typeface="Times New Roman"/>
              </a:rPr>
              <a:t>Vortex boost +</a:t>
            </a:r>
            <a:r>
              <a:rPr lang="el-GR" sz="2000" dirty="0">
                <a:latin typeface="Helvetica" pitchFamily="2" charset="0"/>
                <a:cs typeface="Times New Roman"/>
              </a:rPr>
              <a:t> </a:t>
            </a:r>
            <a:r>
              <a:rPr lang="en-US" sz="2000" dirty="0">
                <a:latin typeface="Helvetica" pitchFamily="2" charset="0"/>
                <a:cs typeface="Times New Roman"/>
              </a:rPr>
              <a:t>Dynamical Dust Loading + Coagulation</a:t>
            </a:r>
          </a:p>
          <a:p>
            <a:pPr algn="ctr"/>
            <a:r>
              <a:rPr lang="en-US" sz="2000" b="1" i="1" dirty="0">
                <a:latin typeface="Helvetica" pitchFamily="2" charset="0"/>
                <a:cs typeface="Times New Roman"/>
              </a:rPr>
              <a:t>Positive Feeback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F85471-4BFE-D42C-1D7E-DA5280533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8309" y="1743963"/>
            <a:ext cx="5273691" cy="3875060"/>
          </a:xfrm>
          <a:prstGeom prst="rect">
            <a:avLst/>
          </a:prstGeom>
        </p:spPr>
      </p:pic>
      <p:pic>
        <p:nvPicPr>
          <p:cNvPr id="5" name="Picture 4" descr="A collage of graphs&#10;&#10;AI-generated content may be incorrect.">
            <a:extLst>
              <a:ext uri="{FF2B5EF4-FFF2-40B4-BE49-F238E27FC236}">
                <a16:creationId xmlns:a16="http://schemas.microsoft.com/office/drawing/2014/main" id="{3714E108-5072-E3F3-8FC2-E1010B8D9F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0979" b="51223"/>
          <a:stretch>
            <a:fillRect/>
          </a:stretch>
        </p:blipFill>
        <p:spPr>
          <a:xfrm>
            <a:off x="675692" y="3500849"/>
            <a:ext cx="5853947" cy="2743200"/>
          </a:xfrm>
          <a:prstGeom prst="rect">
            <a:avLst/>
          </a:prstGeom>
        </p:spPr>
      </p:pic>
      <p:pic>
        <p:nvPicPr>
          <p:cNvPr id="7" name="Picture 6" descr="A collage of graphs&#10;&#10;AI-generated content may be incorrect.">
            <a:extLst>
              <a:ext uri="{FF2B5EF4-FFF2-40B4-BE49-F238E27FC236}">
                <a16:creationId xmlns:a16="http://schemas.microsoft.com/office/drawing/2014/main" id="{0A6BB7B9-1E82-8F1F-3D0D-A038BC1A0C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3052" r="30979"/>
          <a:stretch>
            <a:fillRect/>
          </a:stretch>
        </p:blipFill>
        <p:spPr>
          <a:xfrm>
            <a:off x="598532" y="6242572"/>
            <a:ext cx="5883195" cy="3926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C6EECED-BEA8-2C0F-DAC2-5A4C9DA98C16}"/>
              </a:ext>
            </a:extLst>
          </p:cNvPr>
          <p:cNvSpPr/>
          <p:nvPr/>
        </p:nvSpPr>
        <p:spPr>
          <a:xfrm>
            <a:off x="6491873" y="3554741"/>
            <a:ext cx="114925" cy="261514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0C75C0-691B-EDF1-CB7B-FEBDEB6DB21B}"/>
              </a:ext>
            </a:extLst>
          </p:cNvPr>
          <p:cNvSpPr txBox="1"/>
          <p:nvPr/>
        </p:nvSpPr>
        <p:spPr>
          <a:xfrm>
            <a:off x="931594" y="3167390"/>
            <a:ext cx="50494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Z = Z</a:t>
            </a:r>
            <a:r>
              <a:rPr lang="en-US" b="1" baseline="-25000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0 </a:t>
            </a:r>
            <a:r>
              <a:rPr lang="en-US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[1+ St(Z) / </a:t>
            </a:r>
            <a:r>
              <a:rPr lang="el-GR" b="1" i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α</a:t>
            </a:r>
            <a:r>
              <a:rPr lang="en-US" b="1" i="1" baseline="-25000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t</a:t>
            </a:r>
            <a:r>
              <a:rPr lang="en-US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(Z)]</a:t>
            </a:r>
          </a:p>
          <a:p>
            <a:r>
              <a:rPr lang="en-US" dirty="0">
                <a:latin typeface="Helvetica" pitchFamily="2" charset="0"/>
                <a:cs typeface="Times New Roman"/>
              </a:rPr>
              <a:t>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A744EA-3558-3980-15D8-5BD239A1DC15}"/>
              </a:ext>
            </a:extLst>
          </p:cNvPr>
          <p:cNvSpPr txBox="1"/>
          <p:nvPr/>
        </p:nvSpPr>
        <p:spPr>
          <a:xfrm>
            <a:off x="41337" y="6598490"/>
            <a:ext cx="12199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Lyra et al. (2024), Carrera et al. (2025)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0D6E23B-5194-89D5-2675-838D23B099DE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15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0E4E1D-ED02-8A99-D3AA-296E2031AEFD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</p:spTree>
    <p:extLst>
      <p:ext uri="{BB962C8B-B14F-4D97-AF65-F5344CB8AC3E}">
        <p14:creationId xmlns:p14="http://schemas.microsoft.com/office/powerpoint/2010/main" val="595904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1C6CA-B3BA-E9D4-2356-CC0D06737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graph&#10;&#10;AI-generated content may be incorrect.">
            <a:extLst>
              <a:ext uri="{FF2B5EF4-FFF2-40B4-BE49-F238E27FC236}">
                <a16:creationId xmlns:a16="http://schemas.microsoft.com/office/drawing/2014/main" id="{2C676370-9C61-E2D4-0914-0918439EFD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241"/>
          <a:stretch>
            <a:fillRect/>
          </a:stretch>
        </p:blipFill>
        <p:spPr>
          <a:xfrm>
            <a:off x="5467835" y="324624"/>
            <a:ext cx="6724165" cy="651878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15B29D6-9E43-E6AC-AFF3-3A7DD222C569}"/>
              </a:ext>
            </a:extLst>
          </p:cNvPr>
          <p:cNvSpPr txBox="1"/>
          <p:nvPr/>
        </p:nvSpPr>
        <p:spPr>
          <a:xfrm>
            <a:off x="416013" y="205672"/>
            <a:ext cx="4948587" cy="26161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atin typeface="Helvetica" pitchFamily="2" charset="0"/>
                <a:cs typeface="Times New Roman"/>
              </a:rPr>
              <a:t>Dust growth + Vortices + </a:t>
            </a:r>
            <a:br>
              <a:rPr lang="en-US" sz="2000" b="1" dirty="0">
                <a:latin typeface="Helvetica" pitchFamily="2" charset="0"/>
                <a:cs typeface="Times New Roman"/>
              </a:rPr>
            </a:br>
            <a:r>
              <a:rPr lang="en-US" sz="2000" b="1" dirty="0">
                <a:latin typeface="Helvetica" pitchFamily="2" charset="0"/>
                <a:cs typeface="Times New Roman"/>
              </a:rPr>
              <a:t>Planetesimal formation</a:t>
            </a:r>
          </a:p>
          <a:p>
            <a:endParaRPr lang="en-US" sz="2400" dirty="0">
              <a:latin typeface="Helvetica" pitchFamily="2" charset="0"/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  <a:cs typeface="Times New Roman"/>
              </a:rPr>
              <a:t>Post-process </a:t>
            </a:r>
            <a:r>
              <a:rPr lang="en-US" sz="2000" dirty="0" err="1">
                <a:latin typeface="Helvetica" pitchFamily="2" charset="0"/>
                <a:cs typeface="Times New Roman"/>
              </a:rPr>
              <a:t>DustPy</a:t>
            </a:r>
            <a:r>
              <a:rPr lang="en-US" sz="2000" dirty="0">
                <a:latin typeface="Helvetica" pitchFamily="2" charset="0"/>
                <a:cs typeface="Times New Roman"/>
              </a:rPr>
              <a:t> data using the new feedback loop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Helvetica" pitchFamily="2" charset="0"/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  <a:latin typeface="Helvetica" pitchFamily="2" charset="0"/>
                <a:cs typeface="Times New Roman"/>
              </a:rPr>
              <a:t>Planetesimals can form in vortices almost everywhere!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4F7DB2-9AB1-1C1B-F9A2-876648F366B1}"/>
                  </a:ext>
                </a:extLst>
              </p:cNvPr>
              <p:cNvSpPr txBox="1"/>
              <p:nvPr/>
            </p:nvSpPr>
            <p:spPr>
              <a:xfrm>
                <a:off x="5733932" y="-16434"/>
                <a:ext cx="6008183" cy="4049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  <a:latin typeface="Baskerville Old Face" panose="02020602080505020303" pitchFamily="18" charset="77"/>
                  </a:rPr>
                  <a:t>This simulation: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=1.6×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=5×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frag</m:t>
                        </m:r>
                      </m:sub>
                    </m:sSub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=1</m:t>
                    </m:r>
                    <m:sSup>
                      <m:sSupPr>
                        <m:ctrl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ms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44F7DB2-9AB1-1C1B-F9A2-876648F366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932" y="-16434"/>
                <a:ext cx="6008183" cy="404919"/>
              </a:xfrm>
              <a:prstGeom prst="rect">
                <a:avLst/>
              </a:prstGeom>
              <a:blipFill>
                <a:blip r:embed="rId3"/>
                <a:stretch>
                  <a:fillRect l="-844" t="-3030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0F9F544-0B6E-C519-88C4-33F4B95A3F0F}"/>
              </a:ext>
            </a:extLst>
          </p:cNvPr>
          <p:cNvSpPr txBox="1"/>
          <p:nvPr/>
        </p:nvSpPr>
        <p:spPr>
          <a:xfrm>
            <a:off x="77224" y="6603689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Slide by L. Eriksson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ECF558-E838-05F3-5D25-65CB3FC4F9C9}"/>
              </a:ext>
            </a:extLst>
          </p:cNvPr>
          <p:cNvSpPr txBox="1"/>
          <p:nvPr/>
        </p:nvSpPr>
        <p:spPr>
          <a:xfrm>
            <a:off x="-1" y="6615721"/>
            <a:ext cx="12199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Eriksson et al. (2025)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3C379A9-18B6-4B68-2A91-76E1AC996DB2}"/>
              </a:ext>
            </a:extLst>
          </p:cNvPr>
          <p:cNvSpPr txBox="1">
            <a:spLocks/>
          </p:cNvSpPr>
          <p:nvPr/>
        </p:nvSpPr>
        <p:spPr>
          <a:xfrm>
            <a:off x="9487933" y="6492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16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2345527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DE00E-A3D0-EB63-22D9-B21B60C56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of a function&#10;&#10;AI-generated content may be incorrect.">
            <a:extLst>
              <a:ext uri="{FF2B5EF4-FFF2-40B4-BE49-F238E27FC236}">
                <a16:creationId xmlns:a16="http://schemas.microsoft.com/office/drawing/2014/main" id="{D762EB9B-1C02-96F9-F495-BD5695F95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8916" y="934147"/>
            <a:ext cx="6853084" cy="592385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DCC92F-3579-CA7A-985F-234AA69BBA1B}"/>
                  </a:ext>
                </a:extLst>
              </p:cNvPr>
              <p:cNvSpPr txBox="1"/>
              <p:nvPr/>
            </p:nvSpPr>
            <p:spPr>
              <a:xfrm>
                <a:off x="416014" y="205672"/>
                <a:ext cx="6634492" cy="3784113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b="1" dirty="0">
                    <a:latin typeface="Helvetica" pitchFamily="2" charset="0"/>
                    <a:cs typeface="Times New Roman"/>
                  </a:rPr>
                  <a:t>What solid-to-gas ratio is required for planetesimal formation inside vortices?</a:t>
                </a:r>
              </a:p>
              <a:p>
                <a:endParaRPr lang="en-US" sz="2400" dirty="0">
                  <a:latin typeface="Helvetica" pitchFamily="2" charset="0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Helvetica" pitchFamily="2" charset="0"/>
                    <a:cs typeface="Times New Roman"/>
                  </a:rPr>
                  <a:t>Parameter study</a:t>
                </a:r>
                <a:br>
                  <a:rPr lang="en-US" dirty="0">
                    <a:latin typeface="Helvetica" pitchFamily="2" charset="0"/>
                    <a:cs typeface="Times New Roman"/>
                  </a:rPr>
                </a:br>
                <a:r>
                  <a:rPr lang="en-US" dirty="0">
                    <a:latin typeface="Helvetica" pitchFamily="2" charset="0"/>
                    <a:cs typeface="Times New Roman"/>
                  </a:rPr>
                  <a:t>- Turbulence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cs typeface="Times New Roman"/>
                          </a:rPr>
                          <m:t>t</m:t>
                        </m:r>
                      </m:sub>
                    </m:sSub>
                  </m:oMath>
                </a14:m>
                <a:br>
                  <a:rPr lang="en-US" dirty="0">
                    <a:latin typeface="Helvetica" pitchFamily="2" charset="0"/>
                    <a:cs typeface="Times New Roman"/>
                  </a:rPr>
                </a:br>
                <a:r>
                  <a:rPr lang="en-US" dirty="0">
                    <a:latin typeface="Helvetica" pitchFamily="2" charset="0"/>
                    <a:cs typeface="Times New Roman"/>
                  </a:rPr>
                  <a:t>- Solid-to-gas ratio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/>
                      </a:rPr>
                      <m:t>𝑍</m:t>
                    </m:r>
                  </m:oMath>
                </a14:m>
                <a:br>
                  <a:rPr lang="en-US" dirty="0">
                    <a:latin typeface="Helvetica" pitchFamily="2" charset="0"/>
                    <a:cs typeface="Times New Roman"/>
                  </a:rPr>
                </a:br>
                <a:r>
                  <a:rPr lang="en-US" dirty="0">
                    <a:latin typeface="Helvetica" pitchFamily="2" charset="0"/>
                    <a:cs typeface="Times New Roman"/>
                  </a:rPr>
                  <a:t>- Fragmentation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cs typeface="Times New Roman"/>
                          </a:rPr>
                          <m:t>frag</m:t>
                        </m:r>
                      </m:sub>
                    </m:sSub>
                  </m:oMath>
                </a14:m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Helvetica" pitchFamily="2" charset="0"/>
                    <a:cs typeface="Times New Roman"/>
                  </a:rPr>
                  <a:t>Planetesimal formation at </a:t>
                </a:r>
                <a:br>
                  <a:rPr lang="en-US" b="0" i="1" dirty="0">
                    <a:latin typeface="Helvetica" pitchFamily="2" charset="0"/>
                    <a:cs typeface="Times New Roman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/>
                      </a:rPr>
                      <m:t>=4×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dirty="0">
                    <a:latin typeface="Helvetica" pitchFamily="2" charset="0"/>
                    <a:cs typeface="Times New Roman"/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cs typeface="Times New Roman"/>
                          </a:rPr>
                          <m:t>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  <m:t>−5</m:t>
                        </m:r>
                      </m:sup>
                    </m:sSup>
                  </m:oMath>
                </a14:m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342900" indent="-342900">
                  <a:buFont typeface="Wingdings" pitchFamily="2" charset="2"/>
                  <a:buChar char="Ø"/>
                </a:pPr>
                <a:endParaRPr lang="en-US" sz="2400" dirty="0">
                  <a:latin typeface="Baskerville Old Face" panose="02020602080505020303" pitchFamily="18" charset="77"/>
                  <a:cs typeface="Times New Roman"/>
                </a:endParaRPr>
              </a:p>
              <a:p>
                <a:pPr marL="342900" indent="-342900">
                  <a:buFont typeface="Wingdings" pitchFamily="2" charset="2"/>
                  <a:buChar char="v"/>
                </a:pPr>
                <a:endParaRPr lang="en-US" sz="2400" dirty="0">
                  <a:latin typeface="Baskerville Old Face" panose="02020602080505020303" pitchFamily="18" charset="77"/>
                  <a:cs typeface="Times New Roman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DCC92F-3579-CA7A-985F-234AA69BB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14" y="205672"/>
                <a:ext cx="6634492" cy="3784113"/>
              </a:xfrm>
              <a:prstGeom prst="rect">
                <a:avLst/>
              </a:prstGeom>
              <a:blipFill>
                <a:blip r:embed="rId3"/>
                <a:stretch>
                  <a:fillRect l="-954" t="-10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276329A-B543-3571-93DA-47866E79AED1}"/>
              </a:ext>
            </a:extLst>
          </p:cNvPr>
          <p:cNvSpPr txBox="1"/>
          <p:nvPr/>
        </p:nvSpPr>
        <p:spPr>
          <a:xfrm>
            <a:off x="77224" y="6603689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Slide by L. Eriksson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A6DA1B-EED6-09E5-492D-4A373DB75284}"/>
              </a:ext>
            </a:extLst>
          </p:cNvPr>
          <p:cNvSpPr txBox="1"/>
          <p:nvPr/>
        </p:nvSpPr>
        <p:spPr>
          <a:xfrm>
            <a:off x="-1" y="6615721"/>
            <a:ext cx="12199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Eriksson et al. (2025)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FFAF717-87FA-3C45-626F-28E64B37DAFF}"/>
              </a:ext>
            </a:extLst>
          </p:cNvPr>
          <p:cNvSpPr txBox="1">
            <a:spLocks/>
          </p:cNvSpPr>
          <p:nvPr/>
        </p:nvSpPr>
        <p:spPr>
          <a:xfrm>
            <a:off x="9463222" y="6492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17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707623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A25A0-5521-2182-85BC-416A4F9E8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slope and a line&#10;&#10;Description automatically generated with medium confidence">
            <a:extLst>
              <a:ext uri="{FF2B5EF4-FFF2-40B4-BE49-F238E27FC236}">
                <a16:creationId xmlns:a16="http://schemas.microsoft.com/office/drawing/2014/main" id="{43DDF53D-7AAB-DC05-93D2-255E77310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9861" y="2146300"/>
            <a:ext cx="3484893" cy="246591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0B53D34-CB40-5163-0EC0-1DEDAE8468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9954" y="150000"/>
            <a:ext cx="7772400" cy="52921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A6083D-722A-F024-D984-464D3E5A6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77" y="2123263"/>
            <a:ext cx="3252233" cy="2522507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2526044E-BB35-53A7-1C99-AB39D9DD1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9580"/>
            <a:ext cx="121919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Helvetica"/>
                <a:cs typeface="Helvetica"/>
              </a:rPr>
              <a:t>Metallicity vs Redshift</a:t>
            </a:r>
          </a:p>
        </p:txBody>
      </p:sp>
      <p:pic>
        <p:nvPicPr>
          <p:cNvPr id="84" name="Picture 83" descr="A graph of gas in clusters&#10;&#10;Description automatically generated">
            <a:extLst>
              <a:ext uri="{FF2B5EF4-FFF2-40B4-BE49-F238E27FC236}">
                <a16:creationId xmlns:a16="http://schemas.microsoft.com/office/drawing/2014/main" id="{C401A0B2-B09C-D175-993F-4AAD363620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8290" y="1611343"/>
            <a:ext cx="4462187" cy="3170895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FD143C44-23CA-2E57-E4F5-DE3F33542B4D}"/>
              </a:ext>
            </a:extLst>
          </p:cNvPr>
          <p:cNvSpPr txBox="1"/>
          <p:nvPr/>
        </p:nvSpPr>
        <p:spPr>
          <a:xfrm>
            <a:off x="4252150" y="6046976"/>
            <a:ext cx="3661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Madau</a:t>
            </a:r>
            <a:r>
              <a:rPr lang="en-US" dirty="0"/>
              <a:t> &amp; Dickinson (2014)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021138D-5F89-8C34-7E1C-059A4A3A3D32}"/>
              </a:ext>
            </a:extLst>
          </p:cNvPr>
          <p:cNvSpPr txBox="1"/>
          <p:nvPr/>
        </p:nvSpPr>
        <p:spPr>
          <a:xfrm>
            <a:off x="984500" y="6179181"/>
            <a:ext cx="194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Fynbo</a:t>
            </a:r>
            <a:r>
              <a:rPr lang="en-US" dirty="0"/>
              <a:t> et al. (2006)</a:t>
            </a:r>
          </a:p>
        </p:txBody>
      </p:sp>
      <p:pic>
        <p:nvPicPr>
          <p:cNvPr id="88" name="Picture 87" descr="A close-up of a text&#10;&#10;Description automatically generated">
            <a:extLst>
              <a:ext uri="{FF2B5EF4-FFF2-40B4-BE49-F238E27FC236}">
                <a16:creationId xmlns:a16="http://schemas.microsoft.com/office/drawing/2014/main" id="{F8742737-C6F5-7C54-654B-72B946C228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696" y="4745441"/>
            <a:ext cx="3501498" cy="637351"/>
          </a:xfrm>
          <a:prstGeom prst="rect">
            <a:avLst/>
          </a:prstGeom>
        </p:spPr>
      </p:pic>
      <p:pic>
        <p:nvPicPr>
          <p:cNvPr id="90" name="Picture 89" descr="A close-up of a text&#10;&#10;Description automatically generated">
            <a:extLst>
              <a:ext uri="{FF2B5EF4-FFF2-40B4-BE49-F238E27FC236}">
                <a16:creationId xmlns:a16="http://schemas.microsoft.com/office/drawing/2014/main" id="{948B83CE-33D8-2D35-C781-796671A590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150" y="4854244"/>
            <a:ext cx="3661439" cy="897880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08D88497-1A6B-C278-ECA9-ABE0207BCC42}"/>
              </a:ext>
            </a:extLst>
          </p:cNvPr>
          <p:cNvSpPr txBox="1"/>
          <p:nvPr/>
        </p:nvSpPr>
        <p:spPr>
          <a:xfrm>
            <a:off x="8827989" y="6038828"/>
            <a:ext cx="3214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Tanvir et al. (2021)</a:t>
            </a:r>
          </a:p>
        </p:txBody>
      </p:sp>
      <p:pic>
        <p:nvPicPr>
          <p:cNvPr id="93" name="Picture 92" descr="A text on a page&#10;&#10;Description automatically generated">
            <a:extLst>
              <a:ext uri="{FF2B5EF4-FFF2-40B4-BE49-F238E27FC236}">
                <a16:creationId xmlns:a16="http://schemas.microsoft.com/office/drawing/2014/main" id="{4CD7904B-76DB-3606-91C2-5B963B5F91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4549" y="4712795"/>
            <a:ext cx="3507444" cy="1116217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4FDBE2D-AEFB-3B67-5E4B-245A9A4507BE}"/>
              </a:ext>
            </a:extLst>
          </p:cNvPr>
          <p:cNvSpPr txBox="1">
            <a:spLocks/>
          </p:cNvSpPr>
          <p:nvPr/>
        </p:nvSpPr>
        <p:spPr>
          <a:xfrm>
            <a:off x="9487933" y="6492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18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B19F61-7D9A-79D1-BBA4-E3D5BFD30358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</p:spTree>
    <p:extLst>
      <p:ext uri="{BB962C8B-B14F-4D97-AF65-F5344CB8AC3E}">
        <p14:creationId xmlns:p14="http://schemas.microsoft.com/office/powerpoint/2010/main" val="2520824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26B56-04D5-3F13-A798-60A2D0D5A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0E8FB6-32F5-C6E0-9F8B-04D7623C5489}"/>
              </a:ext>
            </a:extLst>
          </p:cNvPr>
          <p:cNvSpPr txBox="1"/>
          <p:nvPr/>
        </p:nvSpPr>
        <p:spPr>
          <a:xfrm>
            <a:off x="-1" y="205672"/>
            <a:ext cx="12199266" cy="51090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latin typeface="Helvetica" pitchFamily="2" charset="0"/>
                <a:cs typeface="Times New Roman"/>
              </a:rPr>
              <a:t>Further growth: Pebble Accretion</a:t>
            </a:r>
          </a:p>
          <a:p>
            <a:endParaRPr lang="en-US" sz="2400" dirty="0">
              <a:latin typeface="Baskerville Old Face" panose="02020602080505020303" pitchFamily="18" charset="77"/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  <a:cs typeface="Times New Roman"/>
              </a:rPr>
              <a:t>Polydisperse pebble accretion </a:t>
            </a: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cs typeface="Times New Roman"/>
              </a:rPr>
              <a:t>(Lyra &amp; Johansen+ 2023)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  <a:cs typeface="Times New Roman"/>
              </a:rPr>
              <a:t>If planetesimal immediately leave the vortex:</a:t>
            </a:r>
            <a:br>
              <a:rPr lang="en-US" dirty="0">
                <a:latin typeface="Helvetica" pitchFamily="2" charset="0"/>
                <a:cs typeface="Times New Roman"/>
              </a:rPr>
            </a:br>
            <a:r>
              <a:rPr lang="en-US" dirty="0">
                <a:latin typeface="Helvetica" pitchFamily="2" charset="0"/>
                <a:cs typeface="Times New Roman"/>
                <a:sym typeface="Wingdings" pitchFamily="2" charset="2"/>
              </a:rPr>
              <a:t> No significant growth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  <a:cs typeface="Times New Roman"/>
              <a:sym typeface="Wingdings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  <a:cs typeface="Times New Roman"/>
                <a:sym typeface="Wingdings" pitchFamily="2" charset="2"/>
              </a:rPr>
              <a:t>If planetesimal remains inside the vortex for a while:</a:t>
            </a:r>
          </a:p>
          <a:p>
            <a:br>
              <a:rPr lang="en-US" dirty="0">
                <a:latin typeface="Helvetica" pitchFamily="2" charset="0"/>
                <a:cs typeface="Times New Roman"/>
                <a:sym typeface="Wingdings" pitchFamily="2" charset="2"/>
              </a:rPr>
            </a:br>
            <a:r>
              <a:rPr lang="en-US" dirty="0">
                <a:latin typeface="Helvetica" pitchFamily="2" charset="0"/>
                <a:cs typeface="Times New Roman"/>
                <a:sym typeface="Wingdings" pitchFamily="2" charset="2"/>
              </a:rPr>
              <a:t>        Vortex-boosted pebble accretion: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  <a:cs typeface="Times New Roman"/>
              <a:sym typeface="Wingdings" pitchFamily="2" charset="2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  <a:cs typeface="Times New Roman"/>
                <a:sym typeface="Wingdings" pitchFamily="2" charset="2"/>
              </a:rPr>
              <a:t>Very high accretion rates of the trapped pebbles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  <a:cs typeface="Times New Roman"/>
                <a:sym typeface="Wingdings" pitchFamily="2" charset="2"/>
              </a:rPr>
              <a:t>Significant growth!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  <a:cs typeface="Times New Roman"/>
              <a:sym typeface="Wingdings" pitchFamily="2" charset="2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  <a:cs typeface="Times New Roman"/>
                <a:sym typeface="Wingdings" pitchFamily="2" charset="2"/>
              </a:rPr>
              <a:t>Most of the final mass attained within one (!) orbit</a:t>
            </a:r>
            <a:br>
              <a:rPr lang="en-US" dirty="0">
                <a:latin typeface="Helvetica" pitchFamily="2" charset="0"/>
                <a:cs typeface="Times New Roman"/>
                <a:sym typeface="Wingdings" pitchFamily="2" charset="2"/>
              </a:rPr>
            </a:br>
            <a:endParaRPr lang="en-US" sz="2400" dirty="0">
              <a:latin typeface="Baskerville Old Face" panose="02020602080505020303" pitchFamily="18" charset="77"/>
              <a:cs typeface="Times New Roman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2400" dirty="0">
              <a:latin typeface="Baskerville Old Face" panose="02020602080505020303" pitchFamily="18" charset="77"/>
              <a:cs typeface="Times New Roman"/>
            </a:endParaRPr>
          </a:p>
        </p:txBody>
      </p:sp>
      <p:pic>
        <p:nvPicPr>
          <p:cNvPr id="7" name="Picture 6" descr="A diagram of different colors&#10;&#10;AI-generated content may be incorrect.">
            <a:extLst>
              <a:ext uri="{FF2B5EF4-FFF2-40B4-BE49-F238E27FC236}">
                <a16:creationId xmlns:a16="http://schemas.microsoft.com/office/drawing/2014/main" id="{1B5B40A7-236C-1081-EDDA-E2856C4B4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976" y="826716"/>
            <a:ext cx="4220917" cy="59542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342A99-8535-7F1C-5993-F91391724152}"/>
              </a:ext>
            </a:extLst>
          </p:cNvPr>
          <p:cNvSpPr txBox="1"/>
          <p:nvPr/>
        </p:nvSpPr>
        <p:spPr>
          <a:xfrm>
            <a:off x="77224" y="6603689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Slide by L. Eriksson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0E4292-6939-6FAF-9A6A-E96BF162FE3D}"/>
              </a:ext>
            </a:extLst>
          </p:cNvPr>
          <p:cNvSpPr txBox="1"/>
          <p:nvPr/>
        </p:nvSpPr>
        <p:spPr>
          <a:xfrm>
            <a:off x="-1" y="6615721"/>
            <a:ext cx="12199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Eriksson et al. (2025)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171FE-2BE0-BFA8-CA4C-3899CF8BCE46}"/>
              </a:ext>
            </a:extLst>
          </p:cNvPr>
          <p:cNvSpPr txBox="1">
            <a:spLocks/>
          </p:cNvSpPr>
          <p:nvPr/>
        </p:nvSpPr>
        <p:spPr>
          <a:xfrm>
            <a:off x="9450864" y="6492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19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972554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2115B-DCD0-9E00-D0BC-20F33375D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5A310-A553-8549-84D9-9445A68F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1436" y="6479920"/>
            <a:ext cx="2743200" cy="365125"/>
          </a:xfrm>
        </p:spPr>
        <p:txBody>
          <a:bodyPr/>
          <a:lstStyle/>
          <a:p>
            <a:fld id="{3642BE09-622A-43AB-8D80-4BB894DF1FEB}" type="slidenum">
              <a:rPr lang="en-US" smtClean="0"/>
              <a:t>20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D9E1B0-DFF9-2AD2-86FC-D9191E410EA0}"/>
              </a:ext>
            </a:extLst>
          </p:cNvPr>
          <p:cNvSpPr txBox="1"/>
          <p:nvPr/>
        </p:nvSpPr>
        <p:spPr>
          <a:xfrm>
            <a:off x="0" y="164813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Helvetica" pitchFamily="2" charset="0"/>
                <a:cs typeface="Times New Roman"/>
              </a:rPr>
              <a:t>Pebble accretion in vortices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ED0905-192C-CB66-8AD4-8732615A8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43" y="1145189"/>
            <a:ext cx="4205260" cy="21236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64CF77-BAD2-187C-7C30-C853E7582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115" y="1096201"/>
            <a:ext cx="2915287" cy="225934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D80DC6-6796-EC13-DDE1-8F194912774A}"/>
              </a:ext>
            </a:extLst>
          </p:cNvPr>
          <p:cNvCxnSpPr>
            <a:cxnSpLocks/>
          </p:cNvCxnSpPr>
          <p:nvPr/>
        </p:nvCxnSpPr>
        <p:spPr>
          <a:xfrm flipH="1">
            <a:off x="5524060" y="1446400"/>
            <a:ext cx="177467" cy="1347536"/>
          </a:xfrm>
          <a:prstGeom prst="line">
            <a:avLst/>
          </a:prstGeom>
          <a:ln w="38100">
            <a:solidFill>
              <a:srgbClr val="E9713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CE92DD5-B611-F203-D8AB-DF1AB5FBCF92}"/>
              </a:ext>
            </a:extLst>
          </p:cNvPr>
          <p:cNvSpPr txBox="1"/>
          <p:nvPr/>
        </p:nvSpPr>
        <p:spPr>
          <a:xfrm>
            <a:off x="5788754" y="1891568"/>
            <a:ext cx="12167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97132"/>
                </a:solidFill>
              </a:rPr>
              <a:t>30</a:t>
            </a:r>
            <a:r>
              <a:rPr lang="en-US" b="1" baseline="30000" dirty="0">
                <a:solidFill>
                  <a:srgbClr val="E97132"/>
                </a:solidFill>
              </a:rPr>
              <a:t> </a:t>
            </a:r>
            <a:r>
              <a:rPr lang="en-US" b="1" i="1" dirty="0">
                <a:solidFill>
                  <a:srgbClr val="E97132"/>
                </a:solidFill>
              </a:rPr>
              <a:t>M</a:t>
            </a:r>
            <a:r>
              <a:rPr lang="en-US" b="1" baseline="-25000" dirty="0">
                <a:solidFill>
                  <a:srgbClr val="E97132"/>
                </a:solidFill>
              </a:rPr>
              <a:t>⊕</a:t>
            </a:r>
            <a:r>
              <a:rPr lang="en-US" b="1" dirty="0">
                <a:solidFill>
                  <a:srgbClr val="E97132"/>
                </a:solidFill>
              </a:rPr>
              <a:t>/</a:t>
            </a:r>
            <a:r>
              <a:rPr lang="en-US" b="1" dirty="0" err="1">
                <a:solidFill>
                  <a:srgbClr val="E97132"/>
                </a:solidFill>
              </a:rPr>
              <a:t>kyr</a:t>
            </a:r>
            <a:endParaRPr lang="en-US" b="1" baseline="30000" dirty="0">
              <a:solidFill>
                <a:srgbClr val="E97132"/>
              </a:solidFill>
            </a:endParaRPr>
          </a:p>
          <a:p>
            <a:endParaRPr lang="en-US" b="1" baseline="30000" dirty="0">
              <a:solidFill>
                <a:srgbClr val="E9713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1A60B0-60D4-BF0C-437A-9A741D9F1E8A}"/>
              </a:ext>
            </a:extLst>
          </p:cNvPr>
          <p:cNvSpPr txBox="1"/>
          <p:nvPr/>
        </p:nvSpPr>
        <p:spPr>
          <a:xfrm>
            <a:off x="160421" y="4124746"/>
            <a:ext cx="368722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Helvetica" pitchFamily="2" charset="0"/>
              </a:rPr>
              <a:t>Pebble Accretion</a:t>
            </a:r>
          </a:p>
          <a:p>
            <a:r>
              <a:rPr lang="en-US" sz="2000" i="1" dirty="0">
                <a:latin typeface="Helvetica" pitchFamily="2" charset="0"/>
              </a:rPr>
              <a:t> </a:t>
            </a:r>
          </a:p>
          <a:p>
            <a:r>
              <a:rPr lang="en-US" sz="2000" i="1" dirty="0">
                <a:latin typeface="Helvetica" pitchFamily="2" charset="0"/>
              </a:rPr>
              <a:t>M</a:t>
            </a:r>
            <a:r>
              <a:rPr lang="en-US" sz="2000" i="1" baseline="-25000" dirty="0">
                <a:latin typeface="Helvetica" pitchFamily="2" charset="0"/>
              </a:rPr>
              <a:t>2D</a:t>
            </a:r>
            <a:r>
              <a:rPr lang="en-US" sz="2000" dirty="0">
                <a:latin typeface="Helvetica" pitchFamily="2" charset="0"/>
              </a:rPr>
              <a:t> = </a:t>
            </a:r>
            <a:r>
              <a:rPr lang="el-GR" sz="2000" b="1" i="1" dirty="0">
                <a:solidFill>
                  <a:srgbClr val="002060"/>
                </a:solidFill>
                <a:latin typeface="Helvetica" pitchFamily="2" charset="0"/>
              </a:rPr>
              <a:t>λ</a:t>
            </a:r>
            <a:r>
              <a:rPr lang="en-US" sz="2000" dirty="0">
                <a:latin typeface="Helvetica" pitchFamily="2" charset="0"/>
              </a:rPr>
              <a:t> </a:t>
            </a:r>
            <a:r>
              <a:rPr lang="el-GR" sz="2000" b="1" i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Σ</a:t>
            </a:r>
            <a:r>
              <a:rPr lang="en-US" sz="2000" b="1" i="1" baseline="-25000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d</a:t>
            </a:r>
            <a:r>
              <a:rPr lang="el-GR" sz="2000" dirty="0">
                <a:latin typeface="Helvetica" pitchFamily="2" charset="0"/>
              </a:rPr>
              <a:t> </a:t>
            </a:r>
            <a:r>
              <a:rPr lang="el-GR" sz="2000" b="1" dirty="0">
                <a:solidFill>
                  <a:srgbClr val="C00000"/>
                </a:solidFill>
                <a:latin typeface="Helvetica" pitchFamily="2" charset="0"/>
              </a:rPr>
              <a:t>δ</a:t>
            </a:r>
            <a:r>
              <a:rPr lang="en-US" sz="2000" b="1" dirty="0">
                <a:solidFill>
                  <a:srgbClr val="C00000"/>
                </a:solidFill>
                <a:latin typeface="Helvetica" pitchFamily="2" charset="0"/>
              </a:rPr>
              <a:t>v </a:t>
            </a:r>
          </a:p>
          <a:p>
            <a:endParaRPr lang="en-US" sz="2000" b="1" dirty="0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sz="2000" b="1" dirty="0">
                <a:solidFill>
                  <a:srgbClr val="002060"/>
                </a:solidFill>
                <a:latin typeface="Helvetica" pitchFamily="2" charset="0"/>
              </a:rPr>
              <a:t>Cross section (line segment)</a:t>
            </a:r>
          </a:p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Helvetica" pitchFamily="2" charset="0"/>
              </a:rPr>
              <a:t>Column density</a:t>
            </a:r>
          </a:p>
          <a:p>
            <a:r>
              <a:rPr lang="en-US" sz="2000" b="1" dirty="0">
                <a:solidFill>
                  <a:srgbClr val="C00000"/>
                </a:solidFill>
                <a:latin typeface="Helvetica" pitchFamily="2" charset="0"/>
              </a:rPr>
              <a:t>Approach velocity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0BBC72-FC3F-C6A2-012A-79FE15F165B7}"/>
              </a:ext>
            </a:extLst>
          </p:cNvPr>
          <p:cNvSpPr txBox="1"/>
          <p:nvPr/>
        </p:nvSpPr>
        <p:spPr>
          <a:xfrm>
            <a:off x="8941140" y="3755414"/>
            <a:ext cx="58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214491-F77F-C0FF-1859-20A1FBDE5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925" y="1001403"/>
            <a:ext cx="3811945" cy="282609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FA07EAC-E8AC-A163-F2D4-1848A259A766}"/>
              </a:ext>
            </a:extLst>
          </p:cNvPr>
          <p:cNvSpPr txBox="1"/>
          <p:nvPr/>
        </p:nvSpPr>
        <p:spPr>
          <a:xfrm>
            <a:off x="3930823" y="4200042"/>
            <a:ext cx="493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EEC30D-84F6-27DB-33C4-93E4CCC330D5}"/>
              </a:ext>
            </a:extLst>
          </p:cNvPr>
          <p:cNvSpPr txBox="1"/>
          <p:nvPr/>
        </p:nvSpPr>
        <p:spPr>
          <a:xfrm>
            <a:off x="3930823" y="5648204"/>
            <a:ext cx="493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958A5A-7515-C48F-48D2-C5AAF5C03AD8}"/>
              </a:ext>
            </a:extLst>
          </p:cNvPr>
          <p:cNvSpPr txBox="1"/>
          <p:nvPr/>
        </p:nvSpPr>
        <p:spPr>
          <a:xfrm>
            <a:off x="571500" y="812558"/>
            <a:ext cx="61000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Helvetica" pitchFamily="2" charset="0"/>
              </a:rPr>
              <a:t>Lyra &amp; Johansen (et al 2008, 2009)</a:t>
            </a:r>
            <a:endParaRPr lang="en-US" i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73619F-B7F8-694B-20A4-A242A5E7E176}"/>
              </a:ext>
            </a:extLst>
          </p:cNvPr>
          <p:cNvSpPr txBox="1"/>
          <p:nvPr/>
        </p:nvSpPr>
        <p:spPr>
          <a:xfrm>
            <a:off x="9085216" y="884186"/>
            <a:ext cx="299864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i="1" dirty="0">
                <a:latin typeface="Helvetica" pitchFamily="2" charset="0"/>
              </a:rPr>
              <a:t>Cummins, Owen, &amp; Booth (2022)</a:t>
            </a:r>
            <a:endParaRPr lang="en-US" i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C97497-B716-87BB-4990-093E56075963}"/>
              </a:ext>
            </a:extLst>
          </p:cNvPr>
          <p:cNvSpPr txBox="1"/>
          <p:nvPr/>
        </p:nvSpPr>
        <p:spPr>
          <a:xfrm>
            <a:off x="3808004" y="6254803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Helvetica" pitchFamily="2" charset="0"/>
              </a:rPr>
              <a:t>(Independent of mass)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BA3C58-4312-9624-BB04-97E36BB29C93}"/>
              </a:ext>
            </a:extLst>
          </p:cNvPr>
          <p:cNvSpPr txBox="1"/>
          <p:nvPr/>
        </p:nvSpPr>
        <p:spPr>
          <a:xfrm>
            <a:off x="8873515" y="3956713"/>
            <a:ext cx="31580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Helvetica" pitchFamily="2" charset="0"/>
              </a:rPr>
              <a:t>M</a:t>
            </a:r>
            <a:r>
              <a:rPr lang="en-US" sz="1400" i="1" baseline="-25000" dirty="0">
                <a:latin typeface="Helvetica" pitchFamily="2" charset="0"/>
              </a:rPr>
              <a:t> </a:t>
            </a:r>
            <a:r>
              <a:rPr lang="en-US" sz="1400" dirty="0">
                <a:latin typeface="Helvetica" pitchFamily="2" charset="0"/>
              </a:rPr>
              <a:t>= 2</a:t>
            </a:r>
            <a:r>
              <a:rPr lang="el-GR" sz="1400" dirty="0">
                <a:latin typeface="Helvetica" pitchFamily="2" charset="0"/>
              </a:rPr>
              <a:t>π</a:t>
            </a:r>
            <a:r>
              <a:rPr lang="en-US" sz="1400" dirty="0">
                <a:latin typeface="Helvetica" pitchFamily="2" charset="0"/>
              </a:rPr>
              <a:t> </a:t>
            </a:r>
            <a:r>
              <a:rPr lang="en-US" sz="1400" i="1" dirty="0">
                <a:latin typeface="Helvetica" pitchFamily="2" charset="0"/>
              </a:rPr>
              <a:t>r</a:t>
            </a:r>
            <a:r>
              <a:rPr lang="en-US" sz="1400" dirty="0">
                <a:latin typeface="Helvetica" pitchFamily="2" charset="0"/>
              </a:rPr>
              <a:t> </a:t>
            </a:r>
            <a:r>
              <a:rPr lang="en-US" sz="1400" i="1" dirty="0" err="1">
                <a:latin typeface="Helvetica" pitchFamily="2" charset="0"/>
              </a:rPr>
              <a:t>v</a:t>
            </a:r>
            <a:r>
              <a:rPr lang="en-US" sz="1400" baseline="-25000" dirty="0" err="1">
                <a:latin typeface="Helvetica" pitchFamily="2" charset="0"/>
              </a:rPr>
              <a:t>r</a:t>
            </a:r>
            <a:r>
              <a:rPr lang="en-US" sz="1400" baseline="-25000" dirty="0">
                <a:latin typeface="Helvetica" pitchFamily="2" charset="0"/>
              </a:rPr>
              <a:t> </a:t>
            </a:r>
            <a:r>
              <a:rPr lang="el-GR" sz="1400" dirty="0">
                <a:latin typeface="Helvetica" pitchFamily="2" charset="0"/>
              </a:rPr>
              <a:t>Σ</a:t>
            </a:r>
            <a:r>
              <a:rPr lang="en-US" sz="1400" baseline="-25000" dirty="0">
                <a:latin typeface="Helvetica" pitchFamily="2" charset="0"/>
              </a:rPr>
              <a:t>d</a:t>
            </a:r>
            <a:r>
              <a:rPr lang="el-GR" sz="1400" dirty="0">
                <a:latin typeface="Helvetica" pitchFamily="2" charset="0"/>
              </a:rPr>
              <a:t> </a:t>
            </a:r>
            <a:r>
              <a:rPr lang="el-GR" sz="1400" i="1" dirty="0">
                <a:latin typeface="Helvetica" pitchFamily="2" charset="0"/>
              </a:rPr>
              <a:t>ε</a:t>
            </a:r>
            <a:endParaRPr lang="en-US" sz="1400" i="1" dirty="0">
              <a:latin typeface="Helvetica" pitchFamily="2" charset="0"/>
            </a:endParaRPr>
          </a:p>
          <a:p>
            <a:endParaRPr lang="en-US" sz="1400" dirty="0">
              <a:latin typeface="Helvetica" pitchFamily="2" charset="0"/>
            </a:endParaRPr>
          </a:p>
          <a:p>
            <a:r>
              <a:rPr lang="en-US" sz="1400" dirty="0">
                <a:latin typeface="Helvetica" pitchFamily="2" charset="0"/>
              </a:rPr>
              <a:t>(mass flux scaled by efficiency)</a:t>
            </a:r>
          </a:p>
          <a:p>
            <a:endParaRPr lang="en-US" sz="1400" dirty="0">
              <a:latin typeface="Helvetica" pitchFamily="2" charset="0"/>
            </a:endParaRPr>
          </a:p>
          <a:p>
            <a:r>
              <a:rPr lang="en-US" sz="1400" dirty="0">
                <a:latin typeface="Helvetica" pitchFamily="2" charset="0"/>
              </a:rPr>
              <a:t>For St=1, </a:t>
            </a:r>
            <a:r>
              <a:rPr lang="en-US" sz="1400" i="1" dirty="0" err="1">
                <a:latin typeface="Helvetica" pitchFamily="2" charset="0"/>
              </a:rPr>
              <a:t>v</a:t>
            </a:r>
            <a:r>
              <a:rPr lang="en-US" sz="1400" baseline="-25000" dirty="0" err="1">
                <a:latin typeface="Helvetica" pitchFamily="2" charset="0"/>
              </a:rPr>
              <a:t>r</a:t>
            </a:r>
            <a:r>
              <a:rPr lang="en-US" sz="1400" dirty="0">
                <a:latin typeface="Helvetica" pitchFamily="2" charset="0"/>
              </a:rPr>
              <a:t> = </a:t>
            </a:r>
            <a:r>
              <a:rPr lang="el-GR" sz="1400" i="1" dirty="0" err="1">
                <a:latin typeface="Helvetica" pitchFamily="2" charset="0"/>
              </a:rPr>
              <a:t>ηΩ</a:t>
            </a:r>
            <a:r>
              <a:rPr lang="en-US" sz="1400" i="1" dirty="0">
                <a:latin typeface="Helvetica" pitchFamily="2" charset="0"/>
              </a:rPr>
              <a:t>r</a:t>
            </a:r>
          </a:p>
          <a:p>
            <a:endParaRPr lang="en-US" sz="1400" i="1" dirty="0">
              <a:latin typeface="Helvetica" pitchFamily="2" charset="0"/>
            </a:endParaRPr>
          </a:p>
          <a:p>
            <a:r>
              <a:rPr lang="en-US" sz="1400" i="1" dirty="0">
                <a:latin typeface="Helvetica" pitchFamily="2" charset="0"/>
              </a:rPr>
              <a:t>M</a:t>
            </a:r>
            <a:r>
              <a:rPr lang="en-US" sz="1400" i="1" baseline="-25000" dirty="0">
                <a:latin typeface="Helvetica" pitchFamily="2" charset="0"/>
              </a:rPr>
              <a:t> </a:t>
            </a:r>
            <a:r>
              <a:rPr lang="en-US" sz="1400" i="1" dirty="0">
                <a:latin typeface="Helvetica" pitchFamily="2" charset="0"/>
              </a:rPr>
              <a:t>~</a:t>
            </a:r>
            <a:r>
              <a:rPr lang="en-US" sz="1400" dirty="0">
                <a:latin typeface="Helvetica" pitchFamily="2" charset="0"/>
              </a:rPr>
              <a:t> 30 M</a:t>
            </a:r>
            <a:r>
              <a:rPr lang="en-US" sz="1400" b="1" baseline="-25000" dirty="0">
                <a:solidFill>
                  <a:srgbClr val="E97132"/>
                </a:solidFill>
                <a:latin typeface="Helvetica" pitchFamily="2" charset="0"/>
              </a:rPr>
              <a:t> </a:t>
            </a:r>
            <a:r>
              <a:rPr lang="en-US" sz="1400" baseline="-25000" dirty="0">
                <a:latin typeface="Helvetica" pitchFamily="2" charset="0"/>
              </a:rPr>
              <a:t>⊕ </a:t>
            </a:r>
            <a:r>
              <a:rPr lang="en-US" sz="1400" dirty="0">
                <a:latin typeface="Helvetica" pitchFamily="2" charset="0"/>
              </a:rPr>
              <a:t>kyr</a:t>
            </a:r>
            <a:r>
              <a:rPr lang="en-US" sz="1400" baseline="30000" dirty="0">
                <a:latin typeface="Helvetica" pitchFamily="2" charset="0"/>
              </a:rPr>
              <a:t>-1</a:t>
            </a:r>
            <a:r>
              <a:rPr lang="en-US" sz="1400" dirty="0">
                <a:latin typeface="Helvetica" pitchFamily="2" charset="0"/>
              </a:rPr>
              <a:t>  x  </a:t>
            </a:r>
            <a:r>
              <a:rPr lang="el-GR" sz="1400" i="1" dirty="0">
                <a:latin typeface="Helvetica" pitchFamily="2" charset="0"/>
              </a:rPr>
              <a:t>ε</a:t>
            </a:r>
            <a:endParaRPr lang="en-US" sz="1400" i="1" dirty="0">
              <a:latin typeface="Helvetica" pitchFamily="2" charset="0"/>
            </a:endParaRPr>
          </a:p>
          <a:p>
            <a:endParaRPr lang="en-US" sz="1400" i="1" dirty="0">
              <a:latin typeface="Helvetica" pitchFamily="2" charset="0"/>
            </a:endParaRPr>
          </a:p>
          <a:p>
            <a:r>
              <a:rPr lang="en-US" sz="1400" b="1" dirty="0">
                <a:latin typeface="Helvetica" pitchFamily="2" charset="0"/>
              </a:rPr>
              <a:t>Efficiency </a:t>
            </a:r>
            <a:r>
              <a:rPr lang="el-GR" sz="1400" i="1" dirty="0">
                <a:latin typeface="Helvetica" pitchFamily="2" charset="0"/>
              </a:rPr>
              <a:t>ε </a:t>
            </a:r>
            <a:r>
              <a:rPr lang="en-US" sz="1400" i="1" dirty="0">
                <a:latin typeface="Helvetica" pitchFamily="2" charset="0"/>
              </a:rPr>
              <a:t> </a:t>
            </a:r>
            <a:r>
              <a:rPr lang="en-US" sz="1400" b="1" dirty="0">
                <a:latin typeface="Helvetica" pitchFamily="2" charset="0"/>
              </a:rPr>
              <a:t>= 1 (!)</a:t>
            </a:r>
          </a:p>
          <a:p>
            <a:endParaRPr lang="en-US" sz="1400" b="1" i="1" dirty="0">
              <a:latin typeface="Helvetica" pitchFamily="2" charset="0"/>
            </a:endParaRPr>
          </a:p>
          <a:p>
            <a:r>
              <a:rPr lang="en-US" sz="1400" b="1" i="1" dirty="0">
                <a:latin typeface="Helvetica" pitchFamily="2" charset="0"/>
              </a:rPr>
              <a:t>The whole pebble flux accreted!</a:t>
            </a:r>
          </a:p>
          <a:p>
            <a:endParaRPr lang="en-US" sz="1400" dirty="0">
              <a:latin typeface="Helvetica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70BB98A-DF47-0C8E-12E4-DB7261FC6D93}"/>
              </a:ext>
            </a:extLst>
          </p:cNvPr>
          <p:cNvSpPr txBox="1"/>
          <p:nvPr/>
        </p:nvSpPr>
        <p:spPr>
          <a:xfrm>
            <a:off x="8941140" y="5009445"/>
            <a:ext cx="58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385D26B-AF17-9EB1-4343-89CD7C63C91A}"/>
              </a:ext>
            </a:extLst>
          </p:cNvPr>
          <p:cNvSpPr txBox="1"/>
          <p:nvPr/>
        </p:nvSpPr>
        <p:spPr>
          <a:xfrm>
            <a:off x="5736676" y="4384708"/>
            <a:ext cx="1860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</a:rPr>
              <a:t>Capture-limited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63C4444-877F-887E-C110-1AEF5D1288FB}"/>
              </a:ext>
            </a:extLst>
          </p:cNvPr>
          <p:cNvSpPr txBox="1"/>
          <p:nvPr/>
        </p:nvSpPr>
        <p:spPr>
          <a:xfrm>
            <a:off x="5702864" y="5770101"/>
            <a:ext cx="2069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itchFamily="2" charset="0"/>
              </a:rPr>
              <a:t>Transport-limited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068FE99-C192-7A1C-DFE9-91588A912A3F}"/>
              </a:ext>
            </a:extLst>
          </p:cNvPr>
          <p:cNvSpPr/>
          <p:nvPr/>
        </p:nvSpPr>
        <p:spPr>
          <a:xfrm>
            <a:off x="3864610" y="4000197"/>
            <a:ext cx="3908243" cy="753843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28992B1-4350-FCC6-B7D7-FFB892C4657A}"/>
              </a:ext>
            </a:extLst>
          </p:cNvPr>
          <p:cNvSpPr/>
          <p:nvPr/>
        </p:nvSpPr>
        <p:spPr>
          <a:xfrm>
            <a:off x="3919197" y="5391378"/>
            <a:ext cx="3853655" cy="753843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1B99AD7-B4F9-4D38-5624-CC6E52F19EDC}"/>
              </a:ext>
            </a:extLst>
          </p:cNvPr>
          <p:cNvSpPr txBox="1"/>
          <p:nvPr/>
        </p:nvSpPr>
        <p:spPr>
          <a:xfrm>
            <a:off x="6156959" y="3777695"/>
            <a:ext cx="16257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>
                <a:latin typeface="Helvetica" pitchFamily="2" charset="0"/>
              </a:rPr>
              <a:t>Lambrechts &amp; Johansen (2012)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F10E6D9-017F-0D3B-3A72-0F660A20FE45}"/>
              </a:ext>
            </a:extLst>
          </p:cNvPr>
          <p:cNvSpPr txBox="1"/>
          <p:nvPr/>
        </p:nvSpPr>
        <p:spPr>
          <a:xfrm>
            <a:off x="4442390" y="5132724"/>
            <a:ext cx="33714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>
                <a:latin typeface="Helvetica" pitchFamily="2" charset="0"/>
              </a:rPr>
              <a:t>Lyra &amp; Johansen (et al 2008, 2009), Cummins, Owen, &amp; Booth (2022)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9F37BF7-AA9A-8D9A-6A83-1DF196D072EA}"/>
              </a:ext>
            </a:extLst>
          </p:cNvPr>
          <p:cNvSpPr txBox="1"/>
          <p:nvPr/>
        </p:nvSpPr>
        <p:spPr>
          <a:xfrm>
            <a:off x="274934" y="4529864"/>
            <a:ext cx="58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7014CA-19CC-5827-4212-F0FA20E6FF1A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963B8C-7E93-9448-233D-66369744DB27}"/>
              </a:ext>
            </a:extLst>
          </p:cNvPr>
          <p:cNvSpPr txBox="1"/>
          <p:nvPr/>
        </p:nvSpPr>
        <p:spPr>
          <a:xfrm>
            <a:off x="3871314" y="3769998"/>
            <a:ext cx="4130549" cy="2390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400" dirty="0">
              <a:latin typeface="Helvetica" pitchFamily="2" charset="0"/>
            </a:endParaRPr>
          </a:p>
          <a:p>
            <a:r>
              <a:rPr lang="en-US" sz="1400" dirty="0">
                <a:latin typeface="Helvetica" pitchFamily="2" charset="0"/>
              </a:rPr>
              <a:t>For 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</a:rPr>
              <a:t>Hill accretion</a:t>
            </a:r>
            <a:r>
              <a:rPr lang="en-US" sz="1400" dirty="0">
                <a:latin typeface="Helvetica" pitchFamily="2" charset="0"/>
              </a:rPr>
              <a:t>, </a:t>
            </a:r>
            <a:r>
              <a:rPr lang="el-GR" sz="1400" b="1" i="1" dirty="0">
                <a:solidFill>
                  <a:srgbClr val="002060"/>
                </a:solidFill>
                <a:latin typeface="Helvetica" pitchFamily="2" charset="0"/>
              </a:rPr>
              <a:t>λ</a:t>
            </a:r>
            <a:r>
              <a:rPr lang="en-US" sz="1400" b="1" i="1" dirty="0">
                <a:solidFill>
                  <a:srgbClr val="002060"/>
                </a:solidFill>
                <a:latin typeface="Helvetica" pitchFamily="2" charset="0"/>
              </a:rPr>
              <a:t>=2R</a:t>
            </a:r>
            <a:r>
              <a:rPr lang="en-US" sz="1400" b="1" i="1" baseline="-25000" dirty="0">
                <a:solidFill>
                  <a:srgbClr val="002060"/>
                </a:solidFill>
                <a:latin typeface="Helvetica" pitchFamily="2" charset="0"/>
              </a:rPr>
              <a:t>H</a:t>
            </a:r>
            <a:r>
              <a:rPr lang="en-US" sz="1400" dirty="0">
                <a:latin typeface="Helvetica" pitchFamily="2" charset="0"/>
              </a:rPr>
              <a:t>, </a:t>
            </a:r>
            <a:r>
              <a:rPr lang="el-GR" sz="1400" b="1" dirty="0">
                <a:solidFill>
                  <a:srgbClr val="980000"/>
                </a:solidFill>
                <a:latin typeface="Helvetica" pitchFamily="2" charset="0"/>
              </a:rPr>
              <a:t>δ</a:t>
            </a:r>
            <a:r>
              <a:rPr lang="en-US" sz="1400" b="1" dirty="0">
                <a:solidFill>
                  <a:srgbClr val="980000"/>
                </a:solidFill>
                <a:latin typeface="Helvetica" pitchFamily="2" charset="0"/>
              </a:rPr>
              <a:t>v=</a:t>
            </a:r>
            <a:r>
              <a:rPr lang="el-GR" sz="1400" b="1" i="1" dirty="0">
                <a:solidFill>
                  <a:srgbClr val="980000"/>
                </a:solidFill>
                <a:latin typeface="Helvetica" pitchFamily="2" charset="0"/>
              </a:rPr>
              <a:t>Ω</a:t>
            </a:r>
            <a:r>
              <a:rPr lang="en-US" sz="1400" b="1" i="1" dirty="0">
                <a:solidFill>
                  <a:srgbClr val="980000"/>
                </a:solidFill>
                <a:latin typeface="Helvetica" pitchFamily="2" charset="0"/>
              </a:rPr>
              <a:t>R</a:t>
            </a:r>
            <a:r>
              <a:rPr lang="el-GR" sz="1400" b="1" baseline="-25000" dirty="0">
                <a:solidFill>
                  <a:srgbClr val="980000"/>
                </a:solidFill>
                <a:latin typeface="Helvetica" pitchFamily="2" charset="0"/>
              </a:rPr>
              <a:t>Η</a:t>
            </a:r>
            <a:endParaRPr lang="en-US" sz="1400" b="1" baseline="-25000" dirty="0">
              <a:solidFill>
                <a:srgbClr val="980000"/>
              </a:solidFill>
              <a:latin typeface="Helvetica" pitchFamily="2" charset="0"/>
            </a:endParaRPr>
          </a:p>
          <a:p>
            <a:endParaRPr lang="en-US" sz="1400" i="1" dirty="0">
              <a:latin typeface="Helvetica" pitchFamily="2" charset="0"/>
            </a:endParaRPr>
          </a:p>
          <a:p>
            <a:r>
              <a:rPr lang="en-US" sz="1400" i="1" dirty="0">
                <a:latin typeface="Helvetica" pitchFamily="2" charset="0"/>
              </a:rPr>
              <a:t>M</a:t>
            </a:r>
            <a:r>
              <a:rPr lang="en-US" sz="1400" i="1" baseline="-25000" dirty="0">
                <a:latin typeface="Helvetica" pitchFamily="2" charset="0"/>
              </a:rPr>
              <a:t>2D,Hill     </a:t>
            </a:r>
            <a:r>
              <a:rPr lang="en-US" sz="1400" dirty="0">
                <a:latin typeface="Helvetica" pitchFamily="2" charset="0"/>
              </a:rPr>
              <a:t>= 2</a:t>
            </a:r>
            <a:r>
              <a:rPr lang="el-GR" sz="1400" i="1" dirty="0">
                <a:latin typeface="Helvetica" pitchFamily="2" charset="0"/>
              </a:rPr>
              <a:t>Ω</a:t>
            </a:r>
            <a:r>
              <a:rPr lang="en-US" sz="1400" i="1" dirty="0">
                <a:latin typeface="Helvetica" pitchFamily="2" charset="0"/>
              </a:rPr>
              <a:t>R</a:t>
            </a:r>
            <a:r>
              <a:rPr lang="el-GR" sz="1400" baseline="-25000" dirty="0">
                <a:latin typeface="Helvetica" pitchFamily="2" charset="0"/>
              </a:rPr>
              <a:t>Η</a:t>
            </a:r>
            <a:r>
              <a:rPr lang="el-GR" sz="1400" baseline="30000" dirty="0">
                <a:latin typeface="Helvetica" pitchFamily="2" charset="0"/>
              </a:rPr>
              <a:t>2 </a:t>
            </a:r>
            <a:r>
              <a:rPr lang="el-GR" sz="1400" i="1" dirty="0">
                <a:latin typeface="Helvetica" pitchFamily="2" charset="0"/>
              </a:rPr>
              <a:t>Σ</a:t>
            </a:r>
            <a:r>
              <a:rPr lang="en-US" sz="1400" i="1" baseline="-25000" dirty="0">
                <a:latin typeface="Helvetica" pitchFamily="2" charset="0"/>
              </a:rPr>
              <a:t>d</a:t>
            </a:r>
          </a:p>
          <a:p>
            <a:endParaRPr lang="en-US" sz="1400" i="1" baseline="-25000" dirty="0">
              <a:latin typeface="Helvetica" pitchFamily="2" charset="0"/>
            </a:endParaRPr>
          </a:p>
          <a:p>
            <a:endParaRPr lang="en-US" sz="1400" dirty="0">
              <a:latin typeface="Helvetica" pitchFamily="2" charset="0"/>
            </a:endParaRPr>
          </a:p>
          <a:p>
            <a:endParaRPr lang="en-US" sz="1400" dirty="0">
              <a:latin typeface="Helvetica" pitchFamily="2" charset="0"/>
            </a:endParaRPr>
          </a:p>
          <a:p>
            <a:endParaRPr lang="en-US" sz="1400" dirty="0">
              <a:latin typeface="Helvetica" pitchFamily="2" charset="0"/>
            </a:endParaRPr>
          </a:p>
          <a:p>
            <a:r>
              <a:rPr lang="en-US" sz="1400" dirty="0">
                <a:latin typeface="Helvetica" pitchFamily="2" charset="0"/>
              </a:rPr>
              <a:t>For a </a:t>
            </a:r>
            <a:r>
              <a:rPr lang="en-US" sz="1400" b="1" dirty="0">
                <a:solidFill>
                  <a:srgbClr val="00B0F0"/>
                </a:solidFill>
                <a:latin typeface="Helvetica" pitchFamily="2" charset="0"/>
              </a:rPr>
              <a:t>vortex</a:t>
            </a:r>
            <a:r>
              <a:rPr lang="en-US" sz="1400" dirty="0">
                <a:latin typeface="Helvetica" pitchFamily="2" charset="0"/>
              </a:rPr>
              <a:t>, </a:t>
            </a:r>
            <a:r>
              <a:rPr lang="el-GR" sz="1400" b="1" i="1" dirty="0">
                <a:solidFill>
                  <a:srgbClr val="002060"/>
                </a:solidFill>
                <a:latin typeface="Helvetica" pitchFamily="2" charset="0"/>
              </a:rPr>
              <a:t>λ</a:t>
            </a:r>
            <a:r>
              <a:rPr lang="en-US" sz="1400" b="1" i="1" dirty="0">
                <a:solidFill>
                  <a:srgbClr val="002060"/>
                </a:solidFill>
                <a:latin typeface="Helvetica" pitchFamily="2" charset="0"/>
              </a:rPr>
              <a:t>=</a:t>
            </a:r>
            <a:r>
              <a:rPr lang="en-US" sz="1400" b="1" dirty="0">
                <a:solidFill>
                  <a:srgbClr val="002060"/>
                </a:solidFill>
                <a:latin typeface="Helvetica" pitchFamily="2" charset="0"/>
              </a:rPr>
              <a:t> 4H/3, </a:t>
            </a:r>
            <a:r>
              <a:rPr lang="el-GR" sz="1400" b="1" dirty="0">
                <a:solidFill>
                  <a:srgbClr val="980000"/>
                </a:solidFill>
                <a:latin typeface="Helvetica" pitchFamily="2" charset="0"/>
              </a:rPr>
              <a:t>δ</a:t>
            </a:r>
            <a:r>
              <a:rPr lang="en-US" sz="1400" b="1" dirty="0">
                <a:solidFill>
                  <a:srgbClr val="980000"/>
                </a:solidFill>
                <a:latin typeface="Helvetica" pitchFamily="2" charset="0"/>
              </a:rPr>
              <a:t>v=</a:t>
            </a:r>
            <a:r>
              <a:rPr lang="el-GR" sz="1400" b="1" i="1" dirty="0">
                <a:solidFill>
                  <a:srgbClr val="980000"/>
                </a:solidFill>
                <a:latin typeface="Helvetica" pitchFamily="2" charset="0"/>
              </a:rPr>
              <a:t>Ω</a:t>
            </a:r>
            <a:r>
              <a:rPr lang="en-US" sz="1400" b="1" i="1" dirty="0">
                <a:solidFill>
                  <a:srgbClr val="980000"/>
                </a:solidFill>
                <a:latin typeface="Helvetica" pitchFamily="2" charset="0"/>
              </a:rPr>
              <a:t>H</a:t>
            </a:r>
            <a:endParaRPr lang="en-US" sz="1400" b="1" i="1" dirty="0">
              <a:solidFill>
                <a:srgbClr val="002060"/>
              </a:solidFill>
              <a:latin typeface="Helvetica" pitchFamily="2" charset="0"/>
            </a:endParaRPr>
          </a:p>
          <a:p>
            <a:endParaRPr lang="en-US" sz="1400" i="1" dirty="0">
              <a:latin typeface="Helvetica" pitchFamily="2" charset="0"/>
            </a:endParaRPr>
          </a:p>
          <a:p>
            <a:r>
              <a:rPr lang="en-US" sz="1400" i="1" dirty="0">
                <a:latin typeface="Helvetica" pitchFamily="2" charset="0"/>
              </a:rPr>
              <a:t>M</a:t>
            </a:r>
            <a:r>
              <a:rPr lang="en-US" sz="1400" i="1" baseline="-25000" dirty="0">
                <a:latin typeface="Helvetica" pitchFamily="2" charset="0"/>
              </a:rPr>
              <a:t>2D,vortex </a:t>
            </a:r>
            <a:r>
              <a:rPr lang="en-US" sz="1400" dirty="0">
                <a:latin typeface="Helvetica" pitchFamily="2" charset="0"/>
              </a:rPr>
              <a:t>= </a:t>
            </a:r>
            <a:r>
              <a:rPr lang="en-US" sz="1400" baseline="30000" dirty="0">
                <a:latin typeface="Helvetica" pitchFamily="2" charset="0"/>
              </a:rPr>
              <a:t>4</a:t>
            </a:r>
            <a:r>
              <a:rPr lang="en-US" sz="1400" dirty="0">
                <a:latin typeface="Helvetica" pitchFamily="2" charset="0"/>
              </a:rPr>
              <a:t>/</a:t>
            </a:r>
            <a:r>
              <a:rPr lang="en-US" sz="1400" baseline="-25000" dirty="0">
                <a:latin typeface="Helvetica" pitchFamily="2" charset="0"/>
              </a:rPr>
              <a:t>3</a:t>
            </a:r>
            <a:r>
              <a:rPr lang="el-GR" sz="1400" dirty="0">
                <a:latin typeface="Helvetica" pitchFamily="2" charset="0"/>
              </a:rPr>
              <a:t>Ω</a:t>
            </a:r>
            <a:r>
              <a:rPr lang="en-US" sz="1400" i="1" dirty="0">
                <a:latin typeface="Helvetica" pitchFamily="2" charset="0"/>
              </a:rPr>
              <a:t>H </a:t>
            </a:r>
            <a:r>
              <a:rPr lang="el-GR" sz="1400" baseline="30000" dirty="0">
                <a:latin typeface="Helvetica" pitchFamily="2" charset="0"/>
              </a:rPr>
              <a:t>2 </a:t>
            </a:r>
            <a:r>
              <a:rPr lang="el-GR" sz="1400" i="1" dirty="0">
                <a:latin typeface="Helvetica" pitchFamily="2" charset="0"/>
              </a:rPr>
              <a:t>Σ</a:t>
            </a:r>
            <a:r>
              <a:rPr lang="en-US" sz="1400" i="1" baseline="-25000" dirty="0">
                <a:latin typeface="Helvetica" pitchFamily="2" charset="0"/>
              </a:rPr>
              <a:t>d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02F67F-195A-F2C8-CBF0-797377F61091}"/>
              </a:ext>
            </a:extLst>
          </p:cNvPr>
          <p:cNvSpPr/>
          <p:nvPr/>
        </p:nvSpPr>
        <p:spPr>
          <a:xfrm>
            <a:off x="222422" y="812558"/>
            <a:ext cx="7525264" cy="261644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0681D1-BD9B-7295-757A-4DD07913BCA6}"/>
              </a:ext>
            </a:extLst>
          </p:cNvPr>
          <p:cNvSpPr/>
          <p:nvPr/>
        </p:nvSpPr>
        <p:spPr>
          <a:xfrm>
            <a:off x="8318762" y="812558"/>
            <a:ext cx="3834107" cy="562691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7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86F07-DDBA-3810-1521-2CFD8A3A4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CC27E7-0BF9-A20A-5F38-5779A2CEEF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5206181" y="766525"/>
            <a:ext cx="6853084" cy="592385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DB6728B-39F3-5A96-9C23-A8C2084735F9}"/>
                  </a:ext>
                </a:extLst>
              </p:cNvPr>
              <p:cNvSpPr txBox="1"/>
              <p:nvPr/>
            </p:nvSpPr>
            <p:spPr>
              <a:xfrm>
                <a:off x="416013" y="205672"/>
                <a:ext cx="11386966" cy="568925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2000" b="1" dirty="0">
                    <a:latin typeface="Helvetica" pitchFamily="2" charset="0"/>
                    <a:cs typeface="Times New Roman"/>
                  </a:rPr>
                  <a:t>Transport-limited Pebble Accretion</a:t>
                </a:r>
              </a:p>
              <a:p>
                <a:endParaRPr lang="en-US" sz="2400" dirty="0">
                  <a:latin typeface="Baskerville Old Face" panose="02020602080505020303" pitchFamily="18" charset="77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Helvetica" pitchFamily="2" charset="0"/>
                    <a:cs typeface="Times New Roman"/>
                  </a:rPr>
                  <a:t>Parameter study</a:t>
                </a:r>
                <a:br>
                  <a:rPr lang="en-US" dirty="0">
                    <a:latin typeface="Helvetica" pitchFamily="2" charset="0"/>
                    <a:cs typeface="Times New Roman"/>
                  </a:rPr>
                </a:br>
                <a:r>
                  <a:rPr lang="en-US" dirty="0">
                    <a:latin typeface="Helvetica" pitchFamily="2" charset="0"/>
                    <a:cs typeface="Times New Roman"/>
                  </a:rPr>
                  <a:t>- Turbulence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cs typeface="Times New Roman"/>
                          </a:rPr>
                          <m:t>t</m:t>
                        </m:r>
                      </m:sub>
                    </m:sSub>
                  </m:oMath>
                </a14:m>
                <a:br>
                  <a:rPr lang="en-US" dirty="0">
                    <a:latin typeface="Helvetica" pitchFamily="2" charset="0"/>
                    <a:cs typeface="Times New Roman"/>
                  </a:rPr>
                </a:br>
                <a:r>
                  <a:rPr lang="en-US" dirty="0">
                    <a:latin typeface="Helvetica" pitchFamily="2" charset="0"/>
                    <a:cs typeface="Times New Roman"/>
                  </a:rPr>
                  <a:t>- Solid-to-gas ratio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/>
                      </a:rPr>
                      <m:t>𝑍</m:t>
                    </m:r>
                  </m:oMath>
                </a14:m>
                <a:br>
                  <a:rPr lang="en-US" dirty="0">
                    <a:latin typeface="Helvetica" pitchFamily="2" charset="0"/>
                    <a:cs typeface="Times New Roman"/>
                  </a:rPr>
                </a:br>
                <a:r>
                  <a:rPr lang="en-US" dirty="0">
                    <a:latin typeface="Helvetica" pitchFamily="2" charset="0"/>
                    <a:cs typeface="Times New Roman"/>
                  </a:rPr>
                  <a:t>- Fragmentation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cs typeface="Times New Roman"/>
                          </a:rPr>
                          <m:t>frag</m:t>
                        </m:r>
                      </m:sub>
                    </m:sSub>
                  </m:oMath>
                </a14:m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Helvetica" pitchFamily="2" charset="0"/>
                    <a:cs typeface="Times New Roman"/>
                  </a:rPr>
                  <a:t>Assume planetesimals stay inside </a:t>
                </a:r>
                <a:br>
                  <a:rPr lang="en-US" dirty="0">
                    <a:latin typeface="Helvetica" pitchFamily="2" charset="0"/>
                    <a:cs typeface="Times New Roman"/>
                  </a:rPr>
                </a:br>
                <a:r>
                  <a:rPr lang="en-US" dirty="0">
                    <a:latin typeface="Helvetica" pitchFamily="2" charset="0"/>
                    <a:cs typeface="Times New Roman"/>
                  </a:rPr>
                  <a:t>the vortex for 10 orbital periods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Helvetica" pitchFamily="2" charset="0"/>
                    <a:cs typeface="Times New Roman"/>
                  </a:rPr>
                  <a:t>Mercury-mass planets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/>
                      </a:rPr>
                      <m:t>=0.0004</m:t>
                    </m:r>
                  </m:oMath>
                </a14:m>
                <a:r>
                  <a:rPr lang="en-US" dirty="0">
                    <a:latin typeface="Helvetica" pitchFamily="2" charset="0"/>
                    <a:cs typeface="Times New Roman"/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Helvetica" pitchFamily="2" charset="0"/>
                    <a:cs typeface="Times New Roman"/>
                  </a:rPr>
                  <a:t>Mars-mass planets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≳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/>
                      </a:rPr>
                      <m:t>0.001</m:t>
                    </m:r>
                  </m:oMath>
                </a14:m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Helvetica" pitchFamily="2" charset="0"/>
                    <a:cs typeface="Times New Roman"/>
                  </a:rPr>
                  <a:t>In general, higher metallicity and </a:t>
                </a:r>
              </a:p>
              <a:p>
                <a:r>
                  <a:rPr lang="en-US" dirty="0">
                    <a:latin typeface="Helvetica" pitchFamily="2" charset="0"/>
                    <a:cs typeface="Times New Roman"/>
                  </a:rPr>
                  <a:t>      low turbulence favor planet growth.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Helvetica" pitchFamily="2" charset="0"/>
                    <a:cs typeface="Times New Roman"/>
                  </a:rPr>
                  <a:t>A threshold seems to exist around </a:t>
                </a:r>
              </a:p>
              <a:p>
                <a:r>
                  <a:rPr lang="en-US" dirty="0">
                    <a:latin typeface="Helvetica" pitchFamily="2" charset="0"/>
                    <a:cs typeface="Times New Roman"/>
                  </a:rPr>
                  <a:t>            Z = 4x10</a:t>
                </a:r>
                <a:r>
                  <a:rPr lang="en-US" baseline="30000" dirty="0">
                    <a:latin typeface="Helvetica" pitchFamily="2" charset="0"/>
                    <a:cs typeface="Times New Roman"/>
                  </a:rPr>
                  <a:t>-4</a:t>
                </a:r>
                <a:r>
                  <a:rPr lang="en-US" dirty="0">
                    <a:latin typeface="Helvetica" pitchFamily="2" charset="0"/>
                    <a:cs typeface="Times New Roman"/>
                  </a:rPr>
                  <a:t> (0.04 Z</a:t>
                </a:r>
                <a14:m>
                  <m:oMath xmlns:m="http://schemas.openxmlformats.org/officeDocument/2006/math">
                    <m:r>
                      <a:rPr lang="en-US" i="1" baseline="-25000">
                        <a:latin typeface="Cambria Math" panose="02040503050406030204" pitchFamily="18" charset="0"/>
                        <a:cs typeface="Times New Roman"/>
                      </a:rPr>
                      <m:t>⊙</m:t>
                    </m:r>
                  </m:oMath>
                </a14:m>
                <a:r>
                  <a:rPr lang="en-US" dirty="0">
                    <a:latin typeface="Helvetica" pitchFamily="2" charset="0"/>
                    <a:cs typeface="Times New Roman"/>
                  </a:rPr>
                  <a:t>)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endParaRPr lang="en-US" sz="2400" dirty="0">
                  <a:latin typeface="Baskerville Old Face" panose="02020602080505020303" pitchFamily="18" charset="77"/>
                  <a:cs typeface="Times New Roman"/>
                </a:endParaRPr>
              </a:p>
              <a:p>
                <a:pPr marL="342900" indent="-342900">
                  <a:buFont typeface="Wingdings" pitchFamily="2" charset="2"/>
                  <a:buChar char="v"/>
                </a:pPr>
                <a:endParaRPr lang="en-US" sz="2400" dirty="0">
                  <a:latin typeface="Baskerville Old Face" panose="02020602080505020303" pitchFamily="18" charset="77"/>
                  <a:cs typeface="Times New Roman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DB6728B-39F3-5A96-9C23-A8C208473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13" y="205672"/>
                <a:ext cx="11386966" cy="5689250"/>
              </a:xfrm>
              <a:prstGeom prst="rect">
                <a:avLst/>
              </a:prstGeom>
              <a:blipFill>
                <a:blip r:embed="rId3"/>
                <a:stretch>
                  <a:fillRect l="-334" t="-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4223273-EA01-CCE4-7AFD-74C4C06FDEAE}"/>
              </a:ext>
            </a:extLst>
          </p:cNvPr>
          <p:cNvSpPr txBox="1"/>
          <p:nvPr/>
        </p:nvSpPr>
        <p:spPr>
          <a:xfrm>
            <a:off x="77224" y="6603689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Slide by L. Eriksson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EBBFDD-E008-8AA6-C504-F9A04D1CA29F}"/>
              </a:ext>
            </a:extLst>
          </p:cNvPr>
          <p:cNvSpPr txBox="1"/>
          <p:nvPr/>
        </p:nvSpPr>
        <p:spPr>
          <a:xfrm>
            <a:off x="-1" y="6615721"/>
            <a:ext cx="12199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Eriksson et al. (2025)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F372A-0C16-1F9D-C516-156E25D33AAE}"/>
              </a:ext>
            </a:extLst>
          </p:cNvPr>
          <p:cNvSpPr txBox="1">
            <a:spLocks/>
          </p:cNvSpPr>
          <p:nvPr/>
        </p:nvSpPr>
        <p:spPr>
          <a:xfrm>
            <a:off x="9450865" y="6492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21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2944668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12DF7-6A9D-A5E6-7446-DE5903A68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2EA74C-056C-8718-744C-E72C0802947D}"/>
              </a:ext>
            </a:extLst>
          </p:cNvPr>
          <p:cNvSpPr txBox="1"/>
          <p:nvPr/>
        </p:nvSpPr>
        <p:spPr>
          <a:xfrm>
            <a:off x="1" y="205672"/>
            <a:ext cx="1219926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latin typeface="Helvetica" pitchFamily="2" charset="0"/>
                <a:cs typeface="Times New Roman"/>
              </a:rPr>
              <a:t>Final Planet Masses vs Distance and Timing</a:t>
            </a:r>
          </a:p>
        </p:txBody>
      </p:sp>
      <p:pic>
        <p:nvPicPr>
          <p:cNvPr id="8" name="Picture 7" descr="A graph of a function&#10;&#10;AI-generated content may be incorrect.">
            <a:extLst>
              <a:ext uri="{FF2B5EF4-FFF2-40B4-BE49-F238E27FC236}">
                <a16:creationId xmlns:a16="http://schemas.microsoft.com/office/drawing/2014/main" id="{0D11D797-D816-ED03-BCFA-F4360DD4C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96059"/>
            <a:ext cx="12199265" cy="3982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589E78-1551-9A1A-9D66-3D38798DE29C}"/>
              </a:ext>
            </a:extLst>
          </p:cNvPr>
          <p:cNvSpPr txBox="1"/>
          <p:nvPr/>
        </p:nvSpPr>
        <p:spPr>
          <a:xfrm>
            <a:off x="-1" y="6615721"/>
            <a:ext cx="12199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Eriksson et al. (2025)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12EA4-1E11-21EB-23B4-2AB39A80E880}"/>
              </a:ext>
            </a:extLst>
          </p:cNvPr>
          <p:cNvSpPr txBox="1">
            <a:spLocks/>
          </p:cNvSpPr>
          <p:nvPr/>
        </p:nvSpPr>
        <p:spPr>
          <a:xfrm>
            <a:off x="9450860" y="649227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36A2156-0D06-F941-AE72-FDE114709D8C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22</a:t>
            </a:fld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4E70EB-B2D2-32B3-5968-FAEE32EF9A27}"/>
              </a:ext>
            </a:extLst>
          </p:cNvPr>
          <p:cNvSpPr txBox="1"/>
          <p:nvPr/>
        </p:nvSpPr>
        <p:spPr>
          <a:xfrm>
            <a:off x="77224" y="660368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W. Lyra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D6C58-6005-1796-9011-9AEDA85DF49C}"/>
              </a:ext>
            </a:extLst>
          </p:cNvPr>
          <p:cNvSpPr txBox="1"/>
          <p:nvPr/>
        </p:nvSpPr>
        <p:spPr>
          <a:xfrm>
            <a:off x="864973" y="821106"/>
            <a:ext cx="726673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Significant growth by pebble accretion for early 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Growth stalled at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Mercury mass for pessimistic conditions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Earth mass for optimistic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Planet mass increases with distance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Opposite as expected for capture-limited pebble accretion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Due to scaling with vortex volume </a:t>
            </a:r>
            <a:r>
              <a:rPr lang="en-US" sz="1600" i="1" dirty="0" err="1">
                <a:latin typeface="Helvetica" pitchFamily="2" charset="0"/>
              </a:rPr>
              <a:t>M</a:t>
            </a:r>
            <a:r>
              <a:rPr lang="en-US" sz="1600" baseline="-25000" dirty="0" err="1">
                <a:latin typeface="Helvetica" pitchFamily="2" charset="0"/>
              </a:rPr>
              <a:t>trapped</a:t>
            </a:r>
            <a:r>
              <a:rPr lang="en-US" sz="1600" dirty="0">
                <a:latin typeface="Helvetica" pitchFamily="2" charset="0"/>
              </a:rPr>
              <a:t> =</a:t>
            </a:r>
            <a:r>
              <a:rPr lang="en-US" dirty="0"/>
              <a:t> </a:t>
            </a:r>
            <a:r>
              <a:rPr lang="el-GR" dirty="0"/>
              <a:t>(</a:t>
            </a:r>
            <a:r>
              <a:rPr lang="en-US" dirty="0"/>
              <a:t>2</a:t>
            </a:r>
            <a:r>
              <a:rPr lang="el-GR" dirty="0"/>
              <a:t>π)</a:t>
            </a:r>
            <a:r>
              <a:rPr lang="en-US" baseline="30000" dirty="0"/>
              <a:t>3/2</a:t>
            </a:r>
            <a:r>
              <a:rPr lang="el-GR" dirty="0"/>
              <a:t> ρ</a:t>
            </a:r>
            <a:r>
              <a:rPr lang="en-US" baseline="-25000" dirty="0"/>
              <a:t>d</a:t>
            </a:r>
            <a:r>
              <a:rPr lang="el-GR" dirty="0"/>
              <a:t> χ </a:t>
            </a:r>
            <a:r>
              <a:rPr lang="en-US" i="1" dirty="0"/>
              <a:t>H</a:t>
            </a:r>
            <a:r>
              <a:rPr lang="en-US" i="1" baseline="30000" dirty="0"/>
              <a:t>3</a:t>
            </a:r>
            <a:r>
              <a:rPr lang="en-US" sz="1600" dirty="0">
                <a:latin typeface="Helvetica" pitchFamily="2" charset="0"/>
              </a:rPr>
              <a:t> , </a:t>
            </a:r>
            <a:r>
              <a:rPr lang="en-US" sz="1600" i="1" dirty="0" err="1">
                <a:latin typeface="Helvetica" pitchFamily="2" charset="0"/>
              </a:rPr>
              <a:t>M</a:t>
            </a:r>
            <a:r>
              <a:rPr lang="en-US" sz="1600" dirty="0" err="1">
                <a:latin typeface="Helvetica" pitchFamily="2" charset="0"/>
              </a:rPr>
              <a:t>dot</a:t>
            </a:r>
            <a:r>
              <a:rPr lang="en-US" sz="1600" dirty="0">
                <a:latin typeface="Helvetica" pitchFamily="2" charset="0"/>
              </a:rPr>
              <a:t> </a:t>
            </a:r>
            <a:r>
              <a:rPr lang="en-US" sz="1600" dirty="0"/>
              <a:t>∝ </a:t>
            </a:r>
            <a:r>
              <a:rPr lang="en-US" sz="1600" i="1" dirty="0"/>
              <a:t>H</a:t>
            </a:r>
            <a:r>
              <a:rPr lang="en-US" sz="1600" i="1" baseline="30000" dirty="0"/>
              <a:t>2</a:t>
            </a:r>
            <a:endParaRPr lang="en-US" sz="1600" i="1" baseline="30000" dirty="0">
              <a:latin typeface="Helvetica" pitchFamily="2" charset="0"/>
            </a:endParaRPr>
          </a:p>
          <a:p>
            <a:pPr lvl="1"/>
            <a:endParaRPr lang="en-US" sz="16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858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34360-AEBC-E6C3-2517-5AEC5992B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54A68618-C9F7-E1CF-622C-09130B9BB2CA}"/>
              </a:ext>
            </a:extLst>
          </p:cNvPr>
          <p:cNvSpPr txBox="1">
            <a:spLocks/>
          </p:cNvSpPr>
          <p:nvPr/>
        </p:nvSpPr>
        <p:spPr>
          <a:xfrm>
            <a:off x="878539" y="2218857"/>
            <a:ext cx="10434918" cy="25753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900" dirty="0">
                <a:solidFill>
                  <a:srgbClr val="FFFFFF"/>
                </a:solidFill>
                <a:latin typeface="Baskerville Old Face" panose="02020602080505020303" pitchFamily="18" charset="77"/>
                <a:cs typeface="Times New Roman"/>
              </a:rPr>
              <a:t>Linn Eriksson</a:t>
            </a:r>
          </a:p>
          <a:p>
            <a:pPr>
              <a:lnSpc>
                <a:spcPct val="120000"/>
              </a:lnSpc>
            </a:pPr>
            <a:r>
              <a:rPr lang="en-US" sz="2600" dirty="0">
                <a:solidFill>
                  <a:srgbClr val="FFFFFF"/>
                </a:solidFill>
                <a:latin typeface="Baskerville Old Face" panose="02020602080505020303" pitchFamily="18" charset="77"/>
                <a:cs typeface="Times New Roman"/>
              </a:rPr>
              <a:t>Ringberg, Feb 13, 2026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3876415-C034-BDC9-EFC8-A712E1DD0A98}"/>
                  </a:ext>
                </a:extLst>
              </p:cNvPr>
              <p:cNvSpPr txBox="1"/>
              <p:nvPr/>
            </p:nvSpPr>
            <p:spPr>
              <a:xfrm>
                <a:off x="349385" y="974097"/>
                <a:ext cx="10836991" cy="4119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1" dirty="0">
                    <a:latin typeface="Helvetica" pitchFamily="2" charset="0"/>
                    <a:cs typeface="Times New Roman"/>
                  </a:rPr>
                  <a:t>Can planets be formed at cosmic dawn?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Helvetica" pitchFamily="2" charset="0"/>
                    <a:cs typeface="Times New Roman"/>
                  </a:rPr>
                  <a:t>If there are vortices (or traps, in general) in the disk: Yes!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chemeClr val="tx1"/>
                  </a:solidFill>
                  <a:latin typeface="Helvetica" pitchFamily="2" charset="0"/>
                  <a:cs typeface="Times New Roman"/>
                </a:endParaRPr>
              </a:p>
              <a:p>
                <a:pPr marL="457200" indent="-457200">
                  <a:lnSpc>
                    <a:spcPct val="116000"/>
                  </a:lnSpc>
                  <a:buFont typeface="Arial" charset="0"/>
                  <a:buChar char="•"/>
                </a:pPr>
                <a:r>
                  <a:rPr lang="en-US" b="1" dirty="0">
                    <a:latin typeface="Helvetica"/>
                    <a:cs typeface="Helvetica"/>
                  </a:rPr>
                  <a:t>Planet population is of planetary embryo mass</a:t>
                </a:r>
              </a:p>
              <a:p>
                <a:pPr marL="914400" lvl="1" indent="-457200">
                  <a:lnSpc>
                    <a:spcPct val="116000"/>
                  </a:lnSpc>
                  <a:buFont typeface="Arial" charset="0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Moon to Mars mass objects</a:t>
                </a:r>
              </a:p>
              <a:p>
                <a:pPr marL="914400" lvl="1" indent="-457200">
                  <a:lnSpc>
                    <a:spcPct val="116000"/>
                  </a:lnSpc>
                  <a:buFont typeface="Arial" charset="0"/>
                  <a:buChar char="•"/>
                </a:pPr>
                <a:r>
                  <a:rPr lang="en-US" dirty="0">
                    <a:latin typeface="Helvetica" pitchFamily="2" charset="0"/>
                    <a:cs typeface="Times New Roman"/>
                  </a:rPr>
                  <a:t>Mercury-mass planets can form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/>
                      </a:rPr>
                      <m:t>𝑍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/>
                      </a:rPr>
                      <m:t>∼4×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Times New Roman"/>
                          </a:rPr>
                          <m:t>−4</m:t>
                        </m:r>
                      </m:sup>
                    </m:sSup>
                  </m:oMath>
                </a14:m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914400" lvl="1" indent="-457200">
                  <a:lnSpc>
                    <a:spcPct val="116000"/>
                  </a:lnSpc>
                  <a:buFont typeface="Arial" charset="0"/>
                  <a:buChar char="•"/>
                </a:pPr>
                <a:endParaRPr lang="en-US" dirty="0">
                  <a:latin typeface="Helvetica"/>
                  <a:cs typeface="Helvetica"/>
                </a:endParaRPr>
              </a:p>
              <a:p>
                <a:pPr marL="457200" indent="-457200">
                  <a:lnSpc>
                    <a:spcPct val="116000"/>
                  </a:lnSpc>
                  <a:buFont typeface="Arial" charset="0"/>
                  <a:buChar char="•"/>
                </a:pPr>
                <a:r>
                  <a:rPr lang="en-US" b="1" dirty="0">
                    <a:latin typeface="Helvetica"/>
                    <a:cs typeface="Helvetica"/>
                  </a:rPr>
                  <a:t>Limitations</a:t>
                </a:r>
              </a:p>
              <a:p>
                <a:pPr marL="914400" lvl="1" indent="-457200">
                  <a:lnSpc>
                    <a:spcPct val="116000"/>
                  </a:lnSpc>
                  <a:buFont typeface="Arial" charset="0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Streaming Instability not resolved</a:t>
                </a:r>
              </a:p>
              <a:p>
                <a:pPr marL="914400" lvl="1" indent="-457200">
                  <a:lnSpc>
                    <a:spcPct val="116000"/>
                  </a:lnSpc>
                  <a:buFont typeface="Arial" charset="0"/>
                  <a:buChar char="•"/>
                </a:pPr>
                <a:r>
                  <a:rPr lang="en-US" dirty="0">
                    <a:latin typeface="Helvetica"/>
                    <a:cs typeface="Helvetica"/>
                  </a:rPr>
                  <a:t>Coagulation/Fragmentation not modeled</a:t>
                </a:r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914400" lvl="1" indent="-457200">
                  <a:lnSpc>
                    <a:spcPct val="116000"/>
                  </a:lnSpc>
                  <a:buFont typeface="Arial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  <a:latin typeface="Helvetica" pitchFamily="2" charset="0"/>
                    <a:cs typeface="Times New Roman"/>
                  </a:rPr>
                  <a:t>Semi-analytic model</a:t>
                </a:r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1371600" lvl="2" indent="-457200">
                  <a:lnSpc>
                    <a:spcPct val="116000"/>
                  </a:lnSpc>
                  <a:buFont typeface="Wingdings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latin typeface="Helvetica" pitchFamily="2" charset="0"/>
                    <a:cs typeface="Times New Roman"/>
                  </a:rPr>
                  <a:t>Growth-Concentration feedback loop in vortices not tested numerically</a:t>
                </a:r>
                <a:endParaRPr lang="en-US" dirty="0">
                  <a:latin typeface="Helvetica" pitchFamily="2" charset="0"/>
                  <a:cs typeface="Times New Roman"/>
                </a:endParaRPr>
              </a:p>
              <a:p>
                <a:pPr marL="914400" lvl="1" indent="-457200">
                  <a:lnSpc>
                    <a:spcPct val="116000"/>
                  </a:lnSpc>
                  <a:buFont typeface="Arial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  <a:latin typeface="Helvetica" pitchFamily="2" charset="0"/>
                    <a:cs typeface="Times New Roman"/>
                  </a:rPr>
                  <a:t>How common are vortices in low-metallicity disks?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3876415-C034-BDC9-EFC8-A712E1DD0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85" y="974097"/>
                <a:ext cx="10836991" cy="4119782"/>
              </a:xfrm>
              <a:prstGeom prst="rect">
                <a:avLst/>
              </a:prstGeom>
              <a:blipFill>
                <a:blip r:embed="rId3"/>
                <a:stretch>
                  <a:fillRect l="-351" t="-613" b="-1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7CBA4FE-214D-A055-6DF5-D6A4C8C2AA28}"/>
              </a:ext>
            </a:extLst>
          </p:cNvPr>
          <p:cNvSpPr txBox="1"/>
          <p:nvPr/>
        </p:nvSpPr>
        <p:spPr>
          <a:xfrm>
            <a:off x="1" y="205672"/>
            <a:ext cx="1219926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latin typeface="Helvetica" pitchFamily="2" charset="0"/>
                <a:cs typeface="Times New Roman"/>
              </a:rPr>
              <a:t>Conclusions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6C89C3CA-4E34-65CE-0E23-635833DEF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169924"/>
            <a:ext cx="11069052" cy="7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marL="457200" indent="-457200">
              <a:lnSpc>
                <a:spcPct val="116000"/>
              </a:lnSpc>
              <a:buFont typeface="Arial" charset="0"/>
              <a:buChar char="•"/>
            </a:pPr>
            <a:endParaRPr lang="en-US" sz="1800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74E562D2-2EF5-1361-C396-6276F6892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84111" y="6497973"/>
            <a:ext cx="2743200" cy="365125"/>
          </a:xfrm>
        </p:spPr>
        <p:txBody>
          <a:bodyPr/>
          <a:lstStyle/>
          <a:p>
            <a:fld id="{B54C3499-0D4E-6144-833E-8A7D825377F8}" type="slidenum">
              <a:rPr lang="en-US" smtClean="0"/>
              <a:t>23</a:t>
            </a:fld>
            <a:r>
              <a:rPr lang="en-US" dirty="0"/>
              <a:t>/24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3B4017-DA52-E98C-FA49-DEBDD6690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636" y="3156403"/>
            <a:ext cx="2594638" cy="25946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C989E0-CDBC-04D7-78F7-7A3D5B55D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636" y="790987"/>
            <a:ext cx="2571894" cy="20581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AB254F3-3075-F9AF-8AE0-2D6BAA29BAB6}"/>
              </a:ext>
            </a:extLst>
          </p:cNvPr>
          <p:cNvSpPr txBox="1"/>
          <p:nvPr/>
        </p:nvSpPr>
        <p:spPr>
          <a:xfrm>
            <a:off x="9982200" y="5793113"/>
            <a:ext cx="12041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Dong et al. (2018)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D7B51D-AAB5-5846-0149-5A4F31B583B4}"/>
              </a:ext>
            </a:extLst>
          </p:cNvPr>
          <p:cNvSpPr txBox="1"/>
          <p:nvPr/>
        </p:nvSpPr>
        <p:spPr>
          <a:xfrm>
            <a:off x="9824459" y="2816276"/>
            <a:ext cx="13965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Andrews et al. (2018)</a:t>
            </a:r>
          </a:p>
        </p:txBody>
      </p:sp>
    </p:spTree>
    <p:extLst>
      <p:ext uri="{BB962C8B-B14F-4D97-AF65-F5344CB8AC3E}">
        <p14:creationId xmlns:p14="http://schemas.microsoft.com/office/powerpoint/2010/main" val="3443171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6293</TotalTime>
  <Words>2682</Words>
  <Application>Microsoft Macintosh PowerPoint</Application>
  <PresentationFormat>Widescreen</PresentationFormat>
  <Paragraphs>362</Paragraphs>
  <Slides>23</Slides>
  <Notes>9</Notes>
  <HiddenSlides>0</HiddenSlides>
  <MMClips>3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Google Sans</vt:lpstr>
      <vt:lpstr>Slack-Lato</vt:lpstr>
      <vt:lpstr>Aptos</vt:lpstr>
      <vt:lpstr>Aptos Display</vt:lpstr>
      <vt:lpstr>Arial</vt:lpstr>
      <vt:lpstr>Baskerville Old Face</vt:lpstr>
      <vt:lpstr>Calibri</vt:lpstr>
      <vt:lpstr>Cambria Math</vt:lpstr>
      <vt:lpstr>Courier New</vt:lpstr>
      <vt:lpstr>Helvetica</vt:lpstr>
      <vt:lpstr>Helvetica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Stanley Baronett</dc:creator>
  <cp:lastModifiedBy>Wladimir Lyra</cp:lastModifiedBy>
  <cp:revision>75</cp:revision>
  <cp:lastPrinted>2026-02-26T18:22:28Z</cp:lastPrinted>
  <dcterms:modified xsi:type="dcterms:W3CDTF">2026-09-21T02:47:01Z</dcterms:modified>
</cp:coreProperties>
</file>