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7" r:id="rId2"/>
    <p:sldId id="1378" r:id="rId3"/>
    <p:sldId id="1400" r:id="rId4"/>
    <p:sldId id="1399" r:id="rId5"/>
    <p:sldId id="1398" r:id="rId6"/>
    <p:sldId id="1370" r:id="rId7"/>
    <p:sldId id="1338" r:id="rId8"/>
    <p:sldId id="1340" r:id="rId9"/>
    <p:sldId id="1397" r:id="rId10"/>
    <p:sldId id="1341" r:id="rId11"/>
    <p:sldId id="1372" r:id="rId12"/>
    <p:sldId id="1342" r:id="rId13"/>
    <p:sldId id="1389" r:id="rId14"/>
    <p:sldId id="1348" r:id="rId15"/>
    <p:sldId id="1392" r:id="rId16"/>
    <p:sldId id="1349" r:id="rId17"/>
    <p:sldId id="1334" r:id="rId18"/>
    <p:sldId id="1333" r:id="rId19"/>
    <p:sldId id="1335" r:id="rId20"/>
    <p:sldId id="1350" r:id="rId21"/>
    <p:sldId id="1375" r:id="rId22"/>
    <p:sldId id="1374" r:id="rId23"/>
    <p:sldId id="1376" r:id="rId24"/>
    <p:sldId id="1390" r:id="rId25"/>
    <p:sldId id="1339" r:id="rId26"/>
    <p:sldId id="1377" r:id="rId27"/>
    <p:sldId id="1401" r:id="rId28"/>
    <p:sldId id="1402" r:id="rId29"/>
    <p:sldId id="1403" r:id="rId30"/>
    <p:sldId id="140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05D"/>
    <a:srgbClr val="FF2859"/>
    <a:srgbClr val="FFFF00"/>
    <a:srgbClr val="C61819"/>
    <a:srgbClr val="D3D3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70"/>
    <p:restoredTop sz="93700"/>
  </p:normalViewPr>
  <p:slideViewPr>
    <p:cSldViewPr snapToGrid="0" snapToObjects="1">
      <p:cViewPr varScale="1">
        <p:scale>
          <a:sx n="68" d="100"/>
          <a:sy n="68" d="100"/>
        </p:scale>
        <p:origin x="248" y="9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93AD38-897B-8F48-BB79-AF149F2BD044}" type="datetimeFigureOut">
              <a:rPr lang="en-US" smtClean="0"/>
              <a:t>3/30/25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F712A0-4374-EE4D-8660-286782BE6374}" type="slidenum">
              <a:rPr lang="en-US" smtClean="0"/>
              <a:t>‹#›</a:t>
            </a:fld>
            <a:endParaRPr lang="en-US"/>
          </a:p>
        </p:txBody>
      </p:sp>
    </p:spTree>
    <p:extLst>
      <p:ext uri="{BB962C8B-B14F-4D97-AF65-F5344CB8AC3E}">
        <p14:creationId xmlns:p14="http://schemas.microsoft.com/office/powerpoint/2010/main" val="1118301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Text Box 1"/>
          <p:cNvSpPr txBox="1">
            <a:spLocks noGrp="1" noRot="1" noChangeAspect="1" noChangeArrowheads="1"/>
          </p:cNvSpPr>
          <p:nvPr>
            <p:ph type="sldImg"/>
          </p:nvPr>
        </p:nvSpPr>
        <p:spPr bwMode="auto">
          <a:xfrm>
            <a:off x="488950" y="1027113"/>
            <a:ext cx="6578600" cy="37004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75778" name="Text Box 2"/>
          <p:cNvSpPr txBox="1">
            <a:spLocks noGrp="1" noChangeArrowheads="1"/>
          </p:cNvSpPr>
          <p:nvPr>
            <p:ph type="body" idx="1"/>
          </p:nvPr>
        </p:nvSpPr>
        <p:spPr bwMode="auto">
          <a:xfrm>
            <a:off x="1169988" y="5087938"/>
            <a:ext cx="5222875" cy="41084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519457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B4BC5-4161-5A51-A7EA-0BA7216CC6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2A025-BF7A-719F-7DE8-6E98CE5BE6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75596A-051A-AF7C-AF8D-5B123F3655FF}"/>
              </a:ext>
            </a:extLst>
          </p:cNvPr>
          <p:cNvSpPr>
            <a:spLocks noGrp="1"/>
          </p:cNvSpPr>
          <p:nvPr>
            <p:ph type="body" idx="1"/>
          </p:nvPr>
        </p:nvSpPr>
        <p:spPr/>
        <p:txBody>
          <a:bodyPr/>
          <a:lstStyle/>
          <a:p>
            <a:r>
              <a:rPr lang="en-US" b="0" i="0" dirty="0">
                <a:solidFill>
                  <a:srgbClr val="050505"/>
                </a:solidFill>
                <a:effectLst/>
                <a:latin typeface="system-ui"/>
              </a:rPr>
              <a:t>Then, once formed, an icy planetesimal would capture mostly small pebbles -- these pebbles could be silicate-rich if they lost ice by, e.g. spending a lot of time in the disk atmosphere getting UV irradiated.</a:t>
            </a:r>
          </a:p>
        </p:txBody>
      </p:sp>
      <p:sp>
        <p:nvSpPr>
          <p:cNvPr id="4" name="Slide Number Placeholder 3">
            <a:extLst>
              <a:ext uri="{FF2B5EF4-FFF2-40B4-BE49-F238E27FC236}">
                <a16:creationId xmlns:a16="http://schemas.microsoft.com/office/drawing/2014/main" id="{83BA0DC6-F5BB-8D8B-2B8F-A6EF76F7A665}"/>
              </a:ext>
            </a:extLst>
          </p:cNvPr>
          <p:cNvSpPr>
            <a:spLocks noGrp="1"/>
          </p:cNvSpPr>
          <p:nvPr>
            <p:ph type="sldNum" sz="quarter" idx="5"/>
          </p:nvPr>
        </p:nvSpPr>
        <p:spPr/>
        <p:txBody>
          <a:bodyPr/>
          <a:lstStyle/>
          <a:p>
            <a:fld id="{76F712A0-4374-EE4D-8660-286782BE6374}" type="slidenum">
              <a:rPr lang="en-US" smtClean="0"/>
              <a:t>13</a:t>
            </a:fld>
            <a:endParaRPr lang="en-US"/>
          </a:p>
        </p:txBody>
      </p:sp>
    </p:spTree>
    <p:extLst>
      <p:ext uri="{BB962C8B-B14F-4D97-AF65-F5344CB8AC3E}">
        <p14:creationId xmlns:p14="http://schemas.microsoft.com/office/powerpoint/2010/main" val="910945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09E23A-F31B-134C-8C20-738E287454DF}" type="slidenum">
              <a:rPr lang="en-US" smtClean="0"/>
              <a:t>15</a:t>
            </a:fld>
            <a:endParaRPr lang="en-US"/>
          </a:p>
        </p:txBody>
      </p:sp>
    </p:spTree>
    <p:extLst>
      <p:ext uri="{BB962C8B-B14F-4D97-AF65-F5344CB8AC3E}">
        <p14:creationId xmlns:p14="http://schemas.microsoft.com/office/powerpoint/2010/main" val="3496222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fast accretion at 10 au, and accretion of ices; too slow at 25au</a:t>
            </a:r>
          </a:p>
        </p:txBody>
      </p:sp>
      <p:sp>
        <p:nvSpPr>
          <p:cNvPr id="4" name="Slide Number Placeholder 3"/>
          <p:cNvSpPr>
            <a:spLocks noGrp="1"/>
          </p:cNvSpPr>
          <p:nvPr>
            <p:ph type="sldNum" sz="quarter" idx="5"/>
          </p:nvPr>
        </p:nvSpPr>
        <p:spPr/>
        <p:txBody>
          <a:bodyPr/>
          <a:lstStyle/>
          <a:p>
            <a:fld id="{76F712A0-4374-EE4D-8660-286782BE6374}" type="slidenum">
              <a:rPr lang="en-US" smtClean="0"/>
              <a:t>24</a:t>
            </a:fld>
            <a:endParaRPr lang="en-US"/>
          </a:p>
        </p:txBody>
      </p:sp>
    </p:spTree>
    <p:extLst>
      <p:ext uri="{BB962C8B-B14F-4D97-AF65-F5344CB8AC3E}">
        <p14:creationId xmlns:p14="http://schemas.microsoft.com/office/powerpoint/2010/main" val="3760929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1e-2 Pluto mass, 10au is accreting already at ices; at 30au the accretion rate is too slow</a:t>
            </a:r>
          </a:p>
        </p:txBody>
      </p:sp>
      <p:sp>
        <p:nvSpPr>
          <p:cNvPr id="4" name="Slide Number Placeholder 3"/>
          <p:cNvSpPr>
            <a:spLocks noGrp="1"/>
          </p:cNvSpPr>
          <p:nvPr>
            <p:ph type="sldNum" sz="quarter" idx="5"/>
          </p:nvPr>
        </p:nvSpPr>
        <p:spPr/>
        <p:txBody>
          <a:bodyPr/>
          <a:lstStyle/>
          <a:p>
            <a:fld id="{76F712A0-4374-EE4D-8660-286782BE6374}" type="slidenum">
              <a:rPr lang="en-US" smtClean="0"/>
              <a:t>25</a:t>
            </a:fld>
            <a:endParaRPr lang="en-US"/>
          </a:p>
        </p:txBody>
      </p:sp>
    </p:spTree>
    <p:extLst>
      <p:ext uri="{BB962C8B-B14F-4D97-AF65-F5344CB8AC3E}">
        <p14:creationId xmlns:p14="http://schemas.microsoft.com/office/powerpoint/2010/main" val="4151181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D8C7132-9A78-109F-9761-8AB835C73CDB}"/>
            </a:ext>
          </a:extLst>
        </p:cNvPr>
        <p:cNvGrpSpPr/>
        <p:nvPr/>
      </p:nvGrpSpPr>
      <p:grpSpPr>
        <a:xfrm>
          <a:off x="0" y="0"/>
          <a:ext cx="0" cy="0"/>
          <a:chOff x="0" y="0"/>
          <a:chExt cx="0" cy="0"/>
        </a:xfrm>
      </p:grpSpPr>
      <p:sp>
        <p:nvSpPr>
          <p:cNvPr id="75777" name="Text Box 1">
            <a:extLst>
              <a:ext uri="{FF2B5EF4-FFF2-40B4-BE49-F238E27FC236}">
                <a16:creationId xmlns:a16="http://schemas.microsoft.com/office/drawing/2014/main" id="{B5641DAA-1320-3285-6535-E2158CE3334A}"/>
              </a:ext>
            </a:extLst>
          </p:cNvPr>
          <p:cNvSpPr txBox="1">
            <a:spLocks noGrp="1" noRot="1" noChangeAspect="1" noChangeArrowheads="1"/>
          </p:cNvSpPr>
          <p:nvPr>
            <p:ph type="sldImg"/>
          </p:nvPr>
        </p:nvSpPr>
        <p:spPr bwMode="auto">
          <a:xfrm>
            <a:off x="488950" y="1027113"/>
            <a:ext cx="657860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75778" name="Text Box 2">
            <a:extLst>
              <a:ext uri="{FF2B5EF4-FFF2-40B4-BE49-F238E27FC236}">
                <a16:creationId xmlns:a16="http://schemas.microsoft.com/office/drawing/2014/main" id="{AEF45DA5-B6FD-A217-05C1-09DC5E7C0130}"/>
              </a:ext>
            </a:extLst>
          </p:cNvPr>
          <p:cNvSpPr txBox="1">
            <a:spLocks noGrp="1" noChangeArrowheads="1"/>
          </p:cNvSpPr>
          <p:nvPr>
            <p:ph type="body" idx="1"/>
          </p:nvPr>
        </p:nvSpPr>
        <p:spPr bwMode="auto">
          <a:xfrm>
            <a:off x="1169988" y="5087938"/>
            <a:ext cx="5222875" cy="41084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596822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Text Box 1"/>
          <p:cNvSpPr txBox="1">
            <a:spLocks noGrp="1" noRot="1" noChangeAspect="1" noChangeArrowheads="1"/>
          </p:cNvSpPr>
          <p:nvPr>
            <p:ph type="sldImg"/>
          </p:nvPr>
        </p:nvSpPr>
        <p:spPr bwMode="auto">
          <a:xfrm>
            <a:off x="488950" y="1027113"/>
            <a:ext cx="657860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75778" name="Text Box 2"/>
          <p:cNvSpPr txBox="1">
            <a:spLocks noGrp="1" noChangeArrowheads="1"/>
          </p:cNvSpPr>
          <p:nvPr>
            <p:ph type="body" idx="1"/>
          </p:nvPr>
        </p:nvSpPr>
        <p:spPr bwMode="auto">
          <a:xfrm>
            <a:off x="1169988" y="5087938"/>
            <a:ext cx="5222875" cy="41084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57245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F712A0-4374-EE4D-8660-286782BE6374}" type="slidenum">
              <a:rPr lang="en-US" smtClean="0"/>
              <a:t>3</a:t>
            </a:fld>
            <a:endParaRPr lang="en-US"/>
          </a:p>
        </p:txBody>
      </p:sp>
    </p:spTree>
    <p:extLst>
      <p:ext uri="{BB962C8B-B14F-4D97-AF65-F5344CB8AC3E}">
        <p14:creationId xmlns:p14="http://schemas.microsoft.com/office/powerpoint/2010/main" val="1700159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Problems if you form the high—mass objects from several low mass ones. </a:t>
            </a:r>
          </a:p>
          <a:p>
            <a:r>
              <a:rPr lang="en-US" dirty="0"/>
              <a:t>Extremely low porosity? Even with the additional compression, would still have a density close to 1 g/cm^3, not the 2.5 g/cm^3 of Eris.</a:t>
            </a:r>
          </a:p>
          <a:p>
            <a:endParaRPr lang="en-US" dirty="0"/>
          </a:p>
          <a:p>
            <a:r>
              <a:rPr lang="en-US" dirty="0"/>
              <a:t>None of these appear likely. Different formation mechanism?</a:t>
            </a:r>
          </a:p>
          <a:p>
            <a:endParaRPr lang="en-US" dirty="0"/>
          </a:p>
          <a:p>
            <a:endParaRPr lang="en-US" dirty="0"/>
          </a:p>
        </p:txBody>
      </p:sp>
      <p:sp>
        <p:nvSpPr>
          <p:cNvPr id="4" name="Slide Number Placeholder 3"/>
          <p:cNvSpPr>
            <a:spLocks noGrp="1"/>
          </p:cNvSpPr>
          <p:nvPr>
            <p:ph type="sldNum" sz="quarter" idx="5"/>
          </p:nvPr>
        </p:nvSpPr>
        <p:spPr/>
        <p:txBody>
          <a:bodyPr/>
          <a:lstStyle/>
          <a:p>
            <a:fld id="{76F712A0-4374-EE4D-8660-286782BE6374}" type="slidenum">
              <a:rPr lang="en-US" smtClean="0"/>
              <a:t>4</a:t>
            </a:fld>
            <a:endParaRPr lang="en-US"/>
          </a:p>
        </p:txBody>
      </p:sp>
    </p:spTree>
    <p:extLst>
      <p:ext uri="{BB962C8B-B14F-4D97-AF65-F5344CB8AC3E}">
        <p14:creationId xmlns:p14="http://schemas.microsoft.com/office/powerpoint/2010/main" val="2830786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50505"/>
                </a:solidFill>
                <a:effectLst/>
                <a:latin typeface="system-ui"/>
              </a:rPr>
              <a:t>If the high-mass bodies were formed of many small-mass bodies, why would their densities be so different? Even with gravitational compaction, the low-mass objects would have to be unreasonably porous if they had the same composition of the high-mass ones.</a:t>
            </a:r>
            <a:endParaRPr lang="en-US" dirty="0"/>
          </a:p>
        </p:txBody>
      </p:sp>
      <p:sp>
        <p:nvSpPr>
          <p:cNvPr id="4" name="Slide Number Placeholder 3"/>
          <p:cNvSpPr>
            <a:spLocks noGrp="1"/>
          </p:cNvSpPr>
          <p:nvPr>
            <p:ph type="sldNum" sz="quarter" idx="5"/>
          </p:nvPr>
        </p:nvSpPr>
        <p:spPr/>
        <p:txBody>
          <a:bodyPr/>
          <a:lstStyle/>
          <a:p>
            <a:fld id="{76F712A0-4374-EE4D-8660-286782BE6374}" type="slidenum">
              <a:rPr lang="en-US" smtClean="0"/>
              <a:t>5</a:t>
            </a:fld>
            <a:endParaRPr lang="en-US"/>
          </a:p>
        </p:txBody>
      </p:sp>
    </p:spTree>
    <p:extLst>
      <p:ext uri="{BB962C8B-B14F-4D97-AF65-F5344CB8AC3E}">
        <p14:creationId xmlns:p14="http://schemas.microsoft.com/office/powerpoint/2010/main" val="1656081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Times New Roman" panose="02020603050405020304" pitchFamily="18" charset="0"/>
              </a:rPr>
              <a:t>The</a:t>
            </a:r>
          </a:p>
          <a:p>
            <a:r>
              <a:rPr lang="en-US" dirty="0">
                <a:solidFill>
                  <a:srgbClr val="000000"/>
                </a:solidFill>
                <a:effectLst/>
                <a:latin typeface="Times New Roman" panose="02020603050405020304" pitchFamily="18" charset="0"/>
              </a:rPr>
              <a:t>growth of the large particles is limited by particle drift (blue dashed line). The remaining CO ice-</a:t>
            </a:r>
          </a:p>
          <a:p>
            <a:r>
              <a:rPr lang="en-US" dirty="0">
                <a:solidFill>
                  <a:srgbClr val="000000"/>
                </a:solidFill>
                <a:effectLst/>
                <a:latin typeface="Times New Roman" panose="02020603050405020304" pitchFamily="18" charset="0"/>
              </a:rPr>
              <a:t>coated particles settle to the disk midplane (black dashed line) and are not readily lofted to the</a:t>
            </a:r>
          </a:p>
          <a:p>
            <a:r>
              <a:rPr lang="en-US" dirty="0">
                <a:solidFill>
                  <a:srgbClr val="000000"/>
                </a:solidFill>
                <a:effectLst/>
                <a:latin typeface="Times New Roman" panose="02020603050405020304" pitchFamily="18" charset="0"/>
              </a:rPr>
              <a:t>upper regions of the disk where surface layer heating occurs (red dashed line) or where the disk</a:t>
            </a:r>
          </a:p>
          <a:p>
            <a:r>
              <a:rPr lang="en-US" dirty="0">
                <a:solidFill>
                  <a:srgbClr val="000000"/>
                </a:solidFill>
                <a:effectLst/>
                <a:latin typeface="Times New Roman" panose="02020603050405020304" pitchFamily="18" charset="0"/>
              </a:rPr>
              <a:t>becomes optically thin to UV-photons (the UV optical depth, </a:t>
            </a:r>
            <a:r>
              <a:rPr lang="el-GR" dirty="0">
                <a:solidFill>
                  <a:srgbClr val="000000"/>
                </a:solidFill>
                <a:effectLst/>
                <a:latin typeface="Helvetica" pitchFamily="2" charset="0"/>
              </a:rPr>
              <a:t>τ</a:t>
            </a:r>
            <a:r>
              <a:rPr lang="en-US" dirty="0">
                <a:solidFill>
                  <a:srgbClr val="000000"/>
                </a:solidFill>
                <a:effectLst/>
                <a:latin typeface="Times New Roman" panose="02020603050405020304" pitchFamily="18" charset="0"/>
              </a:rPr>
              <a:t>UV </a:t>
            </a:r>
            <a:r>
              <a:rPr lang="en-US" dirty="0">
                <a:solidFill>
                  <a:srgbClr val="000000"/>
                </a:solidFill>
                <a:effectLst/>
                <a:latin typeface="Helvetica" pitchFamily="2" charset="0"/>
              </a:rPr>
              <a:t>= 1</a:t>
            </a:r>
            <a:r>
              <a:rPr lang="en-US" dirty="0">
                <a:solidFill>
                  <a:srgbClr val="000000"/>
                </a:solidFill>
                <a:effectLst/>
                <a:latin typeface="Times New Roman" panose="02020603050405020304" pitchFamily="18" charset="0"/>
              </a:rPr>
              <a:t>, dashed orange line). The</a:t>
            </a:r>
          </a:p>
          <a:p>
            <a:r>
              <a:rPr lang="en-US" dirty="0">
                <a:solidFill>
                  <a:srgbClr val="000000"/>
                </a:solidFill>
                <a:effectLst/>
                <a:latin typeface="Times New Roman" panose="02020603050405020304" pitchFamily="18" charset="0"/>
              </a:rPr>
              <a:t>ice particles are thus unable to release their volatile material due to either evaporation or</a:t>
            </a:r>
          </a:p>
          <a:p>
            <a:r>
              <a:rPr lang="en-US" dirty="0" err="1">
                <a:solidFill>
                  <a:srgbClr val="000000"/>
                </a:solidFill>
                <a:effectLst/>
                <a:latin typeface="Times New Roman" panose="02020603050405020304" pitchFamily="18" charset="0"/>
              </a:rPr>
              <a:t>photodesorption</a:t>
            </a:r>
            <a:r>
              <a:rPr lang="en-US" dirty="0">
                <a:solidFill>
                  <a:srgbClr val="000000"/>
                </a:solidFill>
                <a:effectLst/>
                <a:latin typeface="Times New Roman" panose="02020603050405020304" pitchFamily="18" charset="0"/>
              </a:rPr>
              <a:t>.</a:t>
            </a:r>
          </a:p>
          <a:p>
            <a:endParaRPr lang="en-US" dirty="0"/>
          </a:p>
          <a:p>
            <a:endParaRPr lang="en-US" dirty="0"/>
          </a:p>
        </p:txBody>
      </p:sp>
      <p:sp>
        <p:nvSpPr>
          <p:cNvPr id="4" name="Slide Number Placeholder 3"/>
          <p:cNvSpPr>
            <a:spLocks noGrp="1"/>
          </p:cNvSpPr>
          <p:nvPr>
            <p:ph type="sldNum" sz="quarter" idx="5"/>
          </p:nvPr>
        </p:nvSpPr>
        <p:spPr/>
        <p:txBody>
          <a:bodyPr/>
          <a:lstStyle/>
          <a:p>
            <a:fld id="{76F712A0-4374-EE4D-8660-286782BE6374}" type="slidenum">
              <a:rPr lang="en-US" smtClean="0"/>
              <a:t>6</a:t>
            </a:fld>
            <a:endParaRPr lang="en-US"/>
          </a:p>
        </p:txBody>
      </p:sp>
    </p:spTree>
    <p:extLst>
      <p:ext uri="{BB962C8B-B14F-4D97-AF65-F5344CB8AC3E}">
        <p14:creationId xmlns:p14="http://schemas.microsoft.com/office/powerpoint/2010/main" val="2689795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50505"/>
                </a:solidFill>
                <a:effectLst/>
                <a:latin typeface="system-ui"/>
              </a:rPr>
              <a:t>I thought: abandon constant composition. Follow streaming instability and pebble accretion, then new ideas. Ice coagulates better than silicates, so big pebbles are mostly icy. The streaming instability would be of ice streams, leading to icy planetesimals, and that would explain the low density of the small bodies.</a:t>
            </a:r>
            <a:endParaRPr lang="en-US" dirty="0"/>
          </a:p>
        </p:txBody>
      </p:sp>
      <p:sp>
        <p:nvSpPr>
          <p:cNvPr id="4" name="Slide Number Placeholder 3"/>
          <p:cNvSpPr>
            <a:spLocks noGrp="1"/>
          </p:cNvSpPr>
          <p:nvPr>
            <p:ph type="sldNum" sz="quarter" idx="5"/>
          </p:nvPr>
        </p:nvSpPr>
        <p:spPr/>
        <p:txBody>
          <a:bodyPr/>
          <a:lstStyle/>
          <a:p>
            <a:fld id="{76F712A0-4374-EE4D-8660-286782BE6374}" type="slidenum">
              <a:rPr lang="en-US" smtClean="0"/>
              <a:t>7</a:t>
            </a:fld>
            <a:endParaRPr lang="en-US"/>
          </a:p>
        </p:txBody>
      </p:sp>
    </p:spTree>
    <p:extLst>
      <p:ext uri="{BB962C8B-B14F-4D97-AF65-F5344CB8AC3E}">
        <p14:creationId xmlns:p14="http://schemas.microsoft.com/office/powerpoint/2010/main" val="2872869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50505"/>
                </a:solidFill>
                <a:effectLst/>
                <a:latin typeface="system-ui"/>
              </a:rPr>
              <a:t>Then, once formed, an icy planetesimal would capture mostly small pebbles -- these pebbles could be silicate-rich if they lost ice by, e.g. spending a lot of time in the disk atmosphere getting UV irradiated.</a:t>
            </a:r>
          </a:p>
        </p:txBody>
      </p:sp>
      <p:sp>
        <p:nvSpPr>
          <p:cNvPr id="4" name="Slide Number Placeholder 3"/>
          <p:cNvSpPr>
            <a:spLocks noGrp="1"/>
          </p:cNvSpPr>
          <p:nvPr>
            <p:ph type="sldNum" sz="quarter" idx="5"/>
          </p:nvPr>
        </p:nvSpPr>
        <p:spPr/>
        <p:txBody>
          <a:bodyPr/>
          <a:lstStyle/>
          <a:p>
            <a:fld id="{76F712A0-4374-EE4D-8660-286782BE6374}" type="slidenum">
              <a:rPr lang="en-US" smtClean="0"/>
              <a:t>10</a:t>
            </a:fld>
            <a:endParaRPr lang="en-US"/>
          </a:p>
        </p:txBody>
      </p:sp>
    </p:spTree>
    <p:extLst>
      <p:ext uri="{BB962C8B-B14F-4D97-AF65-F5344CB8AC3E}">
        <p14:creationId xmlns:p14="http://schemas.microsoft.com/office/powerpoint/2010/main" val="137469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B4BC5-4161-5A51-A7EA-0BA7216CC6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2A025-BF7A-719F-7DE8-6E98CE5BE6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75596A-051A-AF7C-AF8D-5B123F3655FF}"/>
              </a:ext>
            </a:extLst>
          </p:cNvPr>
          <p:cNvSpPr>
            <a:spLocks noGrp="1"/>
          </p:cNvSpPr>
          <p:nvPr>
            <p:ph type="body" idx="1"/>
          </p:nvPr>
        </p:nvSpPr>
        <p:spPr/>
        <p:txBody>
          <a:bodyPr/>
          <a:lstStyle/>
          <a:p>
            <a:r>
              <a:rPr lang="en-US" b="0" i="0" dirty="0">
                <a:solidFill>
                  <a:srgbClr val="050505"/>
                </a:solidFill>
                <a:effectLst/>
                <a:latin typeface="system-ui"/>
              </a:rPr>
              <a:t>Then, once formed, an icy planetesimal would capture mostly small pebbles -- these pebbles could be silicate-rich if they lost ice by, e.g. spending a lot of time in the disk atmosphere getting UV irradiated.</a:t>
            </a:r>
          </a:p>
        </p:txBody>
      </p:sp>
      <p:sp>
        <p:nvSpPr>
          <p:cNvPr id="4" name="Slide Number Placeholder 3">
            <a:extLst>
              <a:ext uri="{FF2B5EF4-FFF2-40B4-BE49-F238E27FC236}">
                <a16:creationId xmlns:a16="http://schemas.microsoft.com/office/drawing/2014/main" id="{83BA0DC6-F5BB-8D8B-2B8F-A6EF76F7A665}"/>
              </a:ext>
            </a:extLst>
          </p:cNvPr>
          <p:cNvSpPr>
            <a:spLocks noGrp="1"/>
          </p:cNvSpPr>
          <p:nvPr>
            <p:ph type="sldNum" sz="quarter" idx="5"/>
          </p:nvPr>
        </p:nvSpPr>
        <p:spPr/>
        <p:txBody>
          <a:bodyPr/>
          <a:lstStyle/>
          <a:p>
            <a:fld id="{76F712A0-4374-EE4D-8660-286782BE6374}" type="slidenum">
              <a:rPr lang="en-US" smtClean="0"/>
              <a:t>12</a:t>
            </a:fld>
            <a:endParaRPr lang="en-US"/>
          </a:p>
        </p:txBody>
      </p:sp>
    </p:spTree>
    <p:extLst>
      <p:ext uri="{BB962C8B-B14F-4D97-AF65-F5344CB8AC3E}">
        <p14:creationId xmlns:p14="http://schemas.microsoft.com/office/powerpoint/2010/main" val="4015820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1349970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1980647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601243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5002" y="568622"/>
            <a:ext cx="10407759" cy="1143000"/>
          </a:xfrm>
        </p:spPr>
        <p:txBody>
          <a:bodyPr/>
          <a:lstStyle/>
          <a:p>
            <a:r>
              <a:rPr lang="en-US"/>
              <a:t>Click to edit Master title style</a:t>
            </a:r>
          </a:p>
        </p:txBody>
      </p:sp>
    </p:spTree>
    <p:extLst>
      <p:ext uri="{BB962C8B-B14F-4D97-AF65-F5344CB8AC3E}">
        <p14:creationId xmlns:p14="http://schemas.microsoft.com/office/powerpoint/2010/main" val="1052777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784521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2053884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984246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160258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514015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1874591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520251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1453537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6A2156-0D06-F941-AE72-FDE114709D8C}" type="slidenum">
              <a:rPr lang="en-US" smtClean="0"/>
              <a:t>‹#›</a:t>
            </a:fld>
            <a:endParaRPr lang="en-US"/>
          </a:p>
        </p:txBody>
      </p:sp>
    </p:spTree>
    <p:extLst>
      <p:ext uri="{BB962C8B-B14F-4D97-AF65-F5344CB8AC3E}">
        <p14:creationId xmlns:p14="http://schemas.microsoft.com/office/powerpoint/2010/main" val="1578206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45.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notesSlide" Target="../notesSlides/notesSlide10.xml"/><Relationship Id="rId16"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67.pn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png"/><Relationship Id="rId10" Type="http://schemas.openxmlformats.org/officeDocument/2006/relationships/image" Target="../media/image10.jpg"/><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6.jpg"/><Relationship Id="rId7" Type="http://schemas.openxmlformats.org/officeDocument/2006/relationships/image" Target="../media/image88.jp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87.png"/><Relationship Id="rId5" Type="http://schemas.openxmlformats.org/officeDocument/2006/relationships/image" Target="../media/image13.png"/><Relationship Id="rId4" Type="http://schemas.openxmlformats.org/officeDocument/2006/relationships/image" Target="../media/image10.jpg"/></Relationships>
</file>

<file path=ppt/slides/_rels/slide2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5.jp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2.jpg"/><Relationship Id="rId4" Type="http://schemas.openxmlformats.org/officeDocument/2006/relationships/image" Target="../media/image16.jpeg"/><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2.xml"/><Relationship Id="rId7" Type="http://schemas.openxmlformats.org/officeDocument/2006/relationships/image" Target="../media/image30.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7.xml"/><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121FD2BD-6B23-8741-9E44-B6BEA4B19557}"/>
              </a:ext>
            </a:extLst>
          </p:cNvPr>
          <p:cNvSpPr/>
          <p:nvPr/>
        </p:nvSpPr>
        <p:spPr>
          <a:xfrm>
            <a:off x="0" y="6459467"/>
            <a:ext cx="12192000" cy="337978"/>
          </a:xfrm>
          <a:prstGeom prst="rect">
            <a:avLst/>
          </a:prstGeom>
        </p:spPr>
        <p:txBody>
          <a:bodyPr wrap="square">
            <a:spAutoFit/>
          </a:bodyPr>
          <a:lstStyle/>
          <a:p>
            <a:pPr algn="ctr">
              <a:lnSpc>
                <a:spcPct val="116000"/>
              </a:lnSpc>
              <a:tabLst>
                <a:tab pos="656433" algn="l"/>
                <a:tab pos="1312865" algn="l"/>
                <a:tab pos="1969298" algn="l"/>
                <a:tab pos="2625730" algn="l"/>
                <a:tab pos="3282163" algn="l"/>
                <a:tab pos="3938595" algn="l"/>
                <a:tab pos="4595028" algn="l"/>
                <a:tab pos="5251460" algn="l"/>
                <a:tab pos="5907893" algn="l"/>
                <a:tab pos="6564325" algn="l"/>
                <a:tab pos="7220758" algn="l"/>
                <a:tab pos="7877190" algn="l"/>
                <a:tab pos="8533623" algn="l"/>
              </a:tabLst>
            </a:pPr>
            <a:r>
              <a:rPr lang="en-US" sz="1451" dirty="0">
                <a:solidFill>
                  <a:srgbClr val="4C4C4C"/>
                </a:solidFill>
                <a:latin typeface="Helvetica"/>
                <a:cs typeface="Helvetica"/>
              </a:rPr>
              <a:t>Workshop on ISM, Stars, and Planets – Nagoya, Japan – Mar 27th, 2025 </a:t>
            </a:r>
            <a:endParaRPr lang="en-US" sz="1451" dirty="0">
              <a:solidFill>
                <a:srgbClr val="333333"/>
              </a:solidFill>
              <a:latin typeface="Helvetica"/>
              <a:cs typeface="Helvetica"/>
            </a:endParaRPr>
          </a:p>
        </p:txBody>
      </p:sp>
      <p:sp>
        <p:nvSpPr>
          <p:cNvPr id="30" name="Rectangle 29">
            <a:extLst>
              <a:ext uri="{FF2B5EF4-FFF2-40B4-BE49-F238E27FC236}">
                <a16:creationId xmlns:a16="http://schemas.microsoft.com/office/drawing/2014/main" id="{96611ACB-9FD9-CB4F-9180-6BA45AA7E984}"/>
              </a:ext>
            </a:extLst>
          </p:cNvPr>
          <p:cNvSpPr/>
          <p:nvPr/>
        </p:nvSpPr>
        <p:spPr bwMode="auto">
          <a:xfrm>
            <a:off x="3620339" y="1697977"/>
            <a:ext cx="1312866" cy="48725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82918" tIns="41459" rIns="82918" bIns="41459" numCol="1" rtlCol="0" anchor="t" anchorCtr="0" compatLnSpc="1">
            <a:prstTxWarp prst="textNoShape">
              <a:avLst/>
            </a:prstTxWarp>
          </a:bodyPr>
          <a:lstStyle/>
          <a:p>
            <a:pPr defTabSz="414589" fontAlgn="base" hangingPunct="0">
              <a:lnSpc>
                <a:spcPct val="93000"/>
              </a:lnSpc>
              <a:spcBef>
                <a:spcPct val="0"/>
              </a:spcBef>
              <a:spcAft>
                <a:spcPct val="0"/>
              </a:spcAft>
              <a:buClr>
                <a:srgbClr val="000000"/>
              </a:buClr>
              <a:buSzPct val="100000"/>
            </a:pPr>
            <a:endParaRPr lang="en-US" sz="2176">
              <a:latin typeface="Times New Roman" charset="0"/>
              <a:ea typeface="ＭＳ Ｐゴシック" charset="0"/>
              <a:cs typeface="msmincho" charset="0"/>
            </a:endParaRPr>
          </a:p>
        </p:txBody>
      </p:sp>
      <p:sp>
        <p:nvSpPr>
          <p:cNvPr id="31" name="Rectangle 1">
            <a:extLst>
              <a:ext uri="{FF2B5EF4-FFF2-40B4-BE49-F238E27FC236}">
                <a16:creationId xmlns:a16="http://schemas.microsoft.com/office/drawing/2014/main" id="{1D85DE35-6757-1242-87F3-B463EFDE23F4}"/>
              </a:ext>
            </a:extLst>
          </p:cNvPr>
          <p:cNvSpPr txBox="1">
            <a:spLocks noChangeArrowheads="1"/>
          </p:cNvSpPr>
          <p:nvPr/>
        </p:nvSpPr>
        <p:spPr>
          <a:xfrm>
            <a:off x="24518" y="2305677"/>
            <a:ext cx="12167481" cy="1768457"/>
          </a:xfrm>
          <a:prstGeom prst="rect">
            <a:avLst/>
          </a:prstGeom>
          <a:ln/>
        </p:spPr>
        <p:txBody>
          <a:bodyPr vert="horz" lIns="91440" tIns="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16000"/>
              </a:lnSpc>
              <a:spcAft>
                <a:spcPct val="0"/>
              </a:spcAft>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b="1" dirty="0">
                <a:latin typeface="Helvetica"/>
                <a:cs typeface="Helvetica"/>
              </a:rPr>
              <a:t>Wladimir  Lyra</a:t>
            </a:r>
          </a:p>
          <a:p>
            <a:pPr marL="0" indent="0" algn="ctr">
              <a:lnSpc>
                <a:spcPct val="116000"/>
              </a:lnSpc>
              <a:spcAft>
                <a:spcPct val="0"/>
              </a:spcAft>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sz="2000" b="1" dirty="0">
                <a:solidFill>
                  <a:srgbClr val="4C4C4C"/>
                </a:solidFill>
                <a:latin typeface="Helvetica"/>
                <a:cs typeface="Helvetica"/>
              </a:rPr>
              <a:t>New Mexico State University</a:t>
            </a:r>
          </a:p>
          <a:p>
            <a:pPr marL="0" indent="0" algn="ctr">
              <a:lnSpc>
                <a:spcPct val="116000"/>
              </a:lnSpc>
              <a:spcAft>
                <a:spcPct val="0"/>
              </a:spcAft>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sz="2000" b="1" dirty="0">
                <a:solidFill>
                  <a:srgbClr val="4C4C4C"/>
                </a:solidFill>
                <a:latin typeface="Helvetica"/>
                <a:cs typeface="Helvetica"/>
              </a:rPr>
              <a:t>PFITS+</a:t>
            </a:r>
          </a:p>
          <a:p>
            <a:pPr marL="0" indent="0" algn="ctr">
              <a:lnSpc>
                <a:spcPct val="116000"/>
              </a:lnSpc>
              <a:spcAft>
                <a:spcPct val="0"/>
              </a:spcAft>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sz="2000" b="1" dirty="0">
                <a:solidFill>
                  <a:srgbClr val="4C4C4C"/>
                </a:solidFill>
                <a:latin typeface="Helvetica"/>
                <a:cs typeface="Helvetica"/>
              </a:rPr>
              <a:t> </a:t>
            </a:r>
          </a:p>
        </p:txBody>
      </p:sp>
      <p:pic>
        <p:nvPicPr>
          <p:cNvPr id="32" name="Picture 31">
            <a:extLst>
              <a:ext uri="{FF2B5EF4-FFF2-40B4-BE49-F238E27FC236}">
                <a16:creationId xmlns:a16="http://schemas.microsoft.com/office/drawing/2014/main" id="{FCD036CF-FCCB-5849-822D-E899489CA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397" y="1792934"/>
            <a:ext cx="2312180" cy="2542874"/>
          </a:xfrm>
          <a:prstGeom prst="rect">
            <a:avLst/>
          </a:prstGeom>
        </p:spPr>
      </p:pic>
      <p:sp>
        <p:nvSpPr>
          <p:cNvPr id="53" name="Text Box 2">
            <a:extLst>
              <a:ext uri="{FF2B5EF4-FFF2-40B4-BE49-F238E27FC236}">
                <a16:creationId xmlns:a16="http://schemas.microsoft.com/office/drawing/2014/main" id="{BE23E154-ED82-B14E-9E68-497BDC4E5977}"/>
              </a:ext>
            </a:extLst>
          </p:cNvPr>
          <p:cNvSpPr txBox="1">
            <a:spLocks noChangeArrowheads="1"/>
          </p:cNvSpPr>
          <p:nvPr/>
        </p:nvSpPr>
        <p:spPr bwMode="auto">
          <a:xfrm>
            <a:off x="11874" y="409575"/>
            <a:ext cx="12167481" cy="638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9pPr>
          </a:lstStyle>
          <a:p>
            <a:pPr algn="ctr">
              <a:lnSpc>
                <a:spcPct val="116000"/>
              </a:lnSpc>
            </a:pPr>
            <a:r>
              <a:rPr lang="en-US" sz="2400" b="1" i="0" dirty="0">
                <a:solidFill>
                  <a:schemeClr val="accent1"/>
                </a:solidFill>
                <a:effectLst/>
                <a:latin typeface="Helvetica" pitchFamily="2" charset="0"/>
              </a:rPr>
              <a:t>Streaming Instability and Pebble Accretion:</a:t>
            </a:r>
          </a:p>
          <a:p>
            <a:pPr algn="ctr">
              <a:lnSpc>
                <a:spcPct val="116000"/>
              </a:lnSpc>
            </a:pPr>
            <a:r>
              <a:rPr lang="en-US" sz="2400" b="1" i="0" dirty="0">
                <a:solidFill>
                  <a:schemeClr val="accent1"/>
                </a:solidFill>
                <a:effectLst/>
                <a:latin typeface="Helvetica" pitchFamily="2" charset="0"/>
              </a:rPr>
              <a:t>Evidence from the Kuiper Belt</a:t>
            </a:r>
          </a:p>
        </p:txBody>
      </p:sp>
      <p:sp>
        <p:nvSpPr>
          <p:cNvPr id="16" name="TextBox 15">
            <a:extLst>
              <a:ext uri="{FF2B5EF4-FFF2-40B4-BE49-F238E27FC236}">
                <a16:creationId xmlns:a16="http://schemas.microsoft.com/office/drawing/2014/main" id="{239EE642-BD0F-67B3-A136-FFFB80D6009D}"/>
              </a:ext>
            </a:extLst>
          </p:cNvPr>
          <p:cNvSpPr txBox="1"/>
          <p:nvPr/>
        </p:nvSpPr>
        <p:spPr>
          <a:xfrm>
            <a:off x="3620339" y="4735918"/>
            <a:ext cx="8316289" cy="1323439"/>
          </a:xfrm>
          <a:prstGeom prst="rect">
            <a:avLst/>
          </a:prstGeom>
          <a:noFill/>
        </p:spPr>
        <p:txBody>
          <a:bodyPr wrap="square">
            <a:spAutoFit/>
          </a:bodyPr>
          <a:lstStyle/>
          <a:p>
            <a:r>
              <a:rPr lang="en-US" sz="1600" b="1" dirty="0">
                <a:solidFill>
                  <a:srgbClr val="4C4C4C"/>
                </a:solidFill>
                <a:latin typeface="Helvetica"/>
                <a:cs typeface="Helvetica"/>
              </a:rPr>
              <a:t>Manuel </a:t>
            </a:r>
            <a:r>
              <a:rPr lang="en-US" sz="1600" b="1" dirty="0" err="1">
                <a:solidFill>
                  <a:srgbClr val="4C4C4C"/>
                </a:solidFill>
                <a:latin typeface="Helvetica"/>
                <a:cs typeface="Helvetica"/>
              </a:rPr>
              <a:t>Cañas</a:t>
            </a:r>
            <a:r>
              <a:rPr lang="en-US" sz="1600" b="1" dirty="0">
                <a:solidFill>
                  <a:srgbClr val="4C4C4C"/>
                </a:solidFill>
                <a:latin typeface="Helvetica"/>
                <a:cs typeface="Helvetica"/>
              </a:rPr>
              <a:t> </a:t>
            </a:r>
            <a:r>
              <a:rPr lang="en-US" sz="1600" dirty="0">
                <a:solidFill>
                  <a:srgbClr val="4C4C4C"/>
                </a:solidFill>
                <a:latin typeface="Helvetica"/>
                <a:cs typeface="Helvetica"/>
              </a:rPr>
              <a:t>(New Mexico State University)</a:t>
            </a:r>
            <a:r>
              <a:rPr lang="en-US" sz="1600" b="1" dirty="0">
                <a:solidFill>
                  <a:srgbClr val="4C4C4C"/>
                </a:solidFill>
                <a:latin typeface="Helvetica"/>
                <a:cs typeface="Helvetica"/>
              </a:rPr>
              <a:t>, Daniel Carrera </a:t>
            </a:r>
            <a:r>
              <a:rPr lang="en-US" sz="1600" dirty="0">
                <a:solidFill>
                  <a:srgbClr val="4C4C4C"/>
                </a:solidFill>
                <a:latin typeface="Helvetica"/>
                <a:cs typeface="Helvetica"/>
              </a:rPr>
              <a:t>(New Mexico State University),</a:t>
            </a:r>
            <a:r>
              <a:rPr lang="en-US" sz="1600" b="1" dirty="0">
                <a:solidFill>
                  <a:srgbClr val="4C4C4C"/>
                </a:solidFill>
                <a:latin typeface="Helvetica"/>
                <a:cs typeface="Helvetica"/>
              </a:rPr>
              <a:t> Anders Johansen </a:t>
            </a:r>
            <a:r>
              <a:rPr lang="en-US" sz="1600" dirty="0">
                <a:solidFill>
                  <a:srgbClr val="4C4C4C"/>
                </a:solidFill>
                <a:latin typeface="Helvetica"/>
                <a:cs typeface="Helvetica"/>
              </a:rPr>
              <a:t>(University of Copenhagen)</a:t>
            </a:r>
            <a:r>
              <a:rPr lang="en-US" sz="1600" b="1" dirty="0">
                <a:solidFill>
                  <a:srgbClr val="4C4C4C"/>
                </a:solidFill>
                <a:latin typeface="Helvetica"/>
                <a:cs typeface="Helvetica"/>
              </a:rPr>
              <a:t>, Leonardo </a:t>
            </a:r>
            <a:r>
              <a:rPr lang="en-US" sz="1600" b="1" dirty="0" err="1">
                <a:solidFill>
                  <a:srgbClr val="4C4C4C"/>
                </a:solidFill>
                <a:latin typeface="Helvetica"/>
                <a:cs typeface="Helvetica"/>
              </a:rPr>
              <a:t>Krapp</a:t>
            </a:r>
            <a:r>
              <a:rPr lang="en-US" sz="1600" b="1" dirty="0">
                <a:solidFill>
                  <a:srgbClr val="4C4C4C"/>
                </a:solidFill>
                <a:latin typeface="Helvetica"/>
                <a:cs typeface="Helvetica"/>
              </a:rPr>
              <a:t> </a:t>
            </a:r>
            <a:r>
              <a:rPr lang="en-US" sz="1600" dirty="0">
                <a:solidFill>
                  <a:srgbClr val="4C4C4C"/>
                </a:solidFill>
                <a:latin typeface="Helvetica"/>
                <a:cs typeface="Helvetica"/>
              </a:rPr>
              <a:t>(University of Arizona)</a:t>
            </a:r>
            <a:r>
              <a:rPr lang="en-US" sz="1600" b="1" dirty="0">
                <a:solidFill>
                  <a:srgbClr val="4C4C4C"/>
                </a:solidFill>
                <a:latin typeface="Helvetica"/>
                <a:cs typeface="Helvetica"/>
              </a:rPr>
              <a:t>, </a:t>
            </a:r>
            <a:r>
              <a:rPr lang="en-US" sz="1600" b="1" dirty="0" err="1">
                <a:solidFill>
                  <a:srgbClr val="4C4C4C"/>
                </a:solidFill>
                <a:latin typeface="Helvetica"/>
                <a:cs typeface="Helvetica"/>
              </a:rPr>
              <a:t>Debanjan</a:t>
            </a:r>
            <a:r>
              <a:rPr lang="en-US" sz="1600" b="1" dirty="0">
                <a:solidFill>
                  <a:srgbClr val="4C4C4C"/>
                </a:solidFill>
                <a:latin typeface="Helvetica"/>
                <a:cs typeface="Helvetica"/>
              </a:rPr>
              <a:t> Sengupta </a:t>
            </a:r>
            <a:r>
              <a:rPr lang="en-US" sz="1600" dirty="0">
                <a:solidFill>
                  <a:srgbClr val="4C4C4C"/>
                </a:solidFill>
                <a:latin typeface="Helvetica"/>
                <a:cs typeface="Helvetica"/>
              </a:rPr>
              <a:t>(New Mexico State University)</a:t>
            </a:r>
            <a:r>
              <a:rPr lang="en-US" sz="1600" b="1" dirty="0">
                <a:solidFill>
                  <a:srgbClr val="4C4C4C"/>
                </a:solidFill>
                <a:latin typeface="Helvetica"/>
                <a:cs typeface="Helvetica"/>
              </a:rPr>
              <a:t>, Jake Simon </a:t>
            </a:r>
            <a:r>
              <a:rPr lang="en-US" sz="1600" dirty="0">
                <a:solidFill>
                  <a:srgbClr val="4C4C4C"/>
                </a:solidFill>
                <a:latin typeface="Helvetica"/>
                <a:cs typeface="Helvetica"/>
              </a:rPr>
              <a:t>(Iowa State University)</a:t>
            </a:r>
            <a:r>
              <a:rPr lang="en-US" sz="1600" b="1" dirty="0">
                <a:solidFill>
                  <a:srgbClr val="4C4C4C"/>
                </a:solidFill>
                <a:latin typeface="Helvetica"/>
                <a:cs typeface="Helvetica"/>
              </a:rPr>
              <a:t>, Orkan </a:t>
            </a:r>
            <a:r>
              <a:rPr lang="en-US" sz="1600" b="1" dirty="0" err="1">
                <a:solidFill>
                  <a:srgbClr val="4C4C4C"/>
                </a:solidFill>
                <a:latin typeface="Helvetica"/>
                <a:cs typeface="Helvetica"/>
              </a:rPr>
              <a:t>Umurhan</a:t>
            </a:r>
            <a:r>
              <a:rPr lang="en-US" sz="1600" b="1" dirty="0">
                <a:solidFill>
                  <a:srgbClr val="4C4C4C"/>
                </a:solidFill>
                <a:latin typeface="Helvetica"/>
                <a:cs typeface="Helvetica"/>
              </a:rPr>
              <a:t> </a:t>
            </a:r>
            <a:r>
              <a:rPr lang="en-US" sz="1600" dirty="0">
                <a:solidFill>
                  <a:srgbClr val="4C4C4C"/>
                </a:solidFill>
                <a:latin typeface="Helvetica"/>
                <a:cs typeface="Helvetica"/>
              </a:rPr>
              <a:t>(NASA Ames)</a:t>
            </a:r>
            <a:r>
              <a:rPr lang="en-US" sz="1600" b="1" dirty="0">
                <a:solidFill>
                  <a:srgbClr val="4C4C4C"/>
                </a:solidFill>
                <a:latin typeface="Helvetica"/>
                <a:cs typeface="Helvetica"/>
              </a:rPr>
              <a:t>,  Chao-Chin Yang </a:t>
            </a:r>
            <a:r>
              <a:rPr lang="en-US" sz="1600" dirty="0">
                <a:solidFill>
                  <a:srgbClr val="4C4C4C"/>
                </a:solidFill>
                <a:latin typeface="Helvetica"/>
                <a:cs typeface="Helvetica"/>
              </a:rPr>
              <a:t>(University of Alabama)</a:t>
            </a:r>
            <a:r>
              <a:rPr lang="en-US" sz="1600" b="1" dirty="0">
                <a:solidFill>
                  <a:srgbClr val="4C4C4C"/>
                </a:solidFill>
                <a:latin typeface="Helvetica"/>
                <a:cs typeface="Helvetica"/>
              </a:rPr>
              <a:t>, Andrew </a:t>
            </a:r>
            <a:r>
              <a:rPr lang="en-US" sz="1600" b="1" dirty="0" err="1">
                <a:solidFill>
                  <a:srgbClr val="4C4C4C"/>
                </a:solidFill>
                <a:latin typeface="Helvetica"/>
                <a:cs typeface="Helvetica"/>
              </a:rPr>
              <a:t>Youdin</a:t>
            </a:r>
            <a:r>
              <a:rPr lang="en-US" sz="1600" b="1" dirty="0">
                <a:solidFill>
                  <a:srgbClr val="4C4C4C"/>
                </a:solidFill>
                <a:latin typeface="Helvetica"/>
                <a:cs typeface="Helvetica"/>
              </a:rPr>
              <a:t> </a:t>
            </a:r>
            <a:r>
              <a:rPr lang="en-US" sz="1600" dirty="0">
                <a:solidFill>
                  <a:srgbClr val="4C4C4C"/>
                </a:solidFill>
                <a:latin typeface="Helvetica"/>
                <a:cs typeface="Helvetica"/>
              </a:rPr>
              <a:t>(University of Arizona)</a:t>
            </a:r>
            <a:r>
              <a:rPr lang="en-US" sz="1600" b="1" dirty="0">
                <a:solidFill>
                  <a:srgbClr val="4C4C4C"/>
                </a:solidFill>
                <a:latin typeface="Helvetica"/>
                <a:cs typeface="Helvetica"/>
              </a:rPr>
              <a:t>.</a:t>
            </a:r>
            <a:endParaRPr lang="en-US" sz="1600" dirty="0"/>
          </a:p>
        </p:txBody>
      </p:sp>
      <p:pic>
        <p:nvPicPr>
          <p:cNvPr id="2" name="Picture 1" descr="A bird on a planet&#10;&#10;AI-generated content may be incorrect.">
            <a:extLst>
              <a:ext uri="{FF2B5EF4-FFF2-40B4-BE49-F238E27FC236}">
                <a16:creationId xmlns:a16="http://schemas.microsoft.com/office/drawing/2014/main" id="{4FFC72D6-1477-10AB-E617-B8FC9A0B3019}"/>
              </a:ext>
            </a:extLst>
          </p:cNvPr>
          <p:cNvPicPr>
            <a:picLocks noChangeAspect="1"/>
          </p:cNvPicPr>
          <p:nvPr/>
        </p:nvPicPr>
        <p:blipFill>
          <a:blip r:embed="rId4"/>
          <a:stretch>
            <a:fillRect/>
          </a:stretch>
        </p:blipFill>
        <p:spPr>
          <a:xfrm>
            <a:off x="9330126" y="1792934"/>
            <a:ext cx="2456102" cy="2456102"/>
          </a:xfrm>
          <a:prstGeom prst="rect">
            <a:avLst/>
          </a:prstGeom>
        </p:spPr>
      </p:pic>
    </p:spTree>
    <p:extLst>
      <p:ext uri="{BB962C8B-B14F-4D97-AF65-F5344CB8AC3E}">
        <p14:creationId xmlns:p14="http://schemas.microsoft.com/office/powerpoint/2010/main" val="91338914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E215BB-88E5-C601-1931-7B5D591661EB}"/>
              </a:ext>
            </a:extLst>
          </p:cNvPr>
          <p:cNvSpPr>
            <a:spLocks noGrp="1"/>
          </p:cNvSpPr>
          <p:nvPr>
            <p:ph type="sldNum" sz="quarter" idx="12"/>
          </p:nvPr>
        </p:nvSpPr>
        <p:spPr/>
        <p:txBody>
          <a:bodyPr/>
          <a:lstStyle/>
          <a:p>
            <a:fld id="{836A2156-0D06-F941-AE72-FDE114709D8C}" type="slidenum">
              <a:rPr lang="en-US" smtClean="0"/>
              <a:t>10</a:t>
            </a:fld>
            <a:endParaRPr lang="en-US"/>
          </a:p>
        </p:txBody>
      </p:sp>
      <p:pic>
        <p:nvPicPr>
          <p:cNvPr id="5" name="Picture 4" descr="A picture containing table, hanging, apple, white&#10;&#10;Description automatically generated">
            <a:extLst>
              <a:ext uri="{FF2B5EF4-FFF2-40B4-BE49-F238E27FC236}">
                <a16:creationId xmlns:a16="http://schemas.microsoft.com/office/drawing/2014/main" id="{A785059A-AA4C-ADC0-3793-C8A4DEDC1DE5}"/>
              </a:ext>
            </a:extLst>
          </p:cNvPr>
          <p:cNvPicPr>
            <a:picLocks noChangeAspect="1"/>
          </p:cNvPicPr>
          <p:nvPr/>
        </p:nvPicPr>
        <p:blipFill>
          <a:blip r:embed="rId3"/>
          <a:stretch>
            <a:fillRect/>
          </a:stretch>
        </p:blipFill>
        <p:spPr>
          <a:xfrm>
            <a:off x="-148928" y="2700196"/>
            <a:ext cx="6856690" cy="3700796"/>
          </a:xfrm>
          <a:prstGeom prst="rect">
            <a:avLst/>
          </a:prstGeom>
        </p:spPr>
      </p:pic>
      <p:sp>
        <p:nvSpPr>
          <p:cNvPr id="6" name="TextBox 5">
            <a:extLst>
              <a:ext uri="{FF2B5EF4-FFF2-40B4-BE49-F238E27FC236}">
                <a16:creationId xmlns:a16="http://schemas.microsoft.com/office/drawing/2014/main" id="{5E03715E-D593-7B08-98DB-7060EF010CD2}"/>
              </a:ext>
            </a:extLst>
          </p:cNvPr>
          <p:cNvSpPr txBox="1"/>
          <p:nvPr/>
        </p:nvSpPr>
        <p:spPr>
          <a:xfrm>
            <a:off x="1" y="536534"/>
            <a:ext cx="12192000" cy="369332"/>
          </a:xfrm>
          <a:prstGeom prst="rect">
            <a:avLst/>
          </a:prstGeom>
          <a:noFill/>
        </p:spPr>
        <p:txBody>
          <a:bodyPr wrap="square" rtlCol="0">
            <a:spAutoFit/>
          </a:bodyPr>
          <a:lstStyle/>
          <a:p>
            <a:pPr algn="ctr"/>
            <a:r>
              <a:rPr lang="en-US" b="1" dirty="0">
                <a:latin typeface="Helvetica" charset="0"/>
                <a:ea typeface="Helvetica" charset="0"/>
                <a:cs typeface="Helvetica" charset="0"/>
              </a:rPr>
              <a:t>Pebble Accretion: Geometric, Bondi, and Hill regime</a:t>
            </a:r>
          </a:p>
        </p:txBody>
      </p:sp>
      <p:sp>
        <p:nvSpPr>
          <p:cNvPr id="7" name="TextBox 6">
            <a:extLst>
              <a:ext uri="{FF2B5EF4-FFF2-40B4-BE49-F238E27FC236}">
                <a16:creationId xmlns:a16="http://schemas.microsoft.com/office/drawing/2014/main" id="{099DD30C-88AC-8B77-5920-078591A8995E}"/>
              </a:ext>
            </a:extLst>
          </p:cNvPr>
          <p:cNvSpPr txBox="1"/>
          <p:nvPr/>
        </p:nvSpPr>
        <p:spPr>
          <a:xfrm>
            <a:off x="6240162" y="3950429"/>
            <a:ext cx="1417674" cy="1200329"/>
          </a:xfrm>
          <a:prstGeom prst="rect">
            <a:avLst/>
          </a:prstGeom>
          <a:solidFill>
            <a:schemeClr val="bg1"/>
          </a:solidFill>
        </p:spPr>
        <p:txBody>
          <a:bodyPr wrap="square" rtlCol="0">
            <a:spAutoFit/>
          </a:bodyPr>
          <a:lstStyle/>
          <a:p>
            <a:r>
              <a:rPr lang="en-US" sz="2400" dirty="0">
                <a:latin typeface="Helvetica" pitchFamily="2" charset="0"/>
              </a:rPr>
              <a:t>Pebble scale height</a:t>
            </a:r>
          </a:p>
        </p:txBody>
      </p:sp>
      <p:pic>
        <p:nvPicPr>
          <p:cNvPr id="8" name="Content Placeholder 4" descr="Chart&#10;&#10;Description automatically generated">
            <a:extLst>
              <a:ext uri="{FF2B5EF4-FFF2-40B4-BE49-F238E27FC236}">
                <a16:creationId xmlns:a16="http://schemas.microsoft.com/office/drawing/2014/main" id="{D8DEA166-50E6-4690-50EA-AD2C8060B9E3}"/>
              </a:ext>
            </a:extLst>
          </p:cNvPr>
          <p:cNvPicPr>
            <a:picLocks noChangeAspect="1"/>
          </p:cNvPicPr>
          <p:nvPr/>
        </p:nvPicPr>
        <p:blipFill>
          <a:blip r:embed="rId4"/>
          <a:stretch>
            <a:fillRect/>
          </a:stretch>
        </p:blipFill>
        <p:spPr>
          <a:xfrm>
            <a:off x="7608592" y="2042269"/>
            <a:ext cx="4583408" cy="4063109"/>
          </a:xfrm>
          <a:prstGeom prst="rect">
            <a:avLst/>
          </a:prstGeom>
        </p:spPr>
      </p:pic>
      <p:sp>
        <p:nvSpPr>
          <p:cNvPr id="9" name="TextBox 8">
            <a:extLst>
              <a:ext uri="{FF2B5EF4-FFF2-40B4-BE49-F238E27FC236}">
                <a16:creationId xmlns:a16="http://schemas.microsoft.com/office/drawing/2014/main" id="{72EE7298-2DE2-7AEC-4821-82F21BDE7344}"/>
              </a:ext>
            </a:extLst>
          </p:cNvPr>
          <p:cNvSpPr txBox="1"/>
          <p:nvPr/>
        </p:nvSpPr>
        <p:spPr>
          <a:xfrm>
            <a:off x="8970423" y="1606631"/>
            <a:ext cx="2326471" cy="369332"/>
          </a:xfrm>
          <a:prstGeom prst="rect">
            <a:avLst/>
          </a:prstGeom>
          <a:noFill/>
        </p:spPr>
        <p:txBody>
          <a:bodyPr wrap="none" rtlCol="0">
            <a:spAutoFit/>
          </a:bodyPr>
          <a:lstStyle/>
          <a:p>
            <a:r>
              <a:rPr lang="en-US" dirty="0">
                <a:latin typeface="Helvetica" charset="0"/>
                <a:ea typeface="Helvetica" charset="0"/>
                <a:cs typeface="Helvetica" charset="0"/>
              </a:rPr>
              <a:t>Mass Accretion rates</a:t>
            </a:r>
          </a:p>
        </p:txBody>
      </p:sp>
      <p:sp>
        <p:nvSpPr>
          <p:cNvPr id="2" name="Oval 1">
            <a:extLst>
              <a:ext uri="{FF2B5EF4-FFF2-40B4-BE49-F238E27FC236}">
                <a16:creationId xmlns:a16="http://schemas.microsoft.com/office/drawing/2014/main" id="{58A250D5-F010-482C-47FF-AC39FC1D3E18}"/>
              </a:ext>
            </a:extLst>
          </p:cNvPr>
          <p:cNvSpPr/>
          <p:nvPr/>
        </p:nvSpPr>
        <p:spPr>
          <a:xfrm>
            <a:off x="2677510" y="4127154"/>
            <a:ext cx="841248" cy="841248"/>
          </a:xfrm>
          <a:prstGeom prst="ellipse">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4E3D097-D48E-1A0A-41B2-06096C81472A}"/>
              </a:ext>
            </a:extLst>
          </p:cNvPr>
          <p:cNvSpPr txBox="1"/>
          <p:nvPr/>
        </p:nvSpPr>
        <p:spPr>
          <a:xfrm>
            <a:off x="1450848" y="4077557"/>
            <a:ext cx="1353319" cy="369332"/>
          </a:xfrm>
          <a:prstGeom prst="rect">
            <a:avLst/>
          </a:prstGeom>
          <a:noFill/>
        </p:spPr>
        <p:txBody>
          <a:bodyPr wrap="none" rtlCol="0">
            <a:spAutoFit/>
          </a:bodyPr>
          <a:lstStyle/>
          <a:p>
            <a:r>
              <a:rPr lang="en-US" dirty="0">
                <a:solidFill>
                  <a:srgbClr val="FF0000"/>
                </a:solidFill>
              </a:rPr>
              <a:t>Bondi radius</a:t>
            </a:r>
          </a:p>
        </p:txBody>
      </p:sp>
      <p:sp>
        <p:nvSpPr>
          <p:cNvPr id="10" name="TextBox 9">
            <a:extLst>
              <a:ext uri="{FF2B5EF4-FFF2-40B4-BE49-F238E27FC236}">
                <a16:creationId xmlns:a16="http://schemas.microsoft.com/office/drawing/2014/main" id="{2CF9D862-DF88-D75F-ACDA-CF9F4A8E7D95}"/>
              </a:ext>
            </a:extLst>
          </p:cNvPr>
          <p:cNvSpPr txBox="1"/>
          <p:nvPr/>
        </p:nvSpPr>
        <p:spPr>
          <a:xfrm>
            <a:off x="4249202" y="2907784"/>
            <a:ext cx="1112869" cy="369332"/>
          </a:xfrm>
          <a:prstGeom prst="rect">
            <a:avLst/>
          </a:prstGeom>
          <a:noFill/>
        </p:spPr>
        <p:txBody>
          <a:bodyPr wrap="none" rtlCol="0">
            <a:spAutoFit/>
          </a:bodyPr>
          <a:lstStyle/>
          <a:p>
            <a:r>
              <a:rPr lang="en-US" dirty="0">
                <a:solidFill>
                  <a:schemeClr val="accent2"/>
                </a:solidFill>
              </a:rPr>
              <a:t>Hill radius</a:t>
            </a:r>
          </a:p>
        </p:txBody>
      </p:sp>
      <p:sp>
        <p:nvSpPr>
          <p:cNvPr id="11" name="Oval 10">
            <a:extLst>
              <a:ext uri="{FF2B5EF4-FFF2-40B4-BE49-F238E27FC236}">
                <a16:creationId xmlns:a16="http://schemas.microsoft.com/office/drawing/2014/main" id="{36E50168-F9D8-C8B7-F224-5C200643C915}"/>
              </a:ext>
            </a:extLst>
          </p:cNvPr>
          <p:cNvSpPr/>
          <p:nvPr/>
        </p:nvSpPr>
        <p:spPr>
          <a:xfrm>
            <a:off x="1450847" y="2879128"/>
            <a:ext cx="3328416" cy="3328416"/>
          </a:xfrm>
          <a:prstGeom prst="ellipse">
            <a:avLst/>
          </a:prstGeom>
          <a:noFill/>
          <a:ln w="38100">
            <a:solidFill>
              <a:schemeClr val="accent2"/>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81E1F04-C804-5C01-128E-67C34B8CE33D}"/>
              </a:ext>
            </a:extLst>
          </p:cNvPr>
          <p:cNvSpPr txBox="1"/>
          <p:nvPr/>
        </p:nvSpPr>
        <p:spPr>
          <a:xfrm>
            <a:off x="895106" y="1230562"/>
            <a:ext cx="4246804" cy="923330"/>
          </a:xfrm>
          <a:prstGeom prst="rect">
            <a:avLst/>
          </a:prstGeom>
          <a:noFill/>
        </p:spPr>
        <p:txBody>
          <a:bodyPr wrap="none" rtlCol="0">
            <a:spAutoFit/>
          </a:bodyPr>
          <a:lstStyle/>
          <a:p>
            <a:r>
              <a:rPr lang="en-US" dirty="0">
                <a:solidFill>
                  <a:srgbClr val="FF0000"/>
                </a:solidFill>
              </a:rPr>
              <a:t>Bondi</a:t>
            </a:r>
            <a:r>
              <a:rPr lang="en-US" dirty="0"/>
              <a:t> accretion - Bound against </a:t>
            </a:r>
            <a:r>
              <a:rPr lang="en-US" dirty="0">
                <a:solidFill>
                  <a:srgbClr val="FF0000"/>
                </a:solidFill>
              </a:rPr>
              <a:t>headwind</a:t>
            </a:r>
          </a:p>
          <a:p>
            <a:r>
              <a:rPr lang="en-US" b="1" dirty="0">
                <a:solidFill>
                  <a:schemeClr val="accent2"/>
                </a:solidFill>
              </a:rPr>
              <a:t>Hill</a:t>
            </a:r>
            <a:r>
              <a:rPr lang="en-US" dirty="0"/>
              <a:t> accretion - Bound against </a:t>
            </a:r>
            <a:r>
              <a:rPr lang="en-US" dirty="0">
                <a:solidFill>
                  <a:schemeClr val="accent2"/>
                </a:solidFill>
              </a:rPr>
              <a:t>stellar tide</a:t>
            </a:r>
          </a:p>
          <a:p>
            <a:endParaRPr lang="en-US" dirty="0"/>
          </a:p>
        </p:txBody>
      </p:sp>
      <p:sp>
        <p:nvSpPr>
          <p:cNvPr id="14" name="TextBox 13">
            <a:extLst>
              <a:ext uri="{FF2B5EF4-FFF2-40B4-BE49-F238E27FC236}">
                <a16:creationId xmlns:a16="http://schemas.microsoft.com/office/drawing/2014/main" id="{BCD0F6EE-671D-A08F-FDFD-A32B3746B89C}"/>
              </a:ext>
            </a:extLst>
          </p:cNvPr>
          <p:cNvSpPr txBox="1"/>
          <p:nvPr/>
        </p:nvSpPr>
        <p:spPr>
          <a:xfrm>
            <a:off x="4643052" y="6566720"/>
            <a:ext cx="3673046" cy="246221"/>
          </a:xfrm>
          <a:prstGeom prst="rect">
            <a:avLst/>
          </a:prstGeom>
          <a:noFill/>
        </p:spPr>
        <p:txBody>
          <a:bodyPr wrap="square">
            <a:spAutoFit/>
          </a:bodyPr>
          <a:lstStyle/>
          <a:p>
            <a:pPr algn="ctr"/>
            <a:r>
              <a:rPr lang="en-US" sz="1000" dirty="0">
                <a:latin typeface="Helvetica" charset="0"/>
                <a:ea typeface="Helvetica" charset="0"/>
                <a:cs typeface="Helvetica" charset="0"/>
              </a:rPr>
              <a:t>Johansen &amp; </a:t>
            </a:r>
            <a:r>
              <a:rPr lang="en-US" sz="1000" dirty="0" err="1">
                <a:latin typeface="Helvetica" charset="0"/>
                <a:ea typeface="Helvetica" charset="0"/>
                <a:cs typeface="Helvetica" charset="0"/>
              </a:rPr>
              <a:t>Lambrechts</a:t>
            </a:r>
            <a:r>
              <a:rPr lang="en-US" sz="1000" dirty="0">
                <a:latin typeface="Helvetica" charset="0"/>
                <a:ea typeface="Helvetica" charset="0"/>
                <a:cs typeface="Helvetica" charset="0"/>
              </a:rPr>
              <a:t> ‘17</a:t>
            </a:r>
            <a:endParaRPr lang="en-US" sz="1000" dirty="0"/>
          </a:p>
        </p:txBody>
      </p:sp>
      <p:pic>
        <p:nvPicPr>
          <p:cNvPr id="13" name="Picture 12" descr="Text, letter&#10;&#10;Description automatically generated">
            <a:extLst>
              <a:ext uri="{FF2B5EF4-FFF2-40B4-BE49-F238E27FC236}">
                <a16:creationId xmlns:a16="http://schemas.microsoft.com/office/drawing/2014/main" id="{E1718FDA-DA6F-91E8-3D79-5598B1C4DAE0}"/>
              </a:ext>
            </a:extLst>
          </p:cNvPr>
          <p:cNvPicPr>
            <a:picLocks noChangeAspect="1"/>
          </p:cNvPicPr>
          <p:nvPr/>
        </p:nvPicPr>
        <p:blipFill>
          <a:blip r:embed="rId5"/>
          <a:stretch>
            <a:fillRect/>
          </a:stretch>
        </p:blipFill>
        <p:spPr>
          <a:xfrm>
            <a:off x="9765792" y="781883"/>
            <a:ext cx="1866900" cy="762000"/>
          </a:xfrm>
          <a:prstGeom prst="rect">
            <a:avLst/>
          </a:prstGeom>
        </p:spPr>
      </p:pic>
      <p:pic>
        <p:nvPicPr>
          <p:cNvPr id="15" name="Picture 14">
            <a:extLst>
              <a:ext uri="{FF2B5EF4-FFF2-40B4-BE49-F238E27FC236}">
                <a16:creationId xmlns:a16="http://schemas.microsoft.com/office/drawing/2014/main" id="{FD73B0F3-9C5B-0469-4178-1BCA973CD14D}"/>
              </a:ext>
            </a:extLst>
          </p:cNvPr>
          <p:cNvPicPr>
            <a:picLocks noChangeAspect="1"/>
          </p:cNvPicPr>
          <p:nvPr/>
        </p:nvPicPr>
        <p:blipFill>
          <a:blip r:embed="rId6"/>
          <a:stretch>
            <a:fillRect/>
          </a:stretch>
        </p:blipFill>
        <p:spPr>
          <a:xfrm>
            <a:off x="9061272" y="968614"/>
            <a:ext cx="704520" cy="460648"/>
          </a:xfrm>
          <a:prstGeom prst="rect">
            <a:avLst/>
          </a:prstGeom>
        </p:spPr>
      </p:pic>
    </p:spTree>
    <p:extLst>
      <p:ext uri="{BB962C8B-B14F-4D97-AF65-F5344CB8AC3E}">
        <p14:creationId xmlns:p14="http://schemas.microsoft.com/office/powerpoint/2010/main" val="3931734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0FF4DE-B580-64A6-963E-5EE4C09F9C70}"/>
              </a:ext>
            </a:extLst>
          </p:cNvPr>
          <p:cNvSpPr>
            <a:spLocks noGrp="1"/>
          </p:cNvSpPr>
          <p:nvPr>
            <p:ph type="sldNum" sz="quarter" idx="12"/>
          </p:nvPr>
        </p:nvSpPr>
        <p:spPr/>
        <p:txBody>
          <a:bodyPr/>
          <a:lstStyle/>
          <a:p>
            <a:fld id="{836A2156-0D06-F941-AE72-FDE114709D8C}" type="slidenum">
              <a:rPr lang="en-US" smtClean="0"/>
              <a:t>11</a:t>
            </a:fld>
            <a:endParaRPr lang="en-US"/>
          </a:p>
        </p:txBody>
      </p:sp>
      <p:pic>
        <p:nvPicPr>
          <p:cNvPr id="5" name="Content Placeholder 4" descr="Chart&#10;&#10;Description automatically generated">
            <a:extLst>
              <a:ext uri="{FF2B5EF4-FFF2-40B4-BE49-F238E27FC236}">
                <a16:creationId xmlns:a16="http://schemas.microsoft.com/office/drawing/2014/main" id="{FD7BEBEB-86D1-9BB9-6469-27620C03FBBC}"/>
              </a:ext>
            </a:extLst>
          </p:cNvPr>
          <p:cNvPicPr>
            <a:picLocks noChangeAspect="1"/>
          </p:cNvPicPr>
          <p:nvPr/>
        </p:nvPicPr>
        <p:blipFill>
          <a:blip r:embed="rId4"/>
          <a:stretch>
            <a:fillRect/>
          </a:stretch>
        </p:blipFill>
        <p:spPr>
          <a:xfrm>
            <a:off x="7608592" y="2042269"/>
            <a:ext cx="4583408" cy="4063109"/>
          </a:xfrm>
          <a:prstGeom prst="rect">
            <a:avLst/>
          </a:prstGeom>
        </p:spPr>
      </p:pic>
      <p:sp>
        <p:nvSpPr>
          <p:cNvPr id="7" name="Rectangle 6">
            <a:extLst>
              <a:ext uri="{FF2B5EF4-FFF2-40B4-BE49-F238E27FC236}">
                <a16:creationId xmlns:a16="http://schemas.microsoft.com/office/drawing/2014/main" id="{C7601241-6214-1A52-4BAC-0F648BF4BB56}"/>
              </a:ext>
            </a:extLst>
          </p:cNvPr>
          <p:cNvSpPr/>
          <p:nvPr/>
        </p:nvSpPr>
        <p:spPr>
          <a:xfrm>
            <a:off x="2086612" y="1465494"/>
            <a:ext cx="2940147" cy="576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546B68F-D4BD-2808-7BD5-66A1E8CDC551}"/>
              </a:ext>
            </a:extLst>
          </p:cNvPr>
          <p:cNvSpPr txBox="1"/>
          <p:nvPr/>
        </p:nvSpPr>
        <p:spPr>
          <a:xfrm>
            <a:off x="1" y="536534"/>
            <a:ext cx="12192000" cy="369332"/>
          </a:xfrm>
          <a:prstGeom prst="rect">
            <a:avLst/>
          </a:prstGeom>
          <a:noFill/>
        </p:spPr>
        <p:txBody>
          <a:bodyPr wrap="square" rtlCol="0">
            <a:spAutoFit/>
          </a:bodyPr>
          <a:lstStyle/>
          <a:p>
            <a:pPr algn="ctr"/>
            <a:r>
              <a:rPr lang="en-US" b="1" dirty="0">
                <a:latin typeface="Helvetica" charset="0"/>
                <a:ea typeface="Helvetica" charset="0"/>
                <a:cs typeface="Helvetica" charset="0"/>
              </a:rPr>
              <a:t>Integrate pebble accretion</a:t>
            </a:r>
          </a:p>
        </p:txBody>
      </p:sp>
      <p:pic>
        <p:nvPicPr>
          <p:cNvPr id="9" name="kbo.mov">
            <a:hlinkClick r:id="" action="ppaction://media"/>
            <a:extLst>
              <a:ext uri="{FF2B5EF4-FFF2-40B4-BE49-F238E27FC236}">
                <a16:creationId xmlns:a16="http://schemas.microsoft.com/office/drawing/2014/main" id="{873AA86F-3D11-25F3-091D-3FBB3169D8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0014" y="1753881"/>
            <a:ext cx="5979640" cy="4783712"/>
          </a:xfrm>
          <a:prstGeom prst="rect">
            <a:avLst/>
          </a:prstGeom>
        </p:spPr>
      </p:pic>
    </p:spTree>
    <p:extLst>
      <p:ext uri="{BB962C8B-B14F-4D97-AF65-F5344CB8AC3E}">
        <p14:creationId xmlns:p14="http://schemas.microsoft.com/office/powerpoint/2010/main" val="91431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6064C-EFAA-6A7F-D375-BF8FC47B9C7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24E753B-1F33-9F42-4D97-517EFD5BB452}"/>
              </a:ext>
            </a:extLst>
          </p:cNvPr>
          <p:cNvSpPr txBox="1"/>
          <p:nvPr/>
        </p:nvSpPr>
        <p:spPr>
          <a:xfrm>
            <a:off x="2860193" y="514161"/>
            <a:ext cx="6908814" cy="369332"/>
          </a:xfrm>
          <a:prstGeom prst="rect">
            <a:avLst/>
          </a:prstGeom>
          <a:noFill/>
        </p:spPr>
        <p:txBody>
          <a:bodyPr wrap="none" rtlCol="0">
            <a:spAutoFit/>
          </a:bodyPr>
          <a:lstStyle/>
          <a:p>
            <a:r>
              <a:rPr lang="en-US" b="1" dirty="0">
                <a:latin typeface="Helvetica" charset="0"/>
                <a:ea typeface="Helvetica" charset="0"/>
                <a:cs typeface="Helvetica" charset="0"/>
              </a:rPr>
              <a:t>Pebble Accretion: Pebbles of different size accrete differently</a:t>
            </a:r>
          </a:p>
        </p:txBody>
      </p:sp>
      <p:pic>
        <p:nvPicPr>
          <p:cNvPr id="3" name="Picture 2" descr="Chart, diagram&#10;&#10;Description automatically generated">
            <a:extLst>
              <a:ext uri="{FF2B5EF4-FFF2-40B4-BE49-F238E27FC236}">
                <a16:creationId xmlns:a16="http://schemas.microsoft.com/office/drawing/2014/main" id="{F1661E81-20C0-2488-2547-1D73701BD7D5}"/>
              </a:ext>
            </a:extLst>
          </p:cNvPr>
          <p:cNvPicPr>
            <a:picLocks noChangeAspect="1"/>
          </p:cNvPicPr>
          <p:nvPr/>
        </p:nvPicPr>
        <p:blipFill>
          <a:blip r:embed="rId3"/>
          <a:stretch>
            <a:fillRect/>
          </a:stretch>
        </p:blipFill>
        <p:spPr>
          <a:xfrm>
            <a:off x="1485218" y="1732782"/>
            <a:ext cx="4251862" cy="3782292"/>
          </a:xfrm>
          <a:prstGeom prst="rect">
            <a:avLst/>
          </a:prstGeom>
        </p:spPr>
      </p:pic>
      <p:pic>
        <p:nvPicPr>
          <p:cNvPr id="8" name="Picture 7" descr="Diagram&#10;&#10;Description automatically generated">
            <a:extLst>
              <a:ext uri="{FF2B5EF4-FFF2-40B4-BE49-F238E27FC236}">
                <a16:creationId xmlns:a16="http://schemas.microsoft.com/office/drawing/2014/main" id="{C382B67B-C794-49BB-2AAB-6CC889F8E720}"/>
              </a:ext>
            </a:extLst>
          </p:cNvPr>
          <p:cNvPicPr>
            <a:picLocks noChangeAspect="1"/>
          </p:cNvPicPr>
          <p:nvPr/>
        </p:nvPicPr>
        <p:blipFill>
          <a:blip r:embed="rId4"/>
          <a:stretch>
            <a:fillRect/>
          </a:stretch>
        </p:blipFill>
        <p:spPr>
          <a:xfrm>
            <a:off x="6314600" y="1732782"/>
            <a:ext cx="4231480" cy="3782292"/>
          </a:xfrm>
          <a:prstGeom prst="rect">
            <a:avLst/>
          </a:prstGeom>
        </p:spPr>
      </p:pic>
      <p:sp>
        <p:nvSpPr>
          <p:cNvPr id="9" name="TextBox 8">
            <a:extLst>
              <a:ext uri="{FF2B5EF4-FFF2-40B4-BE49-F238E27FC236}">
                <a16:creationId xmlns:a16="http://schemas.microsoft.com/office/drawing/2014/main" id="{01E21BBF-B206-5841-3546-E5669966DC43}"/>
              </a:ext>
            </a:extLst>
          </p:cNvPr>
          <p:cNvSpPr txBox="1"/>
          <p:nvPr/>
        </p:nvSpPr>
        <p:spPr>
          <a:xfrm>
            <a:off x="1997831" y="1381860"/>
            <a:ext cx="3463636" cy="369332"/>
          </a:xfrm>
          <a:prstGeom prst="rect">
            <a:avLst/>
          </a:prstGeom>
          <a:noFill/>
        </p:spPr>
        <p:txBody>
          <a:bodyPr wrap="square" rtlCol="0">
            <a:spAutoFit/>
          </a:bodyPr>
          <a:lstStyle/>
          <a:p>
            <a:pPr algn="ctr"/>
            <a:r>
              <a:rPr lang="en-US" dirty="0">
                <a:latin typeface="Helvetica" charset="0"/>
                <a:ea typeface="Helvetica" charset="0"/>
                <a:cs typeface="Helvetica" charset="0"/>
              </a:rPr>
              <a:t>Bondi Regime</a:t>
            </a:r>
          </a:p>
        </p:txBody>
      </p:sp>
      <p:sp>
        <p:nvSpPr>
          <p:cNvPr id="10" name="TextBox 9">
            <a:extLst>
              <a:ext uri="{FF2B5EF4-FFF2-40B4-BE49-F238E27FC236}">
                <a16:creationId xmlns:a16="http://schemas.microsoft.com/office/drawing/2014/main" id="{06871260-EFD5-F923-6CAA-F707AB321545}"/>
              </a:ext>
            </a:extLst>
          </p:cNvPr>
          <p:cNvSpPr txBox="1"/>
          <p:nvPr/>
        </p:nvSpPr>
        <p:spPr>
          <a:xfrm>
            <a:off x="1997831" y="5512842"/>
            <a:ext cx="3463636" cy="923330"/>
          </a:xfrm>
          <a:prstGeom prst="rect">
            <a:avLst/>
          </a:prstGeom>
          <a:noFill/>
        </p:spPr>
        <p:txBody>
          <a:bodyPr wrap="square">
            <a:spAutoFit/>
          </a:bodyPr>
          <a:lstStyle/>
          <a:p>
            <a:pPr algn="ctr"/>
            <a:r>
              <a:rPr lang="en-US" dirty="0">
                <a:latin typeface="Helvetica" charset="0"/>
                <a:ea typeface="Helvetica" charset="0"/>
                <a:cs typeface="Helvetica" charset="0"/>
              </a:rPr>
              <a:t>Best accreted pebble</a:t>
            </a:r>
          </a:p>
          <a:p>
            <a:pPr algn="ctr"/>
            <a:endParaRPr lang="en-US" dirty="0">
              <a:latin typeface="Helvetica" charset="0"/>
              <a:ea typeface="Helvetica" charset="0"/>
              <a:cs typeface="Helvetica" charset="0"/>
            </a:endParaRPr>
          </a:p>
          <a:p>
            <a:pPr algn="ctr"/>
            <a:r>
              <a:rPr lang="en-US" i="1" dirty="0">
                <a:latin typeface="Helvetica" charset="0"/>
                <a:ea typeface="Helvetica" charset="0"/>
                <a:cs typeface="Helvetica" charset="0"/>
              </a:rPr>
              <a:t>Drag time ~ Bondi Time</a:t>
            </a:r>
          </a:p>
        </p:txBody>
      </p:sp>
      <p:sp>
        <p:nvSpPr>
          <p:cNvPr id="11" name="TextBox 10">
            <a:extLst>
              <a:ext uri="{FF2B5EF4-FFF2-40B4-BE49-F238E27FC236}">
                <a16:creationId xmlns:a16="http://schemas.microsoft.com/office/drawing/2014/main" id="{96393C2D-433D-BA05-1131-A19BAE7D7BC1}"/>
              </a:ext>
            </a:extLst>
          </p:cNvPr>
          <p:cNvSpPr txBox="1"/>
          <p:nvPr/>
        </p:nvSpPr>
        <p:spPr>
          <a:xfrm>
            <a:off x="6805357" y="1381860"/>
            <a:ext cx="3463637" cy="369332"/>
          </a:xfrm>
          <a:prstGeom prst="rect">
            <a:avLst/>
          </a:prstGeom>
          <a:noFill/>
        </p:spPr>
        <p:txBody>
          <a:bodyPr wrap="square" rtlCol="0">
            <a:spAutoFit/>
          </a:bodyPr>
          <a:lstStyle/>
          <a:p>
            <a:pPr algn="ctr"/>
            <a:r>
              <a:rPr lang="en-US" dirty="0">
                <a:latin typeface="Helvetica" charset="0"/>
                <a:ea typeface="Helvetica" charset="0"/>
                <a:cs typeface="Helvetica" charset="0"/>
              </a:rPr>
              <a:t>Hill Regime</a:t>
            </a:r>
          </a:p>
        </p:txBody>
      </p:sp>
      <p:sp>
        <p:nvSpPr>
          <p:cNvPr id="12" name="TextBox 11">
            <a:extLst>
              <a:ext uri="{FF2B5EF4-FFF2-40B4-BE49-F238E27FC236}">
                <a16:creationId xmlns:a16="http://schemas.microsoft.com/office/drawing/2014/main" id="{1E6D271A-1772-0E54-EFC8-62599DECF832}"/>
              </a:ext>
            </a:extLst>
          </p:cNvPr>
          <p:cNvSpPr txBox="1"/>
          <p:nvPr/>
        </p:nvSpPr>
        <p:spPr>
          <a:xfrm>
            <a:off x="6791502" y="5512842"/>
            <a:ext cx="3574473" cy="923330"/>
          </a:xfrm>
          <a:prstGeom prst="rect">
            <a:avLst/>
          </a:prstGeom>
          <a:noFill/>
        </p:spPr>
        <p:txBody>
          <a:bodyPr wrap="square">
            <a:spAutoFit/>
          </a:bodyPr>
          <a:lstStyle/>
          <a:p>
            <a:pPr algn="ctr"/>
            <a:r>
              <a:rPr lang="en-US" dirty="0">
                <a:latin typeface="Helvetica" charset="0"/>
                <a:ea typeface="Helvetica" charset="0"/>
                <a:cs typeface="Helvetica" charset="0"/>
              </a:rPr>
              <a:t>Best accreted pebble</a:t>
            </a:r>
          </a:p>
          <a:p>
            <a:pPr algn="ctr"/>
            <a:endParaRPr lang="en-US" dirty="0">
              <a:latin typeface="Helvetica" charset="0"/>
              <a:ea typeface="Helvetica" charset="0"/>
              <a:cs typeface="Helvetica" charset="0"/>
            </a:endParaRPr>
          </a:p>
          <a:p>
            <a:pPr algn="ctr"/>
            <a:r>
              <a:rPr lang="en-US" i="1" dirty="0">
                <a:latin typeface="Helvetica" charset="0"/>
                <a:ea typeface="Helvetica" charset="0"/>
                <a:cs typeface="Helvetica" charset="0"/>
              </a:rPr>
              <a:t>Drag time ~ Orbital Time</a:t>
            </a:r>
          </a:p>
        </p:txBody>
      </p:sp>
      <p:sp>
        <p:nvSpPr>
          <p:cNvPr id="2" name="TextBox 1">
            <a:extLst>
              <a:ext uri="{FF2B5EF4-FFF2-40B4-BE49-F238E27FC236}">
                <a16:creationId xmlns:a16="http://schemas.microsoft.com/office/drawing/2014/main" id="{52D29D43-E830-0F98-10A1-736AEDD5A2D0}"/>
              </a:ext>
            </a:extLst>
          </p:cNvPr>
          <p:cNvSpPr txBox="1"/>
          <p:nvPr/>
        </p:nvSpPr>
        <p:spPr>
          <a:xfrm>
            <a:off x="4643052" y="6566720"/>
            <a:ext cx="3673046" cy="246221"/>
          </a:xfrm>
          <a:prstGeom prst="rect">
            <a:avLst/>
          </a:prstGeom>
          <a:noFill/>
        </p:spPr>
        <p:txBody>
          <a:bodyPr wrap="square">
            <a:spAutoFit/>
          </a:bodyPr>
          <a:lstStyle/>
          <a:p>
            <a:pPr algn="ctr"/>
            <a:r>
              <a:rPr lang="en-US" sz="1000" dirty="0">
                <a:latin typeface="Helvetica" charset="0"/>
                <a:ea typeface="Helvetica" charset="0"/>
                <a:cs typeface="Helvetica" charset="0"/>
              </a:rPr>
              <a:t>Johansen &amp; </a:t>
            </a:r>
            <a:r>
              <a:rPr lang="en-US" sz="1000" dirty="0" err="1">
                <a:latin typeface="Helvetica" charset="0"/>
                <a:ea typeface="Helvetica" charset="0"/>
                <a:cs typeface="Helvetica" charset="0"/>
              </a:rPr>
              <a:t>Lambrechts</a:t>
            </a:r>
            <a:r>
              <a:rPr lang="en-US" sz="1000" dirty="0">
                <a:latin typeface="Helvetica" charset="0"/>
                <a:ea typeface="Helvetica" charset="0"/>
                <a:cs typeface="Helvetica" charset="0"/>
              </a:rPr>
              <a:t> ‘17</a:t>
            </a:r>
            <a:endParaRPr lang="en-US" sz="1000" dirty="0"/>
          </a:p>
        </p:txBody>
      </p:sp>
    </p:spTree>
    <p:extLst>
      <p:ext uri="{BB962C8B-B14F-4D97-AF65-F5344CB8AC3E}">
        <p14:creationId xmlns:p14="http://schemas.microsoft.com/office/powerpoint/2010/main" val="122440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6064C-EFAA-6A7F-D375-BF8FC47B9C7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24E753B-1F33-9F42-4D97-517EFD5BB452}"/>
              </a:ext>
            </a:extLst>
          </p:cNvPr>
          <p:cNvSpPr txBox="1"/>
          <p:nvPr/>
        </p:nvSpPr>
        <p:spPr>
          <a:xfrm>
            <a:off x="0" y="321656"/>
            <a:ext cx="12191999" cy="369332"/>
          </a:xfrm>
          <a:prstGeom prst="rect">
            <a:avLst/>
          </a:prstGeom>
          <a:noFill/>
        </p:spPr>
        <p:txBody>
          <a:bodyPr wrap="square" rtlCol="0">
            <a:spAutoFit/>
          </a:bodyPr>
          <a:lstStyle/>
          <a:p>
            <a:pPr algn="ctr"/>
            <a:r>
              <a:rPr lang="en-US" b="1" dirty="0">
                <a:latin typeface="Helvetica" charset="0"/>
                <a:ea typeface="Helvetica" charset="0"/>
                <a:cs typeface="Helvetica" charset="0"/>
              </a:rPr>
              <a:t>Polydisperse (Multi-Species) Pebble Accretion</a:t>
            </a:r>
          </a:p>
        </p:txBody>
      </p:sp>
      <p:pic>
        <p:nvPicPr>
          <p:cNvPr id="4" name="Picture 3" descr="A close-up of a mathematical equation&#10;&#10;Description automatically generated">
            <a:extLst>
              <a:ext uri="{FF2B5EF4-FFF2-40B4-BE49-F238E27FC236}">
                <a16:creationId xmlns:a16="http://schemas.microsoft.com/office/drawing/2014/main" id="{9D5028D6-BA05-753B-9C3C-9897488E8760}"/>
              </a:ext>
            </a:extLst>
          </p:cNvPr>
          <p:cNvPicPr>
            <a:picLocks noChangeAspect="1"/>
          </p:cNvPicPr>
          <p:nvPr/>
        </p:nvPicPr>
        <p:blipFill>
          <a:blip r:embed="rId3"/>
          <a:stretch>
            <a:fillRect/>
          </a:stretch>
        </p:blipFill>
        <p:spPr>
          <a:xfrm>
            <a:off x="7732302" y="1876048"/>
            <a:ext cx="2501900" cy="825500"/>
          </a:xfrm>
          <a:prstGeom prst="rect">
            <a:avLst/>
          </a:prstGeom>
        </p:spPr>
      </p:pic>
      <p:pic>
        <p:nvPicPr>
          <p:cNvPr id="7" name="Picture 6" descr="A black text on a white background&#10;&#10;Description automatically generated">
            <a:extLst>
              <a:ext uri="{FF2B5EF4-FFF2-40B4-BE49-F238E27FC236}">
                <a16:creationId xmlns:a16="http://schemas.microsoft.com/office/drawing/2014/main" id="{362D382D-2612-0A94-983D-E097A6C2AF56}"/>
              </a:ext>
            </a:extLst>
          </p:cNvPr>
          <p:cNvPicPr>
            <a:picLocks noChangeAspect="1"/>
          </p:cNvPicPr>
          <p:nvPr/>
        </p:nvPicPr>
        <p:blipFill>
          <a:blip r:embed="rId4"/>
          <a:stretch>
            <a:fillRect/>
          </a:stretch>
        </p:blipFill>
        <p:spPr>
          <a:xfrm>
            <a:off x="7046502" y="2529648"/>
            <a:ext cx="3873500" cy="787400"/>
          </a:xfrm>
          <a:prstGeom prst="rect">
            <a:avLst/>
          </a:prstGeom>
        </p:spPr>
      </p:pic>
      <p:pic>
        <p:nvPicPr>
          <p:cNvPr id="14" name="Picture 13" descr="A black and white math equation&#10;&#10;Description automatically generated">
            <a:extLst>
              <a:ext uri="{FF2B5EF4-FFF2-40B4-BE49-F238E27FC236}">
                <a16:creationId xmlns:a16="http://schemas.microsoft.com/office/drawing/2014/main" id="{8A28A3C4-75AA-E674-D8F9-14FD3CBC8C8F}"/>
              </a:ext>
            </a:extLst>
          </p:cNvPr>
          <p:cNvPicPr>
            <a:picLocks noChangeAspect="1"/>
          </p:cNvPicPr>
          <p:nvPr/>
        </p:nvPicPr>
        <p:blipFill>
          <a:blip r:embed="rId5"/>
          <a:stretch>
            <a:fillRect/>
          </a:stretch>
        </p:blipFill>
        <p:spPr>
          <a:xfrm>
            <a:off x="310136" y="3224625"/>
            <a:ext cx="4813300" cy="914400"/>
          </a:xfrm>
          <a:prstGeom prst="rect">
            <a:avLst/>
          </a:prstGeom>
        </p:spPr>
      </p:pic>
      <p:pic>
        <p:nvPicPr>
          <p:cNvPr id="16" name="Picture 15" descr="A mathematical equation with numbers and symbols&#10;&#10;Description automatically generated with medium confidence">
            <a:extLst>
              <a:ext uri="{FF2B5EF4-FFF2-40B4-BE49-F238E27FC236}">
                <a16:creationId xmlns:a16="http://schemas.microsoft.com/office/drawing/2014/main" id="{7CFA724A-0595-7A35-AF2E-C84B8959276A}"/>
              </a:ext>
            </a:extLst>
          </p:cNvPr>
          <p:cNvPicPr>
            <a:picLocks noChangeAspect="1"/>
          </p:cNvPicPr>
          <p:nvPr/>
        </p:nvPicPr>
        <p:blipFill>
          <a:blip r:embed="rId6"/>
          <a:stretch>
            <a:fillRect/>
          </a:stretch>
        </p:blipFill>
        <p:spPr>
          <a:xfrm>
            <a:off x="310136" y="1793764"/>
            <a:ext cx="4813300" cy="863600"/>
          </a:xfrm>
          <a:prstGeom prst="rect">
            <a:avLst/>
          </a:prstGeom>
        </p:spPr>
      </p:pic>
      <p:pic>
        <p:nvPicPr>
          <p:cNvPr id="18" name="Picture 17" descr="Symbols of symbols on a white background&#10;&#10;Description automatically generated">
            <a:extLst>
              <a:ext uri="{FF2B5EF4-FFF2-40B4-BE49-F238E27FC236}">
                <a16:creationId xmlns:a16="http://schemas.microsoft.com/office/drawing/2014/main" id="{63837013-7F38-29EF-A806-FECA2404D95F}"/>
              </a:ext>
            </a:extLst>
          </p:cNvPr>
          <p:cNvPicPr>
            <a:picLocks noChangeAspect="1"/>
          </p:cNvPicPr>
          <p:nvPr/>
        </p:nvPicPr>
        <p:blipFill>
          <a:blip r:embed="rId7"/>
          <a:stretch>
            <a:fillRect/>
          </a:stretch>
        </p:blipFill>
        <p:spPr>
          <a:xfrm>
            <a:off x="357286" y="4738944"/>
            <a:ext cx="1892300" cy="469900"/>
          </a:xfrm>
          <a:prstGeom prst="rect">
            <a:avLst/>
          </a:prstGeom>
        </p:spPr>
      </p:pic>
      <p:pic>
        <p:nvPicPr>
          <p:cNvPr id="20" name="Picture 19">
            <a:extLst>
              <a:ext uri="{FF2B5EF4-FFF2-40B4-BE49-F238E27FC236}">
                <a16:creationId xmlns:a16="http://schemas.microsoft.com/office/drawing/2014/main" id="{E3CFE143-20BB-F2B8-B00D-B3D93BB39CB4}"/>
              </a:ext>
            </a:extLst>
          </p:cNvPr>
          <p:cNvPicPr>
            <a:picLocks noChangeAspect="1"/>
          </p:cNvPicPr>
          <p:nvPr/>
        </p:nvPicPr>
        <p:blipFill>
          <a:blip r:embed="rId8"/>
          <a:stretch>
            <a:fillRect/>
          </a:stretch>
        </p:blipFill>
        <p:spPr>
          <a:xfrm>
            <a:off x="6334198" y="3571785"/>
            <a:ext cx="5473700" cy="660400"/>
          </a:xfrm>
          <a:prstGeom prst="rect">
            <a:avLst/>
          </a:prstGeom>
        </p:spPr>
      </p:pic>
      <p:pic>
        <p:nvPicPr>
          <p:cNvPr id="22" name="Picture 21" descr="A math equation with numbers and symbols&#10;&#10;Description automatically generated">
            <a:extLst>
              <a:ext uri="{FF2B5EF4-FFF2-40B4-BE49-F238E27FC236}">
                <a16:creationId xmlns:a16="http://schemas.microsoft.com/office/drawing/2014/main" id="{572019BF-94C7-41FE-3038-73AB2B2B7A35}"/>
              </a:ext>
            </a:extLst>
          </p:cNvPr>
          <p:cNvPicPr>
            <a:picLocks noChangeAspect="1"/>
          </p:cNvPicPr>
          <p:nvPr/>
        </p:nvPicPr>
        <p:blipFill>
          <a:blip r:embed="rId9"/>
          <a:stretch>
            <a:fillRect/>
          </a:stretch>
        </p:blipFill>
        <p:spPr>
          <a:xfrm>
            <a:off x="3726616" y="4246793"/>
            <a:ext cx="2021306" cy="715879"/>
          </a:xfrm>
          <a:prstGeom prst="rect">
            <a:avLst/>
          </a:prstGeom>
        </p:spPr>
      </p:pic>
      <p:pic>
        <p:nvPicPr>
          <p:cNvPr id="24" name="Picture 23">
            <a:extLst>
              <a:ext uri="{FF2B5EF4-FFF2-40B4-BE49-F238E27FC236}">
                <a16:creationId xmlns:a16="http://schemas.microsoft.com/office/drawing/2014/main" id="{BBBEFDC5-8C60-CA26-BBF6-7F6533E1305E}"/>
              </a:ext>
            </a:extLst>
          </p:cNvPr>
          <p:cNvPicPr>
            <a:picLocks noChangeAspect="1"/>
          </p:cNvPicPr>
          <p:nvPr/>
        </p:nvPicPr>
        <p:blipFill>
          <a:blip r:embed="rId10"/>
          <a:stretch>
            <a:fillRect/>
          </a:stretch>
        </p:blipFill>
        <p:spPr>
          <a:xfrm>
            <a:off x="3791119" y="4853525"/>
            <a:ext cx="1892300" cy="716611"/>
          </a:xfrm>
          <a:prstGeom prst="rect">
            <a:avLst/>
          </a:prstGeom>
        </p:spPr>
      </p:pic>
      <p:pic>
        <p:nvPicPr>
          <p:cNvPr id="26" name="Picture 25">
            <a:extLst>
              <a:ext uri="{FF2B5EF4-FFF2-40B4-BE49-F238E27FC236}">
                <a16:creationId xmlns:a16="http://schemas.microsoft.com/office/drawing/2014/main" id="{8C8CABF3-19AF-6B72-6ED4-2622CE900007}"/>
              </a:ext>
            </a:extLst>
          </p:cNvPr>
          <p:cNvPicPr>
            <a:picLocks noChangeAspect="1"/>
          </p:cNvPicPr>
          <p:nvPr/>
        </p:nvPicPr>
        <p:blipFill>
          <a:blip r:embed="rId11"/>
          <a:stretch>
            <a:fillRect/>
          </a:stretch>
        </p:blipFill>
        <p:spPr>
          <a:xfrm>
            <a:off x="330188" y="5098223"/>
            <a:ext cx="2984500" cy="533400"/>
          </a:xfrm>
          <a:prstGeom prst="rect">
            <a:avLst/>
          </a:prstGeom>
        </p:spPr>
      </p:pic>
      <p:pic>
        <p:nvPicPr>
          <p:cNvPr id="28" name="Picture 27">
            <a:extLst>
              <a:ext uri="{FF2B5EF4-FFF2-40B4-BE49-F238E27FC236}">
                <a16:creationId xmlns:a16="http://schemas.microsoft.com/office/drawing/2014/main" id="{1A6057D5-6B3E-25D4-9FC5-6C6D90D6BE37}"/>
              </a:ext>
            </a:extLst>
          </p:cNvPr>
          <p:cNvPicPr>
            <a:picLocks noChangeAspect="1"/>
          </p:cNvPicPr>
          <p:nvPr/>
        </p:nvPicPr>
        <p:blipFill>
          <a:blip r:embed="rId12"/>
          <a:stretch>
            <a:fillRect/>
          </a:stretch>
        </p:blipFill>
        <p:spPr>
          <a:xfrm>
            <a:off x="10522166" y="5364593"/>
            <a:ext cx="1657476" cy="414369"/>
          </a:xfrm>
          <a:prstGeom prst="rect">
            <a:avLst/>
          </a:prstGeom>
        </p:spPr>
      </p:pic>
      <p:pic>
        <p:nvPicPr>
          <p:cNvPr id="30" name="Picture 29">
            <a:extLst>
              <a:ext uri="{FF2B5EF4-FFF2-40B4-BE49-F238E27FC236}">
                <a16:creationId xmlns:a16="http://schemas.microsoft.com/office/drawing/2014/main" id="{2F217433-F5BC-B6F9-C519-024F89F7ED01}"/>
              </a:ext>
            </a:extLst>
          </p:cNvPr>
          <p:cNvPicPr>
            <a:picLocks noChangeAspect="1"/>
          </p:cNvPicPr>
          <p:nvPr/>
        </p:nvPicPr>
        <p:blipFill>
          <a:blip r:embed="rId13"/>
          <a:stretch>
            <a:fillRect/>
          </a:stretch>
        </p:blipFill>
        <p:spPr>
          <a:xfrm>
            <a:off x="2140119" y="6089564"/>
            <a:ext cx="1717997" cy="650918"/>
          </a:xfrm>
          <a:prstGeom prst="rect">
            <a:avLst/>
          </a:prstGeom>
        </p:spPr>
      </p:pic>
      <p:pic>
        <p:nvPicPr>
          <p:cNvPr id="32" name="Picture 31">
            <a:extLst>
              <a:ext uri="{FF2B5EF4-FFF2-40B4-BE49-F238E27FC236}">
                <a16:creationId xmlns:a16="http://schemas.microsoft.com/office/drawing/2014/main" id="{652F1007-A60F-A87B-7983-A2255A6356FF}"/>
              </a:ext>
            </a:extLst>
          </p:cNvPr>
          <p:cNvPicPr>
            <a:picLocks noChangeAspect="1"/>
          </p:cNvPicPr>
          <p:nvPr/>
        </p:nvPicPr>
        <p:blipFill>
          <a:blip r:embed="rId14"/>
          <a:stretch>
            <a:fillRect/>
          </a:stretch>
        </p:blipFill>
        <p:spPr>
          <a:xfrm>
            <a:off x="6218703" y="4360763"/>
            <a:ext cx="4330700" cy="1600200"/>
          </a:xfrm>
          <a:prstGeom prst="rect">
            <a:avLst/>
          </a:prstGeom>
        </p:spPr>
      </p:pic>
      <p:pic>
        <p:nvPicPr>
          <p:cNvPr id="34" name="Picture 33">
            <a:extLst>
              <a:ext uri="{FF2B5EF4-FFF2-40B4-BE49-F238E27FC236}">
                <a16:creationId xmlns:a16="http://schemas.microsoft.com/office/drawing/2014/main" id="{BCE201A6-0237-138E-91C9-4DC1268A882A}"/>
              </a:ext>
            </a:extLst>
          </p:cNvPr>
          <p:cNvPicPr>
            <a:picLocks noChangeAspect="1"/>
          </p:cNvPicPr>
          <p:nvPr/>
        </p:nvPicPr>
        <p:blipFill>
          <a:blip r:embed="rId15"/>
          <a:stretch>
            <a:fillRect/>
          </a:stretch>
        </p:blipFill>
        <p:spPr>
          <a:xfrm>
            <a:off x="408919" y="5761644"/>
            <a:ext cx="1651000" cy="1041400"/>
          </a:xfrm>
          <a:prstGeom prst="rect">
            <a:avLst/>
          </a:prstGeom>
        </p:spPr>
      </p:pic>
      <p:pic>
        <p:nvPicPr>
          <p:cNvPr id="36" name="Picture 35">
            <a:extLst>
              <a:ext uri="{FF2B5EF4-FFF2-40B4-BE49-F238E27FC236}">
                <a16:creationId xmlns:a16="http://schemas.microsoft.com/office/drawing/2014/main" id="{5D50B8DE-3648-1753-0B4E-924773619019}"/>
              </a:ext>
            </a:extLst>
          </p:cNvPr>
          <p:cNvPicPr>
            <a:picLocks noChangeAspect="1"/>
          </p:cNvPicPr>
          <p:nvPr/>
        </p:nvPicPr>
        <p:blipFill>
          <a:blip r:embed="rId16"/>
          <a:stretch>
            <a:fillRect/>
          </a:stretch>
        </p:blipFill>
        <p:spPr>
          <a:xfrm>
            <a:off x="357286" y="4020930"/>
            <a:ext cx="2781300" cy="812800"/>
          </a:xfrm>
          <a:prstGeom prst="rect">
            <a:avLst/>
          </a:prstGeom>
        </p:spPr>
      </p:pic>
      <p:pic>
        <p:nvPicPr>
          <p:cNvPr id="38" name="Picture 37">
            <a:extLst>
              <a:ext uri="{FF2B5EF4-FFF2-40B4-BE49-F238E27FC236}">
                <a16:creationId xmlns:a16="http://schemas.microsoft.com/office/drawing/2014/main" id="{4A675F32-E347-FC17-4C9B-188D1859B8EA}"/>
              </a:ext>
            </a:extLst>
          </p:cNvPr>
          <p:cNvPicPr>
            <a:picLocks noChangeAspect="1"/>
          </p:cNvPicPr>
          <p:nvPr/>
        </p:nvPicPr>
        <p:blipFill>
          <a:blip r:embed="rId17"/>
          <a:stretch>
            <a:fillRect/>
          </a:stretch>
        </p:blipFill>
        <p:spPr>
          <a:xfrm>
            <a:off x="491469" y="1322996"/>
            <a:ext cx="2374900" cy="584200"/>
          </a:xfrm>
          <a:prstGeom prst="rect">
            <a:avLst/>
          </a:prstGeom>
        </p:spPr>
      </p:pic>
      <p:pic>
        <p:nvPicPr>
          <p:cNvPr id="40" name="Picture 39">
            <a:extLst>
              <a:ext uri="{FF2B5EF4-FFF2-40B4-BE49-F238E27FC236}">
                <a16:creationId xmlns:a16="http://schemas.microsoft.com/office/drawing/2014/main" id="{08516358-36D3-8F7D-05DD-F1993B88B6BA}"/>
              </a:ext>
            </a:extLst>
          </p:cNvPr>
          <p:cNvPicPr>
            <a:picLocks noChangeAspect="1"/>
          </p:cNvPicPr>
          <p:nvPr/>
        </p:nvPicPr>
        <p:blipFill>
          <a:blip r:embed="rId18"/>
          <a:stretch>
            <a:fillRect/>
          </a:stretch>
        </p:blipFill>
        <p:spPr>
          <a:xfrm>
            <a:off x="447019" y="720067"/>
            <a:ext cx="3467100" cy="660400"/>
          </a:xfrm>
          <a:prstGeom prst="rect">
            <a:avLst/>
          </a:prstGeom>
        </p:spPr>
      </p:pic>
      <p:sp>
        <p:nvSpPr>
          <p:cNvPr id="43" name="Rectangle 42">
            <a:extLst>
              <a:ext uri="{FF2B5EF4-FFF2-40B4-BE49-F238E27FC236}">
                <a16:creationId xmlns:a16="http://schemas.microsoft.com/office/drawing/2014/main" id="{F4E847CF-FDEE-2871-7E4D-2C1D81E56A76}"/>
              </a:ext>
            </a:extLst>
          </p:cNvPr>
          <p:cNvSpPr/>
          <p:nvPr/>
        </p:nvSpPr>
        <p:spPr>
          <a:xfrm>
            <a:off x="6653138" y="1869248"/>
            <a:ext cx="4697766" cy="144780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39BD182-B7E7-8D65-7235-7F76EBADFD75}"/>
              </a:ext>
            </a:extLst>
          </p:cNvPr>
          <p:cNvSpPr/>
          <p:nvPr/>
        </p:nvSpPr>
        <p:spPr>
          <a:xfrm>
            <a:off x="6058928" y="3562497"/>
            <a:ext cx="6096000" cy="2549355"/>
          </a:xfrm>
          <a:prstGeom prst="rect">
            <a:avLst/>
          </a:prstGeom>
          <a:noFill/>
          <a:ln w="254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25131FB-DCFE-60AB-1EA3-5EC5CD62AF49}"/>
              </a:ext>
            </a:extLst>
          </p:cNvPr>
          <p:cNvSpPr/>
          <p:nvPr/>
        </p:nvSpPr>
        <p:spPr>
          <a:xfrm>
            <a:off x="158428" y="810149"/>
            <a:ext cx="4965008" cy="1895047"/>
          </a:xfrm>
          <a:prstGeom prst="rect">
            <a:avLst/>
          </a:prstGeom>
          <a:noFill/>
          <a:ln w="254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3B7982D-8021-BD61-83F6-AB59539F1557}"/>
              </a:ext>
            </a:extLst>
          </p:cNvPr>
          <p:cNvSpPr/>
          <p:nvPr/>
        </p:nvSpPr>
        <p:spPr>
          <a:xfrm>
            <a:off x="330188" y="3123172"/>
            <a:ext cx="5381278" cy="3617310"/>
          </a:xfrm>
          <a:prstGeom prst="rect">
            <a:avLst/>
          </a:prstGeom>
          <a:noFill/>
          <a:ln w="254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0245DF5-9C6E-2D2A-E8CD-FD879C83BD9D}"/>
              </a:ext>
            </a:extLst>
          </p:cNvPr>
          <p:cNvSpPr txBox="1"/>
          <p:nvPr/>
        </p:nvSpPr>
        <p:spPr>
          <a:xfrm>
            <a:off x="4643052" y="6566720"/>
            <a:ext cx="3673046" cy="246221"/>
          </a:xfrm>
          <a:prstGeom prst="rect">
            <a:avLst/>
          </a:prstGeom>
          <a:noFill/>
        </p:spPr>
        <p:txBody>
          <a:bodyPr wrap="square">
            <a:spAutoFit/>
          </a:bodyPr>
          <a:lstStyle/>
          <a:p>
            <a:pPr algn="ctr"/>
            <a:r>
              <a:rPr lang="en-US" sz="1000" dirty="0">
                <a:latin typeface="Helvetica" charset="0"/>
                <a:ea typeface="Helvetica" charset="0"/>
                <a:cs typeface="Helvetica" charset="0"/>
              </a:rPr>
              <a:t>Lyra et al. 2023</a:t>
            </a:r>
            <a:endParaRPr lang="en-US" sz="1000" dirty="0"/>
          </a:p>
        </p:txBody>
      </p:sp>
    </p:spTree>
    <p:extLst>
      <p:ext uri="{BB962C8B-B14F-4D97-AF65-F5344CB8AC3E}">
        <p14:creationId xmlns:p14="http://schemas.microsoft.com/office/powerpoint/2010/main" val="2076705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3306231-1139-CB1D-E25A-F75BA53D1CA9}"/>
              </a:ext>
            </a:extLst>
          </p:cNvPr>
          <p:cNvSpPr txBox="1"/>
          <p:nvPr/>
        </p:nvSpPr>
        <p:spPr>
          <a:xfrm>
            <a:off x="0" y="425883"/>
            <a:ext cx="12192000" cy="369332"/>
          </a:xfrm>
          <a:prstGeom prst="rect">
            <a:avLst/>
          </a:prstGeom>
          <a:noFill/>
        </p:spPr>
        <p:txBody>
          <a:bodyPr wrap="square" rtlCol="0">
            <a:spAutoFit/>
          </a:bodyPr>
          <a:lstStyle/>
          <a:p>
            <a:pPr algn="ctr"/>
            <a:r>
              <a:rPr lang="en-US" b="1" dirty="0">
                <a:latin typeface="Helvetica" charset="0"/>
                <a:ea typeface="Helvetica" charset="0"/>
                <a:cs typeface="Helvetica" charset="0"/>
              </a:rPr>
              <a:t>Analytical theory of polydisperse (multi-species) pebble accretion</a:t>
            </a:r>
          </a:p>
        </p:txBody>
      </p:sp>
      <p:pic>
        <p:nvPicPr>
          <p:cNvPr id="5" name="Picture 4" descr="A math equations with arrows and symbols&#10;&#10;Description automatically generated with medium confidence">
            <a:extLst>
              <a:ext uri="{FF2B5EF4-FFF2-40B4-BE49-F238E27FC236}">
                <a16:creationId xmlns:a16="http://schemas.microsoft.com/office/drawing/2014/main" id="{DCCD081E-442F-9EF7-45C8-8217022A0DD9}"/>
              </a:ext>
            </a:extLst>
          </p:cNvPr>
          <p:cNvPicPr>
            <a:picLocks noChangeAspect="1"/>
          </p:cNvPicPr>
          <p:nvPr/>
        </p:nvPicPr>
        <p:blipFill>
          <a:blip r:embed="rId2"/>
          <a:stretch>
            <a:fillRect/>
          </a:stretch>
        </p:blipFill>
        <p:spPr>
          <a:xfrm>
            <a:off x="796914" y="1757947"/>
            <a:ext cx="3225800" cy="1155700"/>
          </a:xfrm>
          <a:prstGeom prst="rect">
            <a:avLst/>
          </a:prstGeom>
        </p:spPr>
      </p:pic>
      <p:pic>
        <p:nvPicPr>
          <p:cNvPr id="15" name="Picture 14" descr="Text, letter&#10;&#10;Description automatically generated">
            <a:extLst>
              <a:ext uri="{FF2B5EF4-FFF2-40B4-BE49-F238E27FC236}">
                <a16:creationId xmlns:a16="http://schemas.microsoft.com/office/drawing/2014/main" id="{DD1EA65A-5C21-144E-0ED9-9ED557EC3768}"/>
              </a:ext>
            </a:extLst>
          </p:cNvPr>
          <p:cNvPicPr>
            <a:picLocks noChangeAspect="1"/>
          </p:cNvPicPr>
          <p:nvPr/>
        </p:nvPicPr>
        <p:blipFill>
          <a:blip r:embed="rId3"/>
          <a:stretch>
            <a:fillRect/>
          </a:stretch>
        </p:blipFill>
        <p:spPr>
          <a:xfrm>
            <a:off x="521487" y="4887956"/>
            <a:ext cx="4067635" cy="1377486"/>
          </a:xfrm>
          <a:prstGeom prst="rect">
            <a:avLst/>
          </a:prstGeom>
        </p:spPr>
      </p:pic>
      <p:pic>
        <p:nvPicPr>
          <p:cNvPr id="16" name="Picture 15" descr="Diagram&#10;&#10;Description automatically generated with medium confidence">
            <a:extLst>
              <a:ext uri="{FF2B5EF4-FFF2-40B4-BE49-F238E27FC236}">
                <a16:creationId xmlns:a16="http://schemas.microsoft.com/office/drawing/2014/main" id="{3B4FE408-9DDE-5CF4-54AD-F5778D1921A0}"/>
              </a:ext>
            </a:extLst>
          </p:cNvPr>
          <p:cNvPicPr>
            <a:picLocks noChangeAspect="1"/>
          </p:cNvPicPr>
          <p:nvPr/>
        </p:nvPicPr>
        <p:blipFill>
          <a:blip r:embed="rId4"/>
          <a:stretch>
            <a:fillRect/>
          </a:stretch>
        </p:blipFill>
        <p:spPr>
          <a:xfrm>
            <a:off x="614029" y="3953208"/>
            <a:ext cx="3882553" cy="960734"/>
          </a:xfrm>
          <a:prstGeom prst="rect">
            <a:avLst/>
          </a:prstGeom>
        </p:spPr>
      </p:pic>
      <p:sp>
        <p:nvSpPr>
          <p:cNvPr id="17" name="Rectangle 16">
            <a:extLst>
              <a:ext uri="{FF2B5EF4-FFF2-40B4-BE49-F238E27FC236}">
                <a16:creationId xmlns:a16="http://schemas.microsoft.com/office/drawing/2014/main" id="{E5F30A7B-4F3E-A69C-2F23-4F4893017750}"/>
              </a:ext>
            </a:extLst>
          </p:cNvPr>
          <p:cNvSpPr/>
          <p:nvPr/>
        </p:nvSpPr>
        <p:spPr>
          <a:xfrm>
            <a:off x="4496582" y="5793466"/>
            <a:ext cx="414092" cy="297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8" name="Picture 17" descr="Chart, line chart&#10;&#10;Description automatically generated">
            <a:extLst>
              <a:ext uri="{FF2B5EF4-FFF2-40B4-BE49-F238E27FC236}">
                <a16:creationId xmlns:a16="http://schemas.microsoft.com/office/drawing/2014/main" id="{BCAB1789-4F9B-6228-8CFE-745F75EACDFA}"/>
              </a:ext>
            </a:extLst>
          </p:cNvPr>
          <p:cNvPicPr>
            <a:picLocks noChangeAspect="1"/>
          </p:cNvPicPr>
          <p:nvPr/>
        </p:nvPicPr>
        <p:blipFill>
          <a:blip r:embed="rId5"/>
          <a:stretch>
            <a:fillRect/>
          </a:stretch>
        </p:blipFill>
        <p:spPr>
          <a:xfrm>
            <a:off x="5366527" y="1856466"/>
            <a:ext cx="6210300" cy="3937000"/>
          </a:xfrm>
          <a:prstGeom prst="rect">
            <a:avLst/>
          </a:prstGeom>
        </p:spPr>
      </p:pic>
      <p:sp>
        <p:nvSpPr>
          <p:cNvPr id="19" name="Rectangle 18">
            <a:extLst>
              <a:ext uri="{FF2B5EF4-FFF2-40B4-BE49-F238E27FC236}">
                <a16:creationId xmlns:a16="http://schemas.microsoft.com/office/drawing/2014/main" id="{05009A70-0CD7-DDB2-C9AF-0E598C0E52B2}"/>
              </a:ext>
            </a:extLst>
          </p:cNvPr>
          <p:cNvSpPr/>
          <p:nvPr/>
        </p:nvSpPr>
        <p:spPr>
          <a:xfrm>
            <a:off x="796913" y="1350498"/>
            <a:ext cx="3479669" cy="1951757"/>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CC342868-798F-C1A1-91C1-F2CB265FCA7E}"/>
              </a:ext>
            </a:extLst>
          </p:cNvPr>
          <p:cNvSpPr txBox="1"/>
          <p:nvPr/>
        </p:nvSpPr>
        <p:spPr>
          <a:xfrm>
            <a:off x="1027744" y="1382148"/>
            <a:ext cx="3018006" cy="369332"/>
          </a:xfrm>
          <a:prstGeom prst="rect">
            <a:avLst/>
          </a:prstGeom>
          <a:noFill/>
        </p:spPr>
        <p:txBody>
          <a:bodyPr wrap="none" rtlCol="0">
            <a:spAutoFit/>
          </a:bodyPr>
          <a:lstStyle/>
          <a:p>
            <a:r>
              <a:rPr lang="en-US" dirty="0">
                <a:solidFill>
                  <a:srgbClr val="002060"/>
                </a:solidFill>
              </a:rPr>
              <a:t>Monodisperse (single species)</a:t>
            </a:r>
          </a:p>
        </p:txBody>
      </p:sp>
      <p:sp>
        <p:nvSpPr>
          <p:cNvPr id="21" name="Rectangle 20">
            <a:extLst>
              <a:ext uri="{FF2B5EF4-FFF2-40B4-BE49-F238E27FC236}">
                <a16:creationId xmlns:a16="http://schemas.microsoft.com/office/drawing/2014/main" id="{B4E27100-395F-3168-D1DB-E3D30EBBD319}"/>
              </a:ext>
            </a:extLst>
          </p:cNvPr>
          <p:cNvSpPr/>
          <p:nvPr/>
        </p:nvSpPr>
        <p:spPr>
          <a:xfrm>
            <a:off x="521487" y="3468930"/>
            <a:ext cx="4191190" cy="3269495"/>
          </a:xfrm>
          <a:prstGeom prst="rect">
            <a:avLst/>
          </a:prstGeom>
          <a:noFill/>
          <a:ln>
            <a:solidFill>
              <a:srgbClr val="FF28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CE57682E-2EFC-E7AF-CD9A-3ED3A0A08E6A}"/>
              </a:ext>
            </a:extLst>
          </p:cNvPr>
          <p:cNvSpPr txBox="1"/>
          <p:nvPr/>
        </p:nvSpPr>
        <p:spPr>
          <a:xfrm>
            <a:off x="1481137" y="2999864"/>
            <a:ext cx="2111219" cy="276999"/>
          </a:xfrm>
          <a:prstGeom prst="rect">
            <a:avLst/>
          </a:prstGeom>
          <a:noFill/>
        </p:spPr>
        <p:txBody>
          <a:bodyPr wrap="none" rtlCol="0">
            <a:spAutoFit/>
          </a:bodyPr>
          <a:lstStyle/>
          <a:p>
            <a:r>
              <a:rPr lang="en-US" sz="1200" dirty="0" err="1">
                <a:solidFill>
                  <a:srgbClr val="002060"/>
                </a:solidFill>
              </a:rPr>
              <a:t>Lambrechts</a:t>
            </a:r>
            <a:r>
              <a:rPr lang="en-US" sz="1200" dirty="0">
                <a:solidFill>
                  <a:srgbClr val="002060"/>
                </a:solidFill>
              </a:rPr>
              <a:t> &amp; Johansen (2012)</a:t>
            </a:r>
          </a:p>
        </p:txBody>
      </p:sp>
      <p:sp>
        <p:nvSpPr>
          <p:cNvPr id="23" name="TextBox 22">
            <a:extLst>
              <a:ext uri="{FF2B5EF4-FFF2-40B4-BE49-F238E27FC236}">
                <a16:creationId xmlns:a16="http://schemas.microsoft.com/office/drawing/2014/main" id="{D84A89D4-2467-80AC-0FA3-2F0114ECBF33}"/>
              </a:ext>
            </a:extLst>
          </p:cNvPr>
          <p:cNvSpPr txBox="1"/>
          <p:nvPr/>
        </p:nvSpPr>
        <p:spPr>
          <a:xfrm>
            <a:off x="1083681" y="3601867"/>
            <a:ext cx="3066802" cy="369332"/>
          </a:xfrm>
          <a:prstGeom prst="rect">
            <a:avLst/>
          </a:prstGeom>
          <a:noFill/>
        </p:spPr>
        <p:txBody>
          <a:bodyPr wrap="none" rtlCol="0">
            <a:spAutoFit/>
          </a:bodyPr>
          <a:lstStyle/>
          <a:p>
            <a:r>
              <a:rPr lang="en-US" dirty="0">
                <a:solidFill>
                  <a:srgbClr val="FF0000"/>
                </a:solidFill>
              </a:rPr>
              <a:t>Polydisperse (multiple species)</a:t>
            </a:r>
          </a:p>
        </p:txBody>
      </p:sp>
      <p:sp>
        <p:nvSpPr>
          <p:cNvPr id="24" name="TextBox 23">
            <a:extLst>
              <a:ext uri="{FF2B5EF4-FFF2-40B4-BE49-F238E27FC236}">
                <a16:creationId xmlns:a16="http://schemas.microsoft.com/office/drawing/2014/main" id="{88343F01-C7A5-34FD-478D-74D839A3D811}"/>
              </a:ext>
            </a:extLst>
          </p:cNvPr>
          <p:cNvSpPr txBox="1"/>
          <p:nvPr/>
        </p:nvSpPr>
        <p:spPr>
          <a:xfrm>
            <a:off x="2005536" y="6367915"/>
            <a:ext cx="1223092" cy="276999"/>
          </a:xfrm>
          <a:prstGeom prst="rect">
            <a:avLst/>
          </a:prstGeom>
          <a:noFill/>
        </p:spPr>
        <p:txBody>
          <a:bodyPr wrap="none" rtlCol="0">
            <a:spAutoFit/>
          </a:bodyPr>
          <a:lstStyle/>
          <a:p>
            <a:r>
              <a:rPr lang="en-US" sz="1200" dirty="0">
                <a:solidFill>
                  <a:srgbClr val="FF2859"/>
                </a:solidFill>
              </a:rPr>
              <a:t>Lyra et al. (2023)</a:t>
            </a:r>
          </a:p>
        </p:txBody>
      </p:sp>
      <p:sp>
        <p:nvSpPr>
          <p:cNvPr id="2" name="Rectangle 1">
            <a:extLst>
              <a:ext uri="{FF2B5EF4-FFF2-40B4-BE49-F238E27FC236}">
                <a16:creationId xmlns:a16="http://schemas.microsoft.com/office/drawing/2014/main" id="{D4570EF0-0009-BAED-D6C2-67E80D2AEB80}"/>
              </a:ext>
            </a:extLst>
          </p:cNvPr>
          <p:cNvSpPr/>
          <p:nvPr/>
        </p:nvSpPr>
        <p:spPr>
          <a:xfrm>
            <a:off x="5478161" y="6413717"/>
            <a:ext cx="1417376" cy="523220"/>
          </a:xfrm>
          <a:prstGeom prst="rect">
            <a:avLst/>
          </a:prstGeom>
        </p:spPr>
        <p:txBody>
          <a:bodyPr wrap="none">
            <a:spAutoFit/>
          </a:bodyPr>
          <a:lstStyle/>
          <a:p>
            <a:pPr algn="ctr"/>
            <a:r>
              <a:rPr lang="en-US" sz="1400" dirty="0">
                <a:latin typeface="Helvetica Light" charset="0"/>
              </a:rPr>
              <a:t>Lyra et al. 2023</a:t>
            </a:r>
          </a:p>
          <a:p>
            <a:pPr algn="ctr"/>
            <a:endParaRPr lang="en-US" sz="1400" dirty="0">
              <a:effectLst/>
              <a:latin typeface="Helvetica Light" charset="0"/>
            </a:endParaRPr>
          </a:p>
        </p:txBody>
      </p:sp>
      <p:pic>
        <p:nvPicPr>
          <p:cNvPr id="4" name="Picture 3">
            <a:extLst>
              <a:ext uri="{FF2B5EF4-FFF2-40B4-BE49-F238E27FC236}">
                <a16:creationId xmlns:a16="http://schemas.microsoft.com/office/drawing/2014/main" id="{C1F0091D-FD8E-F72A-DD85-EAADA49B90C3}"/>
              </a:ext>
            </a:extLst>
          </p:cNvPr>
          <p:cNvPicPr>
            <a:picLocks noChangeAspect="1"/>
          </p:cNvPicPr>
          <p:nvPr/>
        </p:nvPicPr>
        <p:blipFill>
          <a:blip r:embed="rId6"/>
          <a:stretch>
            <a:fillRect/>
          </a:stretch>
        </p:blipFill>
        <p:spPr>
          <a:xfrm>
            <a:off x="0" y="1911849"/>
            <a:ext cx="704520" cy="460648"/>
          </a:xfrm>
          <a:prstGeom prst="rect">
            <a:avLst/>
          </a:prstGeom>
        </p:spPr>
      </p:pic>
    </p:spTree>
    <p:extLst>
      <p:ext uri="{BB962C8B-B14F-4D97-AF65-F5344CB8AC3E}">
        <p14:creationId xmlns:p14="http://schemas.microsoft.com/office/powerpoint/2010/main" val="1890072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3E653DC-BCC7-619D-4D2C-CD1340B8AD80}"/>
              </a:ext>
            </a:extLst>
          </p:cNvPr>
          <p:cNvSpPr txBox="1"/>
          <p:nvPr/>
        </p:nvSpPr>
        <p:spPr>
          <a:xfrm>
            <a:off x="0" y="425883"/>
            <a:ext cx="12192000" cy="646331"/>
          </a:xfrm>
          <a:prstGeom prst="rect">
            <a:avLst/>
          </a:prstGeom>
          <a:noFill/>
        </p:spPr>
        <p:txBody>
          <a:bodyPr wrap="square" rtlCol="0">
            <a:spAutoFit/>
          </a:bodyPr>
          <a:lstStyle/>
          <a:p>
            <a:pPr algn="ctr"/>
            <a:r>
              <a:rPr lang="en-US" b="1" dirty="0">
                <a:latin typeface="Helvetica" charset="0"/>
                <a:ea typeface="Helvetica" charset="0"/>
                <a:cs typeface="Helvetica" charset="0"/>
              </a:rPr>
              <a:t>Analytical Solution for </a:t>
            </a:r>
          </a:p>
          <a:p>
            <a:pPr algn="ctr"/>
            <a:r>
              <a:rPr lang="en-US" b="1" dirty="0">
                <a:latin typeface="Helvetica" charset="0"/>
                <a:ea typeface="Helvetica" charset="0"/>
                <a:cs typeface="Helvetica" charset="0"/>
              </a:rPr>
              <a:t>General Monodisperse (single species) Pebble Accretion</a:t>
            </a:r>
          </a:p>
        </p:txBody>
      </p:sp>
      <p:pic>
        <p:nvPicPr>
          <p:cNvPr id="18" name="Picture 17" descr="Text&#10;&#10;Description automatically generated">
            <a:extLst>
              <a:ext uri="{FF2B5EF4-FFF2-40B4-BE49-F238E27FC236}">
                <a16:creationId xmlns:a16="http://schemas.microsoft.com/office/drawing/2014/main" id="{9D390EE5-ADBF-A913-2F71-D7D9D55837E8}"/>
              </a:ext>
            </a:extLst>
          </p:cNvPr>
          <p:cNvPicPr>
            <a:picLocks noChangeAspect="1"/>
          </p:cNvPicPr>
          <p:nvPr/>
        </p:nvPicPr>
        <p:blipFill>
          <a:blip r:embed="rId3"/>
          <a:stretch>
            <a:fillRect/>
          </a:stretch>
        </p:blipFill>
        <p:spPr>
          <a:xfrm>
            <a:off x="695337" y="2844800"/>
            <a:ext cx="2870200" cy="584200"/>
          </a:xfrm>
          <a:prstGeom prst="rect">
            <a:avLst/>
          </a:prstGeom>
        </p:spPr>
      </p:pic>
      <p:pic>
        <p:nvPicPr>
          <p:cNvPr id="20" name="Picture 19" descr="Text, letter&#10;&#10;Description automatically generated">
            <a:extLst>
              <a:ext uri="{FF2B5EF4-FFF2-40B4-BE49-F238E27FC236}">
                <a16:creationId xmlns:a16="http://schemas.microsoft.com/office/drawing/2014/main" id="{8417E106-B105-DE3B-B203-6538B73F48AB}"/>
              </a:ext>
            </a:extLst>
          </p:cNvPr>
          <p:cNvPicPr>
            <a:picLocks noChangeAspect="1"/>
          </p:cNvPicPr>
          <p:nvPr/>
        </p:nvPicPr>
        <p:blipFill>
          <a:blip r:embed="rId4"/>
          <a:stretch>
            <a:fillRect/>
          </a:stretch>
        </p:blipFill>
        <p:spPr>
          <a:xfrm>
            <a:off x="667627" y="2490357"/>
            <a:ext cx="1371600" cy="355600"/>
          </a:xfrm>
          <a:prstGeom prst="rect">
            <a:avLst/>
          </a:prstGeom>
        </p:spPr>
      </p:pic>
      <p:pic>
        <p:nvPicPr>
          <p:cNvPr id="22" name="Picture 21">
            <a:extLst>
              <a:ext uri="{FF2B5EF4-FFF2-40B4-BE49-F238E27FC236}">
                <a16:creationId xmlns:a16="http://schemas.microsoft.com/office/drawing/2014/main" id="{B4EBE9AE-20F7-7D3F-F508-A2ACC1D5AFF8}"/>
              </a:ext>
            </a:extLst>
          </p:cNvPr>
          <p:cNvPicPr>
            <a:picLocks noChangeAspect="1"/>
          </p:cNvPicPr>
          <p:nvPr/>
        </p:nvPicPr>
        <p:blipFill>
          <a:blip r:embed="rId5"/>
          <a:stretch>
            <a:fillRect/>
          </a:stretch>
        </p:blipFill>
        <p:spPr>
          <a:xfrm>
            <a:off x="653772" y="3783443"/>
            <a:ext cx="1460500" cy="279400"/>
          </a:xfrm>
          <a:prstGeom prst="rect">
            <a:avLst/>
          </a:prstGeom>
        </p:spPr>
      </p:pic>
      <p:pic>
        <p:nvPicPr>
          <p:cNvPr id="24" name="Picture 23" descr="Chart&#10;&#10;Description automatically generated">
            <a:extLst>
              <a:ext uri="{FF2B5EF4-FFF2-40B4-BE49-F238E27FC236}">
                <a16:creationId xmlns:a16="http://schemas.microsoft.com/office/drawing/2014/main" id="{A075AD9D-ED34-B477-0444-CAD8340B8211}"/>
              </a:ext>
            </a:extLst>
          </p:cNvPr>
          <p:cNvPicPr>
            <a:picLocks noChangeAspect="1"/>
          </p:cNvPicPr>
          <p:nvPr/>
        </p:nvPicPr>
        <p:blipFill>
          <a:blip r:embed="rId6"/>
          <a:stretch>
            <a:fillRect/>
          </a:stretch>
        </p:blipFill>
        <p:spPr>
          <a:xfrm>
            <a:off x="4572000" y="1747227"/>
            <a:ext cx="6821632" cy="4042449"/>
          </a:xfrm>
          <a:prstGeom prst="rect">
            <a:avLst/>
          </a:prstGeom>
        </p:spPr>
      </p:pic>
      <p:pic>
        <p:nvPicPr>
          <p:cNvPr id="26" name="Picture 25" descr="Diagram, text&#10;&#10;Description automatically generated">
            <a:extLst>
              <a:ext uri="{FF2B5EF4-FFF2-40B4-BE49-F238E27FC236}">
                <a16:creationId xmlns:a16="http://schemas.microsoft.com/office/drawing/2014/main" id="{D1CF2F17-FA5B-CEB8-EFA9-ED9FD782EB7E}"/>
              </a:ext>
            </a:extLst>
          </p:cNvPr>
          <p:cNvPicPr>
            <a:picLocks noChangeAspect="1"/>
          </p:cNvPicPr>
          <p:nvPr/>
        </p:nvPicPr>
        <p:blipFill>
          <a:blip r:embed="rId7"/>
          <a:stretch>
            <a:fillRect/>
          </a:stretch>
        </p:blipFill>
        <p:spPr>
          <a:xfrm>
            <a:off x="2114272" y="3624887"/>
            <a:ext cx="876300" cy="558800"/>
          </a:xfrm>
          <a:prstGeom prst="rect">
            <a:avLst/>
          </a:prstGeom>
        </p:spPr>
      </p:pic>
      <p:sp>
        <p:nvSpPr>
          <p:cNvPr id="27" name="TextBox 26">
            <a:extLst>
              <a:ext uri="{FF2B5EF4-FFF2-40B4-BE49-F238E27FC236}">
                <a16:creationId xmlns:a16="http://schemas.microsoft.com/office/drawing/2014/main" id="{B9611C48-7677-E651-55A1-DE3402288626}"/>
              </a:ext>
            </a:extLst>
          </p:cNvPr>
          <p:cNvSpPr txBox="1"/>
          <p:nvPr/>
        </p:nvSpPr>
        <p:spPr>
          <a:xfrm>
            <a:off x="0" y="6581001"/>
            <a:ext cx="12191999" cy="276999"/>
          </a:xfrm>
          <a:prstGeom prst="rect">
            <a:avLst/>
          </a:prstGeom>
          <a:noFill/>
        </p:spPr>
        <p:txBody>
          <a:bodyPr wrap="square" rtlCol="0">
            <a:spAutoFit/>
          </a:bodyPr>
          <a:lstStyle/>
          <a:p>
            <a:pPr algn="ctr"/>
            <a:r>
              <a:rPr lang="en-US" sz="1200" dirty="0">
                <a:latin typeface="Helvetica" charset="0"/>
                <a:ea typeface="Helvetica" charset="0"/>
                <a:cs typeface="Helvetica" charset="0"/>
              </a:rPr>
              <a:t>Lyra et al. 2023</a:t>
            </a:r>
          </a:p>
        </p:txBody>
      </p:sp>
      <p:pic>
        <p:nvPicPr>
          <p:cNvPr id="3" name="Picture 2" descr="Table&#10;&#10;Description automatically generated with low confidence">
            <a:extLst>
              <a:ext uri="{FF2B5EF4-FFF2-40B4-BE49-F238E27FC236}">
                <a16:creationId xmlns:a16="http://schemas.microsoft.com/office/drawing/2014/main" id="{EE8A84F5-BFE8-B615-53CA-EB8ECCCAECA0}"/>
              </a:ext>
            </a:extLst>
          </p:cNvPr>
          <p:cNvPicPr>
            <a:picLocks noChangeAspect="1"/>
          </p:cNvPicPr>
          <p:nvPr/>
        </p:nvPicPr>
        <p:blipFill>
          <a:blip r:embed="rId8"/>
          <a:stretch>
            <a:fillRect/>
          </a:stretch>
        </p:blipFill>
        <p:spPr>
          <a:xfrm>
            <a:off x="172814" y="4371759"/>
            <a:ext cx="4759215" cy="1485145"/>
          </a:xfrm>
          <a:prstGeom prst="rect">
            <a:avLst/>
          </a:prstGeom>
        </p:spPr>
      </p:pic>
    </p:spTree>
    <p:extLst>
      <p:ext uri="{BB962C8B-B14F-4D97-AF65-F5344CB8AC3E}">
        <p14:creationId xmlns:p14="http://schemas.microsoft.com/office/powerpoint/2010/main" val="4205674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line chart&#10;&#10;Description automatically generated">
            <a:extLst>
              <a:ext uri="{FF2B5EF4-FFF2-40B4-BE49-F238E27FC236}">
                <a16:creationId xmlns:a16="http://schemas.microsoft.com/office/drawing/2014/main" id="{C59A2083-FB04-A2A3-C400-33D56EAEFB2A}"/>
              </a:ext>
            </a:extLst>
          </p:cNvPr>
          <p:cNvPicPr>
            <a:picLocks noChangeAspect="1"/>
          </p:cNvPicPr>
          <p:nvPr/>
        </p:nvPicPr>
        <p:blipFill>
          <a:blip r:embed="rId2"/>
          <a:stretch>
            <a:fillRect/>
          </a:stretch>
        </p:blipFill>
        <p:spPr>
          <a:xfrm>
            <a:off x="5692486" y="1460500"/>
            <a:ext cx="6210300" cy="3937000"/>
          </a:xfrm>
          <a:prstGeom prst="rect">
            <a:avLst/>
          </a:prstGeom>
        </p:spPr>
      </p:pic>
      <p:sp>
        <p:nvSpPr>
          <p:cNvPr id="12" name="TextBox 11">
            <a:extLst>
              <a:ext uri="{FF2B5EF4-FFF2-40B4-BE49-F238E27FC236}">
                <a16:creationId xmlns:a16="http://schemas.microsoft.com/office/drawing/2014/main" id="{A3E653DC-BCC7-619D-4D2C-CD1340B8AD80}"/>
              </a:ext>
            </a:extLst>
          </p:cNvPr>
          <p:cNvSpPr txBox="1"/>
          <p:nvPr/>
        </p:nvSpPr>
        <p:spPr>
          <a:xfrm>
            <a:off x="0" y="425883"/>
            <a:ext cx="12192000" cy="646331"/>
          </a:xfrm>
          <a:prstGeom prst="rect">
            <a:avLst/>
          </a:prstGeom>
          <a:noFill/>
        </p:spPr>
        <p:txBody>
          <a:bodyPr wrap="square" rtlCol="0">
            <a:spAutoFit/>
          </a:bodyPr>
          <a:lstStyle/>
          <a:p>
            <a:pPr algn="ctr"/>
            <a:r>
              <a:rPr lang="en-US" b="1" dirty="0">
                <a:latin typeface="Helvetica" charset="0"/>
                <a:ea typeface="Helvetica" charset="0"/>
                <a:cs typeface="Helvetica" charset="0"/>
              </a:rPr>
              <a:t>Analytical Solutions for </a:t>
            </a:r>
          </a:p>
          <a:p>
            <a:pPr algn="ctr"/>
            <a:r>
              <a:rPr lang="en-US" b="1" dirty="0">
                <a:latin typeface="Helvetica" charset="0"/>
                <a:ea typeface="Helvetica" charset="0"/>
                <a:cs typeface="Helvetica" charset="0"/>
              </a:rPr>
              <a:t>2D and 3D Polydisperse (multi-species) Pebble Accretion</a:t>
            </a:r>
          </a:p>
        </p:txBody>
      </p:sp>
      <p:sp>
        <p:nvSpPr>
          <p:cNvPr id="2" name="TextBox 1">
            <a:extLst>
              <a:ext uri="{FF2B5EF4-FFF2-40B4-BE49-F238E27FC236}">
                <a16:creationId xmlns:a16="http://schemas.microsoft.com/office/drawing/2014/main" id="{9A956023-E3A7-22ED-AEAB-121278F0C4AB}"/>
              </a:ext>
            </a:extLst>
          </p:cNvPr>
          <p:cNvSpPr txBox="1"/>
          <p:nvPr/>
        </p:nvSpPr>
        <p:spPr>
          <a:xfrm>
            <a:off x="0" y="6581001"/>
            <a:ext cx="12191999" cy="276999"/>
          </a:xfrm>
          <a:prstGeom prst="rect">
            <a:avLst/>
          </a:prstGeom>
          <a:noFill/>
        </p:spPr>
        <p:txBody>
          <a:bodyPr wrap="square" rtlCol="0">
            <a:spAutoFit/>
          </a:bodyPr>
          <a:lstStyle/>
          <a:p>
            <a:pPr algn="ctr"/>
            <a:r>
              <a:rPr lang="en-US" sz="1200" dirty="0">
                <a:latin typeface="Helvetica" charset="0"/>
                <a:ea typeface="Helvetica" charset="0"/>
                <a:cs typeface="Helvetica" charset="0"/>
              </a:rPr>
              <a:t>Lyra et al. 2023</a:t>
            </a:r>
          </a:p>
        </p:txBody>
      </p:sp>
      <p:pic>
        <p:nvPicPr>
          <p:cNvPr id="3" name="Picture 2" descr="Text, letter&#10;&#10;Description automatically generated">
            <a:extLst>
              <a:ext uri="{FF2B5EF4-FFF2-40B4-BE49-F238E27FC236}">
                <a16:creationId xmlns:a16="http://schemas.microsoft.com/office/drawing/2014/main" id="{E338E5F1-08E9-DF22-D258-3E912686405D}"/>
              </a:ext>
            </a:extLst>
          </p:cNvPr>
          <p:cNvPicPr>
            <a:picLocks noChangeAspect="1"/>
          </p:cNvPicPr>
          <p:nvPr/>
        </p:nvPicPr>
        <p:blipFill>
          <a:blip r:embed="rId3"/>
          <a:stretch>
            <a:fillRect/>
          </a:stretch>
        </p:blipFill>
        <p:spPr>
          <a:xfrm>
            <a:off x="609600" y="2328718"/>
            <a:ext cx="3187700" cy="1079500"/>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50DE68D0-B190-3640-FF1B-D46785D79165}"/>
              </a:ext>
            </a:extLst>
          </p:cNvPr>
          <p:cNvPicPr>
            <a:picLocks noChangeAspect="1"/>
          </p:cNvPicPr>
          <p:nvPr/>
        </p:nvPicPr>
        <p:blipFill>
          <a:blip r:embed="rId4"/>
          <a:stretch>
            <a:fillRect/>
          </a:stretch>
        </p:blipFill>
        <p:spPr>
          <a:xfrm>
            <a:off x="134666" y="3559237"/>
            <a:ext cx="5423675" cy="1630949"/>
          </a:xfrm>
          <a:prstGeom prst="rect">
            <a:avLst/>
          </a:prstGeom>
        </p:spPr>
      </p:pic>
      <p:pic>
        <p:nvPicPr>
          <p:cNvPr id="10" name="Picture 9" descr="Diagram&#10;&#10;Description automatically generated with medium confidence">
            <a:extLst>
              <a:ext uri="{FF2B5EF4-FFF2-40B4-BE49-F238E27FC236}">
                <a16:creationId xmlns:a16="http://schemas.microsoft.com/office/drawing/2014/main" id="{206B16E2-4FD3-5FB5-4DD9-CE67E3C16639}"/>
              </a:ext>
            </a:extLst>
          </p:cNvPr>
          <p:cNvPicPr>
            <a:picLocks noChangeAspect="1"/>
          </p:cNvPicPr>
          <p:nvPr/>
        </p:nvPicPr>
        <p:blipFill>
          <a:blip r:embed="rId5"/>
          <a:stretch>
            <a:fillRect/>
          </a:stretch>
        </p:blipFill>
        <p:spPr>
          <a:xfrm>
            <a:off x="609600" y="1551121"/>
            <a:ext cx="2742484" cy="678625"/>
          </a:xfrm>
          <a:prstGeom prst="rect">
            <a:avLst/>
          </a:prstGeom>
        </p:spPr>
      </p:pic>
      <p:sp>
        <p:nvSpPr>
          <p:cNvPr id="13" name="Rectangle 12">
            <a:extLst>
              <a:ext uri="{FF2B5EF4-FFF2-40B4-BE49-F238E27FC236}">
                <a16:creationId xmlns:a16="http://schemas.microsoft.com/office/drawing/2014/main" id="{90FD5C4F-24F8-9F10-148D-101E72E7E7E4}"/>
              </a:ext>
            </a:extLst>
          </p:cNvPr>
          <p:cNvSpPr/>
          <p:nvPr/>
        </p:nvSpPr>
        <p:spPr>
          <a:xfrm>
            <a:off x="3694268" y="3000777"/>
            <a:ext cx="414092" cy="297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11602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7C73166-B079-034A-8339-A01C7D4CE82A}"/>
              </a:ext>
            </a:extLst>
          </p:cNvPr>
          <p:cNvSpPr txBox="1"/>
          <p:nvPr/>
        </p:nvSpPr>
        <p:spPr>
          <a:xfrm>
            <a:off x="0" y="425883"/>
            <a:ext cx="12192000" cy="369332"/>
          </a:xfrm>
          <a:prstGeom prst="rect">
            <a:avLst/>
          </a:prstGeom>
          <a:noFill/>
        </p:spPr>
        <p:txBody>
          <a:bodyPr wrap="square" rtlCol="0">
            <a:spAutoFit/>
          </a:bodyPr>
          <a:lstStyle/>
          <a:p>
            <a:pPr algn="ctr"/>
            <a:r>
              <a:rPr lang="en-US" b="1" dirty="0">
                <a:latin typeface="Helvetica" charset="0"/>
                <a:ea typeface="Helvetica" charset="0"/>
                <a:cs typeface="Helvetica" charset="0"/>
              </a:rPr>
              <a:t>Accretion Rates</a:t>
            </a:r>
          </a:p>
        </p:txBody>
      </p:sp>
      <p:pic>
        <p:nvPicPr>
          <p:cNvPr id="7" name="Picture 6" descr="Chart, line chart&#10;&#10;Description automatically generated">
            <a:extLst>
              <a:ext uri="{FF2B5EF4-FFF2-40B4-BE49-F238E27FC236}">
                <a16:creationId xmlns:a16="http://schemas.microsoft.com/office/drawing/2014/main" id="{4C9E6C66-3C88-8DB8-D386-CD78B679F4EE}"/>
              </a:ext>
            </a:extLst>
          </p:cNvPr>
          <p:cNvPicPr>
            <a:picLocks noChangeAspect="1"/>
          </p:cNvPicPr>
          <p:nvPr/>
        </p:nvPicPr>
        <p:blipFill>
          <a:blip r:embed="rId2"/>
          <a:stretch>
            <a:fillRect/>
          </a:stretch>
        </p:blipFill>
        <p:spPr>
          <a:xfrm>
            <a:off x="2209800" y="1245163"/>
            <a:ext cx="7772400" cy="4945064"/>
          </a:xfrm>
          <a:prstGeom prst="rect">
            <a:avLst/>
          </a:prstGeom>
        </p:spPr>
      </p:pic>
      <p:sp>
        <p:nvSpPr>
          <p:cNvPr id="8" name="TextBox 7">
            <a:extLst>
              <a:ext uri="{FF2B5EF4-FFF2-40B4-BE49-F238E27FC236}">
                <a16:creationId xmlns:a16="http://schemas.microsoft.com/office/drawing/2014/main" id="{D92E3EB9-14AC-8E46-74CF-550A54399756}"/>
              </a:ext>
            </a:extLst>
          </p:cNvPr>
          <p:cNvSpPr txBox="1"/>
          <p:nvPr/>
        </p:nvSpPr>
        <p:spPr>
          <a:xfrm>
            <a:off x="0" y="6581001"/>
            <a:ext cx="12191999" cy="276999"/>
          </a:xfrm>
          <a:prstGeom prst="rect">
            <a:avLst/>
          </a:prstGeom>
          <a:noFill/>
        </p:spPr>
        <p:txBody>
          <a:bodyPr wrap="square" rtlCol="0">
            <a:spAutoFit/>
          </a:bodyPr>
          <a:lstStyle/>
          <a:p>
            <a:pPr algn="ctr"/>
            <a:r>
              <a:rPr lang="en-US" sz="1200" dirty="0">
                <a:latin typeface="Helvetica" charset="0"/>
                <a:ea typeface="Helvetica" charset="0"/>
                <a:cs typeface="Helvetica" charset="0"/>
              </a:rPr>
              <a:t>Lyra et al. 2023</a:t>
            </a:r>
          </a:p>
        </p:txBody>
      </p:sp>
    </p:spTree>
    <p:extLst>
      <p:ext uri="{BB962C8B-B14F-4D97-AF65-F5344CB8AC3E}">
        <p14:creationId xmlns:p14="http://schemas.microsoft.com/office/powerpoint/2010/main" val="654585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creen&#10;&#10;Description automatically generated">
            <a:extLst>
              <a:ext uri="{FF2B5EF4-FFF2-40B4-BE49-F238E27FC236}">
                <a16:creationId xmlns:a16="http://schemas.microsoft.com/office/drawing/2014/main" id="{DDA0D5D0-C3E3-7A4F-B95A-F109F83FC43A}"/>
              </a:ext>
            </a:extLst>
          </p:cNvPr>
          <p:cNvPicPr>
            <a:picLocks noChangeAspect="1"/>
          </p:cNvPicPr>
          <p:nvPr/>
        </p:nvPicPr>
        <p:blipFill>
          <a:blip r:embed="rId2"/>
          <a:stretch>
            <a:fillRect/>
          </a:stretch>
        </p:blipFill>
        <p:spPr>
          <a:xfrm>
            <a:off x="6070239" y="1488758"/>
            <a:ext cx="6289188" cy="3878332"/>
          </a:xfrm>
          <a:prstGeom prst="rect">
            <a:avLst/>
          </a:prstGeom>
        </p:spPr>
      </p:pic>
      <p:pic>
        <p:nvPicPr>
          <p:cNvPr id="9" name="Picture 8" descr="Chart&#10;&#10;Description automatically generated">
            <a:extLst>
              <a:ext uri="{FF2B5EF4-FFF2-40B4-BE49-F238E27FC236}">
                <a16:creationId xmlns:a16="http://schemas.microsoft.com/office/drawing/2014/main" id="{C955434C-5FA0-58A3-6398-A030AEC60272}"/>
              </a:ext>
            </a:extLst>
          </p:cNvPr>
          <p:cNvPicPr>
            <a:picLocks noChangeAspect="1"/>
          </p:cNvPicPr>
          <p:nvPr/>
        </p:nvPicPr>
        <p:blipFill>
          <a:blip r:embed="rId3"/>
          <a:stretch>
            <a:fillRect/>
          </a:stretch>
        </p:blipFill>
        <p:spPr>
          <a:xfrm>
            <a:off x="-115911" y="1488758"/>
            <a:ext cx="6289185" cy="3878331"/>
          </a:xfrm>
          <a:prstGeom prst="rect">
            <a:avLst/>
          </a:prstGeom>
        </p:spPr>
      </p:pic>
      <p:sp>
        <p:nvSpPr>
          <p:cNvPr id="10" name="TextBox 9">
            <a:extLst>
              <a:ext uri="{FF2B5EF4-FFF2-40B4-BE49-F238E27FC236}">
                <a16:creationId xmlns:a16="http://schemas.microsoft.com/office/drawing/2014/main" id="{CF5BC960-570E-DD0A-17CE-2E3D0C4E657F}"/>
              </a:ext>
            </a:extLst>
          </p:cNvPr>
          <p:cNvSpPr txBox="1"/>
          <p:nvPr/>
        </p:nvSpPr>
        <p:spPr>
          <a:xfrm>
            <a:off x="5875243" y="6581001"/>
            <a:ext cx="1237005" cy="276999"/>
          </a:xfrm>
          <a:prstGeom prst="rect">
            <a:avLst/>
          </a:prstGeom>
          <a:noFill/>
        </p:spPr>
        <p:txBody>
          <a:bodyPr wrap="none" rtlCol="0">
            <a:spAutoFit/>
          </a:bodyPr>
          <a:lstStyle/>
          <a:p>
            <a:r>
              <a:rPr lang="en-US" sz="1200" dirty="0">
                <a:latin typeface="Helvetica" charset="0"/>
                <a:ea typeface="Helvetica" charset="0"/>
                <a:cs typeface="Helvetica" charset="0"/>
              </a:rPr>
              <a:t>Lyra et al. 2023</a:t>
            </a:r>
          </a:p>
        </p:txBody>
      </p:sp>
      <p:sp>
        <p:nvSpPr>
          <p:cNvPr id="11" name="TextBox 10">
            <a:extLst>
              <a:ext uri="{FF2B5EF4-FFF2-40B4-BE49-F238E27FC236}">
                <a16:creationId xmlns:a16="http://schemas.microsoft.com/office/drawing/2014/main" id="{1BADC6D9-52A8-1963-BDB2-70528FE9731F}"/>
              </a:ext>
            </a:extLst>
          </p:cNvPr>
          <p:cNvSpPr txBox="1"/>
          <p:nvPr/>
        </p:nvSpPr>
        <p:spPr>
          <a:xfrm>
            <a:off x="0" y="425883"/>
            <a:ext cx="12192000" cy="369332"/>
          </a:xfrm>
          <a:prstGeom prst="rect">
            <a:avLst/>
          </a:prstGeom>
          <a:noFill/>
        </p:spPr>
        <p:txBody>
          <a:bodyPr wrap="square" rtlCol="0">
            <a:spAutoFit/>
          </a:bodyPr>
          <a:lstStyle/>
          <a:p>
            <a:pPr algn="ctr"/>
            <a:r>
              <a:rPr lang="en-US" b="1" dirty="0">
                <a:latin typeface="Helvetica" charset="0"/>
                <a:ea typeface="Helvetica" charset="0"/>
                <a:cs typeface="Helvetica" charset="0"/>
              </a:rPr>
              <a:t>Accretion Rates</a:t>
            </a:r>
          </a:p>
        </p:txBody>
      </p:sp>
    </p:spTree>
    <p:extLst>
      <p:ext uri="{BB962C8B-B14F-4D97-AF65-F5344CB8AC3E}">
        <p14:creationId xmlns:p14="http://schemas.microsoft.com/office/powerpoint/2010/main" val="2487839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AD7F0A58-C86A-D1AE-AB0D-5E019FFCAEF1}"/>
              </a:ext>
            </a:extLst>
          </p:cNvPr>
          <p:cNvPicPr>
            <a:picLocks noChangeAspect="1"/>
          </p:cNvPicPr>
          <p:nvPr/>
        </p:nvPicPr>
        <p:blipFill>
          <a:blip r:embed="rId2"/>
          <a:stretch>
            <a:fillRect/>
          </a:stretch>
        </p:blipFill>
        <p:spPr>
          <a:xfrm>
            <a:off x="1702950" y="1468582"/>
            <a:ext cx="8044597" cy="4807528"/>
          </a:xfrm>
          <a:prstGeom prst="rect">
            <a:avLst/>
          </a:prstGeom>
        </p:spPr>
      </p:pic>
      <p:sp>
        <p:nvSpPr>
          <p:cNvPr id="6" name="TextBox 5">
            <a:extLst>
              <a:ext uri="{FF2B5EF4-FFF2-40B4-BE49-F238E27FC236}">
                <a16:creationId xmlns:a16="http://schemas.microsoft.com/office/drawing/2014/main" id="{08C389E8-6ECF-CCE5-6C34-1004F5403AC8}"/>
              </a:ext>
            </a:extLst>
          </p:cNvPr>
          <p:cNvSpPr txBox="1"/>
          <p:nvPr/>
        </p:nvSpPr>
        <p:spPr>
          <a:xfrm>
            <a:off x="0" y="425883"/>
            <a:ext cx="12192000" cy="369332"/>
          </a:xfrm>
          <a:prstGeom prst="rect">
            <a:avLst/>
          </a:prstGeom>
          <a:noFill/>
        </p:spPr>
        <p:txBody>
          <a:bodyPr wrap="square" rtlCol="0">
            <a:spAutoFit/>
          </a:bodyPr>
          <a:lstStyle/>
          <a:p>
            <a:pPr algn="ctr"/>
            <a:r>
              <a:rPr lang="en-US" b="1" dirty="0">
                <a:latin typeface="Helvetica" charset="0"/>
                <a:ea typeface="Helvetica" charset="0"/>
                <a:cs typeface="Helvetica" charset="0"/>
              </a:rPr>
              <a:t>Accretion Timescales</a:t>
            </a:r>
          </a:p>
        </p:txBody>
      </p:sp>
      <p:sp>
        <p:nvSpPr>
          <p:cNvPr id="7" name="TextBox 6">
            <a:extLst>
              <a:ext uri="{FF2B5EF4-FFF2-40B4-BE49-F238E27FC236}">
                <a16:creationId xmlns:a16="http://schemas.microsoft.com/office/drawing/2014/main" id="{9BA19C85-B21B-3252-28E7-6B66E07266A7}"/>
              </a:ext>
            </a:extLst>
          </p:cNvPr>
          <p:cNvSpPr txBox="1"/>
          <p:nvPr/>
        </p:nvSpPr>
        <p:spPr>
          <a:xfrm>
            <a:off x="9775257" y="3872346"/>
            <a:ext cx="2460738" cy="646331"/>
          </a:xfrm>
          <a:prstGeom prst="rect">
            <a:avLst/>
          </a:prstGeom>
          <a:noFill/>
        </p:spPr>
        <p:txBody>
          <a:bodyPr wrap="none" rtlCol="0">
            <a:spAutoFit/>
          </a:bodyPr>
          <a:lstStyle/>
          <a:p>
            <a:r>
              <a:rPr lang="en-US" b="1" i="1" dirty="0"/>
              <a:t>Typical mass formed </a:t>
            </a:r>
          </a:p>
          <a:p>
            <a:r>
              <a:rPr lang="en-US" b="1" i="1" dirty="0"/>
              <a:t>by Streaming Instability</a:t>
            </a:r>
          </a:p>
        </p:txBody>
      </p:sp>
      <p:sp>
        <p:nvSpPr>
          <p:cNvPr id="8" name="TextBox 7">
            <a:extLst>
              <a:ext uri="{FF2B5EF4-FFF2-40B4-BE49-F238E27FC236}">
                <a16:creationId xmlns:a16="http://schemas.microsoft.com/office/drawing/2014/main" id="{76D57A90-A0D2-6841-18BA-7262D99985E7}"/>
              </a:ext>
            </a:extLst>
          </p:cNvPr>
          <p:cNvSpPr txBox="1"/>
          <p:nvPr/>
        </p:nvSpPr>
        <p:spPr>
          <a:xfrm>
            <a:off x="9747546" y="3198979"/>
            <a:ext cx="2561663" cy="646331"/>
          </a:xfrm>
          <a:prstGeom prst="rect">
            <a:avLst/>
          </a:prstGeom>
          <a:noFill/>
        </p:spPr>
        <p:txBody>
          <a:bodyPr wrap="none" rtlCol="0">
            <a:spAutoFit/>
          </a:bodyPr>
          <a:lstStyle/>
          <a:p>
            <a:r>
              <a:rPr lang="en-US" b="1" i="1" dirty="0">
                <a:solidFill>
                  <a:schemeClr val="tx1">
                    <a:lumMod val="50000"/>
                    <a:lumOff val="50000"/>
                  </a:schemeClr>
                </a:solidFill>
              </a:rPr>
              <a:t>10x typical mass formed </a:t>
            </a:r>
          </a:p>
          <a:p>
            <a:r>
              <a:rPr lang="en-US" b="1" i="1" dirty="0">
                <a:solidFill>
                  <a:schemeClr val="tx1">
                    <a:lumMod val="50000"/>
                    <a:lumOff val="50000"/>
                  </a:schemeClr>
                </a:solidFill>
              </a:rPr>
              <a:t>by Streaming Instability</a:t>
            </a:r>
          </a:p>
        </p:txBody>
      </p:sp>
      <p:cxnSp>
        <p:nvCxnSpPr>
          <p:cNvPr id="10" name="Straight Arrow Connector 9">
            <a:extLst>
              <a:ext uri="{FF2B5EF4-FFF2-40B4-BE49-F238E27FC236}">
                <a16:creationId xmlns:a16="http://schemas.microsoft.com/office/drawing/2014/main" id="{8201BB9C-7C4E-2357-2DA3-4E4AD4B7AA58}"/>
              </a:ext>
            </a:extLst>
          </p:cNvPr>
          <p:cNvCxnSpPr/>
          <p:nvPr/>
        </p:nvCxnSpPr>
        <p:spPr>
          <a:xfrm>
            <a:off x="8340436" y="4195511"/>
            <a:ext cx="140711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4B30A45-8C92-9AA4-735F-CFBDB7FD979C}"/>
              </a:ext>
            </a:extLst>
          </p:cNvPr>
          <p:cNvCxnSpPr/>
          <p:nvPr/>
        </p:nvCxnSpPr>
        <p:spPr>
          <a:xfrm>
            <a:off x="8368147" y="3641329"/>
            <a:ext cx="1407110"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16FB839-E8DC-8A99-4D62-1C84FB56E2C5}"/>
              </a:ext>
            </a:extLst>
          </p:cNvPr>
          <p:cNvSpPr txBox="1"/>
          <p:nvPr/>
        </p:nvSpPr>
        <p:spPr>
          <a:xfrm>
            <a:off x="0" y="6581001"/>
            <a:ext cx="12191999" cy="276999"/>
          </a:xfrm>
          <a:prstGeom prst="rect">
            <a:avLst/>
          </a:prstGeom>
          <a:noFill/>
        </p:spPr>
        <p:txBody>
          <a:bodyPr wrap="square" rtlCol="0">
            <a:spAutoFit/>
          </a:bodyPr>
          <a:lstStyle/>
          <a:p>
            <a:pPr algn="ctr"/>
            <a:r>
              <a:rPr lang="en-US" sz="1200" dirty="0">
                <a:latin typeface="Helvetica" charset="0"/>
                <a:ea typeface="Helvetica" charset="0"/>
                <a:cs typeface="Helvetica" charset="0"/>
              </a:rPr>
              <a:t>Lyra et al. 2023</a:t>
            </a:r>
          </a:p>
        </p:txBody>
      </p:sp>
      <p:sp>
        <p:nvSpPr>
          <p:cNvPr id="2" name="TextBox 1">
            <a:extLst>
              <a:ext uri="{FF2B5EF4-FFF2-40B4-BE49-F238E27FC236}">
                <a16:creationId xmlns:a16="http://schemas.microsoft.com/office/drawing/2014/main" id="{0D041A55-5ADD-8C7B-7220-AFFC915A7C00}"/>
              </a:ext>
            </a:extLst>
          </p:cNvPr>
          <p:cNvSpPr txBox="1"/>
          <p:nvPr/>
        </p:nvSpPr>
        <p:spPr>
          <a:xfrm>
            <a:off x="43995" y="899011"/>
            <a:ext cx="12192000" cy="338554"/>
          </a:xfrm>
          <a:prstGeom prst="rect">
            <a:avLst/>
          </a:prstGeom>
          <a:noFill/>
        </p:spPr>
        <p:txBody>
          <a:bodyPr wrap="square" rtlCol="0">
            <a:spAutoFit/>
          </a:bodyPr>
          <a:lstStyle/>
          <a:p>
            <a:pPr algn="ctr"/>
            <a:r>
              <a:rPr lang="en-US" sz="1600" dirty="0"/>
              <a:t>Myr accretion timescales possible on top of planetesimals produces by Streaming Instability </a:t>
            </a:r>
          </a:p>
        </p:txBody>
      </p:sp>
    </p:spTree>
    <p:extLst>
      <p:ext uri="{BB962C8B-B14F-4D97-AF65-F5344CB8AC3E}">
        <p14:creationId xmlns:p14="http://schemas.microsoft.com/office/powerpoint/2010/main" val="3002909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6611ACB-9FD9-CB4F-9180-6BA45AA7E984}"/>
              </a:ext>
            </a:extLst>
          </p:cNvPr>
          <p:cNvSpPr/>
          <p:nvPr/>
        </p:nvSpPr>
        <p:spPr bwMode="auto">
          <a:xfrm>
            <a:off x="3620339" y="1697977"/>
            <a:ext cx="1312866" cy="48725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82918" tIns="41459" rIns="82918" bIns="41459" numCol="1" rtlCol="0" anchor="t" anchorCtr="0" compatLnSpc="1">
            <a:prstTxWarp prst="textNoShape">
              <a:avLst/>
            </a:prstTxWarp>
          </a:bodyPr>
          <a:lstStyle/>
          <a:p>
            <a:pPr defTabSz="414589" fontAlgn="base" hangingPunct="0">
              <a:lnSpc>
                <a:spcPct val="93000"/>
              </a:lnSpc>
              <a:spcBef>
                <a:spcPct val="0"/>
              </a:spcBef>
              <a:spcAft>
                <a:spcPct val="0"/>
              </a:spcAft>
              <a:buClr>
                <a:srgbClr val="000000"/>
              </a:buClr>
              <a:buSzPct val="100000"/>
            </a:pPr>
            <a:endParaRPr lang="en-US" sz="2176">
              <a:latin typeface="Times New Roman" charset="0"/>
              <a:ea typeface="ＭＳ Ｐゴシック" charset="0"/>
              <a:cs typeface="msmincho" charset="0"/>
            </a:endParaRPr>
          </a:p>
        </p:txBody>
      </p:sp>
      <p:pic>
        <p:nvPicPr>
          <p:cNvPr id="3" name="Picture 2" descr="A screenshot of a document&#10;&#10;Description automatically generated">
            <a:extLst>
              <a:ext uri="{FF2B5EF4-FFF2-40B4-BE49-F238E27FC236}">
                <a16:creationId xmlns:a16="http://schemas.microsoft.com/office/drawing/2014/main" id="{9D79E1BF-5C04-E32D-C961-C0142BD0B26C}"/>
              </a:ext>
            </a:extLst>
          </p:cNvPr>
          <p:cNvPicPr>
            <a:picLocks noChangeAspect="1"/>
          </p:cNvPicPr>
          <p:nvPr/>
        </p:nvPicPr>
        <p:blipFill>
          <a:blip r:embed="rId3"/>
          <a:stretch>
            <a:fillRect/>
          </a:stretch>
        </p:blipFill>
        <p:spPr>
          <a:xfrm>
            <a:off x="236760" y="51024"/>
            <a:ext cx="4696445" cy="3377976"/>
          </a:xfrm>
          <a:prstGeom prst="rect">
            <a:avLst/>
          </a:prstGeom>
          <a:ln w="25400">
            <a:solidFill>
              <a:srgbClr val="0070C0"/>
            </a:solidFill>
          </a:ln>
        </p:spPr>
      </p:pic>
      <p:pic>
        <p:nvPicPr>
          <p:cNvPr id="7" name="Picture 6" descr="A screenshot of a document&#10;&#10;Description automatically generated">
            <a:extLst>
              <a:ext uri="{FF2B5EF4-FFF2-40B4-BE49-F238E27FC236}">
                <a16:creationId xmlns:a16="http://schemas.microsoft.com/office/drawing/2014/main" id="{8B254E1C-F7AD-22B4-A73C-E706F72AA675}"/>
              </a:ext>
            </a:extLst>
          </p:cNvPr>
          <p:cNvPicPr>
            <a:picLocks noChangeAspect="1"/>
          </p:cNvPicPr>
          <p:nvPr/>
        </p:nvPicPr>
        <p:blipFill>
          <a:blip r:embed="rId4"/>
          <a:stretch>
            <a:fillRect/>
          </a:stretch>
        </p:blipFill>
        <p:spPr>
          <a:xfrm>
            <a:off x="236760" y="3693694"/>
            <a:ext cx="4679472" cy="3113281"/>
          </a:xfrm>
          <a:prstGeom prst="rect">
            <a:avLst/>
          </a:prstGeom>
          <a:ln w="25400">
            <a:solidFill>
              <a:srgbClr val="FF0000"/>
            </a:solidFill>
          </a:ln>
        </p:spPr>
      </p:pic>
      <p:pic>
        <p:nvPicPr>
          <p:cNvPr id="9" name="Picture 8" descr="A person in a blue suit&#10;&#10;Description automatically generated">
            <a:extLst>
              <a:ext uri="{FF2B5EF4-FFF2-40B4-BE49-F238E27FC236}">
                <a16:creationId xmlns:a16="http://schemas.microsoft.com/office/drawing/2014/main" id="{0B427C9F-13F9-235B-BBF3-B1BA61461192}"/>
              </a:ext>
            </a:extLst>
          </p:cNvPr>
          <p:cNvPicPr>
            <a:picLocks noChangeAspect="1"/>
          </p:cNvPicPr>
          <p:nvPr/>
        </p:nvPicPr>
        <p:blipFill>
          <a:blip r:embed="rId5"/>
          <a:stretch>
            <a:fillRect/>
          </a:stretch>
        </p:blipFill>
        <p:spPr>
          <a:xfrm>
            <a:off x="8615295" y="4724455"/>
            <a:ext cx="1292338" cy="1292338"/>
          </a:xfrm>
          <a:prstGeom prst="rect">
            <a:avLst/>
          </a:prstGeom>
        </p:spPr>
      </p:pic>
      <p:pic>
        <p:nvPicPr>
          <p:cNvPr id="11" name="Picture 10" descr="A person wearing glasses and a blue shirt&#10;&#10;Description automatically generated">
            <a:extLst>
              <a:ext uri="{FF2B5EF4-FFF2-40B4-BE49-F238E27FC236}">
                <a16:creationId xmlns:a16="http://schemas.microsoft.com/office/drawing/2014/main" id="{4AD98C83-AD61-49AF-C825-3DB99134E6A5}"/>
              </a:ext>
            </a:extLst>
          </p:cNvPr>
          <p:cNvPicPr>
            <a:picLocks noChangeAspect="1"/>
          </p:cNvPicPr>
          <p:nvPr/>
        </p:nvPicPr>
        <p:blipFill>
          <a:blip r:embed="rId6"/>
          <a:stretch>
            <a:fillRect/>
          </a:stretch>
        </p:blipFill>
        <p:spPr>
          <a:xfrm>
            <a:off x="5957357" y="2027660"/>
            <a:ext cx="1161350" cy="1449471"/>
          </a:xfrm>
          <a:prstGeom prst="rect">
            <a:avLst/>
          </a:prstGeom>
        </p:spPr>
      </p:pic>
      <p:pic>
        <p:nvPicPr>
          <p:cNvPr id="13" name="Picture 12" descr="A person with short hair wearing a plaid shirt&#10;&#10;Description automatically generated">
            <a:extLst>
              <a:ext uri="{FF2B5EF4-FFF2-40B4-BE49-F238E27FC236}">
                <a16:creationId xmlns:a16="http://schemas.microsoft.com/office/drawing/2014/main" id="{FF92A7A8-216B-8E5B-9E2E-43DAB43F3687}"/>
              </a:ext>
            </a:extLst>
          </p:cNvPr>
          <p:cNvPicPr>
            <a:picLocks noChangeAspect="1"/>
          </p:cNvPicPr>
          <p:nvPr/>
        </p:nvPicPr>
        <p:blipFill>
          <a:blip r:embed="rId7"/>
          <a:stretch>
            <a:fillRect/>
          </a:stretch>
        </p:blipFill>
        <p:spPr>
          <a:xfrm>
            <a:off x="8584867" y="2027660"/>
            <a:ext cx="1449471" cy="1449471"/>
          </a:xfrm>
          <a:prstGeom prst="rect">
            <a:avLst/>
          </a:prstGeom>
        </p:spPr>
      </p:pic>
      <p:pic>
        <p:nvPicPr>
          <p:cNvPr id="15" name="Picture 14" descr="A person smiling for a picture&#10;&#10;Description automatically generated">
            <a:extLst>
              <a:ext uri="{FF2B5EF4-FFF2-40B4-BE49-F238E27FC236}">
                <a16:creationId xmlns:a16="http://schemas.microsoft.com/office/drawing/2014/main" id="{62513066-4C40-B326-EC5E-FF72BCF8F275}"/>
              </a:ext>
            </a:extLst>
          </p:cNvPr>
          <p:cNvPicPr>
            <a:picLocks noChangeAspect="1"/>
          </p:cNvPicPr>
          <p:nvPr/>
        </p:nvPicPr>
        <p:blipFill>
          <a:blip r:embed="rId8"/>
          <a:stretch>
            <a:fillRect/>
          </a:stretch>
        </p:blipFill>
        <p:spPr>
          <a:xfrm>
            <a:off x="7259250" y="2027660"/>
            <a:ext cx="1265471" cy="1449471"/>
          </a:xfrm>
          <a:prstGeom prst="rect">
            <a:avLst/>
          </a:prstGeom>
        </p:spPr>
      </p:pic>
      <p:pic>
        <p:nvPicPr>
          <p:cNvPr id="19" name="Picture 18" descr="A person wearing glasses smiling&#10;&#10;Description automatically generated">
            <a:extLst>
              <a:ext uri="{FF2B5EF4-FFF2-40B4-BE49-F238E27FC236}">
                <a16:creationId xmlns:a16="http://schemas.microsoft.com/office/drawing/2014/main" id="{6AA8ED0D-D20E-845E-CF1D-82AD6C8B9A2F}"/>
              </a:ext>
            </a:extLst>
          </p:cNvPr>
          <p:cNvPicPr>
            <a:picLocks noChangeAspect="1"/>
          </p:cNvPicPr>
          <p:nvPr/>
        </p:nvPicPr>
        <p:blipFill>
          <a:blip r:embed="rId9"/>
          <a:stretch>
            <a:fillRect/>
          </a:stretch>
        </p:blipFill>
        <p:spPr>
          <a:xfrm>
            <a:off x="10829717" y="236840"/>
            <a:ext cx="1270000" cy="1270000"/>
          </a:xfrm>
          <a:prstGeom prst="rect">
            <a:avLst/>
          </a:prstGeom>
        </p:spPr>
      </p:pic>
      <p:pic>
        <p:nvPicPr>
          <p:cNvPr id="21" name="Picture 20" descr="A person wearing glasses smiling&#10;&#10;Description automatically generated">
            <a:extLst>
              <a:ext uri="{FF2B5EF4-FFF2-40B4-BE49-F238E27FC236}">
                <a16:creationId xmlns:a16="http://schemas.microsoft.com/office/drawing/2014/main" id="{DB71F727-AC07-4ECF-F781-F9E2872CB4D5}"/>
              </a:ext>
            </a:extLst>
          </p:cNvPr>
          <p:cNvPicPr>
            <a:picLocks noChangeAspect="1"/>
          </p:cNvPicPr>
          <p:nvPr/>
        </p:nvPicPr>
        <p:blipFill>
          <a:blip r:embed="rId10"/>
          <a:stretch>
            <a:fillRect/>
          </a:stretch>
        </p:blipFill>
        <p:spPr>
          <a:xfrm>
            <a:off x="8128199" y="236840"/>
            <a:ext cx="1035451" cy="1292338"/>
          </a:xfrm>
          <a:prstGeom prst="rect">
            <a:avLst/>
          </a:prstGeom>
        </p:spPr>
      </p:pic>
      <p:pic>
        <p:nvPicPr>
          <p:cNvPr id="23" name="Picture 22" descr="A person in a plaid shirt&#10;&#10;Description automatically generated">
            <a:extLst>
              <a:ext uri="{FF2B5EF4-FFF2-40B4-BE49-F238E27FC236}">
                <a16:creationId xmlns:a16="http://schemas.microsoft.com/office/drawing/2014/main" id="{060C269B-0E81-CED0-612E-18E899E396AF}"/>
              </a:ext>
            </a:extLst>
          </p:cNvPr>
          <p:cNvPicPr>
            <a:picLocks noChangeAspect="1"/>
          </p:cNvPicPr>
          <p:nvPr/>
        </p:nvPicPr>
        <p:blipFill>
          <a:blip r:embed="rId11"/>
          <a:stretch>
            <a:fillRect/>
          </a:stretch>
        </p:blipFill>
        <p:spPr>
          <a:xfrm>
            <a:off x="7196253" y="4711420"/>
            <a:ext cx="1298239" cy="1298239"/>
          </a:xfrm>
          <a:prstGeom prst="rect">
            <a:avLst/>
          </a:prstGeom>
        </p:spPr>
      </p:pic>
      <p:pic>
        <p:nvPicPr>
          <p:cNvPr id="25" name="Picture 24" descr="A person wearing glasses and a striped shirt&#10;&#10;Description automatically generated">
            <a:extLst>
              <a:ext uri="{FF2B5EF4-FFF2-40B4-BE49-F238E27FC236}">
                <a16:creationId xmlns:a16="http://schemas.microsoft.com/office/drawing/2014/main" id="{9BC12622-5E9A-A1D5-647F-41CD0D99DDE4}"/>
              </a:ext>
            </a:extLst>
          </p:cNvPr>
          <p:cNvPicPr>
            <a:picLocks noChangeAspect="1"/>
          </p:cNvPicPr>
          <p:nvPr/>
        </p:nvPicPr>
        <p:blipFill>
          <a:blip r:embed="rId12"/>
          <a:stretch>
            <a:fillRect/>
          </a:stretch>
        </p:blipFill>
        <p:spPr>
          <a:xfrm>
            <a:off x="10124713" y="2027660"/>
            <a:ext cx="1136840" cy="1449471"/>
          </a:xfrm>
          <a:prstGeom prst="rect">
            <a:avLst/>
          </a:prstGeom>
        </p:spPr>
      </p:pic>
      <p:pic>
        <p:nvPicPr>
          <p:cNvPr id="26" name="Picture 25" descr="A person in a blue suit&#10;&#10;Description automatically generated">
            <a:extLst>
              <a:ext uri="{FF2B5EF4-FFF2-40B4-BE49-F238E27FC236}">
                <a16:creationId xmlns:a16="http://schemas.microsoft.com/office/drawing/2014/main" id="{B7C8A176-DF18-7BDE-1805-6CC3FEEC3912}"/>
              </a:ext>
            </a:extLst>
          </p:cNvPr>
          <p:cNvPicPr>
            <a:picLocks noChangeAspect="1"/>
          </p:cNvPicPr>
          <p:nvPr/>
        </p:nvPicPr>
        <p:blipFill>
          <a:blip r:embed="rId5"/>
          <a:stretch>
            <a:fillRect/>
          </a:stretch>
        </p:blipFill>
        <p:spPr>
          <a:xfrm>
            <a:off x="5301033" y="236840"/>
            <a:ext cx="1298239" cy="1298239"/>
          </a:xfrm>
          <a:prstGeom prst="rect">
            <a:avLst/>
          </a:prstGeom>
        </p:spPr>
      </p:pic>
      <p:pic>
        <p:nvPicPr>
          <p:cNvPr id="27" name="Picture 26" descr="A person with short hair wearing a plaid shirt&#10;&#10;Description automatically generated">
            <a:extLst>
              <a:ext uri="{FF2B5EF4-FFF2-40B4-BE49-F238E27FC236}">
                <a16:creationId xmlns:a16="http://schemas.microsoft.com/office/drawing/2014/main" id="{626BC7CB-0920-FE44-4543-E22628DFE82C}"/>
              </a:ext>
            </a:extLst>
          </p:cNvPr>
          <p:cNvPicPr>
            <a:picLocks noChangeAspect="1"/>
          </p:cNvPicPr>
          <p:nvPr/>
        </p:nvPicPr>
        <p:blipFill>
          <a:blip r:embed="rId7"/>
          <a:stretch>
            <a:fillRect/>
          </a:stretch>
        </p:blipFill>
        <p:spPr>
          <a:xfrm>
            <a:off x="10034338" y="4711421"/>
            <a:ext cx="1292338" cy="1292338"/>
          </a:xfrm>
          <a:prstGeom prst="rect">
            <a:avLst/>
          </a:prstGeom>
        </p:spPr>
      </p:pic>
      <p:pic>
        <p:nvPicPr>
          <p:cNvPr id="33" name="Picture 32" descr="A person standing outside a building&#10;&#10;Description automatically generated">
            <a:extLst>
              <a:ext uri="{FF2B5EF4-FFF2-40B4-BE49-F238E27FC236}">
                <a16:creationId xmlns:a16="http://schemas.microsoft.com/office/drawing/2014/main" id="{E53AF66C-A008-5128-1FC6-A8549B1BD93B}"/>
              </a:ext>
            </a:extLst>
          </p:cNvPr>
          <p:cNvPicPr>
            <a:picLocks noChangeAspect="1"/>
          </p:cNvPicPr>
          <p:nvPr/>
        </p:nvPicPr>
        <p:blipFill>
          <a:blip r:embed="rId13"/>
          <a:stretch>
            <a:fillRect/>
          </a:stretch>
        </p:blipFill>
        <p:spPr>
          <a:xfrm>
            <a:off x="6745987" y="242741"/>
            <a:ext cx="1298239" cy="1292338"/>
          </a:xfrm>
          <a:prstGeom prst="rect">
            <a:avLst/>
          </a:prstGeom>
        </p:spPr>
      </p:pic>
      <p:pic>
        <p:nvPicPr>
          <p:cNvPr id="35" name="Picture 34" descr="A person smiling for a picture&#10;&#10;Description automatically generated">
            <a:extLst>
              <a:ext uri="{FF2B5EF4-FFF2-40B4-BE49-F238E27FC236}">
                <a16:creationId xmlns:a16="http://schemas.microsoft.com/office/drawing/2014/main" id="{C2DC7EB8-14E6-0AEB-F2D6-2361E6CB65DE}"/>
              </a:ext>
            </a:extLst>
          </p:cNvPr>
          <p:cNvPicPr>
            <a:picLocks noChangeAspect="1"/>
          </p:cNvPicPr>
          <p:nvPr/>
        </p:nvPicPr>
        <p:blipFill>
          <a:blip r:embed="rId14"/>
          <a:stretch>
            <a:fillRect/>
          </a:stretch>
        </p:blipFill>
        <p:spPr>
          <a:xfrm>
            <a:off x="9309603" y="242023"/>
            <a:ext cx="1375637" cy="1271116"/>
          </a:xfrm>
          <a:prstGeom prst="rect">
            <a:avLst/>
          </a:prstGeom>
        </p:spPr>
      </p:pic>
      <p:pic>
        <p:nvPicPr>
          <p:cNvPr id="36" name="Picture 35" descr="A person standing outside a building&#10;&#10;Description automatically generated">
            <a:extLst>
              <a:ext uri="{FF2B5EF4-FFF2-40B4-BE49-F238E27FC236}">
                <a16:creationId xmlns:a16="http://schemas.microsoft.com/office/drawing/2014/main" id="{D3519FC3-2E4E-E003-0677-D38BBA4C2611}"/>
              </a:ext>
            </a:extLst>
          </p:cNvPr>
          <p:cNvPicPr>
            <a:picLocks noChangeAspect="1"/>
          </p:cNvPicPr>
          <p:nvPr/>
        </p:nvPicPr>
        <p:blipFill>
          <a:blip r:embed="rId13"/>
          <a:stretch>
            <a:fillRect/>
          </a:stretch>
        </p:blipFill>
        <p:spPr>
          <a:xfrm>
            <a:off x="5777211" y="4724455"/>
            <a:ext cx="1298239" cy="1292338"/>
          </a:xfrm>
          <a:prstGeom prst="rect">
            <a:avLst/>
          </a:prstGeom>
        </p:spPr>
      </p:pic>
      <p:sp>
        <p:nvSpPr>
          <p:cNvPr id="37" name="TextBox 36">
            <a:extLst>
              <a:ext uri="{FF2B5EF4-FFF2-40B4-BE49-F238E27FC236}">
                <a16:creationId xmlns:a16="http://schemas.microsoft.com/office/drawing/2014/main" id="{7B4BCF79-881E-01AC-8D4A-BBFD6F8429BA}"/>
              </a:ext>
            </a:extLst>
          </p:cNvPr>
          <p:cNvSpPr txBox="1"/>
          <p:nvPr/>
        </p:nvSpPr>
        <p:spPr>
          <a:xfrm>
            <a:off x="5301033" y="1559477"/>
            <a:ext cx="1271630" cy="400110"/>
          </a:xfrm>
          <a:prstGeom prst="rect">
            <a:avLst/>
          </a:prstGeom>
          <a:noFill/>
        </p:spPr>
        <p:txBody>
          <a:bodyPr wrap="square" rtlCol="0">
            <a:spAutoFit/>
          </a:bodyPr>
          <a:lstStyle/>
          <a:p>
            <a:pPr algn="ctr"/>
            <a:r>
              <a:rPr lang="en-US" sz="1000" dirty="0">
                <a:latin typeface="Helvetica" pitchFamily="2" charset="0"/>
              </a:rPr>
              <a:t>Manny </a:t>
            </a:r>
            <a:r>
              <a:rPr lang="en-US" sz="1000" dirty="0" err="1">
                <a:latin typeface="Helvetica" pitchFamily="2" charset="0"/>
              </a:rPr>
              <a:t>Cañas</a:t>
            </a:r>
            <a:endParaRPr lang="en-US" sz="1000" dirty="0">
              <a:latin typeface="Helvetica" pitchFamily="2" charset="0"/>
            </a:endParaRPr>
          </a:p>
          <a:p>
            <a:pPr algn="ctr"/>
            <a:r>
              <a:rPr lang="en-US" sz="1000" dirty="0">
                <a:latin typeface="Helvetica" pitchFamily="2" charset="0"/>
              </a:rPr>
              <a:t>MSc - NMSU</a:t>
            </a:r>
          </a:p>
        </p:txBody>
      </p:sp>
      <p:sp>
        <p:nvSpPr>
          <p:cNvPr id="38" name="TextBox 37">
            <a:extLst>
              <a:ext uri="{FF2B5EF4-FFF2-40B4-BE49-F238E27FC236}">
                <a16:creationId xmlns:a16="http://schemas.microsoft.com/office/drawing/2014/main" id="{89784BC5-219C-F1AE-5907-89FB733C880F}"/>
              </a:ext>
            </a:extLst>
          </p:cNvPr>
          <p:cNvSpPr txBox="1"/>
          <p:nvPr/>
        </p:nvSpPr>
        <p:spPr>
          <a:xfrm>
            <a:off x="6745987" y="1542734"/>
            <a:ext cx="1276311" cy="400110"/>
          </a:xfrm>
          <a:prstGeom prst="rect">
            <a:avLst/>
          </a:prstGeom>
          <a:noFill/>
        </p:spPr>
        <p:txBody>
          <a:bodyPr wrap="square" rtlCol="0">
            <a:spAutoFit/>
          </a:bodyPr>
          <a:lstStyle/>
          <a:p>
            <a:pPr algn="ctr"/>
            <a:r>
              <a:rPr lang="en-US" sz="1000" dirty="0" err="1">
                <a:latin typeface="Helvetica" pitchFamily="2" charset="0"/>
              </a:rPr>
              <a:t>Wlad</a:t>
            </a:r>
            <a:r>
              <a:rPr lang="en-US" sz="1000" dirty="0">
                <a:latin typeface="Helvetica" pitchFamily="2" charset="0"/>
              </a:rPr>
              <a:t> Lyra</a:t>
            </a:r>
          </a:p>
          <a:p>
            <a:pPr algn="ctr"/>
            <a:r>
              <a:rPr lang="en-US" sz="1000" dirty="0">
                <a:latin typeface="Helvetica" pitchFamily="2" charset="0"/>
              </a:rPr>
              <a:t>NMSU</a:t>
            </a:r>
          </a:p>
        </p:txBody>
      </p:sp>
      <p:sp>
        <p:nvSpPr>
          <p:cNvPr id="39" name="TextBox 38">
            <a:extLst>
              <a:ext uri="{FF2B5EF4-FFF2-40B4-BE49-F238E27FC236}">
                <a16:creationId xmlns:a16="http://schemas.microsoft.com/office/drawing/2014/main" id="{8E840546-E3FA-64AA-3736-DE7F9D9B0F55}"/>
              </a:ext>
            </a:extLst>
          </p:cNvPr>
          <p:cNvSpPr txBox="1"/>
          <p:nvPr/>
        </p:nvSpPr>
        <p:spPr>
          <a:xfrm>
            <a:off x="8125978" y="1559477"/>
            <a:ext cx="1035451" cy="400110"/>
          </a:xfrm>
          <a:prstGeom prst="rect">
            <a:avLst/>
          </a:prstGeom>
          <a:noFill/>
        </p:spPr>
        <p:txBody>
          <a:bodyPr wrap="square" rtlCol="0">
            <a:spAutoFit/>
          </a:bodyPr>
          <a:lstStyle/>
          <a:p>
            <a:pPr algn="ctr"/>
            <a:r>
              <a:rPr lang="en-US" sz="1000" dirty="0">
                <a:latin typeface="Helvetica" pitchFamily="2" charset="0"/>
              </a:rPr>
              <a:t>Daniel Carrera</a:t>
            </a:r>
          </a:p>
          <a:p>
            <a:pPr algn="ctr"/>
            <a:r>
              <a:rPr lang="en-US" sz="1000" dirty="0">
                <a:latin typeface="Helvetica" pitchFamily="2" charset="0"/>
              </a:rPr>
              <a:t>ISU -&gt; NMSU</a:t>
            </a:r>
          </a:p>
        </p:txBody>
      </p:sp>
      <p:sp>
        <p:nvSpPr>
          <p:cNvPr id="40" name="TextBox 39">
            <a:extLst>
              <a:ext uri="{FF2B5EF4-FFF2-40B4-BE49-F238E27FC236}">
                <a16:creationId xmlns:a16="http://schemas.microsoft.com/office/drawing/2014/main" id="{9EB47143-71AA-EBDF-78DA-11236DE43CBB}"/>
              </a:ext>
            </a:extLst>
          </p:cNvPr>
          <p:cNvSpPr txBox="1"/>
          <p:nvPr/>
        </p:nvSpPr>
        <p:spPr>
          <a:xfrm>
            <a:off x="9309604" y="1542734"/>
            <a:ext cx="1375636" cy="400110"/>
          </a:xfrm>
          <a:prstGeom prst="rect">
            <a:avLst/>
          </a:prstGeom>
          <a:noFill/>
        </p:spPr>
        <p:txBody>
          <a:bodyPr wrap="square" rtlCol="0">
            <a:spAutoFit/>
          </a:bodyPr>
          <a:lstStyle/>
          <a:p>
            <a:pPr algn="ctr"/>
            <a:r>
              <a:rPr lang="en-US" sz="1000" dirty="0">
                <a:latin typeface="Helvetica" pitchFamily="2" charset="0"/>
              </a:rPr>
              <a:t>Leo </a:t>
            </a:r>
            <a:r>
              <a:rPr lang="en-US" sz="1000" dirty="0" err="1">
                <a:latin typeface="Helvetica" pitchFamily="2" charset="0"/>
              </a:rPr>
              <a:t>Krapp</a:t>
            </a:r>
            <a:endParaRPr lang="en-US" sz="1000" dirty="0">
              <a:latin typeface="Helvetica" pitchFamily="2" charset="0"/>
            </a:endParaRPr>
          </a:p>
          <a:p>
            <a:pPr algn="ctr"/>
            <a:r>
              <a:rPr lang="en-US" sz="1000" dirty="0">
                <a:latin typeface="Helvetica" pitchFamily="2" charset="0"/>
              </a:rPr>
              <a:t>U Arizona</a:t>
            </a:r>
          </a:p>
        </p:txBody>
      </p:sp>
      <p:sp>
        <p:nvSpPr>
          <p:cNvPr id="41" name="TextBox 40">
            <a:extLst>
              <a:ext uri="{FF2B5EF4-FFF2-40B4-BE49-F238E27FC236}">
                <a16:creationId xmlns:a16="http://schemas.microsoft.com/office/drawing/2014/main" id="{13468AA5-791C-33C0-ACAF-D32798FEBCB5}"/>
              </a:ext>
            </a:extLst>
          </p:cNvPr>
          <p:cNvSpPr txBox="1"/>
          <p:nvPr/>
        </p:nvSpPr>
        <p:spPr>
          <a:xfrm>
            <a:off x="10810533" y="1536417"/>
            <a:ext cx="1308371" cy="400110"/>
          </a:xfrm>
          <a:prstGeom prst="rect">
            <a:avLst/>
          </a:prstGeom>
          <a:noFill/>
        </p:spPr>
        <p:txBody>
          <a:bodyPr wrap="none" rtlCol="0">
            <a:spAutoFit/>
          </a:bodyPr>
          <a:lstStyle/>
          <a:p>
            <a:pPr algn="ctr"/>
            <a:r>
              <a:rPr lang="en-US" sz="1000" dirty="0" err="1">
                <a:latin typeface="Helvetica" pitchFamily="2" charset="0"/>
              </a:rPr>
              <a:t>Debanjan</a:t>
            </a:r>
            <a:r>
              <a:rPr lang="en-US" sz="1000" dirty="0">
                <a:latin typeface="Helvetica" pitchFamily="2" charset="0"/>
              </a:rPr>
              <a:t> Sengupta</a:t>
            </a:r>
          </a:p>
          <a:p>
            <a:pPr algn="ctr"/>
            <a:r>
              <a:rPr lang="en-US" sz="1000" dirty="0">
                <a:latin typeface="Helvetica" pitchFamily="2" charset="0"/>
              </a:rPr>
              <a:t>NMSU</a:t>
            </a:r>
          </a:p>
        </p:txBody>
      </p:sp>
      <p:sp>
        <p:nvSpPr>
          <p:cNvPr id="42" name="TextBox 41">
            <a:extLst>
              <a:ext uri="{FF2B5EF4-FFF2-40B4-BE49-F238E27FC236}">
                <a16:creationId xmlns:a16="http://schemas.microsoft.com/office/drawing/2014/main" id="{4F34FB52-049A-B96C-2E33-85AF85AFE975}"/>
              </a:ext>
            </a:extLst>
          </p:cNvPr>
          <p:cNvSpPr txBox="1"/>
          <p:nvPr/>
        </p:nvSpPr>
        <p:spPr>
          <a:xfrm>
            <a:off x="5957357" y="3489885"/>
            <a:ext cx="1116965" cy="400110"/>
          </a:xfrm>
          <a:prstGeom prst="rect">
            <a:avLst/>
          </a:prstGeom>
          <a:noFill/>
        </p:spPr>
        <p:txBody>
          <a:bodyPr wrap="square" rtlCol="0">
            <a:spAutoFit/>
          </a:bodyPr>
          <a:lstStyle/>
          <a:p>
            <a:pPr algn="ctr"/>
            <a:r>
              <a:rPr lang="en-US" sz="1000" dirty="0">
                <a:latin typeface="Helvetica" pitchFamily="2" charset="0"/>
              </a:rPr>
              <a:t>Jake Simon</a:t>
            </a:r>
          </a:p>
          <a:p>
            <a:pPr algn="ctr"/>
            <a:r>
              <a:rPr lang="en-US" sz="1000" dirty="0">
                <a:latin typeface="Helvetica" pitchFamily="2" charset="0"/>
              </a:rPr>
              <a:t>ISU</a:t>
            </a:r>
          </a:p>
        </p:txBody>
      </p:sp>
      <p:sp>
        <p:nvSpPr>
          <p:cNvPr id="43" name="TextBox 42">
            <a:extLst>
              <a:ext uri="{FF2B5EF4-FFF2-40B4-BE49-F238E27FC236}">
                <a16:creationId xmlns:a16="http://schemas.microsoft.com/office/drawing/2014/main" id="{EA77D11E-FC54-0261-9E5A-E6A0D2429B32}"/>
              </a:ext>
            </a:extLst>
          </p:cNvPr>
          <p:cNvSpPr txBox="1"/>
          <p:nvPr/>
        </p:nvSpPr>
        <p:spPr>
          <a:xfrm>
            <a:off x="7259250" y="3523669"/>
            <a:ext cx="1235242" cy="400110"/>
          </a:xfrm>
          <a:prstGeom prst="rect">
            <a:avLst/>
          </a:prstGeom>
          <a:noFill/>
        </p:spPr>
        <p:txBody>
          <a:bodyPr wrap="square" rtlCol="0">
            <a:spAutoFit/>
          </a:bodyPr>
          <a:lstStyle/>
          <a:p>
            <a:pPr algn="ctr"/>
            <a:r>
              <a:rPr lang="en-US" sz="1000" dirty="0" err="1">
                <a:latin typeface="Helvetica" pitchFamily="2" charset="0"/>
              </a:rPr>
              <a:t>Orkan</a:t>
            </a:r>
            <a:r>
              <a:rPr lang="en-US" sz="1000" dirty="0">
                <a:latin typeface="Helvetica" pitchFamily="2" charset="0"/>
              </a:rPr>
              <a:t> </a:t>
            </a:r>
            <a:r>
              <a:rPr lang="en-US" sz="1000" dirty="0" err="1">
                <a:latin typeface="Helvetica" pitchFamily="2" charset="0"/>
              </a:rPr>
              <a:t>Umurhan</a:t>
            </a:r>
            <a:endParaRPr lang="en-US" sz="1000" dirty="0">
              <a:latin typeface="Helvetica" pitchFamily="2" charset="0"/>
            </a:endParaRPr>
          </a:p>
          <a:p>
            <a:pPr algn="ctr"/>
            <a:r>
              <a:rPr lang="en-US" sz="1000" dirty="0">
                <a:latin typeface="Helvetica" pitchFamily="2" charset="0"/>
              </a:rPr>
              <a:t>NASA Ames</a:t>
            </a:r>
          </a:p>
        </p:txBody>
      </p:sp>
      <p:sp>
        <p:nvSpPr>
          <p:cNvPr id="44" name="TextBox 43">
            <a:extLst>
              <a:ext uri="{FF2B5EF4-FFF2-40B4-BE49-F238E27FC236}">
                <a16:creationId xmlns:a16="http://schemas.microsoft.com/office/drawing/2014/main" id="{667763F6-A92B-359A-CA16-CD745BB2ABC1}"/>
              </a:ext>
            </a:extLst>
          </p:cNvPr>
          <p:cNvSpPr txBox="1"/>
          <p:nvPr/>
        </p:nvSpPr>
        <p:spPr>
          <a:xfrm>
            <a:off x="8679420" y="3523668"/>
            <a:ext cx="1390189" cy="400110"/>
          </a:xfrm>
          <a:prstGeom prst="rect">
            <a:avLst/>
          </a:prstGeom>
          <a:noFill/>
        </p:spPr>
        <p:txBody>
          <a:bodyPr wrap="square" rtlCol="0">
            <a:spAutoFit/>
          </a:bodyPr>
          <a:lstStyle/>
          <a:p>
            <a:pPr algn="ctr"/>
            <a:r>
              <a:rPr lang="en-US" sz="1000" dirty="0">
                <a:latin typeface="Helvetica" pitchFamily="2" charset="0"/>
              </a:rPr>
              <a:t>Chao-Chin Yang</a:t>
            </a:r>
          </a:p>
          <a:p>
            <a:pPr algn="ctr"/>
            <a:r>
              <a:rPr lang="en-US" sz="1000" dirty="0">
                <a:latin typeface="Helvetica" pitchFamily="2" charset="0"/>
              </a:rPr>
              <a:t>U Alabama</a:t>
            </a:r>
          </a:p>
        </p:txBody>
      </p:sp>
      <p:sp>
        <p:nvSpPr>
          <p:cNvPr id="45" name="TextBox 44">
            <a:extLst>
              <a:ext uri="{FF2B5EF4-FFF2-40B4-BE49-F238E27FC236}">
                <a16:creationId xmlns:a16="http://schemas.microsoft.com/office/drawing/2014/main" id="{4656AACD-317C-2183-D5E3-C4133A649B33}"/>
              </a:ext>
            </a:extLst>
          </p:cNvPr>
          <p:cNvSpPr txBox="1"/>
          <p:nvPr/>
        </p:nvSpPr>
        <p:spPr>
          <a:xfrm>
            <a:off x="10124712" y="3523668"/>
            <a:ext cx="1136841" cy="400110"/>
          </a:xfrm>
          <a:prstGeom prst="rect">
            <a:avLst/>
          </a:prstGeom>
          <a:noFill/>
        </p:spPr>
        <p:txBody>
          <a:bodyPr wrap="square" rtlCol="0">
            <a:spAutoFit/>
          </a:bodyPr>
          <a:lstStyle/>
          <a:p>
            <a:pPr algn="ctr"/>
            <a:r>
              <a:rPr lang="en-US" sz="1000" dirty="0">
                <a:latin typeface="Helvetica" pitchFamily="2" charset="0"/>
              </a:rPr>
              <a:t>Andrew </a:t>
            </a:r>
            <a:r>
              <a:rPr lang="en-US" sz="1000" dirty="0" err="1">
                <a:latin typeface="Helvetica" pitchFamily="2" charset="0"/>
              </a:rPr>
              <a:t>Youdin</a:t>
            </a:r>
            <a:endParaRPr lang="en-US" sz="1000" dirty="0">
              <a:latin typeface="Helvetica" pitchFamily="2" charset="0"/>
            </a:endParaRPr>
          </a:p>
          <a:p>
            <a:pPr algn="ctr"/>
            <a:r>
              <a:rPr lang="en-US" sz="1000" dirty="0">
                <a:latin typeface="Helvetica" pitchFamily="2" charset="0"/>
              </a:rPr>
              <a:t>U Arizona</a:t>
            </a:r>
          </a:p>
        </p:txBody>
      </p:sp>
      <p:sp>
        <p:nvSpPr>
          <p:cNvPr id="46" name="TextBox 45">
            <a:extLst>
              <a:ext uri="{FF2B5EF4-FFF2-40B4-BE49-F238E27FC236}">
                <a16:creationId xmlns:a16="http://schemas.microsoft.com/office/drawing/2014/main" id="{ADDFAE84-4B6D-3342-2B00-A4FB39B9E35B}"/>
              </a:ext>
            </a:extLst>
          </p:cNvPr>
          <p:cNvSpPr txBox="1"/>
          <p:nvPr/>
        </p:nvSpPr>
        <p:spPr>
          <a:xfrm>
            <a:off x="5798011" y="6041944"/>
            <a:ext cx="1276311" cy="400110"/>
          </a:xfrm>
          <a:prstGeom prst="rect">
            <a:avLst/>
          </a:prstGeom>
          <a:noFill/>
        </p:spPr>
        <p:txBody>
          <a:bodyPr wrap="square" rtlCol="0">
            <a:spAutoFit/>
          </a:bodyPr>
          <a:lstStyle/>
          <a:p>
            <a:pPr algn="ctr"/>
            <a:r>
              <a:rPr lang="en-US" sz="1000" dirty="0" err="1">
                <a:latin typeface="Helvetica" pitchFamily="2" charset="0"/>
              </a:rPr>
              <a:t>Wlad</a:t>
            </a:r>
            <a:r>
              <a:rPr lang="en-US" sz="1000" dirty="0">
                <a:latin typeface="Helvetica" pitchFamily="2" charset="0"/>
              </a:rPr>
              <a:t> Lyra</a:t>
            </a:r>
          </a:p>
          <a:p>
            <a:pPr algn="ctr"/>
            <a:r>
              <a:rPr lang="en-US" sz="1000" dirty="0">
                <a:latin typeface="Helvetica" pitchFamily="2" charset="0"/>
              </a:rPr>
              <a:t>NMSU</a:t>
            </a:r>
          </a:p>
        </p:txBody>
      </p:sp>
      <p:sp>
        <p:nvSpPr>
          <p:cNvPr id="47" name="TextBox 46">
            <a:extLst>
              <a:ext uri="{FF2B5EF4-FFF2-40B4-BE49-F238E27FC236}">
                <a16:creationId xmlns:a16="http://schemas.microsoft.com/office/drawing/2014/main" id="{DA282956-A38A-C30C-629D-2CCBBA738481}"/>
              </a:ext>
            </a:extLst>
          </p:cNvPr>
          <p:cNvSpPr txBox="1"/>
          <p:nvPr/>
        </p:nvSpPr>
        <p:spPr>
          <a:xfrm>
            <a:off x="7196253" y="6041944"/>
            <a:ext cx="1328468" cy="400110"/>
          </a:xfrm>
          <a:prstGeom prst="rect">
            <a:avLst/>
          </a:prstGeom>
          <a:noFill/>
        </p:spPr>
        <p:txBody>
          <a:bodyPr wrap="square" rtlCol="0">
            <a:spAutoFit/>
          </a:bodyPr>
          <a:lstStyle/>
          <a:p>
            <a:pPr algn="ctr"/>
            <a:r>
              <a:rPr lang="en-US" sz="1000" dirty="0">
                <a:latin typeface="Helvetica" pitchFamily="2" charset="0"/>
              </a:rPr>
              <a:t>Anders Johansen</a:t>
            </a:r>
          </a:p>
          <a:p>
            <a:pPr algn="ctr"/>
            <a:r>
              <a:rPr lang="en-US" sz="1000" dirty="0">
                <a:latin typeface="Helvetica" pitchFamily="2" charset="0"/>
              </a:rPr>
              <a:t>U Copenhagen</a:t>
            </a:r>
          </a:p>
        </p:txBody>
      </p:sp>
      <p:sp>
        <p:nvSpPr>
          <p:cNvPr id="48" name="TextBox 47">
            <a:extLst>
              <a:ext uri="{FF2B5EF4-FFF2-40B4-BE49-F238E27FC236}">
                <a16:creationId xmlns:a16="http://schemas.microsoft.com/office/drawing/2014/main" id="{134719E3-C858-71FF-5B02-BBF632D57295}"/>
              </a:ext>
            </a:extLst>
          </p:cNvPr>
          <p:cNvSpPr txBox="1"/>
          <p:nvPr/>
        </p:nvSpPr>
        <p:spPr>
          <a:xfrm>
            <a:off x="8615295" y="6043468"/>
            <a:ext cx="1241202" cy="400110"/>
          </a:xfrm>
          <a:prstGeom prst="rect">
            <a:avLst/>
          </a:prstGeom>
          <a:noFill/>
        </p:spPr>
        <p:txBody>
          <a:bodyPr wrap="square" rtlCol="0">
            <a:spAutoFit/>
          </a:bodyPr>
          <a:lstStyle/>
          <a:p>
            <a:pPr algn="ctr"/>
            <a:r>
              <a:rPr lang="en-US" sz="1000" dirty="0">
                <a:latin typeface="Helvetica" pitchFamily="2" charset="0"/>
              </a:rPr>
              <a:t>Manny </a:t>
            </a:r>
            <a:r>
              <a:rPr lang="en-US" sz="1000" dirty="0" err="1">
                <a:latin typeface="Helvetica" pitchFamily="2" charset="0"/>
              </a:rPr>
              <a:t>Cañas</a:t>
            </a:r>
            <a:endParaRPr lang="en-US" sz="1000" dirty="0">
              <a:latin typeface="Helvetica" pitchFamily="2" charset="0"/>
            </a:endParaRPr>
          </a:p>
          <a:p>
            <a:pPr algn="ctr"/>
            <a:r>
              <a:rPr lang="en-US" sz="1000" dirty="0">
                <a:latin typeface="Helvetica" pitchFamily="2" charset="0"/>
              </a:rPr>
              <a:t>MSc - NMSU</a:t>
            </a:r>
          </a:p>
        </p:txBody>
      </p:sp>
      <p:sp>
        <p:nvSpPr>
          <p:cNvPr id="49" name="TextBox 48">
            <a:extLst>
              <a:ext uri="{FF2B5EF4-FFF2-40B4-BE49-F238E27FC236}">
                <a16:creationId xmlns:a16="http://schemas.microsoft.com/office/drawing/2014/main" id="{E4A3614E-EBD7-973B-92A4-517DE59E053C}"/>
              </a:ext>
            </a:extLst>
          </p:cNvPr>
          <p:cNvSpPr txBox="1"/>
          <p:nvPr/>
        </p:nvSpPr>
        <p:spPr>
          <a:xfrm>
            <a:off x="10024118" y="6035261"/>
            <a:ext cx="1390189" cy="400110"/>
          </a:xfrm>
          <a:prstGeom prst="rect">
            <a:avLst/>
          </a:prstGeom>
          <a:noFill/>
        </p:spPr>
        <p:txBody>
          <a:bodyPr wrap="square" rtlCol="0">
            <a:spAutoFit/>
          </a:bodyPr>
          <a:lstStyle/>
          <a:p>
            <a:pPr algn="ctr"/>
            <a:r>
              <a:rPr lang="en-US" sz="1000" dirty="0">
                <a:latin typeface="Helvetica" pitchFamily="2" charset="0"/>
              </a:rPr>
              <a:t>Chao-Chin Yang</a:t>
            </a:r>
          </a:p>
          <a:p>
            <a:pPr algn="ctr"/>
            <a:r>
              <a:rPr lang="en-US" sz="1000" dirty="0">
                <a:latin typeface="Helvetica" pitchFamily="2" charset="0"/>
              </a:rPr>
              <a:t>U Alabama</a:t>
            </a:r>
          </a:p>
        </p:txBody>
      </p:sp>
    </p:spTree>
    <p:extLst>
      <p:ext uri="{BB962C8B-B14F-4D97-AF65-F5344CB8AC3E}">
        <p14:creationId xmlns:p14="http://schemas.microsoft.com/office/powerpoint/2010/main" val="142342095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493808-EE32-AB9F-84DC-F6A53E52BEA5}"/>
              </a:ext>
            </a:extLst>
          </p:cNvPr>
          <p:cNvSpPr txBox="1"/>
          <p:nvPr/>
        </p:nvSpPr>
        <p:spPr>
          <a:xfrm>
            <a:off x="0" y="267289"/>
            <a:ext cx="12192000" cy="369332"/>
          </a:xfrm>
          <a:prstGeom prst="rect">
            <a:avLst/>
          </a:prstGeom>
          <a:noFill/>
        </p:spPr>
        <p:txBody>
          <a:bodyPr wrap="square" rtlCol="0">
            <a:spAutoFit/>
          </a:bodyPr>
          <a:lstStyle/>
          <a:p>
            <a:pPr algn="ctr"/>
            <a:r>
              <a:rPr lang="en-US" b="1" dirty="0">
                <a:latin typeface="Helvetica" charset="0"/>
                <a:ea typeface="Helvetica" charset="0"/>
                <a:cs typeface="Helvetica" charset="0"/>
              </a:rPr>
              <a:t>Growing Pluto by silicate pebble accretion</a:t>
            </a:r>
          </a:p>
        </p:txBody>
      </p:sp>
      <p:sp>
        <p:nvSpPr>
          <p:cNvPr id="2" name="Rectangle 1">
            <a:extLst>
              <a:ext uri="{FF2B5EF4-FFF2-40B4-BE49-F238E27FC236}">
                <a16:creationId xmlns:a16="http://schemas.microsoft.com/office/drawing/2014/main" id="{ECCCC018-15D9-D603-0266-098BFEFC126E}"/>
              </a:ext>
            </a:extLst>
          </p:cNvPr>
          <p:cNvSpPr/>
          <p:nvPr/>
        </p:nvSpPr>
        <p:spPr>
          <a:xfrm>
            <a:off x="362578" y="6400800"/>
            <a:ext cx="2053768" cy="523220"/>
          </a:xfrm>
          <a:prstGeom prst="rect">
            <a:avLst/>
          </a:prstGeom>
        </p:spPr>
        <p:txBody>
          <a:bodyPr wrap="none">
            <a:spAutoFit/>
          </a:bodyPr>
          <a:lstStyle/>
          <a:p>
            <a:pPr algn="ctr"/>
            <a:r>
              <a:rPr lang="en-US" sz="1400" dirty="0" err="1">
                <a:latin typeface="Helvetica Light" charset="0"/>
              </a:rPr>
              <a:t>Canas+Lyra</a:t>
            </a:r>
            <a:r>
              <a:rPr lang="en-US" sz="1400" dirty="0">
                <a:latin typeface="Helvetica Light" charset="0"/>
              </a:rPr>
              <a:t> et al. 2024</a:t>
            </a:r>
          </a:p>
          <a:p>
            <a:pPr algn="ctr"/>
            <a:endParaRPr lang="en-US" sz="1400" dirty="0">
              <a:effectLst/>
              <a:latin typeface="Helvetica Light" charset="0"/>
            </a:endParaRPr>
          </a:p>
        </p:txBody>
      </p:sp>
      <p:pic>
        <p:nvPicPr>
          <p:cNvPr id="5" name="R_20_k_final_animation">
            <a:hlinkClick r:id="" action="ppaction://media"/>
            <a:extLst>
              <a:ext uri="{FF2B5EF4-FFF2-40B4-BE49-F238E27FC236}">
                <a16:creationId xmlns:a16="http://schemas.microsoft.com/office/drawing/2014/main" id="{DFBA7B42-77FB-3F48-810A-0167E53D81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9059" y="937365"/>
            <a:ext cx="7036702" cy="5463435"/>
          </a:xfrm>
          <a:prstGeom prst="rect">
            <a:avLst/>
          </a:prstGeom>
        </p:spPr>
      </p:pic>
    </p:spTree>
    <p:extLst>
      <p:ext uri="{BB962C8B-B14F-4D97-AF65-F5344CB8AC3E}">
        <p14:creationId xmlns:p14="http://schemas.microsoft.com/office/powerpoint/2010/main" val="301404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91C8F5-301F-FC96-1199-CBE596B47158}"/>
              </a:ext>
            </a:extLst>
          </p:cNvPr>
          <p:cNvPicPr>
            <a:picLocks noChangeAspect="1"/>
          </p:cNvPicPr>
          <p:nvPr/>
        </p:nvPicPr>
        <p:blipFill>
          <a:blip r:embed="rId2"/>
          <a:stretch>
            <a:fillRect/>
          </a:stretch>
        </p:blipFill>
        <p:spPr>
          <a:xfrm>
            <a:off x="3604146" y="620061"/>
            <a:ext cx="7772400" cy="3070948"/>
          </a:xfrm>
          <a:prstGeom prst="rect">
            <a:avLst/>
          </a:prstGeom>
        </p:spPr>
      </p:pic>
      <p:pic>
        <p:nvPicPr>
          <p:cNvPr id="7" name="Picture 6" descr="A graph with colored lines&#10;&#10;Description automatically generated">
            <a:extLst>
              <a:ext uri="{FF2B5EF4-FFF2-40B4-BE49-F238E27FC236}">
                <a16:creationId xmlns:a16="http://schemas.microsoft.com/office/drawing/2014/main" id="{AF9A8759-56FD-EABA-E88B-F4D9BA511BEF}"/>
              </a:ext>
            </a:extLst>
          </p:cNvPr>
          <p:cNvPicPr>
            <a:picLocks noChangeAspect="1"/>
          </p:cNvPicPr>
          <p:nvPr/>
        </p:nvPicPr>
        <p:blipFill>
          <a:blip r:embed="rId3"/>
          <a:stretch>
            <a:fillRect/>
          </a:stretch>
        </p:blipFill>
        <p:spPr>
          <a:xfrm>
            <a:off x="3529585" y="3691009"/>
            <a:ext cx="8279595" cy="3070948"/>
          </a:xfrm>
          <a:prstGeom prst="rect">
            <a:avLst/>
          </a:prstGeom>
        </p:spPr>
      </p:pic>
      <p:sp>
        <p:nvSpPr>
          <p:cNvPr id="8" name="TextBox 7">
            <a:extLst>
              <a:ext uri="{FF2B5EF4-FFF2-40B4-BE49-F238E27FC236}">
                <a16:creationId xmlns:a16="http://schemas.microsoft.com/office/drawing/2014/main" id="{B2500DE0-7869-56AE-6AAD-667716F751FE}"/>
              </a:ext>
            </a:extLst>
          </p:cNvPr>
          <p:cNvSpPr txBox="1"/>
          <p:nvPr/>
        </p:nvSpPr>
        <p:spPr>
          <a:xfrm>
            <a:off x="1024128" y="1450848"/>
            <a:ext cx="2415405" cy="369332"/>
          </a:xfrm>
          <a:prstGeom prst="rect">
            <a:avLst/>
          </a:prstGeom>
          <a:noFill/>
        </p:spPr>
        <p:txBody>
          <a:bodyPr wrap="none" rtlCol="0">
            <a:spAutoFit/>
          </a:bodyPr>
          <a:lstStyle/>
          <a:p>
            <a:r>
              <a:rPr lang="en-US" b="1" dirty="0"/>
              <a:t>Pebble Internal Density</a:t>
            </a:r>
          </a:p>
        </p:txBody>
      </p:sp>
      <p:sp>
        <p:nvSpPr>
          <p:cNvPr id="9" name="TextBox 8">
            <a:extLst>
              <a:ext uri="{FF2B5EF4-FFF2-40B4-BE49-F238E27FC236}">
                <a16:creationId xmlns:a16="http://schemas.microsoft.com/office/drawing/2014/main" id="{42CB4EAB-FFB1-C1F5-CC8C-6B29B34A8D0D}"/>
              </a:ext>
            </a:extLst>
          </p:cNvPr>
          <p:cNvSpPr txBox="1"/>
          <p:nvPr/>
        </p:nvSpPr>
        <p:spPr>
          <a:xfrm>
            <a:off x="1024127" y="2468880"/>
            <a:ext cx="2070054" cy="369332"/>
          </a:xfrm>
          <a:prstGeom prst="rect">
            <a:avLst/>
          </a:prstGeom>
          <a:noFill/>
        </p:spPr>
        <p:txBody>
          <a:bodyPr wrap="none" rtlCol="0">
            <a:spAutoFit/>
          </a:bodyPr>
          <a:lstStyle/>
          <a:p>
            <a:r>
              <a:rPr lang="en-US" b="1" dirty="0"/>
              <a:t>Ice Volume Fraction</a:t>
            </a:r>
          </a:p>
        </p:txBody>
      </p:sp>
      <p:sp>
        <p:nvSpPr>
          <p:cNvPr id="10" name="TextBox 9">
            <a:extLst>
              <a:ext uri="{FF2B5EF4-FFF2-40B4-BE49-F238E27FC236}">
                <a16:creationId xmlns:a16="http://schemas.microsoft.com/office/drawing/2014/main" id="{ACDA542C-9979-D5A7-1FF0-CCC392E34193}"/>
              </a:ext>
            </a:extLst>
          </p:cNvPr>
          <p:cNvSpPr txBox="1"/>
          <p:nvPr/>
        </p:nvSpPr>
        <p:spPr>
          <a:xfrm>
            <a:off x="1024126" y="5037820"/>
            <a:ext cx="2078069" cy="369332"/>
          </a:xfrm>
          <a:prstGeom prst="rect">
            <a:avLst/>
          </a:prstGeom>
          <a:noFill/>
        </p:spPr>
        <p:txBody>
          <a:bodyPr wrap="none" rtlCol="0">
            <a:spAutoFit/>
          </a:bodyPr>
          <a:lstStyle/>
          <a:p>
            <a:r>
              <a:rPr lang="en-US" b="1" dirty="0"/>
              <a:t>Mass Accretion rate</a:t>
            </a:r>
          </a:p>
        </p:txBody>
      </p:sp>
      <p:sp>
        <p:nvSpPr>
          <p:cNvPr id="11" name="Rectangle 10">
            <a:extLst>
              <a:ext uri="{FF2B5EF4-FFF2-40B4-BE49-F238E27FC236}">
                <a16:creationId xmlns:a16="http://schemas.microsoft.com/office/drawing/2014/main" id="{E5BEB3EF-3D3D-B934-A00E-6097F7F629E6}"/>
              </a:ext>
            </a:extLst>
          </p:cNvPr>
          <p:cNvSpPr/>
          <p:nvPr/>
        </p:nvSpPr>
        <p:spPr>
          <a:xfrm>
            <a:off x="9392" y="6500347"/>
            <a:ext cx="2053768" cy="523220"/>
          </a:xfrm>
          <a:prstGeom prst="rect">
            <a:avLst/>
          </a:prstGeom>
        </p:spPr>
        <p:txBody>
          <a:bodyPr wrap="none">
            <a:spAutoFit/>
          </a:bodyPr>
          <a:lstStyle/>
          <a:p>
            <a:pPr algn="ctr"/>
            <a:r>
              <a:rPr lang="en-US" sz="1400" dirty="0" err="1">
                <a:latin typeface="Helvetica Light" charset="0"/>
              </a:rPr>
              <a:t>Canas+Lyra</a:t>
            </a:r>
            <a:r>
              <a:rPr lang="en-US" sz="1400" dirty="0">
                <a:latin typeface="Helvetica Light" charset="0"/>
              </a:rPr>
              <a:t> et al. 2024</a:t>
            </a:r>
          </a:p>
          <a:p>
            <a:pPr algn="ctr"/>
            <a:endParaRPr lang="en-US" sz="1400" dirty="0">
              <a:effectLst/>
              <a:latin typeface="Helvetica Light" charset="0"/>
            </a:endParaRPr>
          </a:p>
        </p:txBody>
      </p:sp>
    </p:spTree>
    <p:extLst>
      <p:ext uri="{BB962C8B-B14F-4D97-AF65-F5344CB8AC3E}">
        <p14:creationId xmlns:p14="http://schemas.microsoft.com/office/powerpoint/2010/main" val="164596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_20_bi_rhopsmax_3_2_tmax_5721000_m_truncated_CO">
            <a:hlinkClick r:id="" action="ppaction://media"/>
            <a:extLst>
              <a:ext uri="{FF2B5EF4-FFF2-40B4-BE49-F238E27FC236}">
                <a16:creationId xmlns:a16="http://schemas.microsoft.com/office/drawing/2014/main" id="{828B62DC-D353-AD11-C48F-71E6079443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06019" y="790425"/>
            <a:ext cx="7379962" cy="5729949"/>
          </a:xfrm>
          <a:prstGeom prst="rect">
            <a:avLst/>
          </a:prstGeom>
        </p:spPr>
      </p:pic>
      <p:sp>
        <p:nvSpPr>
          <p:cNvPr id="4" name="TextBox 3">
            <a:extLst>
              <a:ext uri="{FF2B5EF4-FFF2-40B4-BE49-F238E27FC236}">
                <a16:creationId xmlns:a16="http://schemas.microsoft.com/office/drawing/2014/main" id="{47493808-EE32-AB9F-84DC-F6A53E52BEA5}"/>
              </a:ext>
            </a:extLst>
          </p:cNvPr>
          <p:cNvSpPr txBox="1"/>
          <p:nvPr/>
        </p:nvSpPr>
        <p:spPr>
          <a:xfrm>
            <a:off x="0" y="267289"/>
            <a:ext cx="12192000" cy="369332"/>
          </a:xfrm>
          <a:prstGeom prst="rect">
            <a:avLst/>
          </a:prstGeom>
          <a:noFill/>
        </p:spPr>
        <p:txBody>
          <a:bodyPr wrap="square" rtlCol="0">
            <a:spAutoFit/>
          </a:bodyPr>
          <a:lstStyle/>
          <a:p>
            <a:pPr algn="ctr"/>
            <a:r>
              <a:rPr lang="en-US" b="1" dirty="0">
                <a:latin typeface="Helvetica" charset="0"/>
                <a:ea typeface="Helvetica" charset="0"/>
                <a:cs typeface="Helvetica" charset="0"/>
              </a:rPr>
              <a:t>Growing Pluto by silicate pebble accretion</a:t>
            </a:r>
          </a:p>
        </p:txBody>
      </p:sp>
      <p:sp>
        <p:nvSpPr>
          <p:cNvPr id="2" name="Rectangle 1">
            <a:extLst>
              <a:ext uri="{FF2B5EF4-FFF2-40B4-BE49-F238E27FC236}">
                <a16:creationId xmlns:a16="http://schemas.microsoft.com/office/drawing/2014/main" id="{ECCCC018-15D9-D603-0266-098BFEFC126E}"/>
              </a:ext>
            </a:extLst>
          </p:cNvPr>
          <p:cNvSpPr/>
          <p:nvPr/>
        </p:nvSpPr>
        <p:spPr>
          <a:xfrm>
            <a:off x="362578" y="6400800"/>
            <a:ext cx="2053768" cy="523220"/>
          </a:xfrm>
          <a:prstGeom prst="rect">
            <a:avLst/>
          </a:prstGeom>
        </p:spPr>
        <p:txBody>
          <a:bodyPr wrap="none">
            <a:spAutoFit/>
          </a:bodyPr>
          <a:lstStyle/>
          <a:p>
            <a:pPr algn="ctr"/>
            <a:r>
              <a:rPr lang="en-US" sz="1400" dirty="0" err="1">
                <a:latin typeface="Helvetica Light" charset="0"/>
              </a:rPr>
              <a:t>Canas+Lyra</a:t>
            </a:r>
            <a:r>
              <a:rPr lang="en-US" sz="1400" dirty="0">
                <a:latin typeface="Helvetica Light" charset="0"/>
              </a:rPr>
              <a:t> et al. 2024</a:t>
            </a:r>
          </a:p>
          <a:p>
            <a:pPr algn="ctr"/>
            <a:endParaRPr lang="en-US" sz="1400" dirty="0">
              <a:effectLst/>
              <a:latin typeface="Helvetica Light" charset="0"/>
            </a:endParaRPr>
          </a:p>
        </p:txBody>
      </p:sp>
    </p:spTree>
    <p:extLst>
      <p:ext uri="{BB962C8B-B14F-4D97-AF65-F5344CB8AC3E}">
        <p14:creationId xmlns:p14="http://schemas.microsoft.com/office/powerpoint/2010/main" val="357776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6212D6-35C3-C31F-BCF3-18F7781564E2}"/>
              </a:ext>
            </a:extLst>
          </p:cNvPr>
          <p:cNvPicPr>
            <a:picLocks noChangeAspect="1"/>
          </p:cNvPicPr>
          <p:nvPr/>
        </p:nvPicPr>
        <p:blipFill>
          <a:blip r:embed="rId2"/>
          <a:stretch>
            <a:fillRect/>
          </a:stretch>
        </p:blipFill>
        <p:spPr>
          <a:xfrm>
            <a:off x="8833424" y="0"/>
            <a:ext cx="3317757" cy="7120129"/>
          </a:xfrm>
          <a:prstGeom prst="rect">
            <a:avLst/>
          </a:prstGeom>
        </p:spPr>
      </p:pic>
      <p:pic>
        <p:nvPicPr>
          <p:cNvPr id="10" name="Picture 9">
            <a:extLst>
              <a:ext uri="{FF2B5EF4-FFF2-40B4-BE49-F238E27FC236}">
                <a16:creationId xmlns:a16="http://schemas.microsoft.com/office/drawing/2014/main" id="{0CFC9910-989B-8F8C-8C63-E68F2E948C9F}"/>
              </a:ext>
            </a:extLst>
          </p:cNvPr>
          <p:cNvPicPr>
            <a:picLocks noChangeAspect="1"/>
          </p:cNvPicPr>
          <p:nvPr/>
        </p:nvPicPr>
        <p:blipFill>
          <a:blip r:embed="rId3"/>
          <a:stretch>
            <a:fillRect/>
          </a:stretch>
        </p:blipFill>
        <p:spPr>
          <a:xfrm>
            <a:off x="7108911" y="0"/>
            <a:ext cx="1761090" cy="6858000"/>
          </a:xfrm>
          <a:prstGeom prst="rect">
            <a:avLst/>
          </a:prstGeom>
        </p:spPr>
      </p:pic>
      <p:pic>
        <p:nvPicPr>
          <p:cNvPr id="11" name="Picture 10">
            <a:extLst>
              <a:ext uri="{FF2B5EF4-FFF2-40B4-BE49-F238E27FC236}">
                <a16:creationId xmlns:a16="http://schemas.microsoft.com/office/drawing/2014/main" id="{88F16C2A-E549-DAD2-C3E1-D63A0F81FFB6}"/>
              </a:ext>
            </a:extLst>
          </p:cNvPr>
          <p:cNvPicPr>
            <a:picLocks noChangeAspect="1"/>
          </p:cNvPicPr>
          <p:nvPr/>
        </p:nvPicPr>
        <p:blipFill>
          <a:blip r:embed="rId4"/>
          <a:stretch>
            <a:fillRect/>
          </a:stretch>
        </p:blipFill>
        <p:spPr>
          <a:xfrm>
            <a:off x="507241" y="2074822"/>
            <a:ext cx="6854697" cy="2708355"/>
          </a:xfrm>
          <a:prstGeom prst="rect">
            <a:avLst/>
          </a:prstGeom>
        </p:spPr>
      </p:pic>
      <p:sp>
        <p:nvSpPr>
          <p:cNvPr id="12" name="TextBox 11">
            <a:extLst>
              <a:ext uri="{FF2B5EF4-FFF2-40B4-BE49-F238E27FC236}">
                <a16:creationId xmlns:a16="http://schemas.microsoft.com/office/drawing/2014/main" id="{9E40E11B-28EA-0014-DA1B-5D42ED587386}"/>
              </a:ext>
            </a:extLst>
          </p:cNvPr>
          <p:cNvSpPr txBox="1"/>
          <p:nvPr/>
        </p:nvSpPr>
        <p:spPr>
          <a:xfrm>
            <a:off x="402334" y="221980"/>
            <a:ext cx="3688061" cy="369332"/>
          </a:xfrm>
          <a:prstGeom prst="rect">
            <a:avLst/>
          </a:prstGeom>
          <a:noFill/>
        </p:spPr>
        <p:txBody>
          <a:bodyPr wrap="none" rtlCol="0">
            <a:spAutoFit/>
          </a:bodyPr>
          <a:lstStyle/>
          <a:p>
            <a:r>
              <a:rPr lang="en-US" b="1" dirty="0"/>
              <a:t>Resulting Densities vs Mass relations</a:t>
            </a:r>
          </a:p>
        </p:txBody>
      </p:sp>
      <p:sp>
        <p:nvSpPr>
          <p:cNvPr id="2" name="TextBox 1">
            <a:extLst>
              <a:ext uri="{FF2B5EF4-FFF2-40B4-BE49-F238E27FC236}">
                <a16:creationId xmlns:a16="http://schemas.microsoft.com/office/drawing/2014/main" id="{782E71B7-457D-16D1-D509-E7B7B4F8027D}"/>
              </a:ext>
            </a:extLst>
          </p:cNvPr>
          <p:cNvSpPr txBox="1"/>
          <p:nvPr/>
        </p:nvSpPr>
        <p:spPr>
          <a:xfrm>
            <a:off x="0" y="3560064"/>
            <a:ext cx="739305" cy="646331"/>
          </a:xfrm>
          <a:prstGeom prst="rect">
            <a:avLst/>
          </a:prstGeom>
          <a:noFill/>
        </p:spPr>
        <p:txBody>
          <a:bodyPr wrap="none" rtlCol="0">
            <a:spAutoFit/>
          </a:bodyPr>
          <a:lstStyle/>
          <a:p>
            <a:r>
              <a:rPr lang="en-US" sz="1200" dirty="0">
                <a:latin typeface="Helvetica" pitchFamily="2" charset="0"/>
              </a:rPr>
              <a:t>Ice </a:t>
            </a:r>
          </a:p>
          <a:p>
            <a:r>
              <a:rPr lang="en-US" sz="1200" dirty="0">
                <a:latin typeface="Helvetica" pitchFamily="2" charset="0"/>
              </a:rPr>
              <a:t>Volume </a:t>
            </a:r>
          </a:p>
          <a:p>
            <a:r>
              <a:rPr lang="en-US" sz="1200" dirty="0">
                <a:latin typeface="Helvetica" pitchFamily="2" charset="0"/>
              </a:rPr>
              <a:t>Fraction</a:t>
            </a:r>
          </a:p>
        </p:txBody>
      </p:sp>
      <p:sp>
        <p:nvSpPr>
          <p:cNvPr id="3" name="TextBox 2">
            <a:extLst>
              <a:ext uri="{FF2B5EF4-FFF2-40B4-BE49-F238E27FC236}">
                <a16:creationId xmlns:a16="http://schemas.microsoft.com/office/drawing/2014/main" id="{AAEB138C-478C-6FF8-9303-BED6D3D2657A}"/>
              </a:ext>
            </a:extLst>
          </p:cNvPr>
          <p:cNvSpPr txBox="1"/>
          <p:nvPr/>
        </p:nvSpPr>
        <p:spPr>
          <a:xfrm>
            <a:off x="-1" y="2666134"/>
            <a:ext cx="696024" cy="646331"/>
          </a:xfrm>
          <a:prstGeom prst="rect">
            <a:avLst/>
          </a:prstGeom>
          <a:noFill/>
        </p:spPr>
        <p:txBody>
          <a:bodyPr wrap="none" rtlCol="0">
            <a:spAutoFit/>
          </a:bodyPr>
          <a:lstStyle/>
          <a:p>
            <a:r>
              <a:rPr lang="en-US" sz="1200" dirty="0">
                <a:latin typeface="Helvetica" pitchFamily="2" charset="0"/>
              </a:rPr>
              <a:t>Pebble</a:t>
            </a:r>
          </a:p>
          <a:p>
            <a:r>
              <a:rPr lang="en-US" sz="1200" dirty="0">
                <a:latin typeface="Helvetica" pitchFamily="2" charset="0"/>
              </a:rPr>
              <a:t>Internal</a:t>
            </a:r>
            <a:br>
              <a:rPr lang="en-US" sz="1200" dirty="0">
                <a:latin typeface="Helvetica" pitchFamily="2" charset="0"/>
              </a:rPr>
            </a:br>
            <a:r>
              <a:rPr lang="en-US" sz="1200" dirty="0">
                <a:latin typeface="Helvetica" pitchFamily="2" charset="0"/>
              </a:rPr>
              <a:t>Density</a:t>
            </a:r>
          </a:p>
        </p:txBody>
      </p:sp>
      <p:sp>
        <p:nvSpPr>
          <p:cNvPr id="4" name="Rectangle 3">
            <a:extLst>
              <a:ext uri="{FF2B5EF4-FFF2-40B4-BE49-F238E27FC236}">
                <a16:creationId xmlns:a16="http://schemas.microsoft.com/office/drawing/2014/main" id="{489C5372-02E7-2ABE-84F2-C70C0C669A5B}"/>
              </a:ext>
            </a:extLst>
          </p:cNvPr>
          <p:cNvSpPr/>
          <p:nvPr/>
        </p:nvSpPr>
        <p:spPr>
          <a:xfrm>
            <a:off x="362578" y="6400800"/>
            <a:ext cx="2053768" cy="523220"/>
          </a:xfrm>
          <a:prstGeom prst="rect">
            <a:avLst/>
          </a:prstGeom>
        </p:spPr>
        <p:txBody>
          <a:bodyPr wrap="none">
            <a:spAutoFit/>
          </a:bodyPr>
          <a:lstStyle/>
          <a:p>
            <a:pPr algn="ctr"/>
            <a:r>
              <a:rPr lang="en-US" sz="1400" dirty="0" err="1">
                <a:latin typeface="Helvetica Light" charset="0"/>
              </a:rPr>
              <a:t>Canas+Lyra</a:t>
            </a:r>
            <a:r>
              <a:rPr lang="en-US" sz="1400" dirty="0">
                <a:latin typeface="Helvetica Light" charset="0"/>
              </a:rPr>
              <a:t> et al. 2024</a:t>
            </a:r>
          </a:p>
          <a:p>
            <a:pPr algn="ctr"/>
            <a:endParaRPr lang="en-US" sz="1400" dirty="0">
              <a:effectLst/>
              <a:latin typeface="Helvetica Light" charset="0"/>
            </a:endParaRPr>
          </a:p>
        </p:txBody>
      </p:sp>
    </p:spTree>
    <p:extLst>
      <p:ext uri="{BB962C8B-B14F-4D97-AF65-F5344CB8AC3E}">
        <p14:creationId xmlns:p14="http://schemas.microsoft.com/office/powerpoint/2010/main" val="321734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of a number of different numbers&#10;&#10;Description automatically generated with medium confidence">
            <a:extLst>
              <a:ext uri="{FF2B5EF4-FFF2-40B4-BE49-F238E27FC236}">
                <a16:creationId xmlns:a16="http://schemas.microsoft.com/office/drawing/2014/main" id="{CD0DE21B-FB83-F03C-6C78-3214B92D5BD7}"/>
              </a:ext>
            </a:extLst>
          </p:cNvPr>
          <p:cNvPicPr>
            <a:picLocks noChangeAspect="1"/>
          </p:cNvPicPr>
          <p:nvPr/>
        </p:nvPicPr>
        <p:blipFill>
          <a:blip r:embed="rId3"/>
          <a:stretch>
            <a:fillRect/>
          </a:stretch>
        </p:blipFill>
        <p:spPr>
          <a:xfrm>
            <a:off x="1683999" y="1350490"/>
            <a:ext cx="9420605" cy="5024323"/>
          </a:xfrm>
          <a:prstGeom prst="rect">
            <a:avLst/>
          </a:prstGeom>
        </p:spPr>
      </p:pic>
      <p:sp>
        <p:nvSpPr>
          <p:cNvPr id="2" name="TextBox 1">
            <a:extLst>
              <a:ext uri="{FF2B5EF4-FFF2-40B4-BE49-F238E27FC236}">
                <a16:creationId xmlns:a16="http://schemas.microsoft.com/office/drawing/2014/main" id="{B063B680-F33F-B461-97CE-9ADD9A80BB51}"/>
              </a:ext>
            </a:extLst>
          </p:cNvPr>
          <p:cNvSpPr txBox="1"/>
          <p:nvPr/>
        </p:nvSpPr>
        <p:spPr>
          <a:xfrm>
            <a:off x="0" y="294699"/>
            <a:ext cx="12191999" cy="707886"/>
          </a:xfrm>
          <a:prstGeom prst="rect">
            <a:avLst/>
          </a:prstGeom>
          <a:noFill/>
        </p:spPr>
        <p:txBody>
          <a:bodyPr wrap="square" rtlCol="0">
            <a:spAutoFit/>
          </a:bodyPr>
          <a:lstStyle/>
          <a:p>
            <a:pPr algn="ctr"/>
            <a:r>
              <a:rPr lang="en-US" sz="2000" b="1" dirty="0">
                <a:latin typeface="Helvetica" pitchFamily="2" charset="0"/>
              </a:rPr>
              <a:t>Distance Range</a:t>
            </a:r>
          </a:p>
          <a:p>
            <a:pPr algn="ctr"/>
            <a:r>
              <a:rPr lang="en-US" sz="2000" b="1" dirty="0">
                <a:latin typeface="Helvetica" pitchFamily="2" charset="0"/>
              </a:rPr>
              <a:t>15 - 25AU</a:t>
            </a:r>
          </a:p>
        </p:txBody>
      </p:sp>
      <p:sp>
        <p:nvSpPr>
          <p:cNvPr id="4" name="Rectangle 3">
            <a:extLst>
              <a:ext uri="{FF2B5EF4-FFF2-40B4-BE49-F238E27FC236}">
                <a16:creationId xmlns:a16="http://schemas.microsoft.com/office/drawing/2014/main" id="{ACBEB56E-91C1-B1BF-C0E2-86B6966FE5D5}"/>
              </a:ext>
            </a:extLst>
          </p:cNvPr>
          <p:cNvSpPr/>
          <p:nvPr/>
        </p:nvSpPr>
        <p:spPr>
          <a:xfrm>
            <a:off x="0" y="6591300"/>
            <a:ext cx="12192000" cy="461665"/>
          </a:xfrm>
          <a:prstGeom prst="rect">
            <a:avLst/>
          </a:prstGeom>
        </p:spPr>
        <p:txBody>
          <a:bodyPr wrap="square">
            <a:spAutoFit/>
          </a:bodyPr>
          <a:lstStyle/>
          <a:p>
            <a:pPr algn="ctr"/>
            <a:r>
              <a:rPr lang="en-US" sz="1000" dirty="0" err="1">
                <a:latin typeface="Helvetica Light" charset="0"/>
              </a:rPr>
              <a:t>Canas+Lyra</a:t>
            </a:r>
            <a:r>
              <a:rPr lang="en-US" sz="1000" dirty="0">
                <a:latin typeface="Helvetica Light" charset="0"/>
              </a:rPr>
              <a:t> et al. 2024</a:t>
            </a:r>
          </a:p>
          <a:p>
            <a:pPr algn="ctr"/>
            <a:endParaRPr lang="en-US" sz="1400" dirty="0">
              <a:effectLst/>
              <a:latin typeface="Helvetica Light" charset="0"/>
            </a:endParaRPr>
          </a:p>
        </p:txBody>
      </p:sp>
    </p:spTree>
    <p:extLst>
      <p:ext uri="{BB962C8B-B14F-4D97-AF65-F5344CB8AC3E}">
        <p14:creationId xmlns:p14="http://schemas.microsoft.com/office/powerpoint/2010/main" val="3167100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aph of mass and mass&#10;&#10;Description automatically generated">
            <a:extLst>
              <a:ext uri="{FF2B5EF4-FFF2-40B4-BE49-F238E27FC236}">
                <a16:creationId xmlns:a16="http://schemas.microsoft.com/office/drawing/2014/main" id="{E09506E6-F6C4-2609-71E4-6DBE78873F01}"/>
              </a:ext>
            </a:extLst>
          </p:cNvPr>
          <p:cNvPicPr>
            <a:picLocks noChangeAspect="1"/>
          </p:cNvPicPr>
          <p:nvPr/>
        </p:nvPicPr>
        <p:blipFill>
          <a:blip r:embed="rId3"/>
          <a:stretch>
            <a:fillRect/>
          </a:stretch>
        </p:blipFill>
        <p:spPr>
          <a:xfrm>
            <a:off x="1717590" y="1505640"/>
            <a:ext cx="9454156" cy="4749428"/>
          </a:xfrm>
          <a:prstGeom prst="rect">
            <a:avLst/>
          </a:prstGeom>
        </p:spPr>
      </p:pic>
      <p:sp>
        <p:nvSpPr>
          <p:cNvPr id="2" name="TextBox 1">
            <a:extLst>
              <a:ext uri="{FF2B5EF4-FFF2-40B4-BE49-F238E27FC236}">
                <a16:creationId xmlns:a16="http://schemas.microsoft.com/office/drawing/2014/main" id="{088CF675-7093-CF78-EECA-659D5C514715}"/>
              </a:ext>
            </a:extLst>
          </p:cNvPr>
          <p:cNvSpPr txBox="1"/>
          <p:nvPr/>
        </p:nvSpPr>
        <p:spPr>
          <a:xfrm>
            <a:off x="4600637" y="294699"/>
            <a:ext cx="4112023" cy="400110"/>
          </a:xfrm>
          <a:prstGeom prst="rect">
            <a:avLst/>
          </a:prstGeom>
          <a:noFill/>
        </p:spPr>
        <p:txBody>
          <a:bodyPr wrap="none" rtlCol="0">
            <a:spAutoFit/>
          </a:bodyPr>
          <a:lstStyle/>
          <a:p>
            <a:r>
              <a:rPr lang="en-US" sz="2000" b="1" dirty="0">
                <a:latin typeface="Helvetica" pitchFamily="2" charset="0"/>
              </a:rPr>
              <a:t>The window of silicate accretion</a:t>
            </a:r>
          </a:p>
        </p:txBody>
      </p:sp>
      <p:sp>
        <p:nvSpPr>
          <p:cNvPr id="3" name="Rectangle 2">
            <a:extLst>
              <a:ext uri="{FF2B5EF4-FFF2-40B4-BE49-F238E27FC236}">
                <a16:creationId xmlns:a16="http://schemas.microsoft.com/office/drawing/2014/main" id="{E2AF3911-1B1C-F6C2-6D45-285941AD3045}"/>
              </a:ext>
            </a:extLst>
          </p:cNvPr>
          <p:cNvSpPr/>
          <p:nvPr/>
        </p:nvSpPr>
        <p:spPr>
          <a:xfrm>
            <a:off x="0" y="6400800"/>
            <a:ext cx="12192000" cy="523220"/>
          </a:xfrm>
          <a:prstGeom prst="rect">
            <a:avLst/>
          </a:prstGeom>
        </p:spPr>
        <p:txBody>
          <a:bodyPr wrap="square">
            <a:spAutoFit/>
          </a:bodyPr>
          <a:lstStyle/>
          <a:p>
            <a:pPr algn="ctr"/>
            <a:r>
              <a:rPr lang="en-US" sz="1400" dirty="0" err="1">
                <a:latin typeface="Helvetica Light" charset="0"/>
              </a:rPr>
              <a:t>Canas+Lyra</a:t>
            </a:r>
            <a:r>
              <a:rPr lang="en-US" sz="1400" dirty="0">
                <a:latin typeface="Helvetica Light" charset="0"/>
              </a:rPr>
              <a:t> et al. 2024</a:t>
            </a:r>
          </a:p>
          <a:p>
            <a:pPr algn="ctr"/>
            <a:endParaRPr lang="en-US" sz="1400" dirty="0">
              <a:effectLst/>
              <a:latin typeface="Helvetica Light" charset="0"/>
            </a:endParaRPr>
          </a:p>
        </p:txBody>
      </p:sp>
    </p:spTree>
    <p:extLst>
      <p:ext uri="{BB962C8B-B14F-4D97-AF65-F5344CB8AC3E}">
        <p14:creationId xmlns:p14="http://schemas.microsoft.com/office/powerpoint/2010/main" val="3916555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EDCBBB-E95D-EC14-8DDD-F589AFCD845C}"/>
              </a:ext>
            </a:extLst>
          </p:cNvPr>
          <p:cNvSpPr txBox="1"/>
          <p:nvPr/>
        </p:nvSpPr>
        <p:spPr>
          <a:xfrm>
            <a:off x="0" y="648990"/>
            <a:ext cx="6783859" cy="4047262"/>
          </a:xfrm>
          <a:prstGeom prst="rect">
            <a:avLst/>
          </a:prstGeom>
          <a:noFill/>
        </p:spPr>
        <p:txBody>
          <a:bodyPr wrap="square" rtlCol="0">
            <a:spAutoFit/>
          </a:bodyPr>
          <a:lstStyle/>
          <a:p>
            <a:pPr marL="285750" indent="-285750">
              <a:buFont typeface="Arial" panose="020B0604020202020204" pitchFamily="34" charset="0"/>
              <a:buChar char="•"/>
            </a:pPr>
            <a:r>
              <a:rPr lang="en-US" sz="1300" dirty="0">
                <a:latin typeface="Helvetica" pitchFamily="2" charset="0"/>
              </a:rPr>
              <a:t>Polydisperse Bondi accretion 1-2 orders of magnitude more efficient than monodisperse</a:t>
            </a:r>
          </a:p>
          <a:p>
            <a:endParaRPr lang="en-US" sz="1300" dirty="0">
              <a:latin typeface="Helvetica" pitchFamily="2" charset="0"/>
            </a:endParaRPr>
          </a:p>
          <a:p>
            <a:pPr marL="742950" lvl="1" indent="-285750">
              <a:buFont typeface="Arial" panose="020B0604020202020204" pitchFamily="34" charset="0"/>
              <a:buChar char="•"/>
            </a:pPr>
            <a:r>
              <a:rPr lang="en-US" sz="1300" dirty="0">
                <a:solidFill>
                  <a:schemeClr val="tx1">
                    <a:lumMod val="50000"/>
                    <a:lumOff val="50000"/>
                  </a:schemeClr>
                </a:solidFill>
                <a:latin typeface="Helvetica" pitchFamily="2" charset="0"/>
              </a:rPr>
              <a:t>Best accreted pebbles are those of drag time ~ Bondi time, not the largest ones</a:t>
            </a:r>
          </a:p>
          <a:p>
            <a:pPr marL="742950" lvl="1" indent="-285750">
              <a:buFont typeface="Arial" panose="020B0604020202020204" pitchFamily="34" charset="0"/>
              <a:buChar char="•"/>
            </a:pPr>
            <a:r>
              <a:rPr lang="en-US" sz="1300" dirty="0">
                <a:latin typeface="Helvetica" pitchFamily="2" charset="0"/>
              </a:rPr>
              <a:t>The largest ones dominate the mass budget, but accrete poorly</a:t>
            </a:r>
          </a:p>
          <a:p>
            <a:pPr lvl="1"/>
            <a:endParaRPr lang="en-US" sz="1300" dirty="0">
              <a:latin typeface="Helvetica" pitchFamily="2" charset="0"/>
            </a:endParaRPr>
          </a:p>
          <a:p>
            <a:pPr marL="285750" indent="-285750">
              <a:buFont typeface="Arial" panose="020B0604020202020204" pitchFamily="34" charset="0"/>
              <a:buChar char="•"/>
            </a:pPr>
            <a:r>
              <a:rPr lang="en-US" sz="1300" dirty="0">
                <a:latin typeface="Helvetica" pitchFamily="2" charset="0"/>
              </a:rPr>
              <a:t>Onset of Bondi accretion 1-2 orders of magnitude lower in mass compared to monodisperse</a:t>
            </a:r>
          </a:p>
          <a:p>
            <a:endParaRPr lang="en-US" sz="1300" dirty="0">
              <a:solidFill>
                <a:schemeClr val="tx1">
                  <a:lumMod val="50000"/>
                  <a:lumOff val="50000"/>
                </a:schemeClr>
              </a:solidFill>
              <a:latin typeface="Helvetica" pitchFamily="2" charset="0"/>
            </a:endParaRPr>
          </a:p>
          <a:p>
            <a:pPr marL="742950" lvl="1" indent="-285750">
              <a:buFont typeface="Arial" panose="020B0604020202020204" pitchFamily="34" charset="0"/>
              <a:buChar char="•"/>
            </a:pPr>
            <a:r>
              <a:rPr lang="en-US" sz="1300" dirty="0">
                <a:solidFill>
                  <a:schemeClr val="tx1">
                    <a:lumMod val="50000"/>
                    <a:lumOff val="50000"/>
                  </a:schemeClr>
                </a:solidFill>
                <a:latin typeface="Helvetica" pitchFamily="2" charset="0"/>
              </a:rPr>
              <a:t>Bondi accretion possible on top of Streaming Instability planetary embryos within disk lifetime</a:t>
            </a:r>
          </a:p>
          <a:p>
            <a:pPr marL="742950" lvl="1" indent="-285750">
              <a:buFont typeface="Arial" panose="020B0604020202020204" pitchFamily="34" charset="0"/>
              <a:buChar char="•"/>
            </a:pPr>
            <a:r>
              <a:rPr lang="en-US" sz="1300" dirty="0">
                <a:latin typeface="Helvetica" pitchFamily="2" charset="0"/>
              </a:rPr>
              <a:t>Reaches 100-350km objects within </a:t>
            </a:r>
            <a:r>
              <a:rPr lang="en-US" sz="1300" dirty="0" err="1">
                <a:latin typeface="Helvetica" pitchFamily="2" charset="0"/>
              </a:rPr>
              <a:t>Myr</a:t>
            </a:r>
            <a:r>
              <a:rPr lang="en-US" sz="1300" dirty="0">
                <a:latin typeface="Helvetica" pitchFamily="2" charset="0"/>
              </a:rPr>
              <a:t> timescales</a:t>
            </a:r>
          </a:p>
          <a:p>
            <a:endParaRPr lang="en-US" sz="1300" dirty="0">
              <a:latin typeface="Helvetica" pitchFamily="2" charset="0"/>
            </a:endParaRPr>
          </a:p>
          <a:p>
            <a:pPr marL="285750" indent="-285750">
              <a:buFont typeface="Arial" panose="020B0604020202020204" pitchFamily="34" charset="0"/>
              <a:buChar char="•"/>
            </a:pPr>
            <a:r>
              <a:rPr lang="en-US" sz="1300" dirty="0">
                <a:latin typeface="Helvetica" pitchFamily="2" charset="0"/>
              </a:rPr>
              <a:t>Analytical solution to </a:t>
            </a:r>
          </a:p>
          <a:p>
            <a:pPr lvl="1"/>
            <a:endParaRPr lang="en-US" sz="1300" dirty="0">
              <a:latin typeface="Helvetica" pitchFamily="2" charset="0"/>
            </a:endParaRPr>
          </a:p>
          <a:p>
            <a:pPr marL="742950" lvl="1" indent="-285750">
              <a:buFont typeface="Arial" panose="020B0604020202020204" pitchFamily="34" charset="0"/>
              <a:buChar char="•"/>
            </a:pPr>
            <a:r>
              <a:rPr lang="en-US" sz="1300" dirty="0">
                <a:solidFill>
                  <a:schemeClr val="tx1">
                    <a:lumMod val="50000"/>
                    <a:lumOff val="50000"/>
                  </a:schemeClr>
                </a:solidFill>
                <a:latin typeface="Helvetica" pitchFamily="2" charset="0"/>
              </a:rPr>
              <a:t>Monodisperse general case</a:t>
            </a:r>
          </a:p>
          <a:p>
            <a:pPr marL="742950" lvl="1" indent="-285750">
              <a:buFont typeface="Arial" panose="020B0604020202020204" pitchFamily="34" charset="0"/>
              <a:buChar char="•"/>
            </a:pPr>
            <a:r>
              <a:rPr lang="en-US" sz="1300" dirty="0">
                <a:latin typeface="Helvetica" pitchFamily="2" charset="0"/>
              </a:rPr>
              <a:t>Polydisperse 2D Hill and 3D Bondi</a:t>
            </a:r>
          </a:p>
          <a:p>
            <a:r>
              <a:rPr lang="en-US" dirty="0">
                <a:latin typeface="Helvetica" pitchFamily="2" charset="0"/>
              </a:rPr>
              <a:t> </a:t>
            </a:r>
          </a:p>
          <a:p>
            <a:pPr marL="742950" lvl="1" indent="-285750">
              <a:buFont typeface="Arial" panose="020B0604020202020204" pitchFamily="34" charset="0"/>
              <a:buChar char="•"/>
            </a:pPr>
            <a:endParaRPr lang="en-US" dirty="0">
              <a:latin typeface="Helvetica" pitchFamily="2" charset="0"/>
            </a:endParaRPr>
          </a:p>
        </p:txBody>
      </p:sp>
      <p:sp>
        <p:nvSpPr>
          <p:cNvPr id="2" name="TextBox 1">
            <a:extLst>
              <a:ext uri="{FF2B5EF4-FFF2-40B4-BE49-F238E27FC236}">
                <a16:creationId xmlns:a16="http://schemas.microsoft.com/office/drawing/2014/main" id="{4B7E505F-4E41-D45F-A9F6-DB5893289F5D}"/>
              </a:ext>
            </a:extLst>
          </p:cNvPr>
          <p:cNvSpPr txBox="1"/>
          <p:nvPr/>
        </p:nvSpPr>
        <p:spPr>
          <a:xfrm>
            <a:off x="1535516" y="127773"/>
            <a:ext cx="9138242" cy="343492"/>
          </a:xfrm>
          <a:prstGeom prst="rect">
            <a:avLst/>
          </a:prstGeom>
          <a:solidFill>
            <a:schemeClr val="bg1"/>
          </a:solidFill>
        </p:spPr>
        <p:txBody>
          <a:bodyPr wrap="square" rtlCol="0">
            <a:spAutoFit/>
          </a:bodyPr>
          <a:lstStyle/>
          <a:p>
            <a:pPr algn="ctr"/>
            <a:r>
              <a:rPr lang="en-US" sz="1632" b="1" dirty="0">
                <a:latin typeface="Helvetica"/>
                <a:cs typeface="Helvetica"/>
              </a:rPr>
              <a:t>Conclusions</a:t>
            </a:r>
          </a:p>
        </p:txBody>
      </p:sp>
      <p:sp>
        <p:nvSpPr>
          <p:cNvPr id="4" name="TextBox 3">
            <a:extLst>
              <a:ext uri="{FF2B5EF4-FFF2-40B4-BE49-F238E27FC236}">
                <a16:creationId xmlns:a16="http://schemas.microsoft.com/office/drawing/2014/main" id="{E0F5CBEC-5D7F-7ADE-3937-41B5B46DE64B}"/>
              </a:ext>
            </a:extLst>
          </p:cNvPr>
          <p:cNvSpPr txBox="1"/>
          <p:nvPr/>
        </p:nvSpPr>
        <p:spPr>
          <a:xfrm>
            <a:off x="0" y="4141175"/>
            <a:ext cx="10813273" cy="2385268"/>
          </a:xfrm>
          <a:prstGeom prst="rect">
            <a:avLst/>
          </a:prstGeom>
          <a:noFill/>
        </p:spPr>
        <p:txBody>
          <a:bodyPr wrap="square" rtlCol="0">
            <a:spAutoFit/>
          </a:bodyPr>
          <a:lstStyle/>
          <a:p>
            <a:pPr marL="310942" indent="-310942">
              <a:buFont typeface="Arial" charset="0"/>
              <a:buChar char="•"/>
            </a:pPr>
            <a:endParaRPr lang="en-US" dirty="0">
              <a:latin typeface="Helvetica" pitchFamily="2" charset="0"/>
            </a:endParaRPr>
          </a:p>
          <a:p>
            <a:pPr marL="310942" indent="-310942">
              <a:buFont typeface="Arial" charset="0"/>
              <a:buChar char="•"/>
            </a:pPr>
            <a:r>
              <a:rPr lang="en-US" sz="1300" dirty="0">
                <a:latin typeface="Helvetica" pitchFamily="2" charset="0"/>
              </a:rPr>
              <a:t>KBO density problem:</a:t>
            </a:r>
          </a:p>
          <a:p>
            <a:pPr lvl="1"/>
            <a:endParaRPr lang="en-US" sz="1300" dirty="0">
              <a:latin typeface="Helvetica" pitchFamily="2" charset="0"/>
            </a:endParaRPr>
          </a:p>
          <a:p>
            <a:pPr marL="768142" lvl="1" indent="-310942">
              <a:buFont typeface="Arial" charset="0"/>
              <a:buChar char="•"/>
            </a:pPr>
            <a:r>
              <a:rPr lang="en-US" sz="1300" dirty="0">
                <a:solidFill>
                  <a:schemeClr val="tx1">
                    <a:lumMod val="50000"/>
                    <a:lumOff val="50000"/>
                  </a:schemeClr>
                </a:solidFill>
                <a:latin typeface="Helvetica" pitchFamily="2" charset="0"/>
              </a:rPr>
              <a:t>Two different pebble populations, maintained by ice desorption off small grains</a:t>
            </a:r>
          </a:p>
          <a:p>
            <a:pPr marL="768142" lvl="1" indent="-310942">
              <a:buFont typeface="Arial" charset="0"/>
              <a:buChar char="•"/>
            </a:pPr>
            <a:r>
              <a:rPr lang="en-US" sz="1300" dirty="0">
                <a:latin typeface="Helvetica" pitchFamily="2" charset="0"/>
              </a:rPr>
              <a:t>Streaming instability: icy-rich small objects; nearly uniform composition</a:t>
            </a:r>
          </a:p>
          <a:p>
            <a:pPr marL="768142" lvl="1" indent="-310942">
              <a:buFont typeface="Arial" charset="0"/>
              <a:buChar char="•"/>
            </a:pPr>
            <a:r>
              <a:rPr lang="en-US" sz="1300" dirty="0">
                <a:solidFill>
                  <a:schemeClr val="tx1">
                    <a:lumMod val="50000"/>
                    <a:lumOff val="50000"/>
                  </a:schemeClr>
                </a:solidFill>
                <a:latin typeface="Helvetica" pitchFamily="2" charset="0"/>
              </a:rPr>
              <a:t>Polydisperse pebble accretion: silicate-rich larger objects; varied composition</a:t>
            </a:r>
          </a:p>
          <a:p>
            <a:pPr marL="768142" lvl="1" indent="-310942">
              <a:buFont typeface="Arial" charset="0"/>
              <a:buChar char="•"/>
            </a:pPr>
            <a:r>
              <a:rPr lang="en-US" sz="1300" dirty="0">
                <a:latin typeface="Helvetica" pitchFamily="2" charset="0"/>
              </a:rPr>
              <a:t>Melting avoided by</a:t>
            </a:r>
          </a:p>
          <a:p>
            <a:pPr marL="1225342" lvl="2" indent="-310942">
              <a:buFont typeface="Arial" charset="0"/>
              <a:buChar char="•"/>
            </a:pPr>
            <a:r>
              <a:rPr lang="en-US" sz="1300" dirty="0">
                <a:solidFill>
                  <a:schemeClr val="tx1">
                    <a:lumMod val="50000"/>
                    <a:lumOff val="50000"/>
                  </a:schemeClr>
                </a:solidFill>
                <a:latin typeface="Helvetica" pitchFamily="2" charset="0"/>
              </a:rPr>
              <a:t>ice-rich formation</a:t>
            </a:r>
          </a:p>
          <a:p>
            <a:pPr marL="1225342" lvl="2" indent="-310942">
              <a:buFont typeface="Arial" charset="0"/>
              <a:buChar char="•"/>
            </a:pPr>
            <a:r>
              <a:rPr lang="en-US" sz="1300" baseline="30000" dirty="0">
                <a:latin typeface="Helvetica" pitchFamily="2" charset="0"/>
              </a:rPr>
              <a:t>26</a:t>
            </a:r>
            <a:r>
              <a:rPr lang="en-US" sz="1300" dirty="0">
                <a:latin typeface="Helvetica" pitchFamily="2" charset="0"/>
              </a:rPr>
              <a:t>Al incorporated mostly in long (&gt;</a:t>
            </a:r>
            <a:r>
              <a:rPr lang="en-US" sz="1300" dirty="0" err="1">
                <a:latin typeface="Helvetica" pitchFamily="2" charset="0"/>
              </a:rPr>
              <a:t>Myr</a:t>
            </a:r>
            <a:r>
              <a:rPr lang="en-US" sz="1300" dirty="0">
                <a:latin typeface="Helvetica" pitchFamily="2" charset="0"/>
              </a:rPr>
              <a:t>) phase of silicate accretion</a:t>
            </a:r>
          </a:p>
          <a:p>
            <a:pPr marL="768142" lvl="1" indent="-310942">
              <a:buFont typeface="Arial" charset="0"/>
              <a:buChar char="•"/>
            </a:pPr>
            <a:r>
              <a:rPr lang="en-US" sz="1300" dirty="0">
                <a:solidFill>
                  <a:schemeClr val="tx1">
                    <a:lumMod val="50000"/>
                    <a:lumOff val="50000"/>
                  </a:schemeClr>
                </a:solidFill>
                <a:latin typeface="Helvetica" pitchFamily="2" charset="0"/>
              </a:rPr>
              <a:t>KBOs best reproduced between 15-25 AU</a:t>
            </a:r>
          </a:p>
          <a:p>
            <a:pPr marL="768142" lvl="1" indent="-310942">
              <a:buFont typeface="Arial" charset="0"/>
              <a:buChar char="•"/>
            </a:pPr>
            <a:endParaRPr lang="en-US" sz="1400" dirty="0">
              <a:solidFill>
                <a:schemeClr val="tx1">
                  <a:lumMod val="50000"/>
                  <a:lumOff val="50000"/>
                </a:schemeClr>
              </a:solidFill>
              <a:latin typeface="Helvetica" pitchFamily="2" charset="0"/>
            </a:endParaRPr>
          </a:p>
        </p:txBody>
      </p:sp>
      <p:pic>
        <p:nvPicPr>
          <p:cNvPr id="5" name="R_20_bi_rhopsmax_3_2_tmax_5721000_m_truncated_CO">
            <a:hlinkClick r:id="" action="ppaction://media"/>
            <a:extLst>
              <a:ext uri="{FF2B5EF4-FFF2-40B4-BE49-F238E27FC236}">
                <a16:creationId xmlns:a16="http://schemas.microsoft.com/office/drawing/2014/main" id="{4814AF4C-F753-0220-63C1-48C83BDFDD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60293" y="1694535"/>
            <a:ext cx="5531708" cy="4294928"/>
          </a:xfrm>
          <a:prstGeom prst="rect">
            <a:avLst/>
          </a:prstGeom>
        </p:spPr>
      </p:pic>
    </p:spTree>
    <p:extLst>
      <p:ext uri="{BB962C8B-B14F-4D97-AF65-F5344CB8AC3E}">
        <p14:creationId xmlns:p14="http://schemas.microsoft.com/office/powerpoint/2010/main" val="331595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45500-A099-B5B6-FC80-5EEC7EDF8AA5}"/>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DF03A2B1-C02D-E13E-0AA5-16F4C070A27C}"/>
              </a:ext>
            </a:extLst>
          </p:cNvPr>
          <p:cNvSpPr/>
          <p:nvPr/>
        </p:nvSpPr>
        <p:spPr bwMode="auto">
          <a:xfrm>
            <a:off x="3683839" y="1697977"/>
            <a:ext cx="1312866" cy="48725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82918" tIns="41459" rIns="82918" bIns="41459" numCol="1" rtlCol="0" anchor="t" anchorCtr="0" compatLnSpc="1">
            <a:prstTxWarp prst="textNoShape">
              <a:avLst/>
            </a:prstTxWarp>
          </a:bodyPr>
          <a:lstStyle/>
          <a:p>
            <a:pPr defTabSz="414589" fontAlgn="base" hangingPunct="0">
              <a:lnSpc>
                <a:spcPct val="93000"/>
              </a:lnSpc>
              <a:spcBef>
                <a:spcPct val="0"/>
              </a:spcBef>
              <a:spcAft>
                <a:spcPct val="0"/>
              </a:spcAft>
              <a:buClr>
                <a:srgbClr val="000000"/>
              </a:buClr>
              <a:buSzPct val="100000"/>
            </a:pPr>
            <a:endParaRPr lang="en-US" sz="2176">
              <a:latin typeface="Times New Roman" charset="0"/>
              <a:ea typeface="ＭＳ Ｐゴシック" charset="0"/>
              <a:cs typeface="msmincho" charset="0"/>
            </a:endParaRPr>
          </a:p>
        </p:txBody>
      </p:sp>
      <p:pic>
        <p:nvPicPr>
          <p:cNvPr id="11" name="Picture 10" descr="A person wearing glasses and a blue shirt&#10;&#10;Description automatically generated">
            <a:extLst>
              <a:ext uri="{FF2B5EF4-FFF2-40B4-BE49-F238E27FC236}">
                <a16:creationId xmlns:a16="http://schemas.microsoft.com/office/drawing/2014/main" id="{E61ECE45-4AA9-BB2A-05CF-BA99209B311E}"/>
              </a:ext>
            </a:extLst>
          </p:cNvPr>
          <p:cNvPicPr>
            <a:picLocks noChangeAspect="1"/>
          </p:cNvPicPr>
          <p:nvPr/>
        </p:nvPicPr>
        <p:blipFill>
          <a:blip r:embed="rId3"/>
          <a:stretch>
            <a:fillRect/>
          </a:stretch>
        </p:blipFill>
        <p:spPr>
          <a:xfrm>
            <a:off x="10870093" y="2353698"/>
            <a:ext cx="1035451" cy="1292338"/>
          </a:xfrm>
          <a:prstGeom prst="rect">
            <a:avLst/>
          </a:prstGeom>
        </p:spPr>
      </p:pic>
      <p:pic>
        <p:nvPicPr>
          <p:cNvPr id="21" name="Picture 20" descr="A person wearing glasses smiling&#10;&#10;Description automatically generated">
            <a:extLst>
              <a:ext uri="{FF2B5EF4-FFF2-40B4-BE49-F238E27FC236}">
                <a16:creationId xmlns:a16="http://schemas.microsoft.com/office/drawing/2014/main" id="{0105175F-0249-44A9-21C2-7364124D796C}"/>
              </a:ext>
            </a:extLst>
          </p:cNvPr>
          <p:cNvPicPr>
            <a:picLocks noChangeAspect="1"/>
          </p:cNvPicPr>
          <p:nvPr/>
        </p:nvPicPr>
        <p:blipFill>
          <a:blip r:embed="rId4"/>
          <a:stretch>
            <a:fillRect/>
          </a:stretch>
        </p:blipFill>
        <p:spPr>
          <a:xfrm>
            <a:off x="5626035" y="2340997"/>
            <a:ext cx="1035451" cy="1292338"/>
          </a:xfrm>
          <a:prstGeom prst="rect">
            <a:avLst/>
          </a:prstGeom>
        </p:spPr>
      </p:pic>
      <p:pic>
        <p:nvPicPr>
          <p:cNvPr id="33" name="Picture 32" descr="A person standing outside a building&#10;&#10;Description automatically generated">
            <a:extLst>
              <a:ext uri="{FF2B5EF4-FFF2-40B4-BE49-F238E27FC236}">
                <a16:creationId xmlns:a16="http://schemas.microsoft.com/office/drawing/2014/main" id="{EEF30CB1-AF57-5D21-A618-A13EB0F1CC05}"/>
              </a:ext>
            </a:extLst>
          </p:cNvPr>
          <p:cNvPicPr>
            <a:picLocks noChangeAspect="1"/>
          </p:cNvPicPr>
          <p:nvPr/>
        </p:nvPicPr>
        <p:blipFill>
          <a:blip r:embed="rId5"/>
          <a:stretch>
            <a:fillRect/>
          </a:stretch>
        </p:blipFill>
        <p:spPr>
          <a:xfrm>
            <a:off x="9309553" y="2376341"/>
            <a:ext cx="1298239" cy="1292338"/>
          </a:xfrm>
          <a:prstGeom prst="rect">
            <a:avLst/>
          </a:prstGeom>
        </p:spPr>
      </p:pic>
      <p:sp>
        <p:nvSpPr>
          <p:cNvPr id="38" name="TextBox 37">
            <a:extLst>
              <a:ext uri="{FF2B5EF4-FFF2-40B4-BE49-F238E27FC236}">
                <a16:creationId xmlns:a16="http://schemas.microsoft.com/office/drawing/2014/main" id="{0BC10C27-17B5-3FE5-8D93-343E2F76328C}"/>
              </a:ext>
            </a:extLst>
          </p:cNvPr>
          <p:cNvSpPr txBox="1"/>
          <p:nvPr/>
        </p:nvSpPr>
        <p:spPr>
          <a:xfrm>
            <a:off x="9309553" y="3676334"/>
            <a:ext cx="1276311" cy="400110"/>
          </a:xfrm>
          <a:prstGeom prst="rect">
            <a:avLst/>
          </a:prstGeom>
          <a:noFill/>
        </p:spPr>
        <p:txBody>
          <a:bodyPr wrap="square" rtlCol="0">
            <a:spAutoFit/>
          </a:bodyPr>
          <a:lstStyle/>
          <a:p>
            <a:pPr algn="ctr"/>
            <a:r>
              <a:rPr lang="en-US" sz="1000" dirty="0" err="1">
                <a:latin typeface="Helvetica" pitchFamily="2" charset="0"/>
              </a:rPr>
              <a:t>Wlad</a:t>
            </a:r>
            <a:r>
              <a:rPr lang="en-US" sz="1000" dirty="0">
                <a:latin typeface="Helvetica" pitchFamily="2" charset="0"/>
              </a:rPr>
              <a:t> Lyra</a:t>
            </a:r>
          </a:p>
          <a:p>
            <a:pPr algn="ctr"/>
            <a:r>
              <a:rPr lang="en-US" sz="1000" dirty="0">
                <a:latin typeface="Helvetica" pitchFamily="2" charset="0"/>
              </a:rPr>
              <a:t>NMSU</a:t>
            </a:r>
          </a:p>
        </p:txBody>
      </p:sp>
      <p:sp>
        <p:nvSpPr>
          <p:cNvPr id="39" name="TextBox 38">
            <a:extLst>
              <a:ext uri="{FF2B5EF4-FFF2-40B4-BE49-F238E27FC236}">
                <a16:creationId xmlns:a16="http://schemas.microsoft.com/office/drawing/2014/main" id="{2EFAAAFD-58E7-7164-BE1A-D91FE1BD5B75}"/>
              </a:ext>
            </a:extLst>
          </p:cNvPr>
          <p:cNvSpPr txBox="1"/>
          <p:nvPr/>
        </p:nvSpPr>
        <p:spPr>
          <a:xfrm>
            <a:off x="5623814" y="3663634"/>
            <a:ext cx="1035451" cy="400110"/>
          </a:xfrm>
          <a:prstGeom prst="rect">
            <a:avLst/>
          </a:prstGeom>
          <a:noFill/>
        </p:spPr>
        <p:txBody>
          <a:bodyPr wrap="square" rtlCol="0">
            <a:spAutoFit/>
          </a:bodyPr>
          <a:lstStyle/>
          <a:p>
            <a:pPr algn="ctr"/>
            <a:r>
              <a:rPr lang="en-US" sz="1000" dirty="0">
                <a:latin typeface="Helvetica" pitchFamily="2" charset="0"/>
              </a:rPr>
              <a:t>Daniel Carrera</a:t>
            </a:r>
          </a:p>
          <a:p>
            <a:pPr algn="ctr"/>
            <a:r>
              <a:rPr lang="en-US" sz="1000" dirty="0">
                <a:latin typeface="Helvetica" pitchFamily="2" charset="0"/>
              </a:rPr>
              <a:t>NMSU</a:t>
            </a:r>
          </a:p>
        </p:txBody>
      </p:sp>
      <p:sp>
        <p:nvSpPr>
          <p:cNvPr id="42" name="TextBox 41">
            <a:extLst>
              <a:ext uri="{FF2B5EF4-FFF2-40B4-BE49-F238E27FC236}">
                <a16:creationId xmlns:a16="http://schemas.microsoft.com/office/drawing/2014/main" id="{9B9F2E5F-1CAD-978F-0D81-F1EB93ACA173}"/>
              </a:ext>
            </a:extLst>
          </p:cNvPr>
          <p:cNvSpPr txBox="1"/>
          <p:nvPr/>
        </p:nvSpPr>
        <p:spPr>
          <a:xfrm>
            <a:off x="10870093" y="3682256"/>
            <a:ext cx="1116965" cy="400110"/>
          </a:xfrm>
          <a:prstGeom prst="rect">
            <a:avLst/>
          </a:prstGeom>
          <a:noFill/>
        </p:spPr>
        <p:txBody>
          <a:bodyPr wrap="square" rtlCol="0">
            <a:spAutoFit/>
          </a:bodyPr>
          <a:lstStyle/>
          <a:p>
            <a:pPr algn="ctr"/>
            <a:r>
              <a:rPr lang="en-US" sz="1000" dirty="0">
                <a:latin typeface="Helvetica" pitchFamily="2" charset="0"/>
              </a:rPr>
              <a:t>Jake Simon</a:t>
            </a:r>
          </a:p>
          <a:p>
            <a:pPr algn="ctr"/>
            <a:r>
              <a:rPr lang="en-US" sz="1000" dirty="0">
                <a:latin typeface="Helvetica" pitchFamily="2" charset="0"/>
              </a:rPr>
              <a:t>ISU</a:t>
            </a:r>
          </a:p>
        </p:txBody>
      </p:sp>
      <p:pic>
        <p:nvPicPr>
          <p:cNvPr id="4" name="Picture 3" descr="A close-up of a document&#10;&#10;AI-generated content may be incorrect.">
            <a:extLst>
              <a:ext uri="{FF2B5EF4-FFF2-40B4-BE49-F238E27FC236}">
                <a16:creationId xmlns:a16="http://schemas.microsoft.com/office/drawing/2014/main" id="{F271BC67-E340-B273-C68D-111094FC46CF}"/>
              </a:ext>
            </a:extLst>
          </p:cNvPr>
          <p:cNvPicPr>
            <a:picLocks noChangeAspect="1"/>
          </p:cNvPicPr>
          <p:nvPr/>
        </p:nvPicPr>
        <p:blipFill>
          <a:blip r:embed="rId6"/>
          <a:stretch>
            <a:fillRect/>
          </a:stretch>
        </p:blipFill>
        <p:spPr>
          <a:xfrm>
            <a:off x="268442" y="1412334"/>
            <a:ext cx="4854384" cy="3629566"/>
          </a:xfrm>
          <a:prstGeom prst="rect">
            <a:avLst/>
          </a:prstGeom>
          <a:ln w="63500">
            <a:solidFill>
              <a:schemeClr val="accent6"/>
            </a:solidFill>
          </a:ln>
        </p:spPr>
      </p:pic>
      <p:pic>
        <p:nvPicPr>
          <p:cNvPr id="6" name="Picture 5" descr="A person with black hair&#10;&#10;AI-generated content may be incorrect.">
            <a:extLst>
              <a:ext uri="{FF2B5EF4-FFF2-40B4-BE49-F238E27FC236}">
                <a16:creationId xmlns:a16="http://schemas.microsoft.com/office/drawing/2014/main" id="{A9769D11-EE3F-964A-5C0A-4CCB32516E11}"/>
              </a:ext>
            </a:extLst>
          </p:cNvPr>
          <p:cNvPicPr>
            <a:picLocks noChangeAspect="1"/>
          </p:cNvPicPr>
          <p:nvPr/>
        </p:nvPicPr>
        <p:blipFill>
          <a:blip r:embed="rId7"/>
          <a:stretch>
            <a:fillRect/>
          </a:stretch>
        </p:blipFill>
        <p:spPr>
          <a:xfrm>
            <a:off x="6843339" y="2314289"/>
            <a:ext cx="1298239" cy="1298239"/>
          </a:xfrm>
          <a:prstGeom prst="rect">
            <a:avLst/>
          </a:prstGeom>
        </p:spPr>
      </p:pic>
      <p:sp>
        <p:nvSpPr>
          <p:cNvPr id="8" name="TextBox 7">
            <a:extLst>
              <a:ext uri="{FF2B5EF4-FFF2-40B4-BE49-F238E27FC236}">
                <a16:creationId xmlns:a16="http://schemas.microsoft.com/office/drawing/2014/main" id="{71A08E39-E1E0-C9AA-AC4D-D3DF8E2E50BC}"/>
              </a:ext>
            </a:extLst>
          </p:cNvPr>
          <p:cNvSpPr txBox="1"/>
          <p:nvPr/>
        </p:nvSpPr>
        <p:spPr>
          <a:xfrm>
            <a:off x="6943494" y="3670691"/>
            <a:ext cx="1116965" cy="400110"/>
          </a:xfrm>
          <a:prstGeom prst="rect">
            <a:avLst/>
          </a:prstGeom>
          <a:noFill/>
        </p:spPr>
        <p:txBody>
          <a:bodyPr wrap="square" rtlCol="0">
            <a:spAutoFit/>
          </a:bodyPr>
          <a:lstStyle/>
          <a:p>
            <a:pPr algn="ctr"/>
            <a:r>
              <a:rPr lang="en-US" sz="1000" dirty="0" err="1">
                <a:latin typeface="Helvetica" pitchFamily="2" charset="0"/>
              </a:rPr>
              <a:t>Jeonghoon</a:t>
            </a:r>
            <a:r>
              <a:rPr lang="en-US" sz="1000" dirty="0">
                <a:latin typeface="Helvetica" pitchFamily="2" charset="0"/>
              </a:rPr>
              <a:t> Lim</a:t>
            </a:r>
          </a:p>
          <a:p>
            <a:pPr algn="ctr"/>
            <a:r>
              <a:rPr lang="en-US" sz="1000" dirty="0">
                <a:latin typeface="Helvetica" pitchFamily="2" charset="0"/>
              </a:rPr>
              <a:t>ISU</a:t>
            </a:r>
          </a:p>
        </p:txBody>
      </p:sp>
      <p:pic>
        <p:nvPicPr>
          <p:cNvPr id="16" name="Picture 15" descr="A person smiling at the camera&#10;&#10;AI-generated content may be incorrect.">
            <a:extLst>
              <a:ext uri="{FF2B5EF4-FFF2-40B4-BE49-F238E27FC236}">
                <a16:creationId xmlns:a16="http://schemas.microsoft.com/office/drawing/2014/main" id="{D3B20E29-F46A-9907-FFC2-46D1F01506F8}"/>
              </a:ext>
            </a:extLst>
          </p:cNvPr>
          <p:cNvPicPr>
            <a:picLocks noChangeAspect="1"/>
          </p:cNvPicPr>
          <p:nvPr/>
        </p:nvPicPr>
        <p:blipFill>
          <a:blip r:embed="rId8"/>
          <a:stretch>
            <a:fillRect/>
          </a:stretch>
        </p:blipFill>
        <p:spPr>
          <a:xfrm>
            <a:off x="8060459" y="2340997"/>
            <a:ext cx="1111250" cy="1289050"/>
          </a:xfrm>
          <a:prstGeom prst="rect">
            <a:avLst/>
          </a:prstGeom>
        </p:spPr>
      </p:pic>
      <p:sp>
        <p:nvSpPr>
          <p:cNvPr id="17" name="TextBox 16">
            <a:extLst>
              <a:ext uri="{FF2B5EF4-FFF2-40B4-BE49-F238E27FC236}">
                <a16:creationId xmlns:a16="http://schemas.microsoft.com/office/drawing/2014/main" id="{0E1BFDD3-3C31-6BEC-BD3A-CCB1D1A1BAB6}"/>
              </a:ext>
            </a:extLst>
          </p:cNvPr>
          <p:cNvSpPr txBox="1"/>
          <p:nvPr/>
        </p:nvSpPr>
        <p:spPr>
          <a:xfrm>
            <a:off x="8060459" y="3646036"/>
            <a:ext cx="1116965" cy="400110"/>
          </a:xfrm>
          <a:prstGeom prst="rect">
            <a:avLst/>
          </a:prstGeom>
          <a:noFill/>
        </p:spPr>
        <p:txBody>
          <a:bodyPr wrap="square" rtlCol="0">
            <a:spAutoFit/>
          </a:bodyPr>
          <a:lstStyle/>
          <a:p>
            <a:pPr algn="ctr"/>
            <a:r>
              <a:rPr lang="en-US" sz="1000" dirty="0">
                <a:latin typeface="Helvetica" pitchFamily="2" charset="0"/>
              </a:rPr>
              <a:t>Linn Eriksson</a:t>
            </a:r>
          </a:p>
          <a:p>
            <a:pPr algn="ctr"/>
            <a:r>
              <a:rPr lang="en-US" sz="1000" dirty="0">
                <a:latin typeface="Helvetica" pitchFamily="2" charset="0"/>
              </a:rPr>
              <a:t>AMNH</a:t>
            </a:r>
          </a:p>
        </p:txBody>
      </p:sp>
    </p:spTree>
    <p:extLst>
      <p:ext uri="{BB962C8B-B14F-4D97-AF65-F5344CB8AC3E}">
        <p14:creationId xmlns:p14="http://schemas.microsoft.com/office/powerpoint/2010/main" val="72287009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product&#10;&#10;AI-generated content may be incorrect.">
            <a:extLst>
              <a:ext uri="{FF2B5EF4-FFF2-40B4-BE49-F238E27FC236}">
                <a16:creationId xmlns:a16="http://schemas.microsoft.com/office/drawing/2014/main" id="{2C227C72-08EA-D07A-72CB-89A87549A358}"/>
              </a:ext>
            </a:extLst>
          </p:cNvPr>
          <p:cNvPicPr>
            <a:picLocks noChangeAspect="1"/>
          </p:cNvPicPr>
          <p:nvPr/>
        </p:nvPicPr>
        <p:blipFill>
          <a:blip r:embed="rId2"/>
          <a:stretch>
            <a:fillRect/>
          </a:stretch>
        </p:blipFill>
        <p:spPr>
          <a:xfrm>
            <a:off x="1760500" y="-1"/>
            <a:ext cx="9117050" cy="6874071"/>
          </a:xfrm>
          <a:prstGeom prst="rect">
            <a:avLst/>
          </a:prstGeom>
        </p:spPr>
      </p:pic>
      <p:sp>
        <p:nvSpPr>
          <p:cNvPr id="9" name="Rectangle 8">
            <a:extLst>
              <a:ext uri="{FF2B5EF4-FFF2-40B4-BE49-F238E27FC236}">
                <a16:creationId xmlns:a16="http://schemas.microsoft.com/office/drawing/2014/main" id="{3DFE01A4-0B57-AE91-F43D-BAB9E086ED98}"/>
              </a:ext>
            </a:extLst>
          </p:cNvPr>
          <p:cNvSpPr/>
          <p:nvPr/>
        </p:nvSpPr>
        <p:spPr>
          <a:xfrm>
            <a:off x="1924050" y="0"/>
            <a:ext cx="1771650" cy="895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AC506DD-604C-93BC-FECE-CBEB6F6CFF7C}"/>
              </a:ext>
            </a:extLst>
          </p:cNvPr>
          <p:cNvSpPr/>
          <p:nvPr/>
        </p:nvSpPr>
        <p:spPr>
          <a:xfrm>
            <a:off x="84055" y="6317155"/>
            <a:ext cx="1715534" cy="523220"/>
          </a:xfrm>
          <a:prstGeom prst="rect">
            <a:avLst/>
          </a:prstGeom>
        </p:spPr>
        <p:txBody>
          <a:bodyPr wrap="none">
            <a:spAutoFit/>
          </a:bodyPr>
          <a:lstStyle/>
          <a:p>
            <a:pPr algn="ctr"/>
            <a:r>
              <a:rPr lang="en-US" sz="1400" dirty="0">
                <a:latin typeface="Helvetica Light" charset="0"/>
              </a:rPr>
              <a:t>Slide by D. Carrera</a:t>
            </a:r>
          </a:p>
          <a:p>
            <a:pPr algn="ctr"/>
            <a:r>
              <a:rPr lang="en-US" sz="1400" dirty="0">
                <a:latin typeface="Helvetica Light" charset="0"/>
              </a:rPr>
              <a:t>Carrera et al. 2025</a:t>
            </a:r>
            <a:endParaRPr lang="en-US" sz="1400" dirty="0">
              <a:effectLst/>
              <a:latin typeface="Helvetica Light" charset="0"/>
            </a:endParaRPr>
          </a:p>
        </p:txBody>
      </p:sp>
    </p:spTree>
    <p:extLst>
      <p:ext uri="{BB962C8B-B14F-4D97-AF65-F5344CB8AC3E}">
        <p14:creationId xmlns:p14="http://schemas.microsoft.com/office/powerpoint/2010/main" val="2340327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694F2-EF33-87D3-0B4D-1BA6F53AC254}"/>
            </a:ext>
          </a:extLst>
        </p:cNvPr>
        <p:cNvGrpSpPr/>
        <p:nvPr/>
      </p:nvGrpSpPr>
      <p:grpSpPr>
        <a:xfrm>
          <a:off x="0" y="0"/>
          <a:ext cx="0" cy="0"/>
          <a:chOff x="0" y="0"/>
          <a:chExt cx="0" cy="0"/>
        </a:xfrm>
      </p:grpSpPr>
      <p:pic>
        <p:nvPicPr>
          <p:cNvPr id="6" name="Picture 5" descr="A graph of different colored lines&#10;&#10;AI-generated content may be incorrect.">
            <a:extLst>
              <a:ext uri="{FF2B5EF4-FFF2-40B4-BE49-F238E27FC236}">
                <a16:creationId xmlns:a16="http://schemas.microsoft.com/office/drawing/2014/main" id="{393B1B8B-9E15-4420-606D-7E76575F9926}"/>
              </a:ext>
            </a:extLst>
          </p:cNvPr>
          <p:cNvPicPr>
            <a:picLocks noChangeAspect="1"/>
          </p:cNvPicPr>
          <p:nvPr/>
        </p:nvPicPr>
        <p:blipFill>
          <a:blip r:embed="rId2"/>
          <a:stretch>
            <a:fillRect/>
          </a:stretch>
        </p:blipFill>
        <p:spPr>
          <a:xfrm>
            <a:off x="1261250" y="0"/>
            <a:ext cx="9121000" cy="6913877"/>
          </a:xfrm>
          <a:prstGeom prst="rect">
            <a:avLst/>
          </a:prstGeom>
        </p:spPr>
      </p:pic>
      <p:sp>
        <p:nvSpPr>
          <p:cNvPr id="2" name="Rectangle 1">
            <a:extLst>
              <a:ext uri="{FF2B5EF4-FFF2-40B4-BE49-F238E27FC236}">
                <a16:creationId xmlns:a16="http://schemas.microsoft.com/office/drawing/2014/main" id="{B8FA0BAB-3EF9-2592-DAFA-78778B8351F9}"/>
              </a:ext>
            </a:extLst>
          </p:cNvPr>
          <p:cNvSpPr/>
          <p:nvPr/>
        </p:nvSpPr>
        <p:spPr>
          <a:xfrm>
            <a:off x="1543050" y="19050"/>
            <a:ext cx="1771650" cy="895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9C45917-1A74-9974-6A18-06CA3807EA80}"/>
              </a:ext>
            </a:extLst>
          </p:cNvPr>
          <p:cNvSpPr/>
          <p:nvPr/>
        </p:nvSpPr>
        <p:spPr>
          <a:xfrm>
            <a:off x="84055" y="6317155"/>
            <a:ext cx="1715534" cy="523220"/>
          </a:xfrm>
          <a:prstGeom prst="rect">
            <a:avLst/>
          </a:prstGeom>
        </p:spPr>
        <p:txBody>
          <a:bodyPr wrap="none">
            <a:spAutoFit/>
          </a:bodyPr>
          <a:lstStyle/>
          <a:p>
            <a:pPr algn="ctr"/>
            <a:r>
              <a:rPr lang="en-US" sz="1400" dirty="0">
                <a:latin typeface="Helvetica Light" charset="0"/>
              </a:rPr>
              <a:t>Slide by D. Carrera</a:t>
            </a:r>
          </a:p>
          <a:p>
            <a:pPr algn="ctr"/>
            <a:r>
              <a:rPr lang="en-US" sz="1400" dirty="0">
                <a:latin typeface="Helvetica Light" charset="0"/>
              </a:rPr>
              <a:t>Carrera et al. 2025</a:t>
            </a:r>
            <a:endParaRPr lang="en-US" sz="1400" dirty="0">
              <a:effectLst/>
              <a:latin typeface="Helvetica Light" charset="0"/>
            </a:endParaRPr>
          </a:p>
        </p:txBody>
      </p:sp>
    </p:spTree>
    <p:extLst>
      <p:ext uri="{BB962C8B-B14F-4D97-AF65-F5344CB8AC3E}">
        <p14:creationId xmlns:p14="http://schemas.microsoft.com/office/powerpoint/2010/main" val="485436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Map&#10;&#10;Description automatically generated">
            <a:extLst>
              <a:ext uri="{FF2B5EF4-FFF2-40B4-BE49-F238E27FC236}">
                <a16:creationId xmlns:a16="http://schemas.microsoft.com/office/drawing/2014/main" id="{152A2D60-BF03-DF41-A0F0-FA809DF52605}"/>
              </a:ext>
            </a:extLst>
          </p:cNvPr>
          <p:cNvPicPr>
            <a:picLocks noChangeAspect="1"/>
          </p:cNvPicPr>
          <p:nvPr/>
        </p:nvPicPr>
        <p:blipFill>
          <a:blip r:embed="rId3"/>
          <a:stretch>
            <a:fillRect/>
          </a:stretch>
        </p:blipFill>
        <p:spPr>
          <a:xfrm>
            <a:off x="496372" y="1919181"/>
            <a:ext cx="5254351" cy="3803472"/>
          </a:xfrm>
          <a:prstGeom prst="rect">
            <a:avLst/>
          </a:prstGeom>
        </p:spPr>
      </p:pic>
      <p:sp>
        <p:nvSpPr>
          <p:cNvPr id="12" name="Text Box 2">
            <a:extLst>
              <a:ext uri="{FF2B5EF4-FFF2-40B4-BE49-F238E27FC236}">
                <a16:creationId xmlns:a16="http://schemas.microsoft.com/office/drawing/2014/main" id="{6B697790-6D76-2C4B-897F-4809A119C3E5}"/>
              </a:ext>
            </a:extLst>
          </p:cNvPr>
          <p:cNvSpPr txBox="1">
            <a:spLocks noChangeArrowheads="1"/>
          </p:cNvSpPr>
          <p:nvPr/>
        </p:nvSpPr>
        <p:spPr bwMode="auto">
          <a:xfrm>
            <a:off x="265279" y="356856"/>
            <a:ext cx="11637378" cy="57869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9pPr>
          </a:lstStyle>
          <a:p>
            <a:pPr algn="ctr">
              <a:lnSpc>
                <a:spcPct val="116000"/>
              </a:lnSpc>
            </a:pPr>
            <a:r>
              <a:rPr lang="en-US" sz="2539" b="1" dirty="0">
                <a:solidFill>
                  <a:schemeClr val="tx1"/>
                </a:solidFill>
                <a:latin typeface="Helvetica"/>
                <a:cs typeface="Helvetica"/>
              </a:rPr>
              <a:t>The PFITS+ Collaboration </a:t>
            </a:r>
          </a:p>
          <a:p>
            <a:pPr algn="ctr">
              <a:lnSpc>
                <a:spcPct val="116000"/>
              </a:lnSpc>
            </a:pPr>
            <a:r>
              <a:rPr lang="en-US" sz="2539" b="1" dirty="0">
                <a:solidFill>
                  <a:schemeClr val="tx1"/>
                </a:solidFill>
                <a:latin typeface="Helvetica"/>
                <a:cs typeface="Helvetica"/>
              </a:rPr>
              <a:t>(Planet Formation in the Southwest)</a:t>
            </a:r>
          </a:p>
        </p:txBody>
      </p:sp>
      <p:pic>
        <p:nvPicPr>
          <p:cNvPr id="14" name="Picture 13" descr="A person wearing glasses and smiling at the camera&#10;&#10;Description automatically generated">
            <a:extLst>
              <a:ext uri="{FF2B5EF4-FFF2-40B4-BE49-F238E27FC236}">
                <a16:creationId xmlns:a16="http://schemas.microsoft.com/office/drawing/2014/main" id="{85F0CDB5-5767-5148-A4FD-C20F5A9FC823}"/>
              </a:ext>
            </a:extLst>
          </p:cNvPr>
          <p:cNvPicPr>
            <a:picLocks noChangeAspect="1"/>
          </p:cNvPicPr>
          <p:nvPr/>
        </p:nvPicPr>
        <p:blipFill>
          <a:blip r:embed="rId4"/>
          <a:stretch>
            <a:fillRect/>
          </a:stretch>
        </p:blipFill>
        <p:spPr>
          <a:xfrm>
            <a:off x="3217849" y="2757824"/>
            <a:ext cx="478340" cy="597012"/>
          </a:xfrm>
          <a:prstGeom prst="rect">
            <a:avLst/>
          </a:prstGeom>
        </p:spPr>
      </p:pic>
      <p:pic>
        <p:nvPicPr>
          <p:cNvPr id="16" name="Picture 15" descr="A person wearing glasses and smiling at the camera&#10;&#10;Description automatically generated">
            <a:extLst>
              <a:ext uri="{FF2B5EF4-FFF2-40B4-BE49-F238E27FC236}">
                <a16:creationId xmlns:a16="http://schemas.microsoft.com/office/drawing/2014/main" id="{62C1AD0F-43E1-C346-BEAE-1C3DCD051409}"/>
              </a:ext>
            </a:extLst>
          </p:cNvPr>
          <p:cNvPicPr>
            <a:picLocks noChangeAspect="1"/>
          </p:cNvPicPr>
          <p:nvPr/>
        </p:nvPicPr>
        <p:blipFill>
          <a:blip r:embed="rId5"/>
          <a:stretch>
            <a:fillRect/>
          </a:stretch>
        </p:blipFill>
        <p:spPr>
          <a:xfrm>
            <a:off x="1575114" y="3717197"/>
            <a:ext cx="468245" cy="597012"/>
          </a:xfrm>
          <a:prstGeom prst="rect">
            <a:avLst/>
          </a:prstGeom>
        </p:spPr>
      </p:pic>
      <p:pic>
        <p:nvPicPr>
          <p:cNvPr id="18" name="Picture 17" descr="A person standing in front of a book shelf&#10;&#10;Description automatically generated">
            <a:extLst>
              <a:ext uri="{FF2B5EF4-FFF2-40B4-BE49-F238E27FC236}">
                <a16:creationId xmlns:a16="http://schemas.microsoft.com/office/drawing/2014/main" id="{FA4F545F-EBB2-5645-9931-D01FBEA7470D}"/>
              </a:ext>
            </a:extLst>
          </p:cNvPr>
          <p:cNvPicPr>
            <a:picLocks noChangeAspect="1"/>
          </p:cNvPicPr>
          <p:nvPr/>
        </p:nvPicPr>
        <p:blipFill>
          <a:blip r:embed="rId6"/>
          <a:stretch>
            <a:fillRect/>
          </a:stretch>
        </p:blipFill>
        <p:spPr>
          <a:xfrm>
            <a:off x="534244" y="2818961"/>
            <a:ext cx="666750" cy="666750"/>
          </a:xfrm>
          <a:prstGeom prst="rect">
            <a:avLst/>
          </a:prstGeom>
        </p:spPr>
      </p:pic>
      <p:sp>
        <p:nvSpPr>
          <p:cNvPr id="25" name="Rectangle 24">
            <a:extLst>
              <a:ext uri="{FF2B5EF4-FFF2-40B4-BE49-F238E27FC236}">
                <a16:creationId xmlns:a16="http://schemas.microsoft.com/office/drawing/2014/main" id="{EECE3200-06DE-A649-919E-167E2474BF69}"/>
              </a:ext>
            </a:extLst>
          </p:cNvPr>
          <p:cNvSpPr/>
          <p:nvPr/>
        </p:nvSpPr>
        <p:spPr>
          <a:xfrm>
            <a:off x="566049" y="4458022"/>
            <a:ext cx="1618665" cy="13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786120B4-1AFA-9846-ACAA-56DD37089ED4}"/>
              </a:ext>
            </a:extLst>
          </p:cNvPr>
          <p:cNvSpPr/>
          <p:nvPr/>
        </p:nvSpPr>
        <p:spPr>
          <a:xfrm>
            <a:off x="4059181" y="5069575"/>
            <a:ext cx="1406790" cy="13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13130E62-5C6E-8E48-B835-998649396EDA}"/>
              </a:ext>
            </a:extLst>
          </p:cNvPr>
          <p:cNvSpPr/>
          <p:nvPr/>
        </p:nvSpPr>
        <p:spPr>
          <a:xfrm>
            <a:off x="3217849" y="4858901"/>
            <a:ext cx="1406790" cy="13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F81829F1-2746-874C-ADF0-47A21ABB25D9}"/>
              </a:ext>
            </a:extLst>
          </p:cNvPr>
          <p:cNvSpPr/>
          <p:nvPr/>
        </p:nvSpPr>
        <p:spPr>
          <a:xfrm>
            <a:off x="1461510" y="4858902"/>
            <a:ext cx="1406790" cy="482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0806C1A5-A56C-444E-BD69-F36F2768AE56}"/>
              </a:ext>
            </a:extLst>
          </p:cNvPr>
          <p:cNvSpPr/>
          <p:nvPr/>
        </p:nvSpPr>
        <p:spPr>
          <a:xfrm>
            <a:off x="2652391" y="1721296"/>
            <a:ext cx="1406790" cy="482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Box 2">
            <a:extLst>
              <a:ext uri="{FF2B5EF4-FFF2-40B4-BE49-F238E27FC236}">
                <a16:creationId xmlns:a16="http://schemas.microsoft.com/office/drawing/2014/main" id="{EA402875-8E1C-2244-AE97-A81ACDF6A109}"/>
              </a:ext>
            </a:extLst>
          </p:cNvPr>
          <p:cNvSpPr txBox="1">
            <a:spLocks noChangeArrowheads="1"/>
          </p:cNvSpPr>
          <p:nvPr/>
        </p:nvSpPr>
        <p:spPr bwMode="auto">
          <a:xfrm>
            <a:off x="5586663" y="1598279"/>
            <a:ext cx="6605337" cy="4439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9pPr>
          </a:lstStyle>
          <a:p>
            <a:pPr algn="ctr">
              <a:lnSpc>
                <a:spcPct val="116000"/>
              </a:lnSpc>
            </a:pPr>
            <a:r>
              <a:rPr lang="en-US" sz="1200" b="1" dirty="0">
                <a:solidFill>
                  <a:schemeClr val="tx1"/>
                </a:solidFill>
                <a:latin typeface="Helvetica"/>
                <a:cs typeface="Helvetica"/>
              </a:rPr>
              <a:t>Co-PIs</a:t>
            </a:r>
          </a:p>
          <a:p>
            <a:pPr algn="ctr">
              <a:lnSpc>
                <a:spcPct val="116000"/>
              </a:lnSpc>
            </a:pPr>
            <a:r>
              <a:rPr lang="en-US" sz="1200" dirty="0">
                <a:solidFill>
                  <a:schemeClr val="tx1"/>
                </a:solidFill>
                <a:latin typeface="Helvetica"/>
                <a:cs typeface="Helvetica"/>
              </a:rPr>
              <a:t>Wladimir Lyra – </a:t>
            </a:r>
            <a:r>
              <a:rPr lang="en-US" sz="1200" i="1" dirty="0">
                <a:solidFill>
                  <a:schemeClr val="tx1"/>
                </a:solidFill>
                <a:latin typeface="Helvetica"/>
                <a:cs typeface="Helvetica"/>
              </a:rPr>
              <a:t>New Mexico State University</a:t>
            </a:r>
            <a:endParaRPr lang="en-US" sz="1200" b="1" dirty="0">
              <a:solidFill>
                <a:schemeClr val="tx1"/>
              </a:solidFill>
              <a:latin typeface="Helvetica"/>
              <a:cs typeface="Helvetica"/>
            </a:endParaRPr>
          </a:p>
          <a:p>
            <a:pPr algn="ctr">
              <a:lnSpc>
                <a:spcPct val="116000"/>
              </a:lnSpc>
            </a:pPr>
            <a:r>
              <a:rPr lang="en-US" sz="1200" dirty="0">
                <a:solidFill>
                  <a:schemeClr val="tx1"/>
                </a:solidFill>
                <a:latin typeface="Helvetica"/>
                <a:cs typeface="Helvetica"/>
              </a:rPr>
              <a:t>Andrew </a:t>
            </a:r>
            <a:r>
              <a:rPr lang="en-US" sz="1200" dirty="0" err="1">
                <a:solidFill>
                  <a:schemeClr val="tx1"/>
                </a:solidFill>
                <a:latin typeface="Helvetica"/>
                <a:cs typeface="Helvetica"/>
              </a:rPr>
              <a:t>Youdin</a:t>
            </a:r>
            <a:r>
              <a:rPr lang="en-US" sz="1200" dirty="0">
                <a:solidFill>
                  <a:schemeClr val="tx1"/>
                </a:solidFill>
                <a:latin typeface="Helvetica"/>
                <a:cs typeface="Helvetica"/>
              </a:rPr>
              <a:t> – </a:t>
            </a:r>
            <a:r>
              <a:rPr lang="en-US" sz="1200" i="1" dirty="0">
                <a:solidFill>
                  <a:schemeClr val="tx1"/>
                </a:solidFill>
                <a:latin typeface="Helvetica"/>
                <a:cs typeface="Helvetica"/>
              </a:rPr>
              <a:t>University of Arizona</a:t>
            </a:r>
          </a:p>
          <a:p>
            <a:pPr algn="ctr">
              <a:lnSpc>
                <a:spcPct val="116000"/>
              </a:lnSpc>
            </a:pPr>
            <a:r>
              <a:rPr lang="en-US" sz="1200" dirty="0">
                <a:solidFill>
                  <a:schemeClr val="tx1"/>
                </a:solidFill>
                <a:latin typeface="Helvetica"/>
                <a:cs typeface="Helvetica"/>
              </a:rPr>
              <a:t>Jake Simon – </a:t>
            </a:r>
            <a:r>
              <a:rPr lang="en-US" sz="1200" i="1" dirty="0">
                <a:solidFill>
                  <a:schemeClr val="tx1"/>
                </a:solidFill>
                <a:latin typeface="Helvetica"/>
                <a:cs typeface="Helvetica"/>
              </a:rPr>
              <a:t>Iowa State University</a:t>
            </a:r>
          </a:p>
          <a:p>
            <a:pPr algn="ctr">
              <a:lnSpc>
                <a:spcPct val="116000"/>
              </a:lnSpc>
            </a:pPr>
            <a:r>
              <a:rPr lang="en-US" sz="1200" dirty="0">
                <a:solidFill>
                  <a:schemeClr val="tx1"/>
                </a:solidFill>
                <a:latin typeface="Helvetica"/>
                <a:cs typeface="Helvetica"/>
              </a:rPr>
              <a:t>Chao-Chin Yang –</a:t>
            </a:r>
            <a:r>
              <a:rPr lang="en-US" sz="1200" i="1" dirty="0">
                <a:solidFill>
                  <a:schemeClr val="tx1"/>
                </a:solidFill>
                <a:latin typeface="Helvetica"/>
                <a:cs typeface="Helvetica"/>
              </a:rPr>
              <a:t>University of Alabama</a:t>
            </a:r>
          </a:p>
          <a:p>
            <a:pPr algn="ctr">
              <a:lnSpc>
                <a:spcPct val="116000"/>
              </a:lnSpc>
            </a:pPr>
            <a:r>
              <a:rPr lang="en-US" sz="1200" dirty="0" err="1">
                <a:solidFill>
                  <a:schemeClr val="tx1"/>
                </a:solidFill>
                <a:latin typeface="Helvetica"/>
                <a:cs typeface="Helvetica"/>
              </a:rPr>
              <a:t>Orkan</a:t>
            </a:r>
            <a:r>
              <a:rPr lang="en-US" sz="1200" dirty="0">
                <a:solidFill>
                  <a:schemeClr val="tx1"/>
                </a:solidFill>
                <a:latin typeface="Helvetica"/>
                <a:cs typeface="Helvetica"/>
              </a:rPr>
              <a:t> </a:t>
            </a:r>
            <a:r>
              <a:rPr lang="en-US" sz="1200" dirty="0" err="1">
                <a:solidFill>
                  <a:schemeClr val="tx1"/>
                </a:solidFill>
                <a:latin typeface="Helvetica"/>
                <a:cs typeface="Helvetica"/>
              </a:rPr>
              <a:t>Umurhan</a:t>
            </a:r>
            <a:r>
              <a:rPr lang="en-US" sz="1200" dirty="0">
                <a:solidFill>
                  <a:schemeClr val="tx1"/>
                </a:solidFill>
                <a:latin typeface="Helvetica"/>
                <a:cs typeface="Helvetica"/>
              </a:rPr>
              <a:t> – </a:t>
            </a:r>
            <a:r>
              <a:rPr lang="en-US" sz="1200" i="1" dirty="0">
                <a:solidFill>
                  <a:schemeClr val="tx1"/>
                </a:solidFill>
                <a:latin typeface="Helvetica"/>
                <a:cs typeface="Helvetica"/>
              </a:rPr>
              <a:t>NASA Ames</a:t>
            </a:r>
          </a:p>
          <a:p>
            <a:pPr algn="ctr">
              <a:lnSpc>
                <a:spcPct val="116000"/>
              </a:lnSpc>
            </a:pPr>
            <a:endParaRPr lang="en-US" sz="1200" b="1" dirty="0">
              <a:solidFill>
                <a:schemeClr val="tx1"/>
              </a:solidFill>
              <a:latin typeface="Helvetica"/>
              <a:cs typeface="Helvetica"/>
            </a:endParaRPr>
          </a:p>
          <a:p>
            <a:pPr algn="ctr">
              <a:lnSpc>
                <a:spcPct val="116000"/>
              </a:lnSpc>
            </a:pPr>
            <a:r>
              <a:rPr lang="en-US" sz="1200" b="1" dirty="0">
                <a:solidFill>
                  <a:schemeClr val="tx1"/>
                </a:solidFill>
                <a:latin typeface="Helvetica"/>
                <a:cs typeface="Helvetica"/>
              </a:rPr>
              <a:t>Postdocs / Staff </a:t>
            </a:r>
          </a:p>
          <a:p>
            <a:pPr algn="ctr">
              <a:lnSpc>
                <a:spcPct val="116000"/>
              </a:lnSpc>
            </a:pPr>
            <a:r>
              <a:rPr lang="en-US" sz="1200" dirty="0" err="1">
                <a:solidFill>
                  <a:schemeClr val="tx1"/>
                </a:solidFill>
                <a:latin typeface="Helvetica"/>
                <a:cs typeface="Helvetica"/>
              </a:rPr>
              <a:t>Debanjan</a:t>
            </a:r>
            <a:r>
              <a:rPr lang="en-US" sz="1200" dirty="0">
                <a:solidFill>
                  <a:schemeClr val="tx1"/>
                </a:solidFill>
                <a:latin typeface="Helvetica"/>
                <a:cs typeface="Helvetica"/>
              </a:rPr>
              <a:t> Sengupta (NMSU)</a:t>
            </a:r>
          </a:p>
          <a:p>
            <a:pPr algn="ctr">
              <a:lnSpc>
                <a:spcPct val="116000"/>
              </a:lnSpc>
            </a:pPr>
            <a:r>
              <a:rPr lang="en-US" sz="1200" dirty="0">
                <a:solidFill>
                  <a:schemeClr val="tx1"/>
                </a:solidFill>
                <a:latin typeface="Helvetica"/>
                <a:cs typeface="Helvetica"/>
              </a:rPr>
              <a:t>Daniel Carrera (ISU -&gt; NMSU)</a:t>
            </a:r>
          </a:p>
          <a:p>
            <a:pPr algn="ctr">
              <a:lnSpc>
                <a:spcPct val="116000"/>
              </a:lnSpc>
            </a:pPr>
            <a:r>
              <a:rPr lang="en-US" sz="1200" dirty="0">
                <a:solidFill>
                  <a:schemeClr val="tx1"/>
                </a:solidFill>
                <a:latin typeface="Helvetica"/>
                <a:cs typeface="Helvetica"/>
              </a:rPr>
              <a:t>Sergei </a:t>
            </a:r>
            <a:r>
              <a:rPr lang="en-US" sz="1200" dirty="0" err="1">
                <a:solidFill>
                  <a:schemeClr val="tx1"/>
                </a:solidFill>
                <a:latin typeface="Helvetica"/>
                <a:cs typeface="Helvetica"/>
              </a:rPr>
              <a:t>Dyda</a:t>
            </a:r>
            <a:r>
              <a:rPr lang="en-US" sz="1200" dirty="0">
                <a:solidFill>
                  <a:schemeClr val="tx1"/>
                </a:solidFill>
                <a:latin typeface="Helvetica"/>
                <a:cs typeface="Helvetica"/>
              </a:rPr>
              <a:t> (U Al)</a:t>
            </a:r>
          </a:p>
          <a:p>
            <a:pPr algn="ctr">
              <a:lnSpc>
                <a:spcPct val="116000"/>
              </a:lnSpc>
            </a:pPr>
            <a:r>
              <a:rPr lang="en-US" sz="1200" dirty="0">
                <a:solidFill>
                  <a:schemeClr val="tx1"/>
                </a:solidFill>
                <a:latin typeface="Helvetica"/>
                <a:cs typeface="Helvetica"/>
              </a:rPr>
              <a:t>Tabassum Tanvir (ISU)</a:t>
            </a:r>
          </a:p>
          <a:p>
            <a:pPr algn="ctr">
              <a:lnSpc>
                <a:spcPct val="116000"/>
              </a:lnSpc>
            </a:pPr>
            <a:endParaRPr lang="en-US" sz="1200" dirty="0">
              <a:solidFill>
                <a:schemeClr val="tx1"/>
              </a:solidFill>
              <a:latin typeface="Helvetica"/>
              <a:cs typeface="Helvetica"/>
            </a:endParaRPr>
          </a:p>
          <a:p>
            <a:pPr algn="ctr">
              <a:lnSpc>
                <a:spcPct val="116000"/>
              </a:lnSpc>
            </a:pPr>
            <a:r>
              <a:rPr lang="en-US" sz="1200" b="1" dirty="0">
                <a:solidFill>
                  <a:schemeClr val="tx1"/>
                </a:solidFill>
                <a:latin typeface="Helvetica"/>
                <a:cs typeface="Helvetica"/>
              </a:rPr>
              <a:t>Graduate Students</a:t>
            </a:r>
          </a:p>
          <a:p>
            <a:pPr algn="ctr">
              <a:lnSpc>
                <a:spcPct val="116000"/>
              </a:lnSpc>
            </a:pPr>
            <a:r>
              <a:rPr lang="en-US" sz="1200" dirty="0">
                <a:solidFill>
                  <a:schemeClr val="tx1"/>
                </a:solidFill>
                <a:latin typeface="Helvetica"/>
                <a:cs typeface="Helvetica"/>
              </a:rPr>
              <a:t>NMSU  - Daniel </a:t>
            </a:r>
            <a:r>
              <a:rPr lang="en-US" sz="1200" dirty="0" err="1">
                <a:solidFill>
                  <a:schemeClr val="tx1"/>
                </a:solidFill>
                <a:latin typeface="Helvetica"/>
                <a:cs typeface="Helvetica"/>
              </a:rPr>
              <a:t>Godines</a:t>
            </a:r>
            <a:r>
              <a:rPr lang="en-US" sz="1200" dirty="0">
                <a:solidFill>
                  <a:schemeClr val="tx1"/>
                </a:solidFill>
                <a:latin typeface="Helvetica"/>
                <a:cs typeface="Helvetica"/>
              </a:rPr>
              <a:t>, Olivia Brouillette, </a:t>
            </a:r>
          </a:p>
          <a:p>
            <a:pPr algn="ctr">
              <a:lnSpc>
                <a:spcPct val="116000"/>
              </a:lnSpc>
            </a:pPr>
            <a:r>
              <a:rPr lang="en-US" sz="1200" dirty="0">
                <a:solidFill>
                  <a:schemeClr val="tx1"/>
                </a:solidFill>
                <a:latin typeface="Helvetica"/>
                <a:cs typeface="Helvetica"/>
              </a:rPr>
              <a:t>Eleanor Serviss, Leopold </a:t>
            </a:r>
            <a:r>
              <a:rPr lang="en-US" sz="1200" dirty="0" err="1">
                <a:solidFill>
                  <a:schemeClr val="tx1"/>
                </a:solidFill>
                <a:latin typeface="Helvetica"/>
                <a:cs typeface="Helvetica"/>
              </a:rPr>
              <a:t>Hutnik</a:t>
            </a:r>
            <a:endParaRPr lang="en-US" sz="1200" dirty="0">
              <a:solidFill>
                <a:schemeClr val="tx1"/>
              </a:solidFill>
              <a:latin typeface="Helvetica"/>
              <a:cs typeface="Helvetica"/>
            </a:endParaRPr>
          </a:p>
          <a:p>
            <a:pPr algn="ctr">
              <a:lnSpc>
                <a:spcPct val="116000"/>
              </a:lnSpc>
            </a:pPr>
            <a:r>
              <a:rPr lang="en-US" sz="1200" dirty="0">
                <a:solidFill>
                  <a:schemeClr val="tx1"/>
                </a:solidFill>
                <a:latin typeface="Helvetica"/>
                <a:cs typeface="Helvetica"/>
              </a:rPr>
              <a:t>ISU – </a:t>
            </a:r>
            <a:r>
              <a:rPr lang="en-US" sz="1200" dirty="0" err="1">
                <a:solidFill>
                  <a:schemeClr val="tx1"/>
                </a:solidFill>
                <a:latin typeface="Helvetica"/>
                <a:cs typeface="Helvetica"/>
              </a:rPr>
              <a:t>Jeonghoon</a:t>
            </a:r>
            <a:r>
              <a:rPr lang="en-US" sz="1200" dirty="0">
                <a:solidFill>
                  <a:schemeClr val="tx1"/>
                </a:solidFill>
                <a:latin typeface="Helvetica"/>
                <a:cs typeface="Helvetica"/>
              </a:rPr>
              <a:t> (Jay) Lim, David Rea, Weston Hall</a:t>
            </a:r>
          </a:p>
          <a:p>
            <a:pPr algn="ctr">
              <a:lnSpc>
                <a:spcPct val="116000"/>
              </a:lnSpc>
            </a:pPr>
            <a:r>
              <a:rPr lang="en-US" sz="1200" dirty="0">
                <a:solidFill>
                  <a:schemeClr val="tx1"/>
                </a:solidFill>
                <a:latin typeface="Helvetica"/>
                <a:cs typeface="Helvetica"/>
              </a:rPr>
              <a:t>UNLV – Stanley </a:t>
            </a:r>
            <a:r>
              <a:rPr lang="en-US" sz="1200" dirty="0" err="1">
                <a:solidFill>
                  <a:schemeClr val="tx1"/>
                </a:solidFill>
                <a:latin typeface="Helvetica"/>
                <a:cs typeface="Helvetica"/>
              </a:rPr>
              <a:t>Baronett</a:t>
            </a:r>
            <a:endParaRPr lang="en-US" sz="1200" dirty="0">
              <a:solidFill>
                <a:schemeClr val="tx1"/>
              </a:solidFill>
              <a:latin typeface="Helvetica"/>
              <a:cs typeface="Helvetica"/>
            </a:endParaRPr>
          </a:p>
          <a:p>
            <a:pPr algn="ctr">
              <a:lnSpc>
                <a:spcPct val="116000"/>
              </a:lnSpc>
            </a:pPr>
            <a:r>
              <a:rPr lang="en-US" sz="1200" dirty="0">
                <a:solidFill>
                  <a:schemeClr val="tx1"/>
                </a:solidFill>
                <a:latin typeface="Helvetica"/>
                <a:cs typeface="Helvetica"/>
              </a:rPr>
              <a:t>U Az – </a:t>
            </a:r>
            <a:r>
              <a:rPr lang="en-US" sz="1200" dirty="0" err="1">
                <a:solidFill>
                  <a:schemeClr val="tx1"/>
                </a:solidFill>
                <a:latin typeface="Helvetica"/>
                <a:cs typeface="Helvetica"/>
              </a:rPr>
              <a:t>Eonho</a:t>
            </a:r>
            <a:r>
              <a:rPr lang="en-US" sz="1200" dirty="0">
                <a:solidFill>
                  <a:schemeClr val="tx1"/>
                </a:solidFill>
                <a:latin typeface="Helvetica"/>
                <a:cs typeface="Helvetica"/>
              </a:rPr>
              <a:t> Chang</a:t>
            </a:r>
          </a:p>
          <a:p>
            <a:pPr algn="ctr">
              <a:lnSpc>
                <a:spcPct val="116000"/>
              </a:lnSpc>
            </a:pPr>
            <a:endParaRPr lang="en-US" sz="1200" dirty="0">
              <a:solidFill>
                <a:schemeClr val="tx1"/>
              </a:solidFill>
              <a:latin typeface="Helvetica"/>
              <a:cs typeface="Helvetica"/>
            </a:endParaRPr>
          </a:p>
          <a:p>
            <a:pPr algn="ctr">
              <a:lnSpc>
                <a:spcPct val="116000"/>
              </a:lnSpc>
            </a:pPr>
            <a:r>
              <a:rPr lang="en-US" sz="1200" b="1" dirty="0">
                <a:solidFill>
                  <a:schemeClr val="tx1"/>
                </a:solidFill>
                <a:latin typeface="Helvetica"/>
                <a:cs typeface="Helvetica"/>
              </a:rPr>
              <a:t>Alumni</a:t>
            </a:r>
          </a:p>
          <a:p>
            <a:pPr algn="ctr">
              <a:lnSpc>
                <a:spcPct val="116000"/>
              </a:lnSpc>
            </a:pPr>
            <a:r>
              <a:rPr lang="en-US" sz="1200" dirty="0">
                <a:solidFill>
                  <a:schemeClr val="tx1"/>
                </a:solidFill>
                <a:latin typeface="Helvetica"/>
                <a:cs typeface="Helvetica"/>
              </a:rPr>
              <a:t>Manny </a:t>
            </a:r>
            <a:r>
              <a:rPr lang="en-US" sz="1200" dirty="0" err="1">
                <a:solidFill>
                  <a:schemeClr val="tx1"/>
                </a:solidFill>
                <a:latin typeface="Helvetica"/>
                <a:cs typeface="Helvetica"/>
              </a:rPr>
              <a:t>Cañas</a:t>
            </a:r>
            <a:r>
              <a:rPr lang="en-US" sz="1200" dirty="0">
                <a:solidFill>
                  <a:schemeClr val="tx1"/>
                </a:solidFill>
                <a:latin typeface="Helvetica"/>
                <a:cs typeface="Helvetica"/>
              </a:rPr>
              <a:t> (MSc NMSU), Aleksey </a:t>
            </a:r>
            <a:r>
              <a:rPr lang="en-US" sz="1200" dirty="0" err="1">
                <a:solidFill>
                  <a:schemeClr val="tx1"/>
                </a:solidFill>
                <a:latin typeface="Helvetica"/>
                <a:cs typeface="Helvetica"/>
              </a:rPr>
              <a:t>Mohov</a:t>
            </a:r>
            <a:r>
              <a:rPr lang="en-US" sz="1200" dirty="0">
                <a:solidFill>
                  <a:schemeClr val="tx1"/>
                </a:solidFill>
                <a:latin typeface="Helvetica"/>
                <a:cs typeface="Helvetica"/>
              </a:rPr>
              <a:t> (MSc UNLV), </a:t>
            </a:r>
          </a:p>
          <a:p>
            <a:pPr algn="ctr">
              <a:lnSpc>
                <a:spcPct val="116000"/>
              </a:lnSpc>
            </a:pPr>
            <a:r>
              <a:rPr lang="en-US" sz="1200" dirty="0">
                <a:solidFill>
                  <a:schemeClr val="tx1"/>
                </a:solidFill>
                <a:latin typeface="Helvetica"/>
                <a:cs typeface="Helvetica"/>
              </a:rPr>
              <a:t>Leonardo </a:t>
            </a:r>
            <a:r>
              <a:rPr lang="en-US" sz="1200" dirty="0" err="1">
                <a:solidFill>
                  <a:schemeClr val="tx1"/>
                </a:solidFill>
                <a:latin typeface="Helvetica"/>
                <a:cs typeface="Helvetica"/>
              </a:rPr>
              <a:t>Krapp</a:t>
            </a:r>
            <a:r>
              <a:rPr lang="en-US" sz="1200" dirty="0">
                <a:solidFill>
                  <a:schemeClr val="tx1"/>
                </a:solidFill>
                <a:latin typeface="Helvetica"/>
                <a:cs typeface="Helvetica"/>
              </a:rPr>
              <a:t> (</a:t>
            </a:r>
            <a:r>
              <a:rPr lang="en-US" sz="1200" dirty="0" err="1">
                <a:solidFill>
                  <a:schemeClr val="tx1"/>
                </a:solidFill>
                <a:latin typeface="Helvetica"/>
                <a:cs typeface="Helvetica"/>
              </a:rPr>
              <a:t>UAz</a:t>
            </a:r>
            <a:r>
              <a:rPr lang="en-US" sz="1200" dirty="0">
                <a:solidFill>
                  <a:schemeClr val="tx1"/>
                </a:solidFill>
                <a:latin typeface="Helvetica"/>
                <a:cs typeface="Helvetica"/>
              </a:rPr>
              <a:t> -&gt; Chile),  </a:t>
            </a:r>
          </a:p>
          <a:p>
            <a:pPr algn="ctr">
              <a:lnSpc>
                <a:spcPct val="116000"/>
              </a:lnSpc>
            </a:pPr>
            <a:endParaRPr lang="en-US" sz="1400" i="1" dirty="0">
              <a:solidFill>
                <a:schemeClr val="tx1"/>
              </a:solidFill>
              <a:latin typeface="Helvetica"/>
              <a:cs typeface="Helvetica"/>
            </a:endParaRPr>
          </a:p>
        </p:txBody>
      </p:sp>
      <p:pic>
        <p:nvPicPr>
          <p:cNvPr id="2" name="Picture 1" descr="A person standing outside a building&#10;&#10;Description automatically generated">
            <a:extLst>
              <a:ext uri="{FF2B5EF4-FFF2-40B4-BE49-F238E27FC236}">
                <a16:creationId xmlns:a16="http://schemas.microsoft.com/office/drawing/2014/main" id="{3FDE99D8-CE5D-47F9-93B5-9D824C14DA6D}"/>
              </a:ext>
            </a:extLst>
          </p:cNvPr>
          <p:cNvPicPr>
            <a:picLocks noChangeAspect="1"/>
          </p:cNvPicPr>
          <p:nvPr/>
        </p:nvPicPr>
        <p:blipFill>
          <a:blip r:embed="rId7"/>
          <a:stretch>
            <a:fillRect/>
          </a:stretch>
        </p:blipFill>
        <p:spPr>
          <a:xfrm>
            <a:off x="2077202" y="3939713"/>
            <a:ext cx="669091" cy="666050"/>
          </a:xfrm>
          <a:prstGeom prst="rect">
            <a:avLst/>
          </a:prstGeom>
        </p:spPr>
      </p:pic>
      <p:pic>
        <p:nvPicPr>
          <p:cNvPr id="4" name="Picture 3" descr="A person with short hair wearing a plaid shirt&#10;&#10;Description automatically generated">
            <a:extLst>
              <a:ext uri="{FF2B5EF4-FFF2-40B4-BE49-F238E27FC236}">
                <a16:creationId xmlns:a16="http://schemas.microsoft.com/office/drawing/2014/main" id="{CF121C05-7976-5006-A391-7D7DC7165E07}"/>
              </a:ext>
            </a:extLst>
          </p:cNvPr>
          <p:cNvPicPr>
            <a:picLocks noChangeAspect="1"/>
          </p:cNvPicPr>
          <p:nvPr/>
        </p:nvPicPr>
        <p:blipFill>
          <a:blip r:embed="rId8"/>
          <a:stretch>
            <a:fillRect/>
          </a:stretch>
        </p:blipFill>
        <p:spPr>
          <a:xfrm>
            <a:off x="3426521" y="4050869"/>
            <a:ext cx="575187" cy="575187"/>
          </a:xfrm>
          <a:prstGeom prst="rect">
            <a:avLst/>
          </a:prstGeom>
        </p:spPr>
      </p:pic>
      <p:pic>
        <p:nvPicPr>
          <p:cNvPr id="5" name="Picture 4" descr="A bird on a planet&#10;&#10;AI-generated content may be incorrect.">
            <a:extLst>
              <a:ext uri="{FF2B5EF4-FFF2-40B4-BE49-F238E27FC236}">
                <a16:creationId xmlns:a16="http://schemas.microsoft.com/office/drawing/2014/main" id="{5E7DED28-217A-18CA-82BB-004B75907811}"/>
              </a:ext>
            </a:extLst>
          </p:cNvPr>
          <p:cNvPicPr>
            <a:picLocks noChangeAspect="1"/>
          </p:cNvPicPr>
          <p:nvPr/>
        </p:nvPicPr>
        <p:blipFill>
          <a:blip r:embed="rId9"/>
          <a:stretch>
            <a:fillRect/>
          </a:stretch>
        </p:blipFill>
        <p:spPr>
          <a:xfrm>
            <a:off x="1392820" y="143660"/>
            <a:ext cx="1583787" cy="1583787"/>
          </a:xfrm>
          <a:prstGeom prst="rect">
            <a:avLst/>
          </a:prstGeom>
        </p:spPr>
      </p:pic>
    </p:spTree>
    <p:extLst>
      <p:ext uri="{BB962C8B-B14F-4D97-AF65-F5344CB8AC3E}">
        <p14:creationId xmlns:p14="http://schemas.microsoft.com/office/powerpoint/2010/main" val="319612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13E29-6188-ABF3-CF59-1EF2254F49ED}"/>
            </a:ext>
          </a:extLst>
        </p:cNvPr>
        <p:cNvGrpSpPr/>
        <p:nvPr/>
      </p:nvGrpSpPr>
      <p:grpSpPr>
        <a:xfrm>
          <a:off x="0" y="0"/>
          <a:ext cx="0" cy="0"/>
          <a:chOff x="0" y="0"/>
          <a:chExt cx="0" cy="0"/>
        </a:xfrm>
      </p:grpSpPr>
      <p:pic>
        <p:nvPicPr>
          <p:cNvPr id="4" name="Picture 3" descr="A close-up of a document&#10;&#10;AI-generated content may be incorrect.">
            <a:extLst>
              <a:ext uri="{FF2B5EF4-FFF2-40B4-BE49-F238E27FC236}">
                <a16:creationId xmlns:a16="http://schemas.microsoft.com/office/drawing/2014/main" id="{4444D0DF-6CE4-8C4A-C9D7-B71BB23175CE}"/>
              </a:ext>
            </a:extLst>
          </p:cNvPr>
          <p:cNvPicPr>
            <a:picLocks noChangeAspect="1"/>
          </p:cNvPicPr>
          <p:nvPr/>
        </p:nvPicPr>
        <p:blipFill>
          <a:blip r:embed="rId2"/>
          <a:stretch>
            <a:fillRect/>
          </a:stretch>
        </p:blipFill>
        <p:spPr>
          <a:xfrm>
            <a:off x="1447800" y="0"/>
            <a:ext cx="10198700" cy="6858000"/>
          </a:xfrm>
          <a:prstGeom prst="rect">
            <a:avLst/>
          </a:prstGeom>
        </p:spPr>
      </p:pic>
      <p:sp>
        <p:nvSpPr>
          <p:cNvPr id="2" name="Rectangle 1">
            <a:extLst>
              <a:ext uri="{FF2B5EF4-FFF2-40B4-BE49-F238E27FC236}">
                <a16:creationId xmlns:a16="http://schemas.microsoft.com/office/drawing/2014/main" id="{9531789E-D8CA-A3B6-102D-C2B545D12C04}"/>
              </a:ext>
            </a:extLst>
          </p:cNvPr>
          <p:cNvSpPr/>
          <p:nvPr/>
        </p:nvSpPr>
        <p:spPr>
          <a:xfrm>
            <a:off x="1447800" y="819150"/>
            <a:ext cx="10020300" cy="23050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EE8D579-2609-64D6-F62E-C0B01EF75E6B}"/>
              </a:ext>
            </a:extLst>
          </p:cNvPr>
          <p:cNvSpPr/>
          <p:nvPr/>
        </p:nvSpPr>
        <p:spPr>
          <a:xfrm>
            <a:off x="1600200" y="3429000"/>
            <a:ext cx="1771650" cy="1562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9911EC7-B1FB-A856-805B-AA2CC19B058D}"/>
              </a:ext>
            </a:extLst>
          </p:cNvPr>
          <p:cNvSpPr/>
          <p:nvPr/>
        </p:nvSpPr>
        <p:spPr>
          <a:xfrm>
            <a:off x="84055" y="6317155"/>
            <a:ext cx="1715534" cy="523220"/>
          </a:xfrm>
          <a:prstGeom prst="rect">
            <a:avLst/>
          </a:prstGeom>
        </p:spPr>
        <p:txBody>
          <a:bodyPr wrap="none">
            <a:spAutoFit/>
          </a:bodyPr>
          <a:lstStyle/>
          <a:p>
            <a:pPr algn="ctr"/>
            <a:r>
              <a:rPr lang="en-US" sz="1400" dirty="0">
                <a:latin typeface="Helvetica Light" charset="0"/>
              </a:rPr>
              <a:t>Slide by D. Carrera</a:t>
            </a:r>
          </a:p>
          <a:p>
            <a:pPr algn="ctr"/>
            <a:r>
              <a:rPr lang="en-US" sz="1400" dirty="0">
                <a:latin typeface="Helvetica Light" charset="0"/>
              </a:rPr>
              <a:t>Carrera et al. 2025</a:t>
            </a:r>
            <a:endParaRPr lang="en-US" sz="1400" dirty="0">
              <a:effectLst/>
              <a:latin typeface="Helvetica Light" charset="0"/>
            </a:endParaRPr>
          </a:p>
        </p:txBody>
      </p:sp>
    </p:spTree>
    <p:extLst>
      <p:ext uri="{BB962C8B-B14F-4D97-AF65-F5344CB8AC3E}">
        <p14:creationId xmlns:p14="http://schemas.microsoft.com/office/powerpoint/2010/main" val="1998943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diagram of the stars&#10;&#10;Description automatically generated with medium confidence">
            <a:extLst>
              <a:ext uri="{FF2B5EF4-FFF2-40B4-BE49-F238E27FC236}">
                <a16:creationId xmlns:a16="http://schemas.microsoft.com/office/drawing/2014/main" id="{04318C54-4380-6A8F-CA50-FACD9903C16B}"/>
              </a:ext>
            </a:extLst>
          </p:cNvPr>
          <p:cNvPicPr>
            <a:picLocks noChangeAspect="1"/>
          </p:cNvPicPr>
          <p:nvPr/>
        </p:nvPicPr>
        <p:blipFill>
          <a:blip r:embed="rId3"/>
          <a:stretch>
            <a:fillRect/>
          </a:stretch>
        </p:blipFill>
        <p:spPr>
          <a:xfrm>
            <a:off x="5387783" y="1173913"/>
            <a:ext cx="6482706" cy="4713732"/>
          </a:xfrm>
          <a:prstGeom prst="rect">
            <a:avLst/>
          </a:prstGeom>
        </p:spPr>
      </p:pic>
      <p:pic>
        <p:nvPicPr>
          <p:cNvPr id="4" name="Picture 3" descr="A text on a piece of paper&#10;&#10;Description automatically generated">
            <a:extLst>
              <a:ext uri="{FF2B5EF4-FFF2-40B4-BE49-F238E27FC236}">
                <a16:creationId xmlns:a16="http://schemas.microsoft.com/office/drawing/2014/main" id="{373E2E2C-39FD-DD58-F50D-6AF58836CB26}"/>
              </a:ext>
            </a:extLst>
          </p:cNvPr>
          <p:cNvPicPr>
            <a:picLocks noChangeAspect="1"/>
          </p:cNvPicPr>
          <p:nvPr/>
        </p:nvPicPr>
        <p:blipFill>
          <a:blip r:embed="rId4"/>
          <a:stretch>
            <a:fillRect/>
          </a:stretch>
        </p:blipFill>
        <p:spPr>
          <a:xfrm>
            <a:off x="721895" y="632084"/>
            <a:ext cx="4665888" cy="2616441"/>
          </a:xfrm>
          <a:prstGeom prst="rect">
            <a:avLst/>
          </a:prstGeom>
        </p:spPr>
      </p:pic>
      <p:sp>
        <p:nvSpPr>
          <p:cNvPr id="15" name="Title 1">
            <a:extLst>
              <a:ext uri="{FF2B5EF4-FFF2-40B4-BE49-F238E27FC236}">
                <a16:creationId xmlns:a16="http://schemas.microsoft.com/office/drawing/2014/main" id="{772D193A-3845-2F34-6E50-0A7050AFDEC8}"/>
              </a:ext>
            </a:extLst>
          </p:cNvPr>
          <p:cNvSpPr txBox="1">
            <a:spLocks/>
          </p:cNvSpPr>
          <p:nvPr/>
        </p:nvSpPr>
        <p:spPr bwMode="auto">
          <a:xfrm>
            <a:off x="2195548" y="267030"/>
            <a:ext cx="7800903" cy="69098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9pPr>
          </a:lstStyle>
          <a:p>
            <a:pPr>
              <a:defRPr/>
            </a:pPr>
            <a:r>
              <a:rPr lang="en-US" sz="2400" b="1" dirty="0">
                <a:latin typeface="Helvetica"/>
                <a:cs typeface="Helvetica"/>
              </a:rPr>
              <a:t>The size-density relationship of Kuiper Belt objects</a:t>
            </a:r>
          </a:p>
        </p:txBody>
      </p:sp>
      <p:pic>
        <p:nvPicPr>
          <p:cNvPr id="2" name="Picture 1" descr="A graph with red stars&#10;&#10;Description automatically generated">
            <a:extLst>
              <a:ext uri="{FF2B5EF4-FFF2-40B4-BE49-F238E27FC236}">
                <a16:creationId xmlns:a16="http://schemas.microsoft.com/office/drawing/2014/main" id="{D9BEB7B7-9672-69DD-9A97-71C852944BD8}"/>
              </a:ext>
            </a:extLst>
          </p:cNvPr>
          <p:cNvPicPr>
            <a:picLocks noChangeAspect="1"/>
          </p:cNvPicPr>
          <p:nvPr/>
        </p:nvPicPr>
        <p:blipFill>
          <a:blip r:embed="rId5"/>
          <a:stretch>
            <a:fillRect/>
          </a:stretch>
        </p:blipFill>
        <p:spPr>
          <a:xfrm>
            <a:off x="5227433" y="800959"/>
            <a:ext cx="6908257" cy="5075607"/>
          </a:xfrm>
          <a:prstGeom prst="rect">
            <a:avLst/>
          </a:prstGeom>
        </p:spPr>
      </p:pic>
      <p:sp>
        <p:nvSpPr>
          <p:cNvPr id="3" name="Rectangle 2">
            <a:extLst>
              <a:ext uri="{FF2B5EF4-FFF2-40B4-BE49-F238E27FC236}">
                <a16:creationId xmlns:a16="http://schemas.microsoft.com/office/drawing/2014/main" id="{CAF98208-39E3-36DA-A7C3-BEDB9DB5F684}"/>
              </a:ext>
            </a:extLst>
          </p:cNvPr>
          <p:cNvSpPr/>
          <p:nvPr/>
        </p:nvSpPr>
        <p:spPr>
          <a:xfrm>
            <a:off x="5613806" y="6502117"/>
            <a:ext cx="1601722" cy="461665"/>
          </a:xfrm>
          <a:prstGeom prst="rect">
            <a:avLst/>
          </a:prstGeom>
        </p:spPr>
        <p:txBody>
          <a:bodyPr wrap="none">
            <a:spAutoFit/>
          </a:bodyPr>
          <a:lstStyle/>
          <a:p>
            <a:pPr algn="ctr"/>
            <a:r>
              <a:rPr lang="en-US" sz="1000" dirty="0" err="1">
                <a:latin typeface="Helvetica Light" charset="0"/>
              </a:rPr>
              <a:t>Cañas+Lyra</a:t>
            </a:r>
            <a:r>
              <a:rPr lang="en-US" sz="1000" dirty="0">
                <a:latin typeface="Helvetica Light" charset="0"/>
              </a:rPr>
              <a:t> et al. (2024)</a:t>
            </a:r>
          </a:p>
          <a:p>
            <a:pPr algn="ctr"/>
            <a:endParaRPr lang="en-US" sz="1400" dirty="0">
              <a:effectLst/>
              <a:latin typeface="Helvetica Light" charset="0"/>
            </a:endParaRPr>
          </a:p>
        </p:txBody>
      </p:sp>
      <p:sp>
        <p:nvSpPr>
          <p:cNvPr id="5" name="TextBox 4">
            <a:extLst>
              <a:ext uri="{FF2B5EF4-FFF2-40B4-BE49-F238E27FC236}">
                <a16:creationId xmlns:a16="http://schemas.microsoft.com/office/drawing/2014/main" id="{C9283D92-E671-C3B7-B92C-E313236072EF}"/>
              </a:ext>
            </a:extLst>
          </p:cNvPr>
          <p:cNvSpPr txBox="1"/>
          <p:nvPr/>
        </p:nvSpPr>
        <p:spPr>
          <a:xfrm>
            <a:off x="9480884" y="6027003"/>
            <a:ext cx="2711116" cy="830997"/>
          </a:xfrm>
          <a:prstGeom prst="rect">
            <a:avLst/>
          </a:prstGeom>
          <a:noFill/>
        </p:spPr>
        <p:txBody>
          <a:bodyPr wrap="square">
            <a:spAutoFit/>
          </a:bodyPr>
          <a:lstStyle/>
          <a:p>
            <a:r>
              <a:rPr lang="en-US" sz="800" dirty="0">
                <a:solidFill>
                  <a:schemeClr val="bg2">
                    <a:lumMod val="50000"/>
                  </a:schemeClr>
                </a:solidFill>
                <a:effectLst/>
                <a:latin typeface="Helvetica" pitchFamily="2" charset="0"/>
              </a:rPr>
              <a:t>Data; </a:t>
            </a:r>
            <a:r>
              <a:rPr lang="en-US" sz="800" i="1" dirty="0">
                <a:solidFill>
                  <a:schemeClr val="bg2">
                    <a:lumMod val="50000"/>
                  </a:schemeClr>
                </a:solidFill>
                <a:effectLst/>
                <a:latin typeface="Helvetica" pitchFamily="2" charset="0"/>
              </a:rPr>
              <a:t>Thomas (2000), </a:t>
            </a:r>
            <a:r>
              <a:rPr lang="en-US" sz="800" i="1" dirty="0" err="1">
                <a:solidFill>
                  <a:schemeClr val="bg2">
                    <a:lumMod val="50000"/>
                  </a:schemeClr>
                </a:solidFill>
                <a:effectLst/>
                <a:latin typeface="Helvetica" pitchFamily="2" charset="0"/>
              </a:rPr>
              <a:t>Stansberry</a:t>
            </a:r>
            <a:r>
              <a:rPr lang="en-US" sz="800" i="1" dirty="0">
                <a:solidFill>
                  <a:schemeClr val="bg2">
                    <a:lumMod val="50000"/>
                  </a:schemeClr>
                </a:solidFill>
                <a:effectLst/>
                <a:latin typeface="Helvetica" pitchFamily="2" charset="0"/>
              </a:rPr>
              <a:t> et al. (2006), Grundy et al. (2007), Brown et al. (2011), </a:t>
            </a:r>
            <a:r>
              <a:rPr lang="en-US" sz="800" i="1" dirty="0" err="1">
                <a:solidFill>
                  <a:schemeClr val="bg2">
                    <a:lumMod val="50000"/>
                  </a:schemeClr>
                </a:solidFill>
                <a:effectLst/>
                <a:latin typeface="Helvetica" pitchFamily="2" charset="0"/>
              </a:rPr>
              <a:t>Stansberry</a:t>
            </a:r>
            <a:r>
              <a:rPr lang="en-US" sz="800" i="1" dirty="0">
                <a:solidFill>
                  <a:schemeClr val="bg2">
                    <a:lumMod val="50000"/>
                  </a:schemeClr>
                </a:solidFill>
                <a:effectLst/>
                <a:latin typeface="Helvetica" pitchFamily="2" charset="0"/>
              </a:rPr>
              <a:t> et al. (2012), Brown (2013), </a:t>
            </a:r>
            <a:r>
              <a:rPr lang="en-US" sz="800" i="1" dirty="0" err="1">
                <a:solidFill>
                  <a:schemeClr val="bg2">
                    <a:lumMod val="50000"/>
                  </a:schemeClr>
                </a:solidFill>
                <a:effectLst/>
                <a:latin typeface="Helvetica" pitchFamily="2" charset="0"/>
              </a:rPr>
              <a:t>Fornasier</a:t>
            </a:r>
            <a:r>
              <a:rPr lang="en-US" sz="800" i="1" dirty="0">
                <a:solidFill>
                  <a:schemeClr val="bg2">
                    <a:lumMod val="50000"/>
                  </a:schemeClr>
                </a:solidFill>
                <a:latin typeface="Helvetica" pitchFamily="2" charset="0"/>
              </a:rPr>
              <a:t> </a:t>
            </a:r>
            <a:r>
              <a:rPr lang="en-US" sz="800" i="1" dirty="0">
                <a:solidFill>
                  <a:schemeClr val="bg2">
                    <a:lumMod val="50000"/>
                  </a:schemeClr>
                </a:solidFill>
                <a:effectLst/>
                <a:latin typeface="Helvetica" pitchFamily="2" charset="0"/>
              </a:rPr>
              <a:t>et al. (2013), </a:t>
            </a:r>
            <a:r>
              <a:rPr lang="en-US" sz="800" i="1" dirty="0" err="1">
                <a:solidFill>
                  <a:schemeClr val="bg2">
                    <a:lumMod val="50000"/>
                  </a:schemeClr>
                </a:solidFill>
                <a:effectLst/>
                <a:latin typeface="Helvetica" pitchFamily="2" charset="0"/>
              </a:rPr>
              <a:t>Vilenius</a:t>
            </a:r>
            <a:r>
              <a:rPr lang="en-US" sz="800" i="1" dirty="0">
                <a:solidFill>
                  <a:schemeClr val="bg2">
                    <a:lumMod val="50000"/>
                  </a:schemeClr>
                </a:solidFill>
                <a:effectLst/>
                <a:latin typeface="Helvetica" pitchFamily="2" charset="0"/>
              </a:rPr>
              <a:t>, et al. (2014), Nimmo et al. (2016), Ortiz et al. (2017), Brown and Butler (2017), Grundy et al. (2019), </a:t>
            </a:r>
            <a:r>
              <a:rPr lang="en-US" sz="800" i="1" dirty="0" err="1">
                <a:solidFill>
                  <a:schemeClr val="bg2">
                    <a:lumMod val="50000"/>
                  </a:schemeClr>
                </a:solidFill>
                <a:latin typeface="Helvetica" pitchFamily="2" charset="0"/>
              </a:rPr>
              <a:t>Morgado</a:t>
            </a:r>
            <a:r>
              <a:rPr lang="en-US" sz="800" i="1" dirty="0">
                <a:solidFill>
                  <a:schemeClr val="bg2">
                    <a:lumMod val="50000"/>
                  </a:schemeClr>
                </a:solidFill>
                <a:latin typeface="Helvetica" pitchFamily="2" charset="0"/>
              </a:rPr>
              <a:t> et al. (2023), Pereira et al. (2023).</a:t>
            </a:r>
          </a:p>
        </p:txBody>
      </p:sp>
      <p:pic>
        <p:nvPicPr>
          <p:cNvPr id="10" name="Picture 9" descr="A black text on a white background&#10;&#10;Description automatically generated">
            <a:extLst>
              <a:ext uri="{FF2B5EF4-FFF2-40B4-BE49-F238E27FC236}">
                <a16:creationId xmlns:a16="http://schemas.microsoft.com/office/drawing/2014/main" id="{F4C0454F-9406-1390-9B04-23724E6304C7}"/>
              </a:ext>
            </a:extLst>
          </p:cNvPr>
          <p:cNvPicPr>
            <a:picLocks noChangeAspect="1"/>
          </p:cNvPicPr>
          <p:nvPr/>
        </p:nvPicPr>
        <p:blipFill>
          <a:blip r:embed="rId6"/>
          <a:stretch>
            <a:fillRect/>
          </a:stretch>
        </p:blipFill>
        <p:spPr>
          <a:xfrm>
            <a:off x="416119" y="4682843"/>
            <a:ext cx="4483253" cy="1204802"/>
          </a:xfrm>
          <a:prstGeom prst="rect">
            <a:avLst/>
          </a:prstGeom>
        </p:spPr>
      </p:pic>
      <p:sp>
        <p:nvSpPr>
          <p:cNvPr id="11" name="TextBox 10">
            <a:extLst>
              <a:ext uri="{FF2B5EF4-FFF2-40B4-BE49-F238E27FC236}">
                <a16:creationId xmlns:a16="http://schemas.microsoft.com/office/drawing/2014/main" id="{44299667-EDEA-6DF9-CC97-73B382126E8A}"/>
              </a:ext>
            </a:extLst>
          </p:cNvPr>
          <p:cNvSpPr txBox="1"/>
          <p:nvPr/>
        </p:nvSpPr>
        <p:spPr>
          <a:xfrm>
            <a:off x="611541" y="3444073"/>
            <a:ext cx="2844048" cy="923330"/>
          </a:xfrm>
          <a:prstGeom prst="rect">
            <a:avLst/>
          </a:prstGeom>
          <a:noFill/>
        </p:spPr>
        <p:txBody>
          <a:bodyPr wrap="none" rtlCol="0">
            <a:spAutoFit/>
          </a:bodyPr>
          <a:lstStyle/>
          <a:p>
            <a:pPr marL="285750" indent="-285750">
              <a:buFont typeface="Arial" panose="020B0604020202020204" pitchFamily="34" charset="0"/>
              <a:buChar char="•"/>
            </a:pPr>
            <a:r>
              <a:rPr lang="en-US" sz="1200" dirty="0">
                <a:solidFill>
                  <a:schemeClr val="tx1">
                    <a:lumMod val="50000"/>
                    <a:lumOff val="50000"/>
                  </a:schemeClr>
                </a:solidFill>
                <a:latin typeface="Helvetica" pitchFamily="2" charset="0"/>
              </a:rPr>
              <a:t>Extremely low porosity; </a:t>
            </a:r>
          </a:p>
          <a:p>
            <a:pPr marL="285750" indent="-285750">
              <a:buFont typeface="Arial" panose="020B0604020202020204" pitchFamily="34" charset="0"/>
              <a:buChar char="•"/>
            </a:pPr>
            <a:r>
              <a:rPr lang="en-US" sz="1200" dirty="0">
                <a:solidFill>
                  <a:schemeClr val="tx1">
                    <a:lumMod val="50000"/>
                    <a:lumOff val="50000"/>
                  </a:schemeClr>
                </a:solidFill>
                <a:latin typeface="Helvetica" pitchFamily="2" charset="0"/>
              </a:rPr>
              <a:t>Biased sample; </a:t>
            </a:r>
          </a:p>
          <a:p>
            <a:pPr marL="285750" indent="-285750">
              <a:buFont typeface="Arial" panose="020B0604020202020204" pitchFamily="34" charset="0"/>
              <a:buChar char="•"/>
            </a:pPr>
            <a:r>
              <a:rPr lang="en-US" sz="1200" dirty="0">
                <a:solidFill>
                  <a:schemeClr val="tx1">
                    <a:lumMod val="50000"/>
                    <a:lumOff val="50000"/>
                  </a:schemeClr>
                </a:solidFill>
                <a:latin typeface="Helvetica" pitchFamily="2" charset="0"/>
              </a:rPr>
              <a:t>Compaction through giant impacts</a:t>
            </a:r>
            <a:r>
              <a:rPr lang="en-US" sz="1200" dirty="0">
                <a:latin typeface="Helvetica" pitchFamily="2" charset="0"/>
              </a:rPr>
              <a:t> </a:t>
            </a:r>
          </a:p>
          <a:p>
            <a:endParaRPr lang="en-US" dirty="0"/>
          </a:p>
        </p:txBody>
      </p:sp>
      <p:sp>
        <p:nvSpPr>
          <p:cNvPr id="14" name="Rectangle 13">
            <a:extLst>
              <a:ext uri="{FF2B5EF4-FFF2-40B4-BE49-F238E27FC236}">
                <a16:creationId xmlns:a16="http://schemas.microsoft.com/office/drawing/2014/main" id="{72BD845B-43C1-A2CC-9D8B-6947C4B678E2}"/>
              </a:ext>
            </a:extLst>
          </p:cNvPr>
          <p:cNvSpPr/>
          <p:nvPr/>
        </p:nvSpPr>
        <p:spPr>
          <a:xfrm>
            <a:off x="1966493" y="5383839"/>
            <a:ext cx="2778502" cy="237407"/>
          </a:xfrm>
          <a:prstGeom prst="rect">
            <a:avLst/>
          </a:prstGeom>
          <a:solidFill>
            <a:srgbClr val="FFFF00">
              <a:alpha val="279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2" name="Rectangle 11">
            <a:extLst>
              <a:ext uri="{FF2B5EF4-FFF2-40B4-BE49-F238E27FC236}">
                <a16:creationId xmlns:a16="http://schemas.microsoft.com/office/drawing/2014/main" id="{02C96F4D-57AC-853D-3A23-570AA66D1D45}"/>
              </a:ext>
            </a:extLst>
          </p:cNvPr>
          <p:cNvSpPr/>
          <p:nvPr/>
        </p:nvSpPr>
        <p:spPr>
          <a:xfrm>
            <a:off x="611541" y="4686635"/>
            <a:ext cx="2982576" cy="181927"/>
          </a:xfrm>
          <a:prstGeom prst="rect">
            <a:avLst/>
          </a:prstGeom>
          <a:solidFill>
            <a:srgbClr val="FFFF00">
              <a:alpha val="279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pic>
        <p:nvPicPr>
          <p:cNvPr id="18" name="Picture 17" descr="A text on a white background&#10;&#10;Description automatically generated">
            <a:extLst>
              <a:ext uri="{FF2B5EF4-FFF2-40B4-BE49-F238E27FC236}">
                <a16:creationId xmlns:a16="http://schemas.microsoft.com/office/drawing/2014/main" id="{C01A09C4-3715-521B-C9F6-69903CA01B86}"/>
              </a:ext>
            </a:extLst>
          </p:cNvPr>
          <p:cNvPicPr>
            <a:picLocks noChangeAspect="1"/>
          </p:cNvPicPr>
          <p:nvPr/>
        </p:nvPicPr>
        <p:blipFill>
          <a:blip r:embed="rId7"/>
          <a:stretch>
            <a:fillRect/>
          </a:stretch>
        </p:blipFill>
        <p:spPr>
          <a:xfrm>
            <a:off x="416119" y="1822963"/>
            <a:ext cx="4142856" cy="1425561"/>
          </a:xfrm>
          <a:prstGeom prst="rect">
            <a:avLst/>
          </a:prstGeom>
        </p:spPr>
      </p:pic>
      <p:sp>
        <p:nvSpPr>
          <p:cNvPr id="19" name="Rectangle 18">
            <a:extLst>
              <a:ext uri="{FF2B5EF4-FFF2-40B4-BE49-F238E27FC236}">
                <a16:creationId xmlns:a16="http://schemas.microsoft.com/office/drawing/2014/main" id="{B43D12A1-1F0E-B95E-7076-808F5DF1EADE}"/>
              </a:ext>
            </a:extLst>
          </p:cNvPr>
          <p:cNvSpPr/>
          <p:nvPr/>
        </p:nvSpPr>
        <p:spPr>
          <a:xfrm>
            <a:off x="422865" y="5617907"/>
            <a:ext cx="4322130" cy="237407"/>
          </a:xfrm>
          <a:prstGeom prst="rect">
            <a:avLst/>
          </a:prstGeom>
          <a:solidFill>
            <a:srgbClr val="FFFF00">
              <a:alpha val="279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6" name="Rectangle 5">
            <a:extLst>
              <a:ext uri="{FF2B5EF4-FFF2-40B4-BE49-F238E27FC236}">
                <a16:creationId xmlns:a16="http://schemas.microsoft.com/office/drawing/2014/main" id="{7279F39D-0E4E-3040-FC49-539782E4DA94}"/>
              </a:ext>
            </a:extLst>
          </p:cNvPr>
          <p:cNvSpPr/>
          <p:nvPr/>
        </p:nvSpPr>
        <p:spPr>
          <a:xfrm>
            <a:off x="1684107" y="2719441"/>
            <a:ext cx="2982576" cy="181927"/>
          </a:xfrm>
          <a:prstGeom prst="rect">
            <a:avLst/>
          </a:prstGeom>
          <a:solidFill>
            <a:srgbClr val="FFFF00">
              <a:alpha val="279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8" name="Rectangle 7">
            <a:extLst>
              <a:ext uri="{FF2B5EF4-FFF2-40B4-BE49-F238E27FC236}">
                <a16:creationId xmlns:a16="http://schemas.microsoft.com/office/drawing/2014/main" id="{70E2EDB3-A90D-D4D9-3DBD-D85AFC205350}"/>
              </a:ext>
            </a:extLst>
          </p:cNvPr>
          <p:cNvSpPr/>
          <p:nvPr/>
        </p:nvSpPr>
        <p:spPr>
          <a:xfrm>
            <a:off x="523587" y="2870094"/>
            <a:ext cx="4035387" cy="226822"/>
          </a:xfrm>
          <a:prstGeom prst="rect">
            <a:avLst/>
          </a:prstGeom>
          <a:solidFill>
            <a:srgbClr val="FFFF00">
              <a:alpha val="279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9" name="Rectangle 8">
            <a:extLst>
              <a:ext uri="{FF2B5EF4-FFF2-40B4-BE49-F238E27FC236}">
                <a16:creationId xmlns:a16="http://schemas.microsoft.com/office/drawing/2014/main" id="{AE5B847A-81F1-DF78-3C1E-8A31460B094A}"/>
              </a:ext>
            </a:extLst>
          </p:cNvPr>
          <p:cNvSpPr/>
          <p:nvPr/>
        </p:nvSpPr>
        <p:spPr>
          <a:xfrm>
            <a:off x="443215" y="3037868"/>
            <a:ext cx="990169" cy="226822"/>
          </a:xfrm>
          <a:prstGeom prst="rect">
            <a:avLst/>
          </a:prstGeom>
          <a:solidFill>
            <a:srgbClr val="FFFF00">
              <a:alpha val="279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Tree>
    <p:extLst>
      <p:ext uri="{BB962C8B-B14F-4D97-AF65-F5344CB8AC3E}">
        <p14:creationId xmlns:p14="http://schemas.microsoft.com/office/powerpoint/2010/main" val="167879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4" grpId="0" animBg="1"/>
      <p:bldP spid="12" grpId="0" animBg="1"/>
      <p:bldP spid="19" grpId="0" animBg="1"/>
      <p:bldP spid="6"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4CF971-209E-B44C-F49F-EDC99A45941C}"/>
              </a:ext>
            </a:extLst>
          </p:cNvPr>
          <p:cNvSpPr/>
          <p:nvPr/>
        </p:nvSpPr>
        <p:spPr>
          <a:xfrm>
            <a:off x="5303959" y="6566586"/>
            <a:ext cx="1584088" cy="246221"/>
          </a:xfrm>
          <a:prstGeom prst="rect">
            <a:avLst/>
          </a:prstGeom>
        </p:spPr>
        <p:txBody>
          <a:bodyPr wrap="none">
            <a:spAutoFit/>
          </a:bodyPr>
          <a:lstStyle/>
          <a:p>
            <a:pPr algn="ctr"/>
            <a:r>
              <a:rPr lang="en-US" sz="1000" dirty="0" err="1">
                <a:latin typeface="Helvetica Light" charset="0"/>
              </a:rPr>
              <a:t>Bierson</a:t>
            </a:r>
            <a:r>
              <a:rPr lang="en-US" sz="1000" dirty="0">
                <a:latin typeface="Helvetica Light" charset="0"/>
              </a:rPr>
              <a:t> &amp; Nimmo (2019)</a:t>
            </a:r>
            <a:endParaRPr lang="en-US" sz="1000" dirty="0">
              <a:effectLst/>
              <a:latin typeface="Helvetica Light" charset="0"/>
            </a:endParaRPr>
          </a:p>
        </p:txBody>
      </p:sp>
      <p:pic>
        <p:nvPicPr>
          <p:cNvPr id="6" name="Picture 5">
            <a:extLst>
              <a:ext uri="{FF2B5EF4-FFF2-40B4-BE49-F238E27FC236}">
                <a16:creationId xmlns:a16="http://schemas.microsoft.com/office/drawing/2014/main" id="{5BD03915-A6A5-5FF6-2E8A-B239C733757E}"/>
              </a:ext>
            </a:extLst>
          </p:cNvPr>
          <p:cNvPicPr>
            <a:picLocks noChangeAspect="1"/>
          </p:cNvPicPr>
          <p:nvPr/>
        </p:nvPicPr>
        <p:blipFill>
          <a:blip r:embed="rId3"/>
          <a:stretch>
            <a:fillRect/>
          </a:stretch>
        </p:blipFill>
        <p:spPr>
          <a:xfrm>
            <a:off x="3802461" y="1027487"/>
            <a:ext cx="5806631" cy="5424616"/>
          </a:xfrm>
          <a:prstGeom prst="rect">
            <a:avLst/>
          </a:prstGeom>
        </p:spPr>
      </p:pic>
      <p:sp>
        <p:nvSpPr>
          <p:cNvPr id="7" name="TextBox 6">
            <a:extLst>
              <a:ext uri="{FF2B5EF4-FFF2-40B4-BE49-F238E27FC236}">
                <a16:creationId xmlns:a16="http://schemas.microsoft.com/office/drawing/2014/main" id="{00587DFC-B217-2222-E874-B2B36CEDFCEA}"/>
              </a:ext>
            </a:extLst>
          </p:cNvPr>
          <p:cNvSpPr txBox="1"/>
          <p:nvPr/>
        </p:nvSpPr>
        <p:spPr>
          <a:xfrm>
            <a:off x="5353808" y="1963401"/>
            <a:ext cx="1484381" cy="369332"/>
          </a:xfrm>
          <a:prstGeom prst="rect">
            <a:avLst/>
          </a:prstGeom>
          <a:noFill/>
        </p:spPr>
        <p:txBody>
          <a:bodyPr wrap="none" rtlCol="0">
            <a:spAutoFit/>
          </a:bodyPr>
          <a:lstStyle/>
          <a:p>
            <a:r>
              <a:rPr lang="en-US" i="1" dirty="0">
                <a:solidFill>
                  <a:schemeClr val="accent2"/>
                </a:solidFill>
              </a:rPr>
              <a:t>Fully compact</a:t>
            </a:r>
          </a:p>
        </p:txBody>
      </p:sp>
      <p:sp>
        <p:nvSpPr>
          <p:cNvPr id="3" name="TextBox 2">
            <a:extLst>
              <a:ext uri="{FF2B5EF4-FFF2-40B4-BE49-F238E27FC236}">
                <a16:creationId xmlns:a16="http://schemas.microsoft.com/office/drawing/2014/main" id="{D4E270DE-33FA-1941-B8CC-ED8EB59DB084}"/>
              </a:ext>
            </a:extLst>
          </p:cNvPr>
          <p:cNvSpPr txBox="1"/>
          <p:nvPr/>
        </p:nvSpPr>
        <p:spPr>
          <a:xfrm>
            <a:off x="282072" y="4729783"/>
            <a:ext cx="3263722" cy="1754326"/>
          </a:xfrm>
          <a:prstGeom prst="rect">
            <a:avLst/>
          </a:prstGeom>
          <a:noFill/>
        </p:spPr>
        <p:txBody>
          <a:bodyPr wrap="square" rtlCol="0">
            <a:spAutoFit/>
          </a:bodyPr>
          <a:lstStyle/>
          <a:p>
            <a:r>
              <a:rPr lang="en-US" b="1" dirty="0"/>
              <a:t>    Assumptions</a:t>
            </a:r>
          </a:p>
          <a:p>
            <a:pPr marL="742950" lvl="1" indent="-285750">
              <a:buFont typeface="Arial" panose="020B0604020202020204" pitchFamily="34" charset="0"/>
              <a:buChar char="•"/>
            </a:pPr>
            <a:r>
              <a:rPr lang="en-US" dirty="0"/>
              <a:t>Constant composition at birth and growth</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Growth by planetesimal accretion</a:t>
            </a:r>
          </a:p>
        </p:txBody>
      </p:sp>
      <p:sp>
        <p:nvSpPr>
          <p:cNvPr id="4" name="Title 1">
            <a:extLst>
              <a:ext uri="{FF2B5EF4-FFF2-40B4-BE49-F238E27FC236}">
                <a16:creationId xmlns:a16="http://schemas.microsoft.com/office/drawing/2014/main" id="{40A14CCC-83C6-8B5A-111F-3B7656BDD960}"/>
              </a:ext>
            </a:extLst>
          </p:cNvPr>
          <p:cNvSpPr txBox="1">
            <a:spLocks/>
          </p:cNvSpPr>
          <p:nvPr/>
        </p:nvSpPr>
        <p:spPr bwMode="auto">
          <a:xfrm>
            <a:off x="2195548" y="267030"/>
            <a:ext cx="7800903" cy="69098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9pPr>
          </a:lstStyle>
          <a:p>
            <a:pPr>
              <a:defRPr/>
            </a:pPr>
            <a:r>
              <a:rPr lang="en-US" sz="2400" b="1" dirty="0">
                <a:latin typeface="Helvetica"/>
                <a:cs typeface="Helvetica"/>
              </a:rPr>
              <a:t>Previous best bet: </a:t>
            </a:r>
          </a:p>
          <a:p>
            <a:pPr>
              <a:defRPr/>
            </a:pPr>
            <a:r>
              <a:rPr lang="en-US" sz="2400" b="1" dirty="0">
                <a:latin typeface="Helvetica"/>
                <a:cs typeface="Helvetica"/>
              </a:rPr>
              <a:t>Porosity removal by gravitational compaction</a:t>
            </a:r>
          </a:p>
        </p:txBody>
      </p:sp>
      <p:sp>
        <p:nvSpPr>
          <p:cNvPr id="9" name="TextBox 8">
            <a:extLst>
              <a:ext uri="{FF2B5EF4-FFF2-40B4-BE49-F238E27FC236}">
                <a16:creationId xmlns:a16="http://schemas.microsoft.com/office/drawing/2014/main" id="{879F6C50-B8A9-9A3B-FA7A-1F636FE36D8D}"/>
              </a:ext>
            </a:extLst>
          </p:cNvPr>
          <p:cNvSpPr txBox="1"/>
          <p:nvPr/>
        </p:nvSpPr>
        <p:spPr>
          <a:xfrm>
            <a:off x="9448907" y="5022171"/>
            <a:ext cx="2048959" cy="307777"/>
          </a:xfrm>
          <a:prstGeom prst="rect">
            <a:avLst/>
          </a:prstGeom>
          <a:noFill/>
        </p:spPr>
        <p:txBody>
          <a:bodyPr wrap="none" rtlCol="0">
            <a:spAutoFit/>
          </a:bodyPr>
          <a:lstStyle/>
          <a:p>
            <a:r>
              <a:rPr lang="en-US" sz="1400" i="1" dirty="0">
                <a:latin typeface="Helvetica" pitchFamily="2" charset="0"/>
              </a:rPr>
              <a:t>F</a:t>
            </a:r>
            <a:r>
              <a:rPr lang="en-US" sz="1400" i="1" baseline="-25000" dirty="0">
                <a:latin typeface="Helvetica" pitchFamily="2" charset="0"/>
              </a:rPr>
              <a:t>m</a:t>
            </a:r>
            <a:r>
              <a:rPr lang="en-US" sz="1400" dirty="0">
                <a:latin typeface="Helvetica" pitchFamily="2" charset="0"/>
              </a:rPr>
              <a:t> = rock mass fraction</a:t>
            </a:r>
          </a:p>
        </p:txBody>
      </p:sp>
      <p:cxnSp>
        <p:nvCxnSpPr>
          <p:cNvPr id="11" name="Straight Connector 10">
            <a:extLst>
              <a:ext uri="{FF2B5EF4-FFF2-40B4-BE49-F238E27FC236}">
                <a16:creationId xmlns:a16="http://schemas.microsoft.com/office/drawing/2014/main" id="{A878AFBB-76E5-A64E-4B8F-618E54ABDF73}"/>
              </a:ext>
            </a:extLst>
          </p:cNvPr>
          <p:cNvCxnSpPr>
            <a:cxnSpLocks/>
          </p:cNvCxnSpPr>
          <p:nvPr/>
        </p:nvCxnSpPr>
        <p:spPr>
          <a:xfrm>
            <a:off x="1019160" y="5209331"/>
            <a:ext cx="2255831" cy="124277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6CCAAFA-EDFC-E571-14C4-DBD03F71D642}"/>
              </a:ext>
            </a:extLst>
          </p:cNvPr>
          <p:cNvCxnSpPr>
            <a:cxnSpLocks/>
          </p:cNvCxnSpPr>
          <p:nvPr/>
        </p:nvCxnSpPr>
        <p:spPr>
          <a:xfrm flipH="1">
            <a:off x="1019160" y="5115697"/>
            <a:ext cx="2255831" cy="13684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3F67301-5CD1-D6C7-73C0-C6B597680345}"/>
              </a:ext>
            </a:extLst>
          </p:cNvPr>
          <p:cNvSpPr txBox="1"/>
          <p:nvPr/>
        </p:nvSpPr>
        <p:spPr>
          <a:xfrm>
            <a:off x="-1" y="1092265"/>
            <a:ext cx="3802462" cy="1200329"/>
          </a:xfrm>
          <a:prstGeom prst="rect">
            <a:avLst/>
          </a:prstGeom>
          <a:noFill/>
        </p:spPr>
        <p:txBody>
          <a:bodyPr wrap="square">
            <a:spAutoFit/>
          </a:bodyPr>
          <a:lstStyle/>
          <a:p>
            <a:r>
              <a:rPr lang="en-US" b="1" i="0" dirty="0">
                <a:solidFill>
                  <a:srgbClr val="050505"/>
                </a:solidFill>
                <a:effectLst/>
                <a:latin typeface="Helvetica" pitchFamily="2" charset="0"/>
              </a:rPr>
              <a:t>      Problem</a:t>
            </a:r>
          </a:p>
          <a:p>
            <a:pPr lvl="1"/>
            <a:endParaRPr lang="en-US" dirty="0">
              <a:solidFill>
                <a:srgbClr val="050505"/>
              </a:solidFill>
              <a:latin typeface="Helvetica" pitchFamily="2" charset="0"/>
            </a:endParaRPr>
          </a:p>
          <a:p>
            <a:pPr marL="742950" lvl="1" indent="-285750">
              <a:buFont typeface="Arial" panose="020B0604020202020204" pitchFamily="34" charset="0"/>
              <a:buChar char="•"/>
            </a:pPr>
            <a:r>
              <a:rPr lang="en-US" dirty="0">
                <a:solidFill>
                  <a:srgbClr val="050505"/>
                </a:solidFill>
                <a:latin typeface="Helvetica" pitchFamily="2" charset="0"/>
              </a:rPr>
              <a:t>Timing! </a:t>
            </a:r>
            <a:r>
              <a:rPr lang="en-US" baseline="30000" dirty="0">
                <a:solidFill>
                  <a:srgbClr val="050505"/>
                </a:solidFill>
                <a:latin typeface="Helvetica" pitchFamily="2" charset="0"/>
              </a:rPr>
              <a:t>26</a:t>
            </a:r>
            <a:r>
              <a:rPr lang="en-US" dirty="0">
                <a:solidFill>
                  <a:srgbClr val="050505"/>
                </a:solidFill>
                <a:latin typeface="Helvetica" pitchFamily="2" charset="0"/>
              </a:rPr>
              <a:t>Al would melt if formed within 4 </a:t>
            </a:r>
            <a:r>
              <a:rPr lang="en-US" dirty="0" err="1">
                <a:solidFill>
                  <a:srgbClr val="050505"/>
                </a:solidFill>
                <a:latin typeface="Helvetica" pitchFamily="2" charset="0"/>
              </a:rPr>
              <a:t>Myr</a:t>
            </a:r>
            <a:endParaRPr lang="en-US" dirty="0">
              <a:latin typeface="Helvetica" pitchFamily="2" charset="0"/>
            </a:endParaRPr>
          </a:p>
        </p:txBody>
      </p:sp>
      <p:pic>
        <p:nvPicPr>
          <p:cNvPr id="8" name="Picture 7">
            <a:extLst>
              <a:ext uri="{FF2B5EF4-FFF2-40B4-BE49-F238E27FC236}">
                <a16:creationId xmlns:a16="http://schemas.microsoft.com/office/drawing/2014/main" id="{3C8CAFB5-27B7-3A26-AC27-AA2E32602484}"/>
              </a:ext>
            </a:extLst>
          </p:cNvPr>
          <p:cNvPicPr>
            <a:picLocks noChangeAspect="1"/>
          </p:cNvPicPr>
          <p:nvPr/>
        </p:nvPicPr>
        <p:blipFill>
          <a:blip r:embed="rId4"/>
          <a:stretch>
            <a:fillRect/>
          </a:stretch>
        </p:blipFill>
        <p:spPr>
          <a:xfrm>
            <a:off x="1346121" y="2652413"/>
            <a:ext cx="1135132" cy="1485576"/>
          </a:xfrm>
          <a:prstGeom prst="rect">
            <a:avLst/>
          </a:prstGeom>
        </p:spPr>
      </p:pic>
    </p:spTree>
    <p:extLst>
      <p:ext uri="{BB962C8B-B14F-4D97-AF65-F5344CB8AC3E}">
        <p14:creationId xmlns:p14="http://schemas.microsoft.com/office/powerpoint/2010/main" val="269084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99FC2E-5F94-6360-E981-A599DD8955F7}"/>
              </a:ext>
            </a:extLst>
          </p:cNvPr>
          <p:cNvPicPr>
            <a:picLocks noChangeAspect="1"/>
          </p:cNvPicPr>
          <p:nvPr/>
        </p:nvPicPr>
        <p:blipFill>
          <a:blip r:embed="rId3"/>
          <a:stretch>
            <a:fillRect/>
          </a:stretch>
        </p:blipFill>
        <p:spPr>
          <a:xfrm>
            <a:off x="5078218" y="1354277"/>
            <a:ext cx="6633190" cy="4433950"/>
          </a:xfrm>
          <a:prstGeom prst="rect">
            <a:avLst/>
          </a:prstGeom>
        </p:spPr>
      </p:pic>
      <p:sp>
        <p:nvSpPr>
          <p:cNvPr id="5" name="Title 1">
            <a:extLst>
              <a:ext uri="{FF2B5EF4-FFF2-40B4-BE49-F238E27FC236}">
                <a16:creationId xmlns:a16="http://schemas.microsoft.com/office/drawing/2014/main" id="{3281D2CB-1ECE-0493-C82B-183D350A595C}"/>
              </a:ext>
            </a:extLst>
          </p:cNvPr>
          <p:cNvSpPr txBox="1">
            <a:spLocks/>
          </p:cNvSpPr>
          <p:nvPr/>
        </p:nvSpPr>
        <p:spPr bwMode="auto">
          <a:xfrm>
            <a:off x="2195548" y="267030"/>
            <a:ext cx="7800903" cy="69098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9pPr>
          </a:lstStyle>
          <a:p>
            <a:pPr>
              <a:defRPr/>
            </a:pPr>
            <a:r>
              <a:rPr lang="en-US" sz="2400" b="1" dirty="0">
                <a:latin typeface="Helvetica"/>
                <a:cs typeface="Helvetica"/>
              </a:rPr>
              <a:t>Abandoning Constant Composition</a:t>
            </a:r>
          </a:p>
        </p:txBody>
      </p:sp>
      <p:sp>
        <p:nvSpPr>
          <p:cNvPr id="6" name="Rectangle 5">
            <a:extLst>
              <a:ext uri="{FF2B5EF4-FFF2-40B4-BE49-F238E27FC236}">
                <a16:creationId xmlns:a16="http://schemas.microsoft.com/office/drawing/2014/main" id="{E3BA587A-CC93-CFB0-9B2D-542D56494EAF}"/>
              </a:ext>
            </a:extLst>
          </p:cNvPr>
          <p:cNvSpPr/>
          <p:nvPr/>
        </p:nvSpPr>
        <p:spPr>
          <a:xfrm>
            <a:off x="5191146" y="6437081"/>
            <a:ext cx="1587294" cy="307777"/>
          </a:xfrm>
          <a:prstGeom prst="rect">
            <a:avLst/>
          </a:prstGeom>
        </p:spPr>
        <p:txBody>
          <a:bodyPr wrap="none">
            <a:spAutoFit/>
          </a:bodyPr>
          <a:lstStyle/>
          <a:p>
            <a:pPr algn="ctr"/>
            <a:r>
              <a:rPr lang="en-US" sz="1400" dirty="0">
                <a:latin typeface="Helvetica Light" charset="0"/>
              </a:rPr>
              <a:t>Powell et al. 2022</a:t>
            </a:r>
            <a:endParaRPr lang="en-US" sz="1400" dirty="0">
              <a:effectLst/>
              <a:latin typeface="Helvetica Light" charset="0"/>
            </a:endParaRPr>
          </a:p>
        </p:txBody>
      </p:sp>
      <p:sp>
        <p:nvSpPr>
          <p:cNvPr id="7" name="TextBox 6">
            <a:extLst>
              <a:ext uri="{FF2B5EF4-FFF2-40B4-BE49-F238E27FC236}">
                <a16:creationId xmlns:a16="http://schemas.microsoft.com/office/drawing/2014/main" id="{006202C6-0DCD-FFDC-A086-43747FF9D476}"/>
              </a:ext>
            </a:extLst>
          </p:cNvPr>
          <p:cNvSpPr txBox="1"/>
          <p:nvPr/>
        </p:nvSpPr>
        <p:spPr>
          <a:xfrm>
            <a:off x="10206681" y="5545567"/>
            <a:ext cx="1758751" cy="369332"/>
          </a:xfrm>
          <a:prstGeom prst="rect">
            <a:avLst/>
          </a:prstGeom>
          <a:noFill/>
        </p:spPr>
        <p:txBody>
          <a:bodyPr wrap="none" rtlCol="0">
            <a:spAutoFit/>
          </a:bodyPr>
          <a:lstStyle/>
          <a:p>
            <a:r>
              <a:rPr lang="en-US" dirty="0">
                <a:solidFill>
                  <a:schemeClr val="accent6"/>
                </a:solidFill>
                <a:latin typeface="Times New Roman" panose="02020603050405020304" pitchFamily="18" charset="0"/>
                <a:cs typeface="Times New Roman" panose="02020603050405020304" pitchFamily="18" charset="0"/>
              </a:rPr>
              <a:t>Ice coated grains</a:t>
            </a:r>
          </a:p>
        </p:txBody>
      </p:sp>
      <p:sp>
        <p:nvSpPr>
          <p:cNvPr id="8" name="TextBox 7">
            <a:extLst>
              <a:ext uri="{FF2B5EF4-FFF2-40B4-BE49-F238E27FC236}">
                <a16:creationId xmlns:a16="http://schemas.microsoft.com/office/drawing/2014/main" id="{93A7CF6B-93CA-679F-78AE-0B985EF2E403}"/>
              </a:ext>
            </a:extLst>
          </p:cNvPr>
          <p:cNvSpPr txBox="1"/>
          <p:nvPr/>
        </p:nvSpPr>
        <p:spPr>
          <a:xfrm>
            <a:off x="10206681" y="5806280"/>
            <a:ext cx="1524776" cy="369332"/>
          </a:xfrm>
          <a:prstGeom prst="rect">
            <a:avLst/>
          </a:prstGeom>
          <a:noFill/>
        </p:spPr>
        <p:txBody>
          <a:bodyPr wrap="none" rtlCol="0">
            <a:spAutoFit/>
          </a:bodyPr>
          <a:lstStyle/>
          <a:p>
            <a:r>
              <a:rPr lang="en-US" dirty="0">
                <a:solidFill>
                  <a:schemeClr val="accent1"/>
                </a:solidFill>
                <a:latin typeface="Times New Roman" panose="02020603050405020304" pitchFamily="18" charset="0"/>
                <a:cs typeface="Times New Roman" panose="02020603050405020304" pitchFamily="18" charset="0"/>
              </a:rPr>
              <a:t>Ice-free grains</a:t>
            </a:r>
          </a:p>
        </p:txBody>
      </p:sp>
      <p:sp>
        <p:nvSpPr>
          <p:cNvPr id="9" name="TextBox 8">
            <a:extLst>
              <a:ext uri="{FF2B5EF4-FFF2-40B4-BE49-F238E27FC236}">
                <a16:creationId xmlns:a16="http://schemas.microsoft.com/office/drawing/2014/main" id="{B36F5321-C118-E5B1-AE01-E2D0587DF9B2}"/>
              </a:ext>
            </a:extLst>
          </p:cNvPr>
          <p:cNvSpPr txBox="1"/>
          <p:nvPr/>
        </p:nvSpPr>
        <p:spPr>
          <a:xfrm>
            <a:off x="480592" y="1496813"/>
            <a:ext cx="4597626" cy="1569660"/>
          </a:xfrm>
          <a:prstGeom prst="rect">
            <a:avLst/>
          </a:prstGeom>
          <a:noFill/>
        </p:spPr>
        <p:txBody>
          <a:bodyPr wrap="square" rtlCol="0">
            <a:spAutoFit/>
          </a:bodyPr>
          <a:lstStyle/>
          <a:p>
            <a:r>
              <a:rPr lang="en-US" sz="1600" dirty="0">
                <a:latin typeface="Helvetica" pitchFamily="2" charset="0"/>
              </a:rPr>
              <a:t>Heating and UV irradiation remove ice on </a:t>
            </a:r>
            <a:r>
              <a:rPr lang="en-US" sz="1600" dirty="0" err="1">
                <a:latin typeface="Helvetica" pitchFamily="2" charset="0"/>
              </a:rPr>
              <a:t>Myr</a:t>
            </a:r>
            <a:r>
              <a:rPr lang="en-US" sz="1600" dirty="0">
                <a:latin typeface="Helvetica" pitchFamily="2" charset="0"/>
              </a:rPr>
              <a:t> timescales (Harrison &amp; Schoen 1967)</a:t>
            </a:r>
          </a:p>
          <a:p>
            <a:endParaRPr lang="en-US" sz="1600" dirty="0">
              <a:latin typeface="Helvetica" pitchFamily="2" charset="0"/>
            </a:endParaRPr>
          </a:p>
          <a:p>
            <a:pPr marL="285750" indent="-285750">
              <a:buFont typeface="Arial" panose="020B0604020202020204" pitchFamily="34" charset="0"/>
              <a:buChar char="•"/>
            </a:pPr>
            <a:r>
              <a:rPr lang="en-US" sz="1600" dirty="0">
                <a:latin typeface="Helvetica" pitchFamily="2" charset="0"/>
              </a:rPr>
              <a:t>Small grains lofted in the atmosphere lose ice</a:t>
            </a:r>
          </a:p>
          <a:p>
            <a:pPr marL="285750" indent="-285750">
              <a:buFont typeface="Arial" panose="020B0604020202020204" pitchFamily="34" charset="0"/>
              <a:buChar char="•"/>
            </a:pPr>
            <a:endParaRPr lang="en-US" sz="1600" dirty="0">
              <a:latin typeface="Helvetica" pitchFamily="2" charset="0"/>
            </a:endParaRPr>
          </a:p>
          <a:p>
            <a:pPr marL="285750" indent="-285750">
              <a:buFont typeface="Arial" panose="020B0604020202020204" pitchFamily="34" charset="0"/>
              <a:buChar char="•"/>
            </a:pPr>
            <a:r>
              <a:rPr lang="en-US" sz="1600" dirty="0">
                <a:latin typeface="Helvetica" pitchFamily="2" charset="0"/>
              </a:rPr>
              <a:t>Big grains are shielded and remain icy. </a:t>
            </a:r>
          </a:p>
        </p:txBody>
      </p:sp>
      <p:pic>
        <p:nvPicPr>
          <p:cNvPr id="13" name="Picture 12">
            <a:extLst>
              <a:ext uri="{FF2B5EF4-FFF2-40B4-BE49-F238E27FC236}">
                <a16:creationId xmlns:a16="http://schemas.microsoft.com/office/drawing/2014/main" id="{D75EED3B-F542-34AA-107A-3F0197E3758C}"/>
              </a:ext>
            </a:extLst>
          </p:cNvPr>
          <p:cNvPicPr>
            <a:picLocks noChangeAspect="1"/>
          </p:cNvPicPr>
          <p:nvPr/>
        </p:nvPicPr>
        <p:blipFill>
          <a:blip r:embed="rId4"/>
          <a:stretch>
            <a:fillRect/>
          </a:stretch>
        </p:blipFill>
        <p:spPr>
          <a:xfrm>
            <a:off x="226568" y="4659295"/>
            <a:ext cx="2676341" cy="1772544"/>
          </a:xfrm>
          <a:prstGeom prst="rect">
            <a:avLst/>
          </a:prstGeom>
        </p:spPr>
      </p:pic>
      <p:pic>
        <p:nvPicPr>
          <p:cNvPr id="20" name="Picture 19">
            <a:extLst>
              <a:ext uri="{FF2B5EF4-FFF2-40B4-BE49-F238E27FC236}">
                <a16:creationId xmlns:a16="http://schemas.microsoft.com/office/drawing/2014/main" id="{70FB5D36-2C19-C917-F896-79AB4B931C78}"/>
              </a:ext>
            </a:extLst>
          </p:cNvPr>
          <p:cNvPicPr>
            <a:picLocks noChangeAspect="1"/>
          </p:cNvPicPr>
          <p:nvPr/>
        </p:nvPicPr>
        <p:blipFill>
          <a:blip r:embed="rId5"/>
          <a:stretch>
            <a:fillRect/>
          </a:stretch>
        </p:blipFill>
        <p:spPr>
          <a:xfrm>
            <a:off x="3021957" y="4576357"/>
            <a:ext cx="1105200" cy="1013100"/>
          </a:xfrm>
          <a:prstGeom prst="rect">
            <a:avLst/>
          </a:prstGeom>
        </p:spPr>
      </p:pic>
      <p:pic>
        <p:nvPicPr>
          <p:cNvPr id="21" name="Picture 20">
            <a:extLst>
              <a:ext uri="{FF2B5EF4-FFF2-40B4-BE49-F238E27FC236}">
                <a16:creationId xmlns:a16="http://schemas.microsoft.com/office/drawing/2014/main" id="{FF4BBDF3-96C5-E0EE-60BE-37A05CFFDB6F}"/>
              </a:ext>
            </a:extLst>
          </p:cNvPr>
          <p:cNvPicPr>
            <a:picLocks noChangeAspect="1"/>
          </p:cNvPicPr>
          <p:nvPr/>
        </p:nvPicPr>
        <p:blipFill>
          <a:blip r:embed="rId5"/>
          <a:stretch>
            <a:fillRect/>
          </a:stretch>
        </p:blipFill>
        <p:spPr>
          <a:xfrm>
            <a:off x="3021957" y="5484396"/>
            <a:ext cx="1105200" cy="1013100"/>
          </a:xfrm>
          <a:prstGeom prst="rect">
            <a:avLst/>
          </a:prstGeom>
        </p:spPr>
      </p:pic>
    </p:spTree>
    <p:extLst>
      <p:ext uri="{BB962C8B-B14F-4D97-AF65-F5344CB8AC3E}">
        <p14:creationId xmlns:p14="http://schemas.microsoft.com/office/powerpoint/2010/main" val="2376476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09;p78">
            <a:extLst>
              <a:ext uri="{FF2B5EF4-FFF2-40B4-BE49-F238E27FC236}">
                <a16:creationId xmlns:a16="http://schemas.microsoft.com/office/drawing/2014/main" id="{7753F862-B0BD-4C80-1E04-8FD92011EA12}"/>
              </a:ext>
            </a:extLst>
          </p:cNvPr>
          <p:cNvPicPr preferRelativeResize="0"/>
          <p:nvPr/>
        </p:nvPicPr>
        <p:blipFill>
          <a:blip r:embed="rId5">
            <a:alphaModFix/>
          </a:blip>
          <a:stretch>
            <a:fillRect/>
          </a:stretch>
        </p:blipFill>
        <p:spPr>
          <a:xfrm>
            <a:off x="8009410" y="1341547"/>
            <a:ext cx="2419774" cy="2362350"/>
          </a:xfrm>
          <a:prstGeom prst="rect">
            <a:avLst/>
          </a:prstGeom>
          <a:noFill/>
          <a:ln>
            <a:noFill/>
          </a:ln>
        </p:spPr>
      </p:pic>
      <p:pic>
        <p:nvPicPr>
          <p:cNvPr id="5" name="Google Shape;910;p78">
            <a:extLst>
              <a:ext uri="{FF2B5EF4-FFF2-40B4-BE49-F238E27FC236}">
                <a16:creationId xmlns:a16="http://schemas.microsoft.com/office/drawing/2014/main" id="{578D7667-635F-CF29-343F-293C1990462B}"/>
              </a:ext>
            </a:extLst>
          </p:cNvPr>
          <p:cNvPicPr preferRelativeResize="0">
            <a:picLocks noChangeAspect="1"/>
          </p:cNvPicPr>
          <p:nvPr/>
        </p:nvPicPr>
        <p:blipFill>
          <a:blip r:embed="rId6">
            <a:alphaModFix/>
          </a:blip>
          <a:stretch>
            <a:fillRect/>
          </a:stretch>
        </p:blipFill>
        <p:spPr>
          <a:xfrm>
            <a:off x="8018371" y="611801"/>
            <a:ext cx="3446797" cy="3364992"/>
          </a:xfrm>
          <a:prstGeom prst="rect">
            <a:avLst/>
          </a:prstGeom>
          <a:noFill/>
          <a:ln>
            <a:noFill/>
          </a:ln>
        </p:spPr>
      </p:pic>
      <p:pic>
        <p:nvPicPr>
          <p:cNvPr id="6" name="Google Shape;911;p78">
            <a:extLst>
              <a:ext uri="{FF2B5EF4-FFF2-40B4-BE49-F238E27FC236}">
                <a16:creationId xmlns:a16="http://schemas.microsoft.com/office/drawing/2014/main" id="{2E36F675-0416-893D-C121-DE9D10C1DC50}"/>
              </a:ext>
            </a:extLst>
          </p:cNvPr>
          <p:cNvPicPr preferRelativeResize="0"/>
          <p:nvPr/>
        </p:nvPicPr>
        <p:blipFill>
          <a:blip r:embed="rId7">
            <a:alphaModFix/>
          </a:blip>
          <a:stretch>
            <a:fillRect/>
          </a:stretch>
        </p:blipFill>
        <p:spPr>
          <a:xfrm>
            <a:off x="8009410" y="3621772"/>
            <a:ext cx="2419774" cy="2362357"/>
          </a:xfrm>
          <a:prstGeom prst="rect">
            <a:avLst/>
          </a:prstGeom>
          <a:noFill/>
          <a:ln>
            <a:noFill/>
          </a:ln>
        </p:spPr>
      </p:pic>
      <p:pic>
        <p:nvPicPr>
          <p:cNvPr id="7" name="Google Shape;912;p78">
            <a:extLst>
              <a:ext uri="{FF2B5EF4-FFF2-40B4-BE49-F238E27FC236}">
                <a16:creationId xmlns:a16="http://schemas.microsoft.com/office/drawing/2014/main" id="{568F7D39-4AD5-F499-CE9E-315D20F4C0F1}"/>
              </a:ext>
            </a:extLst>
          </p:cNvPr>
          <p:cNvPicPr preferRelativeResize="0">
            <a:picLocks noChangeAspect="1"/>
          </p:cNvPicPr>
          <p:nvPr/>
        </p:nvPicPr>
        <p:blipFill>
          <a:blip r:embed="rId8">
            <a:alphaModFix/>
          </a:blip>
          <a:stretch>
            <a:fillRect/>
          </a:stretch>
        </p:blipFill>
        <p:spPr>
          <a:xfrm>
            <a:off x="8009409" y="3621771"/>
            <a:ext cx="3455759" cy="3369183"/>
          </a:xfrm>
          <a:prstGeom prst="rect">
            <a:avLst/>
          </a:prstGeom>
          <a:noFill/>
          <a:ln>
            <a:noFill/>
          </a:ln>
        </p:spPr>
      </p:pic>
      <p:pic>
        <p:nvPicPr>
          <p:cNvPr id="10" name="rhop_xy.mov" descr="rhop_xy.mov">
            <a:hlinkClick r:id="" action="ppaction://media"/>
            <a:extLst>
              <a:ext uri="{FF2B5EF4-FFF2-40B4-BE49-F238E27FC236}">
                <a16:creationId xmlns:a16="http://schemas.microsoft.com/office/drawing/2014/main" id="{31AD3E5F-F100-960D-0DB3-DD47F47507D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23011" y="1739900"/>
            <a:ext cx="6063838" cy="4851070"/>
          </a:xfrm>
          <a:prstGeom prst="rect">
            <a:avLst/>
          </a:prstGeom>
        </p:spPr>
      </p:pic>
      <p:sp>
        <p:nvSpPr>
          <p:cNvPr id="8" name="Google Shape;913;p78">
            <a:extLst>
              <a:ext uri="{FF2B5EF4-FFF2-40B4-BE49-F238E27FC236}">
                <a16:creationId xmlns:a16="http://schemas.microsoft.com/office/drawing/2014/main" id="{3315D07A-A672-CCB7-91AB-DE2ED849AA5A}"/>
              </a:ext>
            </a:extLst>
          </p:cNvPr>
          <p:cNvSpPr/>
          <p:nvPr/>
        </p:nvSpPr>
        <p:spPr>
          <a:xfrm rot="-1681618">
            <a:off x="6042375" y="2966754"/>
            <a:ext cx="1288395" cy="945089"/>
          </a:xfrm>
          <a:prstGeom prst="right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14;p78">
            <a:extLst>
              <a:ext uri="{FF2B5EF4-FFF2-40B4-BE49-F238E27FC236}">
                <a16:creationId xmlns:a16="http://schemas.microsoft.com/office/drawing/2014/main" id="{1D894769-EC86-1B8E-55A5-4FF658B4AB94}"/>
              </a:ext>
            </a:extLst>
          </p:cNvPr>
          <p:cNvSpPr/>
          <p:nvPr/>
        </p:nvSpPr>
        <p:spPr>
          <a:xfrm rot="1671589">
            <a:off x="6042343" y="4184745"/>
            <a:ext cx="1288438" cy="944759"/>
          </a:xfrm>
          <a:prstGeom prst="rightArrow">
            <a:avLst>
              <a:gd name="adj1" fmla="val 50000"/>
              <a:gd name="adj2" fmla="val 50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itle 1">
            <a:extLst>
              <a:ext uri="{FF2B5EF4-FFF2-40B4-BE49-F238E27FC236}">
                <a16:creationId xmlns:a16="http://schemas.microsoft.com/office/drawing/2014/main" id="{CB9BBD6D-7C16-300E-3E9D-AFC0FCAEA61B}"/>
              </a:ext>
            </a:extLst>
          </p:cNvPr>
          <p:cNvSpPr txBox="1">
            <a:spLocks/>
          </p:cNvSpPr>
          <p:nvPr/>
        </p:nvSpPr>
        <p:spPr bwMode="auto">
          <a:xfrm>
            <a:off x="2195548" y="267030"/>
            <a:ext cx="7800903" cy="69098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9pPr>
          </a:lstStyle>
          <a:p>
            <a:pPr>
              <a:defRPr/>
            </a:pPr>
            <a:r>
              <a:rPr lang="en-US" sz="2400" b="1" dirty="0">
                <a:latin typeface="Helvetica"/>
                <a:cs typeface="Helvetica"/>
              </a:rPr>
              <a:t>Split into icy and silicate pebbles</a:t>
            </a:r>
          </a:p>
        </p:txBody>
      </p:sp>
      <p:sp>
        <p:nvSpPr>
          <p:cNvPr id="2" name="Rectangle 1">
            <a:extLst>
              <a:ext uri="{FF2B5EF4-FFF2-40B4-BE49-F238E27FC236}">
                <a16:creationId xmlns:a16="http://schemas.microsoft.com/office/drawing/2014/main" id="{3578D132-DD94-118C-16DC-CDEDE43AF56C}"/>
              </a:ext>
            </a:extLst>
          </p:cNvPr>
          <p:cNvSpPr/>
          <p:nvPr/>
        </p:nvSpPr>
        <p:spPr>
          <a:xfrm>
            <a:off x="5159965" y="6413717"/>
            <a:ext cx="2053768" cy="523220"/>
          </a:xfrm>
          <a:prstGeom prst="rect">
            <a:avLst/>
          </a:prstGeom>
        </p:spPr>
        <p:txBody>
          <a:bodyPr wrap="none">
            <a:spAutoFit/>
          </a:bodyPr>
          <a:lstStyle/>
          <a:p>
            <a:pPr algn="ctr"/>
            <a:r>
              <a:rPr lang="en-US" sz="1400" dirty="0" err="1">
                <a:latin typeface="Helvetica Light" charset="0"/>
              </a:rPr>
              <a:t>Canas+Lyra</a:t>
            </a:r>
            <a:r>
              <a:rPr lang="en-US" sz="1400" dirty="0">
                <a:latin typeface="Helvetica Light" charset="0"/>
              </a:rPr>
              <a:t> et al. 2024</a:t>
            </a:r>
          </a:p>
          <a:p>
            <a:pPr algn="ctr"/>
            <a:endParaRPr lang="en-US" sz="1400" dirty="0">
              <a:effectLst/>
              <a:latin typeface="Helvetica Light" charset="0"/>
            </a:endParaRPr>
          </a:p>
        </p:txBody>
      </p:sp>
    </p:spTree>
    <p:extLst>
      <p:ext uri="{BB962C8B-B14F-4D97-AF65-F5344CB8AC3E}">
        <p14:creationId xmlns:p14="http://schemas.microsoft.com/office/powerpoint/2010/main" val="163773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5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920A184-0D3B-0328-7AB2-DF1EF8B6024C}"/>
              </a:ext>
            </a:extLst>
          </p:cNvPr>
          <p:cNvSpPr txBox="1">
            <a:spLocks/>
          </p:cNvSpPr>
          <p:nvPr/>
        </p:nvSpPr>
        <p:spPr bwMode="auto">
          <a:xfrm>
            <a:off x="2195548" y="267030"/>
            <a:ext cx="7800903" cy="69098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9pPr>
          </a:lstStyle>
          <a:p>
            <a:pPr>
              <a:defRPr/>
            </a:pPr>
            <a:r>
              <a:rPr lang="en-US" sz="2400" b="1" dirty="0">
                <a:latin typeface="Helvetica"/>
                <a:cs typeface="Helvetica"/>
              </a:rPr>
              <a:t>The first planetesimals are icy</a:t>
            </a:r>
          </a:p>
        </p:txBody>
      </p:sp>
      <p:pic>
        <p:nvPicPr>
          <p:cNvPr id="8" name="Picture 7">
            <a:extLst>
              <a:ext uri="{FF2B5EF4-FFF2-40B4-BE49-F238E27FC236}">
                <a16:creationId xmlns:a16="http://schemas.microsoft.com/office/drawing/2014/main" id="{242065E2-E62A-D42A-91B4-EDCD80434847}"/>
              </a:ext>
            </a:extLst>
          </p:cNvPr>
          <p:cNvPicPr>
            <a:picLocks noChangeAspect="1"/>
          </p:cNvPicPr>
          <p:nvPr/>
        </p:nvPicPr>
        <p:blipFill>
          <a:blip r:embed="rId2"/>
          <a:stretch>
            <a:fillRect/>
          </a:stretch>
        </p:blipFill>
        <p:spPr>
          <a:xfrm>
            <a:off x="8909405" y="1022625"/>
            <a:ext cx="564667" cy="4913941"/>
          </a:xfrm>
          <a:prstGeom prst="rect">
            <a:avLst/>
          </a:prstGeom>
        </p:spPr>
      </p:pic>
      <p:pic>
        <p:nvPicPr>
          <p:cNvPr id="10" name="Picture 9" descr="A graph of mass and stars&#10;&#10;Description automatically generated">
            <a:extLst>
              <a:ext uri="{FF2B5EF4-FFF2-40B4-BE49-F238E27FC236}">
                <a16:creationId xmlns:a16="http://schemas.microsoft.com/office/drawing/2014/main" id="{449F3CBE-B844-389E-DB6A-645E2C8F419A}"/>
              </a:ext>
            </a:extLst>
          </p:cNvPr>
          <p:cNvPicPr>
            <a:picLocks noChangeAspect="1"/>
          </p:cNvPicPr>
          <p:nvPr/>
        </p:nvPicPr>
        <p:blipFill>
          <a:blip r:embed="rId3"/>
          <a:stretch>
            <a:fillRect/>
          </a:stretch>
        </p:blipFill>
        <p:spPr>
          <a:xfrm>
            <a:off x="2416346" y="1078897"/>
            <a:ext cx="6341829" cy="5779103"/>
          </a:xfrm>
          <a:prstGeom prst="rect">
            <a:avLst/>
          </a:prstGeom>
        </p:spPr>
      </p:pic>
      <p:sp>
        <p:nvSpPr>
          <p:cNvPr id="11" name="Rectangle 10">
            <a:extLst>
              <a:ext uri="{FF2B5EF4-FFF2-40B4-BE49-F238E27FC236}">
                <a16:creationId xmlns:a16="http://schemas.microsoft.com/office/drawing/2014/main" id="{B41DFCC4-F3FF-BE47-4376-B1426930CF04}"/>
              </a:ext>
            </a:extLst>
          </p:cNvPr>
          <p:cNvSpPr/>
          <p:nvPr/>
        </p:nvSpPr>
        <p:spPr>
          <a:xfrm>
            <a:off x="2926080" y="858129"/>
            <a:ext cx="576775" cy="4642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9C5E7AE-BA7D-09B2-EA24-84DA1A38FC1C}"/>
              </a:ext>
            </a:extLst>
          </p:cNvPr>
          <p:cNvSpPr/>
          <p:nvPr/>
        </p:nvSpPr>
        <p:spPr>
          <a:xfrm>
            <a:off x="8692660" y="5936566"/>
            <a:ext cx="576775" cy="4642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73A26B-162B-9A73-D505-049A982052D7}"/>
              </a:ext>
            </a:extLst>
          </p:cNvPr>
          <p:cNvSpPr/>
          <p:nvPr/>
        </p:nvSpPr>
        <p:spPr>
          <a:xfrm>
            <a:off x="4037428" y="1434905"/>
            <a:ext cx="2940147" cy="576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1E12DBB-9B34-57C2-8EF1-0E4999236934}"/>
              </a:ext>
            </a:extLst>
          </p:cNvPr>
          <p:cNvSpPr/>
          <p:nvPr/>
        </p:nvSpPr>
        <p:spPr>
          <a:xfrm>
            <a:off x="362578" y="6400800"/>
            <a:ext cx="2053768" cy="523220"/>
          </a:xfrm>
          <a:prstGeom prst="rect">
            <a:avLst/>
          </a:prstGeom>
        </p:spPr>
        <p:txBody>
          <a:bodyPr wrap="none">
            <a:spAutoFit/>
          </a:bodyPr>
          <a:lstStyle/>
          <a:p>
            <a:pPr algn="ctr"/>
            <a:r>
              <a:rPr lang="en-US" sz="1400" dirty="0" err="1">
                <a:latin typeface="Helvetica Light" charset="0"/>
              </a:rPr>
              <a:t>Canas+Lyra</a:t>
            </a:r>
            <a:r>
              <a:rPr lang="en-US" sz="1400" dirty="0">
                <a:latin typeface="Helvetica Light" charset="0"/>
              </a:rPr>
              <a:t> et al. 2024</a:t>
            </a:r>
          </a:p>
          <a:p>
            <a:pPr algn="ctr"/>
            <a:endParaRPr lang="en-US" sz="1400" dirty="0">
              <a:effectLst/>
              <a:latin typeface="Helvetica Light" charset="0"/>
            </a:endParaRPr>
          </a:p>
        </p:txBody>
      </p:sp>
    </p:spTree>
    <p:extLst>
      <p:ext uri="{BB962C8B-B14F-4D97-AF65-F5344CB8AC3E}">
        <p14:creationId xmlns:p14="http://schemas.microsoft.com/office/powerpoint/2010/main" val="556627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a diagram&#10;&#10;Description automatically generated with medium confidence">
            <a:extLst>
              <a:ext uri="{FF2B5EF4-FFF2-40B4-BE49-F238E27FC236}">
                <a16:creationId xmlns:a16="http://schemas.microsoft.com/office/drawing/2014/main" id="{9EC711A4-E533-3BE6-55BA-41C30482AA67}"/>
              </a:ext>
            </a:extLst>
          </p:cNvPr>
          <p:cNvPicPr>
            <a:picLocks noChangeAspect="1"/>
          </p:cNvPicPr>
          <p:nvPr/>
        </p:nvPicPr>
        <p:blipFill>
          <a:blip r:embed="rId2"/>
          <a:stretch>
            <a:fillRect/>
          </a:stretch>
        </p:blipFill>
        <p:spPr>
          <a:xfrm>
            <a:off x="440681" y="2632111"/>
            <a:ext cx="5441494" cy="3956906"/>
          </a:xfrm>
          <a:prstGeom prst="rect">
            <a:avLst/>
          </a:prstGeom>
        </p:spPr>
      </p:pic>
      <p:pic>
        <p:nvPicPr>
          <p:cNvPr id="6" name="Picture 5" descr="A graph with red and blue lines&#10;&#10;Description automatically generated">
            <a:extLst>
              <a:ext uri="{FF2B5EF4-FFF2-40B4-BE49-F238E27FC236}">
                <a16:creationId xmlns:a16="http://schemas.microsoft.com/office/drawing/2014/main" id="{D027B3E3-789F-D9F2-CB73-9F18C9CD902C}"/>
              </a:ext>
            </a:extLst>
          </p:cNvPr>
          <p:cNvPicPr>
            <a:picLocks noChangeAspect="1"/>
          </p:cNvPicPr>
          <p:nvPr/>
        </p:nvPicPr>
        <p:blipFill>
          <a:blip r:embed="rId3"/>
          <a:stretch>
            <a:fillRect/>
          </a:stretch>
        </p:blipFill>
        <p:spPr>
          <a:xfrm>
            <a:off x="6309827" y="2644548"/>
            <a:ext cx="5022048" cy="3907398"/>
          </a:xfrm>
          <a:prstGeom prst="rect">
            <a:avLst/>
          </a:prstGeom>
        </p:spPr>
      </p:pic>
      <p:pic>
        <p:nvPicPr>
          <p:cNvPr id="8" name="Picture 7" descr="A black text with black text&#10;&#10;Description automatically generated">
            <a:extLst>
              <a:ext uri="{FF2B5EF4-FFF2-40B4-BE49-F238E27FC236}">
                <a16:creationId xmlns:a16="http://schemas.microsoft.com/office/drawing/2014/main" id="{07D33408-179A-CF05-9CCF-39CA65B0355E}"/>
              </a:ext>
            </a:extLst>
          </p:cNvPr>
          <p:cNvPicPr>
            <a:picLocks noChangeAspect="1"/>
          </p:cNvPicPr>
          <p:nvPr/>
        </p:nvPicPr>
        <p:blipFill>
          <a:blip r:embed="rId4"/>
          <a:stretch>
            <a:fillRect/>
          </a:stretch>
        </p:blipFill>
        <p:spPr>
          <a:xfrm>
            <a:off x="9465964" y="549909"/>
            <a:ext cx="1979299" cy="408103"/>
          </a:xfrm>
          <a:prstGeom prst="rect">
            <a:avLst/>
          </a:prstGeom>
        </p:spPr>
      </p:pic>
      <p:pic>
        <p:nvPicPr>
          <p:cNvPr id="10" name="Picture 9" descr="A black text on a white background&#10;&#10;Description automatically generated">
            <a:extLst>
              <a:ext uri="{FF2B5EF4-FFF2-40B4-BE49-F238E27FC236}">
                <a16:creationId xmlns:a16="http://schemas.microsoft.com/office/drawing/2014/main" id="{1156DFEB-CB41-9D9C-517C-5E48C806E82D}"/>
              </a:ext>
            </a:extLst>
          </p:cNvPr>
          <p:cNvPicPr>
            <a:picLocks noChangeAspect="1"/>
          </p:cNvPicPr>
          <p:nvPr/>
        </p:nvPicPr>
        <p:blipFill>
          <a:blip r:embed="rId5"/>
          <a:stretch>
            <a:fillRect/>
          </a:stretch>
        </p:blipFill>
        <p:spPr>
          <a:xfrm>
            <a:off x="9341708" y="906302"/>
            <a:ext cx="2780108" cy="893925"/>
          </a:xfrm>
          <a:prstGeom prst="rect">
            <a:avLst/>
          </a:prstGeom>
        </p:spPr>
      </p:pic>
      <p:pic>
        <p:nvPicPr>
          <p:cNvPr id="12" name="Picture 11" descr="A black text on a white background&#10;&#10;Description automatically generated">
            <a:extLst>
              <a:ext uri="{FF2B5EF4-FFF2-40B4-BE49-F238E27FC236}">
                <a16:creationId xmlns:a16="http://schemas.microsoft.com/office/drawing/2014/main" id="{EF2A8BBA-2803-6A99-87F8-B55208C83253}"/>
              </a:ext>
            </a:extLst>
          </p:cNvPr>
          <p:cNvPicPr>
            <a:picLocks noChangeAspect="1"/>
          </p:cNvPicPr>
          <p:nvPr/>
        </p:nvPicPr>
        <p:blipFill>
          <a:blip r:embed="rId6"/>
          <a:stretch>
            <a:fillRect/>
          </a:stretch>
        </p:blipFill>
        <p:spPr>
          <a:xfrm>
            <a:off x="9425292" y="1753080"/>
            <a:ext cx="1306470" cy="352842"/>
          </a:xfrm>
          <a:prstGeom prst="rect">
            <a:avLst/>
          </a:prstGeom>
        </p:spPr>
      </p:pic>
      <p:pic>
        <p:nvPicPr>
          <p:cNvPr id="14" name="Picture 13" descr="A black text on a white background&#10;&#10;Description automatically generated">
            <a:extLst>
              <a:ext uri="{FF2B5EF4-FFF2-40B4-BE49-F238E27FC236}">
                <a16:creationId xmlns:a16="http://schemas.microsoft.com/office/drawing/2014/main" id="{88B3C205-7561-9BCF-E849-14196FB42543}"/>
              </a:ext>
            </a:extLst>
          </p:cNvPr>
          <p:cNvPicPr>
            <a:picLocks noChangeAspect="1"/>
          </p:cNvPicPr>
          <p:nvPr/>
        </p:nvPicPr>
        <p:blipFill>
          <a:blip r:embed="rId7"/>
          <a:stretch>
            <a:fillRect/>
          </a:stretch>
        </p:blipFill>
        <p:spPr>
          <a:xfrm>
            <a:off x="9366422" y="2044305"/>
            <a:ext cx="2178384" cy="395194"/>
          </a:xfrm>
          <a:prstGeom prst="rect">
            <a:avLst/>
          </a:prstGeom>
        </p:spPr>
      </p:pic>
      <p:sp>
        <p:nvSpPr>
          <p:cNvPr id="15" name="Title 1">
            <a:extLst>
              <a:ext uri="{FF2B5EF4-FFF2-40B4-BE49-F238E27FC236}">
                <a16:creationId xmlns:a16="http://schemas.microsoft.com/office/drawing/2014/main" id="{FEB2E934-916B-8280-4D44-E32F18F46612}"/>
              </a:ext>
            </a:extLst>
          </p:cNvPr>
          <p:cNvSpPr txBox="1">
            <a:spLocks/>
          </p:cNvSpPr>
          <p:nvPr/>
        </p:nvSpPr>
        <p:spPr bwMode="auto">
          <a:xfrm>
            <a:off x="2195548" y="267030"/>
            <a:ext cx="7800903" cy="690982"/>
          </a:xfrm>
          <a:prstGeom prst="rect">
            <a:avLst/>
          </a:prstGeom>
          <a:noFill/>
          <a:ln>
            <a:noFill/>
          </a:ln>
          <a:effectLst/>
          <a:extLs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9pPr>
          </a:lstStyle>
          <a:p>
            <a:pPr>
              <a:defRPr/>
            </a:pPr>
            <a:r>
              <a:rPr lang="en-US" sz="2400" b="1" dirty="0">
                <a:latin typeface="Helvetica"/>
                <a:cs typeface="Helvetica"/>
              </a:rPr>
              <a:t>The first planetesimals won’t melt</a:t>
            </a:r>
          </a:p>
        </p:txBody>
      </p:sp>
      <p:sp>
        <p:nvSpPr>
          <p:cNvPr id="2" name="Rectangle 1">
            <a:extLst>
              <a:ext uri="{FF2B5EF4-FFF2-40B4-BE49-F238E27FC236}">
                <a16:creationId xmlns:a16="http://schemas.microsoft.com/office/drawing/2014/main" id="{B8216E67-19CA-B476-DF24-F41502B3ABA9}"/>
              </a:ext>
            </a:extLst>
          </p:cNvPr>
          <p:cNvSpPr/>
          <p:nvPr/>
        </p:nvSpPr>
        <p:spPr>
          <a:xfrm>
            <a:off x="5338420" y="6589017"/>
            <a:ext cx="1515158" cy="461665"/>
          </a:xfrm>
          <a:prstGeom prst="rect">
            <a:avLst/>
          </a:prstGeom>
        </p:spPr>
        <p:txBody>
          <a:bodyPr wrap="none">
            <a:spAutoFit/>
          </a:bodyPr>
          <a:lstStyle/>
          <a:p>
            <a:pPr algn="ctr"/>
            <a:r>
              <a:rPr lang="en-US" sz="1000" dirty="0" err="1">
                <a:latin typeface="Helvetica Light" charset="0"/>
              </a:rPr>
              <a:t>Canas+Lyra</a:t>
            </a:r>
            <a:r>
              <a:rPr lang="en-US" sz="1000" dirty="0">
                <a:latin typeface="Helvetica Light" charset="0"/>
              </a:rPr>
              <a:t> et al. 2024</a:t>
            </a:r>
          </a:p>
          <a:p>
            <a:pPr algn="ctr"/>
            <a:endParaRPr lang="en-US" sz="1400" dirty="0">
              <a:effectLst/>
              <a:latin typeface="Helvetica Light" charset="0"/>
            </a:endParaRPr>
          </a:p>
        </p:txBody>
      </p:sp>
    </p:spTree>
    <p:extLst>
      <p:ext uri="{BB962C8B-B14F-4D97-AF65-F5344CB8AC3E}">
        <p14:creationId xmlns:p14="http://schemas.microsoft.com/office/powerpoint/2010/main" val="32497497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6542</TotalTime>
  <Words>1434</Words>
  <Application>Microsoft Macintosh PowerPoint</Application>
  <PresentationFormat>Widescreen</PresentationFormat>
  <Paragraphs>229</Paragraphs>
  <Slides>30</Slides>
  <Notes>14</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Calibri Light</vt:lpstr>
      <vt:lpstr>Helvetica</vt:lpstr>
      <vt:lpstr>Helvetica Light</vt:lpstr>
      <vt:lpstr>system-ui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Wladimir Lyra</dc:creator>
  <cp:lastModifiedBy>Wladimir Lyra</cp:lastModifiedBy>
  <cp:revision>74</cp:revision>
  <dcterms:created xsi:type="dcterms:W3CDTF">2020-10-02T19:50:36Z</dcterms:created>
  <dcterms:modified xsi:type="dcterms:W3CDTF">2025-03-29T23:32:50Z</dcterms:modified>
</cp:coreProperties>
</file>