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49"/>
  </p:notesMasterIdLst>
  <p:sldIdLst>
    <p:sldId id="257" r:id="rId2"/>
    <p:sldId id="778" r:id="rId3"/>
    <p:sldId id="784" r:id="rId4"/>
    <p:sldId id="649" r:id="rId5"/>
    <p:sldId id="653" r:id="rId6"/>
    <p:sldId id="740" r:id="rId7"/>
    <p:sldId id="724" r:id="rId8"/>
    <p:sldId id="726" r:id="rId9"/>
    <p:sldId id="677" r:id="rId10"/>
    <p:sldId id="680" r:id="rId11"/>
    <p:sldId id="685" r:id="rId12"/>
    <p:sldId id="799" r:id="rId13"/>
    <p:sldId id="686" r:id="rId14"/>
    <p:sldId id="727" r:id="rId15"/>
    <p:sldId id="730" r:id="rId16"/>
    <p:sldId id="762" r:id="rId17"/>
    <p:sldId id="763" r:id="rId18"/>
    <p:sldId id="776" r:id="rId19"/>
    <p:sldId id="764" r:id="rId20"/>
    <p:sldId id="766" r:id="rId21"/>
    <p:sldId id="792" r:id="rId22"/>
    <p:sldId id="771" r:id="rId23"/>
    <p:sldId id="773" r:id="rId24"/>
    <p:sldId id="794" r:id="rId25"/>
    <p:sldId id="753" r:id="rId26"/>
    <p:sldId id="795" r:id="rId27"/>
    <p:sldId id="746" r:id="rId28"/>
    <p:sldId id="798" r:id="rId29"/>
    <p:sldId id="745" r:id="rId30"/>
    <p:sldId id="777" r:id="rId31"/>
    <p:sldId id="342" r:id="rId32"/>
    <p:sldId id="343" r:id="rId33"/>
    <p:sldId id="796" r:id="rId34"/>
    <p:sldId id="797" r:id="rId35"/>
    <p:sldId id="725" r:id="rId36"/>
    <p:sldId id="790" r:id="rId37"/>
    <p:sldId id="785" r:id="rId38"/>
    <p:sldId id="786" r:id="rId39"/>
    <p:sldId id="787" r:id="rId40"/>
    <p:sldId id="788" r:id="rId41"/>
    <p:sldId id="789" r:id="rId42"/>
    <p:sldId id="682" r:id="rId43"/>
    <p:sldId id="791" r:id="rId44"/>
    <p:sldId id="769" r:id="rId45"/>
    <p:sldId id="768" r:id="rId46"/>
    <p:sldId id="772" r:id="rId47"/>
    <p:sldId id="793" r:id="rId4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4683"/>
    <p:restoredTop sz="94545"/>
  </p:normalViewPr>
  <p:slideViewPr>
    <p:cSldViewPr snapToGrid="0" snapToObjects="1">
      <p:cViewPr varScale="1">
        <p:scale>
          <a:sx n="96" d="100"/>
          <a:sy n="96" d="100"/>
        </p:scale>
        <p:origin x="184" y="4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93AD38-897B-8F48-BB79-AF149F2BD044}" type="datetimeFigureOut">
              <a:rPr lang="en-US" smtClean="0"/>
              <a:t>3/11/20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F712A0-4374-EE4D-8660-286782BE63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3016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488950" y="1027113"/>
            <a:ext cx="6578600" cy="37004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7577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69988" y="5087938"/>
            <a:ext cx="5222875" cy="41084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94572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F712A0-4374-EE4D-8660-286782BE6374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261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A2156-0D06-F941-AE72-FDE114709D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99702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A2156-0D06-F941-AE72-FDE114709D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6476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A2156-0D06-F941-AE72-FDE114709D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2430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002" y="568622"/>
            <a:ext cx="10407759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527774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A2156-0D06-F941-AE72-FDE114709D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5216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A2156-0D06-F941-AE72-FDE114709D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8844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A2156-0D06-F941-AE72-FDE114709D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2462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A2156-0D06-F941-AE72-FDE114709D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581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A2156-0D06-F941-AE72-FDE114709D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0152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A2156-0D06-F941-AE72-FDE114709D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45911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A2156-0D06-F941-AE72-FDE114709D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2510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A2156-0D06-F941-AE72-FDE114709D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5376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6A2156-0D06-F941-AE72-FDE114709D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2067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3.png"/><Relationship Id="rId7" Type="http://schemas.openxmlformats.org/officeDocument/2006/relationships/image" Target="../media/image20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1.png"/><Relationship Id="rId9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4.png"/><Relationship Id="rId4" Type="http://schemas.openxmlformats.org/officeDocument/2006/relationships/image" Target="../media/image2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2"/>
          <p:cNvSpPr txBox="1">
            <a:spLocks noChangeArrowheads="1"/>
          </p:cNvSpPr>
          <p:nvPr/>
        </p:nvSpPr>
        <p:spPr bwMode="auto">
          <a:xfrm>
            <a:off x="1526879" y="371403"/>
            <a:ext cx="9138242" cy="578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2539" b="1" dirty="0">
                <a:solidFill>
                  <a:srgbClr val="280099"/>
                </a:solidFill>
                <a:latin typeface="Helvetica"/>
                <a:cs typeface="Helvetica"/>
              </a:rPr>
              <a:t>Evolution of MU69 </a:t>
            </a:r>
          </a:p>
          <a:p>
            <a:pPr algn="ctr">
              <a:lnSpc>
                <a:spcPct val="116000"/>
              </a:lnSpc>
            </a:pPr>
            <a:r>
              <a:rPr lang="en-US" sz="2539" b="1" dirty="0">
                <a:solidFill>
                  <a:srgbClr val="280099"/>
                </a:solidFill>
                <a:latin typeface="Helvetica"/>
                <a:cs typeface="Helvetica"/>
              </a:rPr>
              <a:t>from a binary </a:t>
            </a:r>
            <a:r>
              <a:rPr lang="en-US" sz="2539" b="1" dirty="0" err="1">
                <a:solidFill>
                  <a:srgbClr val="280099"/>
                </a:solidFill>
                <a:latin typeface="Helvetica"/>
                <a:cs typeface="Helvetica"/>
              </a:rPr>
              <a:t>planetesimal</a:t>
            </a:r>
            <a:r>
              <a:rPr lang="en-US" sz="2539" b="1" dirty="0">
                <a:solidFill>
                  <a:srgbClr val="280099"/>
                </a:solidFill>
                <a:latin typeface="Helvetica"/>
                <a:cs typeface="Helvetica"/>
              </a:rPr>
              <a:t> into contact</a:t>
            </a:r>
          </a:p>
          <a:p>
            <a:pPr algn="ctr">
              <a:lnSpc>
                <a:spcPct val="116000"/>
              </a:lnSpc>
            </a:pPr>
            <a:r>
              <a:rPr lang="en-US" sz="2539" b="1" dirty="0">
                <a:solidFill>
                  <a:srgbClr val="280099"/>
                </a:solidFill>
                <a:latin typeface="Helvetica"/>
                <a:cs typeface="Helvetica"/>
              </a:rPr>
              <a:t>via </a:t>
            </a:r>
            <a:r>
              <a:rPr lang="en-US" sz="2539" b="1" dirty="0" err="1">
                <a:solidFill>
                  <a:srgbClr val="280099"/>
                </a:solidFill>
                <a:latin typeface="Helvetica"/>
                <a:cs typeface="Helvetica"/>
              </a:rPr>
              <a:t>Kozai-Lidov</a:t>
            </a:r>
            <a:r>
              <a:rPr lang="en-US" sz="2539" b="1" dirty="0">
                <a:solidFill>
                  <a:srgbClr val="280099"/>
                </a:solidFill>
                <a:latin typeface="Helvetica"/>
                <a:cs typeface="Helvetica"/>
              </a:rPr>
              <a:t> oscillations and nebular drag</a:t>
            </a:r>
          </a:p>
        </p:txBody>
      </p:sp>
      <p:sp>
        <p:nvSpPr>
          <p:cNvPr id="9" name="Rectangle 8"/>
          <p:cNvSpPr/>
          <p:nvPr/>
        </p:nvSpPr>
        <p:spPr>
          <a:xfrm>
            <a:off x="4491502" y="6400225"/>
            <a:ext cx="3422733" cy="35131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6000"/>
              </a:lnSpc>
              <a:tabLst>
                <a:tab pos="656433" algn="l"/>
                <a:tab pos="1312865" algn="l"/>
                <a:tab pos="1969298" algn="l"/>
                <a:tab pos="2625730" algn="l"/>
                <a:tab pos="3282163" algn="l"/>
                <a:tab pos="3938595" algn="l"/>
                <a:tab pos="4595028" algn="l"/>
                <a:tab pos="5251460" algn="l"/>
                <a:tab pos="5907893" algn="l"/>
                <a:tab pos="6564325" algn="l"/>
                <a:tab pos="7220758" algn="l"/>
                <a:tab pos="7877190" algn="l"/>
                <a:tab pos="8533623" algn="l"/>
              </a:tabLst>
            </a:pPr>
            <a:r>
              <a:rPr lang="en-US" sz="1451" dirty="0">
                <a:solidFill>
                  <a:srgbClr val="4C4C4C"/>
                </a:solidFill>
                <a:latin typeface="Helvetica"/>
                <a:cs typeface="Helvetica"/>
              </a:rPr>
              <a:t>New Horizons meeting, Mar 10</a:t>
            </a:r>
            <a:r>
              <a:rPr lang="en-US" sz="1451" baseline="30000" dirty="0">
                <a:solidFill>
                  <a:srgbClr val="4C4C4C"/>
                </a:solidFill>
                <a:latin typeface="Helvetica"/>
                <a:cs typeface="Helvetica"/>
              </a:rPr>
              <a:t>th</a:t>
            </a:r>
            <a:r>
              <a:rPr lang="en-US" sz="1451" dirty="0">
                <a:solidFill>
                  <a:srgbClr val="4C4C4C"/>
                </a:solidFill>
                <a:latin typeface="Helvetica"/>
                <a:cs typeface="Helvetica"/>
              </a:rPr>
              <a:t>, 2020 </a:t>
            </a:r>
            <a:endParaRPr lang="en-US" sz="1451" dirty="0">
              <a:solidFill>
                <a:srgbClr val="333333"/>
              </a:solidFill>
              <a:latin typeface="Helvetica"/>
              <a:cs typeface="Helvetica"/>
            </a:endParaRPr>
          </a:p>
        </p:txBody>
      </p:sp>
      <p:sp>
        <p:nvSpPr>
          <p:cNvPr id="3" name="Rectangle 2"/>
          <p:cNvSpPr/>
          <p:nvPr/>
        </p:nvSpPr>
        <p:spPr bwMode="auto">
          <a:xfrm>
            <a:off x="3608464" y="1697977"/>
            <a:ext cx="1312866" cy="48725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82918" tIns="41459" rIns="82918" bIns="41459" numCol="1" rtlCol="0" anchor="t" anchorCtr="0" compatLnSpc="1">
            <a:prstTxWarp prst="textNoShape">
              <a:avLst/>
            </a:prstTxWarp>
          </a:bodyPr>
          <a:lstStyle/>
          <a:p>
            <a:pPr defTabSz="414589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en-US" sz="2176">
              <a:latin typeface="Times New Roman" charset="0"/>
              <a:ea typeface="ＭＳ Ｐゴシック" charset="0"/>
              <a:cs typeface="msmincho" charset="0"/>
            </a:endParaRPr>
          </a:p>
        </p:txBody>
      </p:sp>
      <p:sp>
        <p:nvSpPr>
          <p:cNvPr id="20" name="Rectangle 1"/>
          <p:cNvSpPr txBox="1">
            <a:spLocks noChangeArrowheads="1"/>
          </p:cNvSpPr>
          <p:nvPr/>
        </p:nvSpPr>
        <p:spPr>
          <a:xfrm>
            <a:off x="12643" y="2305677"/>
            <a:ext cx="12179357" cy="1771650"/>
          </a:xfrm>
          <a:prstGeom prst="rect">
            <a:avLst/>
          </a:prstGeom>
          <a:ln/>
        </p:spPr>
        <p:txBody>
          <a:bodyPr vert="horz" lIns="91440" tIns="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6000"/>
              </a:lnSpc>
              <a:spcAft>
                <a:spcPct val="0"/>
              </a:spcAft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en-US" b="1" dirty="0">
                <a:latin typeface="Helvetica"/>
                <a:cs typeface="Helvetica"/>
              </a:rPr>
              <a:t>Wladimir  Lyra</a:t>
            </a:r>
          </a:p>
          <a:p>
            <a:pPr marL="0" indent="0" algn="ctr">
              <a:lnSpc>
                <a:spcPct val="116000"/>
              </a:lnSpc>
              <a:spcAft>
                <a:spcPct val="0"/>
              </a:spcAft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en-US" sz="2000" b="1" dirty="0">
                <a:solidFill>
                  <a:srgbClr val="4C4C4C"/>
                </a:solidFill>
                <a:latin typeface="Helvetica"/>
                <a:cs typeface="Helvetica"/>
              </a:rPr>
              <a:t>New Mexico State University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784" y="1984762"/>
            <a:ext cx="3178954" cy="3496128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65122" y="4312986"/>
            <a:ext cx="1147068" cy="739114"/>
          </a:xfrm>
          <a:prstGeom prst="rect">
            <a:avLst/>
          </a:prstGeom>
        </p:spPr>
      </p:pic>
      <p:sp>
        <p:nvSpPr>
          <p:cNvPr id="32" name="Rectangle 31"/>
          <p:cNvSpPr/>
          <p:nvPr/>
        </p:nvSpPr>
        <p:spPr>
          <a:xfrm>
            <a:off x="10735658" y="5135762"/>
            <a:ext cx="967509" cy="28841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6000"/>
              </a:lnSpc>
              <a:tabLst>
                <a:tab pos="656433" algn="l"/>
                <a:tab pos="1312865" algn="l"/>
                <a:tab pos="1969298" algn="l"/>
                <a:tab pos="2625730" algn="l"/>
                <a:tab pos="3282163" algn="l"/>
                <a:tab pos="3938595" algn="l"/>
                <a:tab pos="4595028" algn="l"/>
                <a:tab pos="5251460" algn="l"/>
                <a:tab pos="5907893" algn="l"/>
                <a:tab pos="6564325" algn="l"/>
                <a:tab pos="7220758" algn="l"/>
                <a:tab pos="7877190" algn="l"/>
                <a:tab pos="8533623" algn="l"/>
              </a:tabLst>
            </a:pPr>
            <a:r>
              <a:rPr lang="en-US" sz="1200" dirty="0">
                <a:solidFill>
                  <a:srgbClr val="002060"/>
                </a:solidFill>
                <a:latin typeface="Helvetica"/>
                <a:cs typeface="Helvetica"/>
              </a:rPr>
              <a:t>HST - 2016</a:t>
            </a: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781" y="2919712"/>
            <a:ext cx="1101264" cy="955038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10247709" y="3933750"/>
            <a:ext cx="1944292" cy="2884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6000"/>
              </a:lnSpc>
              <a:tabLst>
                <a:tab pos="656433" algn="l"/>
                <a:tab pos="1312865" algn="l"/>
                <a:tab pos="1969298" algn="l"/>
                <a:tab pos="2625730" algn="l"/>
                <a:tab pos="3282163" algn="l"/>
                <a:tab pos="3938595" algn="l"/>
                <a:tab pos="4595028" algn="l"/>
                <a:tab pos="5251460" algn="l"/>
                <a:tab pos="5907893" algn="l"/>
                <a:tab pos="6564325" algn="l"/>
                <a:tab pos="7220758" algn="l"/>
                <a:tab pos="7877190" algn="l"/>
                <a:tab pos="8533623" algn="l"/>
              </a:tabLst>
            </a:pPr>
            <a:r>
              <a:rPr lang="en-US" sz="1200" dirty="0">
                <a:solidFill>
                  <a:srgbClr val="002060"/>
                </a:solidFill>
                <a:latin typeface="Helvetica"/>
                <a:cs typeface="Helvetica"/>
              </a:rPr>
              <a:t>NRAO - 2017</a:t>
            </a: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8437" y="5951727"/>
            <a:ext cx="2060457" cy="663537"/>
          </a:xfrm>
          <a:prstGeom prst="rect">
            <a:avLst/>
          </a:prstGeom>
        </p:spPr>
      </p:pic>
      <p:sp>
        <p:nvSpPr>
          <p:cNvPr id="37" name="Rectangle 36"/>
          <p:cNvSpPr/>
          <p:nvPr/>
        </p:nvSpPr>
        <p:spPr>
          <a:xfrm>
            <a:off x="9474880" y="5551653"/>
            <a:ext cx="2250937" cy="3293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6000"/>
              </a:lnSpc>
              <a:tabLst>
                <a:tab pos="656433" algn="l"/>
                <a:tab pos="1312865" algn="l"/>
                <a:tab pos="1969298" algn="l"/>
                <a:tab pos="2625730" algn="l"/>
                <a:tab pos="3282163" algn="l"/>
                <a:tab pos="3938595" algn="l"/>
                <a:tab pos="4595028" algn="l"/>
                <a:tab pos="5251460" algn="l"/>
                <a:tab pos="5907893" algn="l"/>
                <a:tab pos="6564325" algn="l"/>
                <a:tab pos="7220758" algn="l"/>
                <a:tab pos="7877190" algn="l"/>
                <a:tab pos="8533623" algn="l"/>
              </a:tabLst>
            </a:pPr>
            <a:r>
              <a:rPr lang="en-US" sz="1400" b="1" i="1" dirty="0">
                <a:solidFill>
                  <a:srgbClr val="FF0000"/>
                </a:solidFill>
                <a:latin typeface="Helvetica"/>
                <a:cs typeface="Helvetica"/>
              </a:rPr>
              <a:t>Computational Facilities</a:t>
            </a: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6055" y="1375708"/>
            <a:ext cx="1005700" cy="832304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3670" y="5866307"/>
            <a:ext cx="902421" cy="907138"/>
          </a:xfrm>
          <a:prstGeom prst="rect">
            <a:avLst/>
          </a:prstGeom>
        </p:spPr>
      </p:pic>
      <p:sp>
        <p:nvSpPr>
          <p:cNvPr id="40" name="Rectangle 39"/>
          <p:cNvSpPr/>
          <p:nvPr/>
        </p:nvSpPr>
        <p:spPr>
          <a:xfrm>
            <a:off x="10387755" y="998031"/>
            <a:ext cx="1804245" cy="342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6000"/>
              </a:lnSpc>
              <a:tabLst>
                <a:tab pos="656433" algn="l"/>
                <a:tab pos="1312865" algn="l"/>
                <a:tab pos="1969298" algn="l"/>
                <a:tab pos="2625730" algn="l"/>
                <a:tab pos="3282163" algn="l"/>
                <a:tab pos="3938595" algn="l"/>
                <a:tab pos="4595028" algn="l"/>
                <a:tab pos="5251460" algn="l"/>
                <a:tab pos="5907893" algn="l"/>
                <a:tab pos="6564325" algn="l"/>
                <a:tab pos="7220758" algn="l"/>
                <a:tab pos="7877190" algn="l"/>
                <a:tab pos="8533623" algn="l"/>
              </a:tabLst>
            </a:pPr>
            <a:r>
              <a:rPr lang="en-US" sz="1400" b="1" i="1" dirty="0">
                <a:solidFill>
                  <a:srgbClr val="FF0000"/>
                </a:solidFill>
                <a:latin typeface="Helvetica"/>
                <a:cs typeface="Helvetica"/>
              </a:rPr>
              <a:t>Funding</a:t>
            </a:r>
          </a:p>
        </p:txBody>
      </p:sp>
      <p:sp>
        <p:nvSpPr>
          <p:cNvPr id="41" name="Rectangle 40"/>
          <p:cNvSpPr/>
          <p:nvPr/>
        </p:nvSpPr>
        <p:spPr>
          <a:xfrm>
            <a:off x="10387756" y="2235712"/>
            <a:ext cx="1701799" cy="7350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6000"/>
              </a:lnSpc>
              <a:tabLst>
                <a:tab pos="656433" algn="l"/>
                <a:tab pos="1312865" algn="l"/>
                <a:tab pos="1969298" algn="l"/>
                <a:tab pos="2625730" algn="l"/>
                <a:tab pos="3282163" algn="l"/>
                <a:tab pos="3938595" algn="l"/>
                <a:tab pos="4595028" algn="l"/>
                <a:tab pos="5251460" algn="l"/>
                <a:tab pos="5907893" algn="l"/>
                <a:tab pos="6564325" algn="l"/>
                <a:tab pos="7220758" algn="l"/>
                <a:tab pos="7877190" algn="l"/>
                <a:tab pos="8533623" algn="l"/>
              </a:tabLst>
            </a:pPr>
            <a:r>
              <a:rPr lang="en-US" sz="1200" dirty="0">
                <a:solidFill>
                  <a:srgbClr val="002060"/>
                </a:solidFill>
                <a:latin typeface="Helvetica"/>
                <a:cs typeface="Helvetica"/>
              </a:rPr>
              <a:t>NFDAP </a:t>
            </a:r>
            <a:r>
              <a:rPr lang="mr-IN" sz="1200" dirty="0">
                <a:solidFill>
                  <a:srgbClr val="002060"/>
                </a:solidFill>
                <a:latin typeface="Helvetica"/>
                <a:cs typeface="Helvetica"/>
              </a:rPr>
              <a:t>–</a:t>
            </a:r>
            <a:r>
              <a:rPr lang="en-US" sz="1200" dirty="0">
                <a:solidFill>
                  <a:srgbClr val="002060"/>
                </a:solidFill>
                <a:latin typeface="Helvetica"/>
                <a:cs typeface="Helvetica"/>
              </a:rPr>
              <a:t> 2019</a:t>
            </a:r>
          </a:p>
          <a:p>
            <a:pPr algn="ctr">
              <a:lnSpc>
                <a:spcPct val="116000"/>
              </a:lnSpc>
              <a:tabLst>
                <a:tab pos="656433" algn="l"/>
                <a:tab pos="1312865" algn="l"/>
                <a:tab pos="1969298" algn="l"/>
                <a:tab pos="2625730" algn="l"/>
                <a:tab pos="3282163" algn="l"/>
                <a:tab pos="3938595" algn="l"/>
                <a:tab pos="4595028" algn="l"/>
                <a:tab pos="5251460" algn="l"/>
                <a:tab pos="5907893" algn="l"/>
                <a:tab pos="6564325" algn="l"/>
                <a:tab pos="7220758" algn="l"/>
                <a:tab pos="7877190" algn="l"/>
                <a:tab pos="8533623" algn="l"/>
              </a:tabLst>
            </a:pPr>
            <a:r>
              <a:rPr lang="en-US" sz="1200" dirty="0">
                <a:solidFill>
                  <a:srgbClr val="002060"/>
                </a:solidFill>
                <a:latin typeface="Helvetica"/>
                <a:cs typeface="Helvetica"/>
              </a:rPr>
              <a:t>XRP </a:t>
            </a:r>
            <a:r>
              <a:rPr lang="mr-IN" sz="1200" dirty="0">
                <a:solidFill>
                  <a:srgbClr val="002060"/>
                </a:solidFill>
                <a:latin typeface="Helvetica"/>
                <a:cs typeface="Helvetica"/>
              </a:rPr>
              <a:t>–</a:t>
            </a:r>
            <a:r>
              <a:rPr lang="en-US" sz="1200" dirty="0">
                <a:solidFill>
                  <a:srgbClr val="002060"/>
                </a:solidFill>
                <a:latin typeface="Helvetica"/>
                <a:cs typeface="Helvetica"/>
              </a:rPr>
              <a:t> 2018</a:t>
            </a:r>
          </a:p>
          <a:p>
            <a:pPr algn="ctr">
              <a:lnSpc>
                <a:spcPct val="116000"/>
              </a:lnSpc>
              <a:tabLst>
                <a:tab pos="656433" algn="l"/>
                <a:tab pos="1312865" algn="l"/>
                <a:tab pos="1969298" algn="l"/>
                <a:tab pos="2625730" algn="l"/>
                <a:tab pos="3282163" algn="l"/>
                <a:tab pos="3938595" algn="l"/>
                <a:tab pos="4595028" algn="l"/>
                <a:tab pos="5251460" algn="l"/>
                <a:tab pos="5907893" algn="l"/>
                <a:tab pos="6564325" algn="l"/>
                <a:tab pos="7220758" algn="l"/>
                <a:tab pos="7877190" algn="l"/>
                <a:tab pos="8533623" algn="l"/>
              </a:tabLst>
            </a:pPr>
            <a:r>
              <a:rPr lang="en-US" sz="1200" dirty="0">
                <a:solidFill>
                  <a:srgbClr val="002060"/>
                </a:solidFill>
                <a:latin typeface="Helvetica"/>
                <a:cs typeface="Helvetica"/>
              </a:rPr>
              <a:t>XRP - 2016</a:t>
            </a:r>
          </a:p>
        </p:txBody>
      </p:sp>
    </p:spTree>
    <p:extLst>
      <p:ext uri="{BB962C8B-B14F-4D97-AF65-F5344CB8AC3E}">
        <p14:creationId xmlns:p14="http://schemas.microsoft.com/office/powerpoint/2010/main" val="913389148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3054" y="2959073"/>
            <a:ext cx="4008169" cy="216423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1223" y="2727583"/>
            <a:ext cx="3838317" cy="239572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95" y="2712992"/>
            <a:ext cx="4008854" cy="239283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863" y="5058938"/>
            <a:ext cx="2858164" cy="50471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0191" y="5040626"/>
            <a:ext cx="2858164" cy="50471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4173" y="5099404"/>
            <a:ext cx="2858164" cy="50471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9216" y="2695762"/>
            <a:ext cx="1376181" cy="295498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087974" y="1770491"/>
            <a:ext cx="164892" cy="28652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2958062" y="1460697"/>
            <a:ext cx="109728" cy="13716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191" y="2116395"/>
            <a:ext cx="1704340" cy="57277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238756" y="2116395"/>
            <a:ext cx="2014110" cy="572770"/>
          </a:xfrm>
          <a:prstGeom prst="rect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398824" y="1597771"/>
            <a:ext cx="41250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Exponential decay of angular momentum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5243" y="2045068"/>
            <a:ext cx="1841500" cy="5207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4988316" y="1597771"/>
            <a:ext cx="2875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Exponential decay of energy</a:t>
            </a:r>
          </a:p>
        </p:txBody>
      </p:sp>
      <p:sp>
        <p:nvSpPr>
          <p:cNvPr id="17" name="Rectangle 16"/>
          <p:cNvSpPr/>
          <p:nvPr/>
        </p:nvSpPr>
        <p:spPr>
          <a:xfrm>
            <a:off x="5389254" y="2064337"/>
            <a:ext cx="2014110" cy="572770"/>
          </a:xfrm>
          <a:prstGeom prst="rect">
            <a:avLst/>
          </a:prstGeom>
          <a:noFill/>
          <a:ln w="635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217416" y="1597771"/>
            <a:ext cx="38917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Exponential increase of orbital velocity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810" y="2073759"/>
            <a:ext cx="1879600" cy="558800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9032397" y="2078086"/>
            <a:ext cx="2014110" cy="572770"/>
          </a:xfrm>
          <a:prstGeom prst="rect">
            <a:avLst/>
          </a:prstGeom>
          <a:noFill/>
          <a:ln w="635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21" name="Text Box 2"/>
          <p:cNvSpPr txBox="1">
            <a:spLocks noChangeArrowheads="1"/>
          </p:cNvSpPr>
          <p:nvPr/>
        </p:nvSpPr>
        <p:spPr bwMode="auto">
          <a:xfrm>
            <a:off x="1526879" y="371403"/>
            <a:ext cx="9138242" cy="578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2539" b="1" dirty="0">
                <a:solidFill>
                  <a:schemeClr val="tx1"/>
                </a:solidFill>
                <a:latin typeface="Helvetica"/>
                <a:cs typeface="Helvetica"/>
              </a:rPr>
              <a:t>Analytical solution</a:t>
            </a:r>
            <a:endParaRPr lang="en-US" sz="2539" b="1" dirty="0">
              <a:solidFill>
                <a:srgbClr val="280099"/>
              </a:solidFill>
              <a:latin typeface="Helvetica"/>
              <a:cs typeface="Helvetica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46867" y="6449694"/>
            <a:ext cx="810735" cy="35131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6000"/>
              </a:lnSpc>
              <a:tabLst>
                <a:tab pos="656433" algn="l"/>
                <a:tab pos="1312865" algn="l"/>
                <a:tab pos="1969298" algn="l"/>
                <a:tab pos="2625730" algn="l"/>
                <a:tab pos="3282163" algn="l"/>
                <a:tab pos="3938595" algn="l"/>
                <a:tab pos="4595028" algn="l"/>
                <a:tab pos="5251460" algn="l"/>
                <a:tab pos="5907893" algn="l"/>
                <a:tab pos="6564325" algn="l"/>
                <a:tab pos="7220758" algn="l"/>
                <a:tab pos="7877190" algn="l"/>
                <a:tab pos="8533623" algn="l"/>
              </a:tabLst>
            </a:pPr>
            <a:r>
              <a:rPr lang="en-US" sz="1451" dirty="0">
                <a:solidFill>
                  <a:srgbClr val="4C4C4C"/>
                </a:solidFill>
                <a:latin typeface="Helvetica"/>
                <a:cs typeface="Helvetica"/>
              </a:rPr>
              <a:t>W. Lyra</a:t>
            </a:r>
            <a:endParaRPr lang="en-US" sz="1451" dirty="0">
              <a:solidFill>
                <a:srgbClr val="333333"/>
              </a:solidFill>
              <a:latin typeface="Helvetica"/>
              <a:cs typeface="Helvetica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4205650" y="6524010"/>
            <a:ext cx="315663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dirty="0">
                <a:latin typeface="Helvetica Light" charset="0"/>
              </a:rPr>
              <a:t>Lyra, </a:t>
            </a:r>
            <a:r>
              <a:rPr lang="en-US" sz="1200" dirty="0" err="1">
                <a:latin typeface="Helvetica Light" charset="0"/>
              </a:rPr>
              <a:t>Youdin</a:t>
            </a:r>
            <a:r>
              <a:rPr lang="en-US" sz="1200" dirty="0">
                <a:latin typeface="Helvetica Light" charset="0"/>
              </a:rPr>
              <a:t>, &amp; Johansen 2020 </a:t>
            </a:r>
            <a:r>
              <a:rPr lang="en-US" sz="1200">
                <a:latin typeface="Helvetica Light" charset="0"/>
              </a:rPr>
              <a:t>(submitted)</a:t>
            </a:r>
            <a:endParaRPr lang="en-US" sz="1200" dirty="0">
              <a:effectLst/>
              <a:latin typeface="Helvetica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70961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1526879" y="371403"/>
            <a:ext cx="9138242" cy="578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2539" b="1" dirty="0">
                <a:solidFill>
                  <a:schemeClr val="tx1"/>
                </a:solidFill>
                <a:latin typeface="Helvetica"/>
                <a:cs typeface="Helvetica"/>
              </a:rPr>
              <a:t>Getting quantitative…</a:t>
            </a:r>
            <a:endParaRPr lang="en-US" sz="2539" b="1" dirty="0">
              <a:solidFill>
                <a:srgbClr val="280099"/>
              </a:solidFill>
              <a:latin typeface="Helvetica"/>
              <a:cs typeface="Helvetica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141571" y="1927555"/>
            <a:ext cx="21556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Helvetica" charset="0"/>
                <a:ea typeface="Helvetica" charset="0"/>
                <a:cs typeface="Helvetica" charset="0"/>
              </a:rPr>
              <a:t>Time until contact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5756" y="2404911"/>
            <a:ext cx="1480487" cy="6465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385" y="2456993"/>
            <a:ext cx="4008169" cy="216423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378" y="2124578"/>
            <a:ext cx="1376181" cy="29549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355756" y="3472412"/>
            <a:ext cx="6558206" cy="15388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For </a:t>
            </a:r>
            <a:r>
              <a:rPr lang="en-US" i="1" dirty="0">
                <a:latin typeface="Ayuthaya" charset="-34"/>
                <a:ea typeface="Ayuthaya" charset="-34"/>
                <a:cs typeface="Ayuthaya" charset="-34"/>
              </a:rPr>
              <a:t>a</a:t>
            </a:r>
            <a:r>
              <a:rPr lang="en-US" i="1" dirty="0">
                <a:latin typeface="Helvetica" charset="0"/>
                <a:ea typeface="Helvetica" charset="0"/>
                <a:cs typeface="Helvetica" charset="0"/>
              </a:rPr>
              <a:t> = 0.1 </a:t>
            </a:r>
            <a:r>
              <a:rPr lang="en-US" i="1" dirty="0" err="1">
                <a:latin typeface="Helvetica" charset="0"/>
                <a:ea typeface="Helvetica" charset="0"/>
                <a:cs typeface="Helvetica" charset="0"/>
              </a:rPr>
              <a:t>r</a:t>
            </a:r>
            <a:r>
              <a:rPr lang="en-US" i="1" baseline="-25000" dirty="0" err="1">
                <a:latin typeface="Helvetica" charset="0"/>
                <a:ea typeface="Helvetica" charset="0"/>
                <a:cs typeface="Helvetica" charset="0"/>
              </a:rPr>
              <a:t>H</a:t>
            </a:r>
            <a:r>
              <a:rPr lang="en-US" i="1" baseline="-25000" dirty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(4000 km), hardening to </a:t>
            </a:r>
            <a:r>
              <a:rPr lang="en-US" i="1" dirty="0">
                <a:latin typeface="Ayuthaya" charset="-34"/>
                <a:ea typeface="Ayuthaya" charset="-34"/>
                <a:cs typeface="Ayuthaya" charset="-34"/>
              </a:rPr>
              <a:t>a</a:t>
            </a:r>
            <a:r>
              <a:rPr lang="en-US" i="1" baseline="-25000" dirty="0">
                <a:latin typeface="Helvetica" charset="0"/>
                <a:ea typeface="Helvetica" charset="0"/>
                <a:cs typeface="Helvetica" charset="0"/>
              </a:rPr>
              <a:t>0</a:t>
            </a:r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=20km and</a:t>
            </a:r>
            <a:r>
              <a:rPr lang="en-US" dirty="0"/>
              <a:t> </a:t>
            </a:r>
            <a:r>
              <a:rPr lang="en-US" i="1" dirty="0" err="1">
                <a:latin typeface="Symbol" charset="2"/>
                <a:ea typeface="Symbol" charset="2"/>
                <a:cs typeface="Symbol" charset="2"/>
              </a:rPr>
              <a:t>tW</a:t>
            </a:r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=10</a:t>
            </a:r>
            <a:r>
              <a:rPr lang="en-US" baseline="30000" dirty="0">
                <a:latin typeface="Helvetica" charset="0"/>
                <a:ea typeface="Helvetica" charset="0"/>
                <a:cs typeface="Helvetica" charset="0"/>
              </a:rPr>
              <a:t>7 </a:t>
            </a:r>
            <a:r>
              <a:rPr lang="mr-IN" dirty="0">
                <a:latin typeface="Helvetica" charset="0"/>
                <a:ea typeface="Helvetica" charset="0"/>
                <a:cs typeface="Helvetica" charset="0"/>
              </a:rPr>
              <a:t>…</a:t>
            </a:r>
            <a:endParaRPr lang="en-US" dirty="0">
              <a:latin typeface="Helvetica" charset="0"/>
              <a:ea typeface="Helvetica" charset="0"/>
              <a:cs typeface="Helvetica" charset="0"/>
            </a:endParaRPr>
          </a:p>
          <a:p>
            <a:endParaRPr lang="en-US" b="1" baseline="30000" dirty="0"/>
          </a:p>
          <a:p>
            <a:endParaRPr lang="en-US" b="1" baseline="30000" dirty="0"/>
          </a:p>
          <a:p>
            <a:endParaRPr lang="en-US" b="1" baseline="30000" dirty="0"/>
          </a:p>
          <a:p>
            <a:r>
              <a:rPr lang="en-US" sz="4000" b="1" i="1" dirty="0">
                <a:solidFill>
                  <a:srgbClr val="FF0000"/>
                </a:solidFill>
                <a:latin typeface="Helvetica" charset="0"/>
                <a:ea typeface="Helvetica" charset="0"/>
                <a:cs typeface="Helvetica" charset="0"/>
              </a:rPr>
              <a:t>t ~ 100 </a:t>
            </a:r>
            <a:r>
              <a:rPr lang="en-US" sz="4000" b="1" i="1" dirty="0" err="1">
                <a:solidFill>
                  <a:srgbClr val="FF0000"/>
                </a:solidFill>
                <a:latin typeface="Helvetica" charset="0"/>
                <a:ea typeface="Helvetica" charset="0"/>
                <a:cs typeface="Helvetica" charset="0"/>
              </a:rPr>
              <a:t>Myr</a:t>
            </a:r>
            <a:r>
              <a:rPr lang="en-US" b="1" dirty="0"/>
              <a:t> </a:t>
            </a:r>
          </a:p>
        </p:txBody>
      </p:sp>
      <p:sp>
        <p:nvSpPr>
          <p:cNvPr id="9" name="Smiley Face 8"/>
          <p:cNvSpPr/>
          <p:nvPr/>
        </p:nvSpPr>
        <p:spPr>
          <a:xfrm>
            <a:off x="8526712" y="4241853"/>
            <a:ext cx="914400" cy="914400"/>
          </a:xfrm>
          <a:prstGeom prst="smileyFace">
            <a:avLst>
              <a:gd name="adj" fmla="val -4653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46867" y="6449694"/>
            <a:ext cx="810735" cy="35131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6000"/>
              </a:lnSpc>
              <a:tabLst>
                <a:tab pos="656433" algn="l"/>
                <a:tab pos="1312865" algn="l"/>
                <a:tab pos="1969298" algn="l"/>
                <a:tab pos="2625730" algn="l"/>
                <a:tab pos="3282163" algn="l"/>
                <a:tab pos="3938595" algn="l"/>
                <a:tab pos="4595028" algn="l"/>
                <a:tab pos="5251460" algn="l"/>
                <a:tab pos="5907893" algn="l"/>
                <a:tab pos="6564325" algn="l"/>
                <a:tab pos="7220758" algn="l"/>
                <a:tab pos="7877190" algn="l"/>
                <a:tab pos="8533623" algn="l"/>
              </a:tabLst>
            </a:pPr>
            <a:r>
              <a:rPr lang="en-US" sz="1451" dirty="0">
                <a:solidFill>
                  <a:srgbClr val="4C4C4C"/>
                </a:solidFill>
                <a:latin typeface="Helvetica"/>
                <a:cs typeface="Helvetica"/>
              </a:rPr>
              <a:t>W. Lyra</a:t>
            </a:r>
            <a:endParaRPr lang="en-US" sz="1451" dirty="0">
              <a:solidFill>
                <a:srgbClr val="333333"/>
              </a:solidFill>
              <a:latin typeface="Helvetica"/>
              <a:cs typeface="Helvetica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205650" y="6524010"/>
            <a:ext cx="315663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dirty="0">
                <a:latin typeface="Helvetica Light" charset="0"/>
              </a:rPr>
              <a:t>Lyra, </a:t>
            </a:r>
            <a:r>
              <a:rPr lang="en-US" sz="1200" dirty="0" err="1">
                <a:latin typeface="Helvetica Light" charset="0"/>
              </a:rPr>
              <a:t>Youdin</a:t>
            </a:r>
            <a:r>
              <a:rPr lang="en-US" sz="1200" dirty="0">
                <a:latin typeface="Helvetica Light" charset="0"/>
              </a:rPr>
              <a:t>, &amp; Johansen 2020 </a:t>
            </a:r>
            <a:r>
              <a:rPr lang="en-US" sz="1200">
                <a:latin typeface="Helvetica Light" charset="0"/>
              </a:rPr>
              <a:t>(submitted)</a:t>
            </a:r>
            <a:endParaRPr lang="en-US" sz="1200" dirty="0">
              <a:effectLst/>
              <a:latin typeface="Helvetica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8995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3E34B164-08A6-F246-BBAF-ED7621A54506}"/>
              </a:ext>
            </a:extLst>
          </p:cNvPr>
          <p:cNvSpPr/>
          <p:nvPr/>
        </p:nvSpPr>
        <p:spPr>
          <a:xfrm>
            <a:off x="1679279" y="1444488"/>
            <a:ext cx="4572000" cy="4572000"/>
          </a:xfrm>
          <a:prstGeom prst="ellipse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6EFD0998-5C21-614C-B6BA-A6D48B6EA934}"/>
              </a:ext>
            </a:extLst>
          </p:cNvPr>
          <p:cNvSpPr/>
          <p:nvPr/>
        </p:nvSpPr>
        <p:spPr>
          <a:xfrm flipH="1" flipV="1">
            <a:off x="3894710" y="3649983"/>
            <a:ext cx="137160" cy="13716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91D3367-7B94-4840-A589-F146F3EEA4A4}"/>
              </a:ext>
            </a:extLst>
          </p:cNvPr>
          <p:cNvSpPr txBox="1"/>
          <p:nvPr/>
        </p:nvSpPr>
        <p:spPr>
          <a:xfrm>
            <a:off x="3627649" y="3787143"/>
            <a:ext cx="5341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Sun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5910B7B-2658-A44C-BDAE-0810AD5FE426}"/>
              </a:ext>
            </a:extLst>
          </p:cNvPr>
          <p:cNvSpPr txBox="1"/>
          <p:nvPr/>
        </p:nvSpPr>
        <p:spPr>
          <a:xfrm>
            <a:off x="2978272" y="3273626"/>
            <a:ext cx="12987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>
                <a:latin typeface="Helvetica" pitchFamily="2" charset="0"/>
              </a:rPr>
              <a:t>High pressure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3F4C738-534E-3343-970B-C8C7FE3328F6}"/>
              </a:ext>
            </a:extLst>
          </p:cNvPr>
          <p:cNvSpPr txBox="1"/>
          <p:nvPr/>
        </p:nvSpPr>
        <p:spPr>
          <a:xfrm>
            <a:off x="1095047" y="2137777"/>
            <a:ext cx="12586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>
                <a:latin typeface="Helvetica" pitchFamily="2" charset="0"/>
              </a:rPr>
              <a:t>Low pressure</a:t>
            </a:r>
          </a:p>
        </p:txBody>
      </p:sp>
      <p:sp>
        <p:nvSpPr>
          <p:cNvPr id="11" name="Arc 10">
            <a:extLst>
              <a:ext uri="{FF2B5EF4-FFF2-40B4-BE49-F238E27FC236}">
                <a16:creationId xmlns:a16="http://schemas.microsoft.com/office/drawing/2014/main" id="{51D1B2D9-0681-3348-A632-8460E540F431}"/>
              </a:ext>
            </a:extLst>
          </p:cNvPr>
          <p:cNvSpPr/>
          <p:nvPr/>
        </p:nvSpPr>
        <p:spPr>
          <a:xfrm>
            <a:off x="2262991" y="2137777"/>
            <a:ext cx="3400597" cy="3275735"/>
          </a:xfrm>
          <a:prstGeom prst="arc">
            <a:avLst>
              <a:gd name="adj1" fmla="val 20505289"/>
              <a:gd name="adj2" fmla="val 1168650"/>
            </a:avLst>
          </a:prstGeom>
          <a:ln>
            <a:solidFill>
              <a:srgbClr val="FF0000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6AF6F20-C292-6E4A-9005-099669C7E8BD}"/>
              </a:ext>
            </a:extLst>
          </p:cNvPr>
          <p:cNvSpPr txBox="1"/>
          <p:nvPr/>
        </p:nvSpPr>
        <p:spPr>
          <a:xfrm>
            <a:off x="5716183" y="3581403"/>
            <a:ext cx="5132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  <a:latin typeface="Helvetica" pitchFamily="2" charset="0"/>
              </a:rPr>
              <a:t>Gas</a:t>
            </a:r>
          </a:p>
        </p:txBody>
      </p:sp>
      <p:sp>
        <p:nvSpPr>
          <p:cNvPr id="13" name="Arc 12">
            <a:extLst>
              <a:ext uri="{FF2B5EF4-FFF2-40B4-BE49-F238E27FC236}">
                <a16:creationId xmlns:a16="http://schemas.microsoft.com/office/drawing/2014/main" id="{6C511C2F-01D6-104B-9A60-9A6FB80E018C}"/>
              </a:ext>
            </a:extLst>
          </p:cNvPr>
          <p:cNvSpPr/>
          <p:nvPr/>
        </p:nvSpPr>
        <p:spPr>
          <a:xfrm>
            <a:off x="2353725" y="2080695"/>
            <a:ext cx="3223110" cy="3275735"/>
          </a:xfrm>
          <a:prstGeom prst="arc">
            <a:avLst>
              <a:gd name="adj1" fmla="val 20018316"/>
              <a:gd name="adj2" fmla="val 1744711"/>
            </a:avLst>
          </a:prstGeom>
          <a:ln>
            <a:solidFill>
              <a:srgbClr val="002060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65C65D4-FD24-E549-AC21-6BAD864695DF}"/>
              </a:ext>
            </a:extLst>
          </p:cNvPr>
          <p:cNvSpPr txBox="1"/>
          <p:nvPr/>
        </p:nvSpPr>
        <p:spPr>
          <a:xfrm>
            <a:off x="4351627" y="2691186"/>
            <a:ext cx="12105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2060"/>
                </a:solidFill>
                <a:latin typeface="Helvetica" pitchFamily="2" charset="0"/>
              </a:rPr>
              <a:t>Planetesimal</a:t>
            </a:r>
          </a:p>
        </p:txBody>
      </p:sp>
      <p:sp>
        <p:nvSpPr>
          <p:cNvPr id="15" name="Text Box 2">
            <a:extLst>
              <a:ext uri="{FF2B5EF4-FFF2-40B4-BE49-F238E27FC236}">
                <a16:creationId xmlns:a16="http://schemas.microsoft.com/office/drawing/2014/main" id="{4A594063-F410-E045-B1B2-D1F53C6069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18899" y="3196946"/>
            <a:ext cx="4572000" cy="578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just">
              <a:lnSpc>
                <a:spcPct val="116000"/>
              </a:lnSpc>
            </a:pPr>
            <a:r>
              <a:rPr lang="en-US" sz="1800" dirty="0">
                <a:solidFill>
                  <a:schemeClr val="tx1"/>
                </a:solidFill>
                <a:latin typeface="Helvetica"/>
                <a:cs typeface="Helvetica"/>
              </a:rPr>
              <a:t>The </a:t>
            </a:r>
            <a:r>
              <a:rPr lang="en-US" sz="1800" dirty="0">
                <a:solidFill>
                  <a:srgbClr val="FF0000"/>
                </a:solidFill>
                <a:latin typeface="Helvetica"/>
                <a:cs typeface="Helvetica"/>
              </a:rPr>
              <a:t>gas</a:t>
            </a:r>
            <a:r>
              <a:rPr lang="en-US" sz="1800" dirty="0">
                <a:solidFill>
                  <a:schemeClr val="tx1"/>
                </a:solidFill>
                <a:latin typeface="Helvetica"/>
                <a:cs typeface="Helvetica"/>
              </a:rPr>
              <a:t> has some pressure support.</a:t>
            </a:r>
          </a:p>
          <a:p>
            <a:pPr algn="just">
              <a:lnSpc>
                <a:spcPct val="116000"/>
              </a:lnSpc>
            </a:pPr>
            <a:endParaRPr lang="en-US" sz="1800" dirty="0">
              <a:solidFill>
                <a:schemeClr val="tx1"/>
              </a:solidFill>
              <a:latin typeface="Helvetica"/>
              <a:cs typeface="Helvetica"/>
            </a:endParaRPr>
          </a:p>
          <a:p>
            <a:pPr algn="just">
              <a:lnSpc>
                <a:spcPct val="116000"/>
              </a:lnSpc>
            </a:pPr>
            <a:r>
              <a:rPr lang="en-US" sz="1800" dirty="0">
                <a:solidFill>
                  <a:schemeClr val="tx1"/>
                </a:solidFill>
                <a:latin typeface="Helvetica"/>
                <a:cs typeface="Helvetica"/>
              </a:rPr>
              <a:t>The </a:t>
            </a:r>
            <a:r>
              <a:rPr lang="en-US" sz="1800" dirty="0">
                <a:solidFill>
                  <a:schemeClr val="accent1">
                    <a:lumMod val="75000"/>
                  </a:schemeClr>
                </a:solidFill>
                <a:latin typeface="Helvetica"/>
                <a:cs typeface="Helvetica"/>
              </a:rPr>
              <a:t>planetesimal</a:t>
            </a:r>
            <a:r>
              <a:rPr lang="en-US" sz="1800" dirty="0">
                <a:solidFill>
                  <a:schemeClr val="tx1"/>
                </a:solidFill>
                <a:latin typeface="Helvetica"/>
                <a:cs typeface="Helvetica"/>
              </a:rPr>
              <a:t> has none.  </a:t>
            </a:r>
            <a:endParaRPr lang="en-US" sz="1800" dirty="0">
              <a:solidFill>
                <a:srgbClr val="280099"/>
              </a:solidFill>
              <a:latin typeface="Helvetica"/>
              <a:cs typeface="Helvetica"/>
            </a:endParaRPr>
          </a:p>
        </p:txBody>
      </p:sp>
      <p:sp>
        <p:nvSpPr>
          <p:cNvPr id="16" name="Text Box 2">
            <a:extLst>
              <a:ext uri="{FF2B5EF4-FFF2-40B4-BE49-F238E27FC236}">
                <a16:creationId xmlns:a16="http://schemas.microsoft.com/office/drawing/2014/main" id="{44B31871-80FB-A140-9CE0-3BCBBBD2CF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9279" y="523803"/>
            <a:ext cx="9138242" cy="578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2539" b="1">
                <a:solidFill>
                  <a:schemeClr val="tx1"/>
                </a:solidFill>
                <a:latin typeface="Helvetica"/>
                <a:cs typeface="Helvetica"/>
              </a:rPr>
              <a:t>Wind</a:t>
            </a:r>
            <a:endParaRPr lang="en-US" sz="2539" b="1" dirty="0">
              <a:solidFill>
                <a:srgbClr val="280099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6247346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1526879" y="371403"/>
            <a:ext cx="9138242" cy="578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2539" b="1" dirty="0">
                <a:solidFill>
                  <a:schemeClr val="tx1"/>
                </a:solidFill>
                <a:latin typeface="Helvetica"/>
                <a:cs typeface="Helvetica"/>
              </a:rPr>
              <a:t>Wind</a:t>
            </a:r>
            <a:endParaRPr lang="en-US" sz="2539" b="1" dirty="0">
              <a:solidFill>
                <a:srgbClr val="280099"/>
              </a:solidFill>
              <a:latin typeface="Helvetica"/>
              <a:cs typeface="Helvetica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8171" y="830041"/>
            <a:ext cx="4999652" cy="445281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433153" y="3056448"/>
            <a:ext cx="76174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L2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028051" y="3146388"/>
            <a:ext cx="81524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L1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41407" y="1620173"/>
            <a:ext cx="3801041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u="sng" dirty="0">
                <a:latin typeface="Helvetica" pitchFamily="2" charset="0"/>
                <a:ea typeface="Ayuthaya" charset="-34"/>
                <a:cs typeface="Ayuthaya" charset="-34"/>
              </a:rPr>
              <a:t>At initial separation </a:t>
            </a:r>
            <a:r>
              <a:rPr lang="en-US" i="1" u="sng" dirty="0">
                <a:latin typeface="Helvetica" pitchFamily="2" charset="0"/>
                <a:ea typeface="Ayuthaya" charset="-34"/>
                <a:cs typeface="Ayuthaya" charset="-34"/>
              </a:rPr>
              <a:t>a</a:t>
            </a:r>
            <a:r>
              <a:rPr lang="en-US" u="sng" dirty="0">
                <a:latin typeface="Helvetica" pitchFamily="2" charset="0"/>
                <a:ea typeface="Helvetica" charset="0"/>
                <a:cs typeface="Helvetica" charset="0"/>
              </a:rPr>
              <a:t> ~ 4000 km:</a:t>
            </a:r>
          </a:p>
          <a:p>
            <a:endParaRPr lang="en-US" dirty="0">
              <a:latin typeface="Helvetica" charset="0"/>
              <a:ea typeface="Helvetica" charset="0"/>
              <a:cs typeface="Helvetica" charset="0"/>
            </a:endParaRPr>
          </a:p>
          <a:p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Binary orbital velocity</a:t>
            </a:r>
            <a:r>
              <a:rPr lang="en-US" b="1" dirty="0">
                <a:latin typeface="Helvetica" charset="0"/>
                <a:ea typeface="Helvetica" charset="0"/>
                <a:cs typeface="Helvetica" charset="0"/>
              </a:rPr>
              <a:t> ~ 0.1 m/s</a:t>
            </a:r>
          </a:p>
          <a:p>
            <a:endParaRPr lang="en-US" b="1" dirty="0">
              <a:latin typeface="Helvetica" charset="0"/>
              <a:ea typeface="Helvetica" charset="0"/>
              <a:cs typeface="Helvetica" charset="0"/>
            </a:endParaRPr>
          </a:p>
          <a:p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Solar orbit velocity at 45AU </a:t>
            </a:r>
          </a:p>
          <a:p>
            <a:r>
              <a:rPr lang="en-US" b="1" i="1" dirty="0">
                <a:latin typeface="Helvetica" charset="0"/>
                <a:ea typeface="Helvetica" charset="0"/>
                <a:cs typeface="Helvetica" charset="0"/>
              </a:rPr>
              <a:t>	</a:t>
            </a:r>
            <a:r>
              <a:rPr lang="en-US" b="1" i="1" dirty="0" err="1">
                <a:latin typeface="Helvetica" charset="0"/>
                <a:ea typeface="Helvetica" charset="0"/>
                <a:cs typeface="Helvetica" charset="0"/>
              </a:rPr>
              <a:t>v</a:t>
            </a:r>
            <a:r>
              <a:rPr lang="en-US" b="1" i="1" baseline="-25000" dirty="0" err="1">
                <a:latin typeface="Helvetica" charset="0"/>
                <a:ea typeface="Helvetica" charset="0"/>
                <a:cs typeface="Helvetica" charset="0"/>
              </a:rPr>
              <a:t>k</a:t>
            </a:r>
            <a:r>
              <a:rPr lang="en-US" b="1" dirty="0">
                <a:latin typeface="Helvetica" charset="0"/>
                <a:ea typeface="Helvetica" charset="0"/>
                <a:cs typeface="Helvetica" charset="0"/>
              </a:rPr>
              <a:t> ~ 4.5 km/s</a:t>
            </a:r>
          </a:p>
          <a:p>
            <a:endParaRPr lang="en-US" b="1" dirty="0">
              <a:latin typeface="Helvetica" charset="0"/>
              <a:ea typeface="Helvetica" charset="0"/>
              <a:cs typeface="Helvetica" charset="0"/>
            </a:endParaRPr>
          </a:p>
          <a:p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Sub-Keplerian pressure support </a:t>
            </a:r>
          </a:p>
          <a:p>
            <a:pPr algn="ctr"/>
            <a:r>
              <a:rPr lang="en-US" dirty="0">
                <a:latin typeface="Helvetica" pitchFamily="2" charset="0"/>
                <a:ea typeface="Symbol" charset="2"/>
                <a:cs typeface="Symbol" charset="2"/>
              </a:rPr>
              <a:t>v = </a:t>
            </a:r>
            <a:r>
              <a:rPr lang="en-US" dirty="0" err="1">
                <a:latin typeface="Helvetica" pitchFamily="2" charset="0"/>
                <a:ea typeface="Symbol" charset="2"/>
                <a:cs typeface="Symbol" charset="2"/>
              </a:rPr>
              <a:t>v</a:t>
            </a:r>
            <a:r>
              <a:rPr lang="en-US" baseline="-25000" dirty="0" err="1">
                <a:latin typeface="Helvetica" pitchFamily="2" charset="0"/>
                <a:ea typeface="Helvetica" charset="0"/>
                <a:cs typeface="Helvetica" charset="0"/>
              </a:rPr>
              <a:t>k</a:t>
            </a:r>
            <a:r>
              <a:rPr lang="en-US" dirty="0">
                <a:latin typeface="Symbol" charset="2"/>
                <a:ea typeface="Symbol" charset="2"/>
                <a:cs typeface="Symbol" charset="2"/>
              </a:rPr>
              <a:t> (1-h)</a:t>
            </a:r>
            <a:endParaRPr lang="en-US" dirty="0">
              <a:latin typeface="Helvetica" charset="0"/>
              <a:ea typeface="Symbol" charset="2"/>
              <a:cs typeface="Symbol" charset="2"/>
            </a:endParaRPr>
          </a:p>
          <a:p>
            <a:pPr algn="ctr"/>
            <a:r>
              <a:rPr lang="en-US" dirty="0">
                <a:latin typeface="Symbol" charset="2"/>
                <a:ea typeface="Symbol" charset="2"/>
                <a:cs typeface="Symbol" charset="2"/>
              </a:rPr>
              <a:t>h ~ </a:t>
            </a:r>
            <a:r>
              <a:rPr lang="en-US" dirty="0">
                <a:latin typeface="Helvetica" charset="0"/>
                <a:ea typeface="Symbol" charset="2"/>
                <a:cs typeface="Symbol" charset="2"/>
              </a:rPr>
              <a:t>0.01</a:t>
            </a:r>
            <a:r>
              <a:rPr lang="en-US" b="1" dirty="0">
                <a:latin typeface="Helvetica" charset="0"/>
                <a:ea typeface="Helvetica" charset="0"/>
                <a:cs typeface="Helvetica" charset="0"/>
              </a:rPr>
              <a:t> </a:t>
            </a:r>
          </a:p>
          <a:p>
            <a:endParaRPr lang="en-US" b="1" dirty="0">
              <a:latin typeface="Symbol" pitchFamily="2" charset="2"/>
              <a:ea typeface="Helvetica" charset="0"/>
              <a:cs typeface="Helvetica" charset="0"/>
            </a:endParaRPr>
          </a:p>
          <a:p>
            <a:r>
              <a:rPr lang="en-US" b="1" i="1" dirty="0">
                <a:latin typeface="Helvetica" pitchFamily="2" charset="0"/>
                <a:ea typeface="Helvetica" charset="0"/>
                <a:cs typeface="Helvetica" charset="0"/>
              </a:rPr>
              <a:t>Headwind velocity (</a:t>
            </a:r>
            <a:r>
              <a:rPr lang="en-US" b="1" i="1" dirty="0" err="1">
                <a:latin typeface="Helvetica" pitchFamily="2" charset="0"/>
                <a:ea typeface="Helvetica" charset="0"/>
                <a:cs typeface="Helvetica" charset="0"/>
              </a:rPr>
              <a:t>v</a:t>
            </a:r>
            <a:r>
              <a:rPr lang="en-US" b="1" i="1" baseline="-25000" dirty="0" err="1">
                <a:latin typeface="Helvetica" pitchFamily="2" charset="0"/>
                <a:ea typeface="Helvetica" charset="0"/>
                <a:cs typeface="Helvetica" charset="0"/>
              </a:rPr>
              <a:t>k</a:t>
            </a:r>
            <a:r>
              <a:rPr lang="en-US" b="1" i="1" dirty="0">
                <a:latin typeface="Helvetica" pitchFamily="2" charset="0"/>
                <a:ea typeface="Helvetica" charset="0"/>
                <a:cs typeface="Helvetica" charset="0"/>
              </a:rPr>
              <a:t>-v): </a:t>
            </a:r>
          </a:p>
          <a:p>
            <a:r>
              <a:rPr lang="en-US" b="1" i="1" dirty="0">
                <a:latin typeface="Helvetica" pitchFamily="2" charset="0"/>
                <a:ea typeface="Helvetica" charset="0"/>
                <a:cs typeface="Helvetica" charset="0"/>
              </a:rPr>
              <a:t>	</a:t>
            </a:r>
            <a:r>
              <a:rPr lang="en-US" b="1" i="1" dirty="0" err="1">
                <a:latin typeface="Symbol" pitchFamily="2" charset="2"/>
                <a:ea typeface="Helvetica" charset="0"/>
                <a:cs typeface="Helvetica" charset="0"/>
              </a:rPr>
              <a:t>h</a:t>
            </a:r>
            <a:r>
              <a:rPr lang="en-US" b="1" i="1" dirty="0" err="1">
                <a:latin typeface="Helvetica" charset="0"/>
                <a:ea typeface="Helvetica" charset="0"/>
                <a:cs typeface="Helvetica" charset="0"/>
              </a:rPr>
              <a:t>v</a:t>
            </a:r>
            <a:r>
              <a:rPr lang="en-US" b="1" i="1" dirty="0">
                <a:latin typeface="Helvetica" charset="0"/>
                <a:ea typeface="Helvetica" charset="0"/>
                <a:cs typeface="Helvetica" charset="0"/>
              </a:rPr>
              <a:t> ~ 50 m/s</a:t>
            </a:r>
          </a:p>
          <a:p>
            <a:endParaRPr lang="en-US" b="1" dirty="0">
              <a:latin typeface="Helvetica" charset="0"/>
              <a:ea typeface="Helvetica" charset="0"/>
              <a:cs typeface="Helvetica" charset="0"/>
            </a:endParaRPr>
          </a:p>
          <a:p>
            <a:r>
              <a:rPr lang="en-US" b="1" dirty="0" err="1">
                <a:solidFill>
                  <a:srgbClr val="7030A0"/>
                </a:solidFill>
                <a:latin typeface="Helvetica" charset="0"/>
                <a:ea typeface="Helvetica" charset="0"/>
                <a:cs typeface="Helvetica" charset="0"/>
              </a:rPr>
              <a:t>Subkeplerian</a:t>
            </a:r>
            <a:r>
              <a:rPr lang="en-US" b="1" dirty="0">
                <a:solidFill>
                  <a:srgbClr val="7030A0"/>
                </a:solidFill>
                <a:latin typeface="Helvetica" charset="0"/>
                <a:ea typeface="Helvetica" charset="0"/>
                <a:cs typeface="Helvetica" charset="0"/>
              </a:rPr>
              <a:t> wind on the binary </a:t>
            </a:r>
          </a:p>
          <a:p>
            <a:r>
              <a:rPr lang="en-US" b="1" dirty="0">
                <a:solidFill>
                  <a:srgbClr val="FF0000"/>
                </a:solidFill>
                <a:latin typeface="Helvetica" charset="0"/>
                <a:ea typeface="Helvetica" charset="0"/>
                <a:cs typeface="Helvetica" charset="0"/>
              </a:rPr>
              <a:t>      = 500 times orbital velocity</a:t>
            </a:r>
          </a:p>
        </p:txBody>
      </p:sp>
      <p:cxnSp>
        <p:nvCxnSpPr>
          <p:cNvPr id="16" name="Straight Arrow Connector 15"/>
          <p:cNvCxnSpPr>
            <a:cxnSpLocks/>
          </p:cNvCxnSpPr>
          <p:nvPr/>
        </p:nvCxnSpPr>
        <p:spPr>
          <a:xfrm flipV="1">
            <a:off x="8136836" y="5459896"/>
            <a:ext cx="0" cy="676855"/>
          </a:xfrm>
          <a:prstGeom prst="straightConnector1">
            <a:avLst/>
          </a:prstGeom>
          <a:ln w="25400">
            <a:solidFill>
              <a:srgbClr val="7030A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V="1">
            <a:off x="10362816" y="2120348"/>
            <a:ext cx="0" cy="885365"/>
          </a:xfrm>
          <a:prstGeom prst="straightConnector1">
            <a:avLst/>
          </a:prstGeom>
          <a:ln w="25400">
            <a:solidFill>
              <a:srgbClr val="00B05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H="1">
            <a:off x="7843297" y="3086658"/>
            <a:ext cx="0" cy="721813"/>
          </a:xfrm>
          <a:prstGeom prst="straightConnector1">
            <a:avLst/>
          </a:prstGeom>
          <a:ln w="25400">
            <a:solidFill>
              <a:srgbClr val="00B05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10477553" y="2073456"/>
            <a:ext cx="7173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B050"/>
                </a:solidFill>
              </a:rPr>
              <a:t>v</a:t>
            </a:r>
            <a:endParaRPr lang="en-US" b="1" baseline="-25000" dirty="0">
              <a:solidFill>
                <a:srgbClr val="00B05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500029" y="3567848"/>
            <a:ext cx="9379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B050"/>
                </a:solidFill>
              </a:rPr>
              <a:t>v</a:t>
            </a:r>
            <a:endParaRPr lang="en-US" b="1" baseline="-25000" dirty="0">
              <a:solidFill>
                <a:srgbClr val="00B05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0362816" y="4843986"/>
            <a:ext cx="7173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7030A0"/>
                </a:solidFill>
              </a:rPr>
              <a:t>500 v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46867" y="6449694"/>
            <a:ext cx="810735" cy="35131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6000"/>
              </a:lnSpc>
              <a:tabLst>
                <a:tab pos="656433" algn="l"/>
                <a:tab pos="1312865" algn="l"/>
                <a:tab pos="1969298" algn="l"/>
                <a:tab pos="2625730" algn="l"/>
                <a:tab pos="3282163" algn="l"/>
                <a:tab pos="3938595" algn="l"/>
                <a:tab pos="4595028" algn="l"/>
                <a:tab pos="5251460" algn="l"/>
                <a:tab pos="5907893" algn="l"/>
                <a:tab pos="6564325" algn="l"/>
                <a:tab pos="7220758" algn="l"/>
                <a:tab pos="7877190" algn="l"/>
                <a:tab pos="8533623" algn="l"/>
              </a:tabLst>
            </a:pPr>
            <a:r>
              <a:rPr lang="en-US" sz="1451" dirty="0">
                <a:solidFill>
                  <a:srgbClr val="4C4C4C"/>
                </a:solidFill>
                <a:latin typeface="Helvetica"/>
                <a:cs typeface="Helvetica"/>
              </a:rPr>
              <a:t>W. Lyra</a:t>
            </a:r>
            <a:endParaRPr lang="en-US" sz="1451" dirty="0">
              <a:solidFill>
                <a:srgbClr val="333333"/>
              </a:solidFill>
              <a:latin typeface="Helvetica"/>
              <a:cs typeface="Helvetica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4205650" y="6524010"/>
            <a:ext cx="315663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dirty="0">
                <a:latin typeface="Helvetica Light" charset="0"/>
              </a:rPr>
              <a:t>Lyra, </a:t>
            </a:r>
            <a:r>
              <a:rPr lang="en-US" sz="1200" dirty="0" err="1">
                <a:latin typeface="Helvetica Light" charset="0"/>
              </a:rPr>
              <a:t>Youdin</a:t>
            </a:r>
            <a:r>
              <a:rPr lang="en-US" sz="1200" dirty="0">
                <a:latin typeface="Helvetica Light" charset="0"/>
              </a:rPr>
              <a:t>, &amp; Johansen 2020 (submitted)</a:t>
            </a:r>
            <a:endParaRPr lang="en-US" sz="1200" dirty="0">
              <a:effectLst/>
              <a:latin typeface="Helvetica Light" charset="0"/>
            </a:endParaRP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9C880289-2A41-1C4B-B51B-BCCEDF537BB0}"/>
              </a:ext>
            </a:extLst>
          </p:cNvPr>
          <p:cNvCxnSpPr>
            <a:cxnSpLocks/>
          </p:cNvCxnSpPr>
          <p:nvPr/>
        </p:nvCxnSpPr>
        <p:spPr>
          <a:xfrm flipV="1">
            <a:off x="8594036" y="5459896"/>
            <a:ext cx="0" cy="676855"/>
          </a:xfrm>
          <a:prstGeom prst="straightConnector1">
            <a:avLst/>
          </a:prstGeom>
          <a:ln w="25400">
            <a:solidFill>
              <a:srgbClr val="7030A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3416117D-1A08-B843-A9A1-A63299E27D92}"/>
              </a:ext>
            </a:extLst>
          </p:cNvPr>
          <p:cNvCxnSpPr>
            <a:cxnSpLocks/>
          </p:cNvCxnSpPr>
          <p:nvPr/>
        </p:nvCxnSpPr>
        <p:spPr>
          <a:xfrm flipV="1">
            <a:off x="9051236" y="5460956"/>
            <a:ext cx="0" cy="676855"/>
          </a:xfrm>
          <a:prstGeom prst="straightConnector1">
            <a:avLst/>
          </a:prstGeom>
          <a:ln w="25400">
            <a:solidFill>
              <a:srgbClr val="7030A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A6072213-0D03-B74D-A88B-088427FEA26A}"/>
              </a:ext>
            </a:extLst>
          </p:cNvPr>
          <p:cNvCxnSpPr>
            <a:cxnSpLocks/>
          </p:cNvCxnSpPr>
          <p:nvPr/>
        </p:nvCxnSpPr>
        <p:spPr>
          <a:xfrm flipV="1">
            <a:off x="9508436" y="5460956"/>
            <a:ext cx="0" cy="676855"/>
          </a:xfrm>
          <a:prstGeom prst="straightConnector1">
            <a:avLst/>
          </a:prstGeom>
          <a:ln w="25400">
            <a:solidFill>
              <a:srgbClr val="7030A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E2E699CC-B429-AE4D-B56F-710DF8C6D0E6}"/>
              </a:ext>
            </a:extLst>
          </p:cNvPr>
          <p:cNvCxnSpPr>
            <a:cxnSpLocks/>
          </p:cNvCxnSpPr>
          <p:nvPr/>
        </p:nvCxnSpPr>
        <p:spPr>
          <a:xfrm flipV="1">
            <a:off x="9965636" y="5460956"/>
            <a:ext cx="0" cy="676855"/>
          </a:xfrm>
          <a:prstGeom prst="straightConnector1">
            <a:avLst/>
          </a:prstGeom>
          <a:ln w="25400">
            <a:solidFill>
              <a:srgbClr val="7030A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CA0EB4C7-3BD8-E74A-9B32-D1EE2DDE8D39}"/>
              </a:ext>
            </a:extLst>
          </p:cNvPr>
          <p:cNvCxnSpPr>
            <a:cxnSpLocks/>
          </p:cNvCxnSpPr>
          <p:nvPr/>
        </p:nvCxnSpPr>
        <p:spPr>
          <a:xfrm flipV="1">
            <a:off x="10422836" y="5460956"/>
            <a:ext cx="0" cy="676855"/>
          </a:xfrm>
          <a:prstGeom prst="straightConnector1">
            <a:avLst/>
          </a:prstGeom>
          <a:ln w="25400">
            <a:solidFill>
              <a:srgbClr val="7030A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318E5DC5-21E8-4741-832B-1E3D5445A8B5}"/>
              </a:ext>
            </a:extLst>
          </p:cNvPr>
          <p:cNvCxnSpPr>
            <a:cxnSpLocks/>
          </p:cNvCxnSpPr>
          <p:nvPr/>
        </p:nvCxnSpPr>
        <p:spPr>
          <a:xfrm flipV="1">
            <a:off x="5825033" y="5459896"/>
            <a:ext cx="0" cy="676855"/>
          </a:xfrm>
          <a:prstGeom prst="straightConnector1">
            <a:avLst/>
          </a:prstGeom>
          <a:ln w="25400">
            <a:solidFill>
              <a:srgbClr val="7030A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CD37CAAE-0C40-6748-A429-144ACEAEF4EF}"/>
              </a:ext>
            </a:extLst>
          </p:cNvPr>
          <p:cNvCxnSpPr>
            <a:cxnSpLocks/>
          </p:cNvCxnSpPr>
          <p:nvPr/>
        </p:nvCxnSpPr>
        <p:spPr>
          <a:xfrm flipV="1">
            <a:off x="6282233" y="5459896"/>
            <a:ext cx="0" cy="676855"/>
          </a:xfrm>
          <a:prstGeom prst="straightConnector1">
            <a:avLst/>
          </a:prstGeom>
          <a:ln w="25400">
            <a:solidFill>
              <a:srgbClr val="7030A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0FBD919F-EC9B-4D45-8D03-34AA46268474}"/>
              </a:ext>
            </a:extLst>
          </p:cNvPr>
          <p:cNvCxnSpPr>
            <a:cxnSpLocks/>
          </p:cNvCxnSpPr>
          <p:nvPr/>
        </p:nvCxnSpPr>
        <p:spPr>
          <a:xfrm flipV="1">
            <a:off x="6739433" y="5459896"/>
            <a:ext cx="0" cy="676855"/>
          </a:xfrm>
          <a:prstGeom prst="straightConnector1">
            <a:avLst/>
          </a:prstGeom>
          <a:ln w="25400">
            <a:solidFill>
              <a:srgbClr val="7030A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AD13963E-090B-2D4A-9194-D1878E6F5CC4}"/>
              </a:ext>
            </a:extLst>
          </p:cNvPr>
          <p:cNvCxnSpPr>
            <a:cxnSpLocks/>
          </p:cNvCxnSpPr>
          <p:nvPr/>
        </p:nvCxnSpPr>
        <p:spPr>
          <a:xfrm flipV="1">
            <a:off x="7196633" y="5459896"/>
            <a:ext cx="0" cy="676855"/>
          </a:xfrm>
          <a:prstGeom prst="straightConnector1">
            <a:avLst/>
          </a:prstGeom>
          <a:ln w="25400">
            <a:solidFill>
              <a:srgbClr val="7030A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FBE9C03B-B8DD-2641-A7EA-0E7311F25712}"/>
              </a:ext>
            </a:extLst>
          </p:cNvPr>
          <p:cNvCxnSpPr>
            <a:cxnSpLocks/>
          </p:cNvCxnSpPr>
          <p:nvPr/>
        </p:nvCxnSpPr>
        <p:spPr>
          <a:xfrm flipV="1">
            <a:off x="7653833" y="5459896"/>
            <a:ext cx="0" cy="676855"/>
          </a:xfrm>
          <a:prstGeom prst="straightConnector1">
            <a:avLst/>
          </a:prstGeom>
          <a:ln w="25400">
            <a:solidFill>
              <a:srgbClr val="7030A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94792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1526879" y="371403"/>
            <a:ext cx="9138242" cy="578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2539" b="1" dirty="0">
                <a:solidFill>
                  <a:schemeClr val="tx1"/>
                </a:solidFill>
                <a:latin typeface="Helvetica"/>
                <a:cs typeface="Helvetica"/>
              </a:rPr>
              <a:t>Wind solution</a:t>
            </a:r>
            <a:endParaRPr lang="en-US" sz="2539" b="1" dirty="0">
              <a:solidFill>
                <a:srgbClr val="280099"/>
              </a:solidFill>
              <a:latin typeface="Helvetica"/>
              <a:cs typeface="Helvetica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548733" y="4201222"/>
            <a:ext cx="104932" cy="11092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 flipH="1">
            <a:off x="9611194" y="5623808"/>
            <a:ext cx="357265" cy="11092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329" y="1842113"/>
            <a:ext cx="11216040" cy="3451089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205650" y="6524010"/>
            <a:ext cx="315663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dirty="0">
                <a:latin typeface="Helvetica Light" charset="0"/>
              </a:rPr>
              <a:t>Lyra, </a:t>
            </a:r>
            <a:r>
              <a:rPr lang="en-US" sz="1200" dirty="0" err="1">
                <a:latin typeface="Helvetica Light" charset="0"/>
              </a:rPr>
              <a:t>Youdin</a:t>
            </a:r>
            <a:r>
              <a:rPr lang="en-US" sz="1200" dirty="0">
                <a:latin typeface="Helvetica Light" charset="0"/>
              </a:rPr>
              <a:t>, &amp; Johansen 2020 (submitted)</a:t>
            </a:r>
            <a:endParaRPr lang="en-US" sz="1200" dirty="0">
              <a:effectLst/>
              <a:latin typeface="Helvetica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00919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1526879" y="371403"/>
            <a:ext cx="9138242" cy="578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2539" b="1" dirty="0">
                <a:solidFill>
                  <a:schemeClr val="tx1"/>
                </a:solidFill>
                <a:latin typeface="Helvetica"/>
                <a:cs typeface="Helvetica"/>
              </a:rPr>
              <a:t>Wind solution</a:t>
            </a:r>
            <a:endParaRPr lang="en-US" sz="2539" b="1" dirty="0">
              <a:solidFill>
                <a:srgbClr val="280099"/>
              </a:solidFill>
              <a:latin typeface="Helvetica"/>
              <a:cs typeface="Helvetica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724275" y="4586990"/>
            <a:ext cx="104932" cy="11092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 flipH="1">
            <a:off x="5216577" y="5156616"/>
            <a:ext cx="479684" cy="16859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4644"/>
            <a:ext cx="7357362" cy="551802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764357" y="2990375"/>
            <a:ext cx="5298641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Angular momentum loss at constant energy.</a:t>
            </a:r>
          </a:p>
          <a:p>
            <a:endParaRPr lang="en-US" dirty="0">
              <a:latin typeface="Helvetica" charset="0"/>
              <a:ea typeface="Helvetica" charset="0"/>
              <a:cs typeface="Helvetica" charset="0"/>
            </a:endParaRPr>
          </a:p>
          <a:p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Eccentricity increase at constant </a:t>
            </a:r>
            <a:r>
              <a:rPr lang="en-US" dirty="0" err="1">
                <a:latin typeface="Helvetica" charset="0"/>
                <a:ea typeface="Helvetica" charset="0"/>
                <a:cs typeface="Helvetica" charset="0"/>
              </a:rPr>
              <a:t>semimajor</a:t>
            </a:r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 axis</a:t>
            </a:r>
          </a:p>
        </p:txBody>
      </p:sp>
      <p:sp>
        <p:nvSpPr>
          <p:cNvPr id="10" name="Rectangle 9"/>
          <p:cNvSpPr/>
          <p:nvPr/>
        </p:nvSpPr>
        <p:spPr>
          <a:xfrm>
            <a:off x="4205650" y="6524010"/>
            <a:ext cx="315663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dirty="0">
                <a:latin typeface="Helvetica Light" charset="0"/>
              </a:rPr>
              <a:t>Lyra, </a:t>
            </a:r>
            <a:r>
              <a:rPr lang="en-US" sz="1200" dirty="0" err="1">
                <a:latin typeface="Helvetica Light" charset="0"/>
              </a:rPr>
              <a:t>Youdin</a:t>
            </a:r>
            <a:r>
              <a:rPr lang="en-US" sz="1200" dirty="0">
                <a:latin typeface="Helvetica Light" charset="0"/>
              </a:rPr>
              <a:t>, &amp; Johansen 2020 (submitted)</a:t>
            </a:r>
            <a:endParaRPr lang="en-US" sz="1200" dirty="0">
              <a:effectLst/>
              <a:latin typeface="Helvetica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08349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A2156-0D06-F941-AE72-FDE114709D8C}" type="slidenum">
              <a:rPr lang="en-US" smtClean="0"/>
              <a:t>16</a:t>
            </a:fld>
            <a:endParaRPr lang="en-US"/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1526879" y="371403"/>
            <a:ext cx="9138242" cy="578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2539" b="1" dirty="0">
                <a:solidFill>
                  <a:schemeClr val="tx1"/>
                </a:solidFill>
                <a:latin typeface="Helvetica"/>
                <a:cs typeface="Helvetica"/>
              </a:rPr>
              <a:t>Timescales</a:t>
            </a:r>
            <a:endParaRPr lang="en-US" sz="2539" b="1" dirty="0">
              <a:solidFill>
                <a:srgbClr val="280099"/>
              </a:solidFill>
              <a:latin typeface="Helvetica"/>
              <a:cs typeface="Helvetica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590622" y="2711364"/>
            <a:ext cx="413281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Wind has a strong effect in the distances of the asteroid belt.</a:t>
            </a:r>
          </a:p>
          <a:p>
            <a:endParaRPr lang="en-US" dirty="0">
              <a:latin typeface="Helvetica" charset="0"/>
              <a:ea typeface="Helvetica" charset="0"/>
              <a:cs typeface="Helvetica" charset="0"/>
            </a:endParaRPr>
          </a:p>
          <a:p>
            <a:endParaRPr lang="en-US" dirty="0">
              <a:latin typeface="Helvetica" charset="0"/>
              <a:ea typeface="Helvetica" charset="0"/>
              <a:cs typeface="Helvetica" charset="0"/>
            </a:endParaRPr>
          </a:p>
          <a:p>
            <a:r>
              <a:rPr lang="en-US" b="1" dirty="0">
                <a:latin typeface="Helvetica" charset="0"/>
                <a:ea typeface="Helvetica" charset="0"/>
                <a:cs typeface="Helvetica" charset="0"/>
              </a:rPr>
              <a:t>Little effect in the Kuiper belt. </a:t>
            </a:r>
          </a:p>
          <a:p>
            <a:endParaRPr lang="en-US" b="1" dirty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205650" y="6524010"/>
            <a:ext cx="315663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dirty="0">
                <a:latin typeface="Helvetica Light" charset="0"/>
              </a:rPr>
              <a:t>Lyra, </a:t>
            </a:r>
            <a:r>
              <a:rPr lang="en-US" sz="1200" dirty="0" err="1">
                <a:latin typeface="Helvetica Light" charset="0"/>
              </a:rPr>
              <a:t>Youdin</a:t>
            </a:r>
            <a:r>
              <a:rPr lang="en-US" sz="1200" dirty="0">
                <a:latin typeface="Helvetica Light" charset="0"/>
              </a:rPr>
              <a:t>, &amp; Johansen 2020 (submitted)</a:t>
            </a:r>
            <a:endParaRPr lang="en-US" sz="1200" dirty="0">
              <a:effectLst/>
              <a:latin typeface="Helvetica Light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675" y="989701"/>
            <a:ext cx="6738548" cy="5053911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86BBDC3D-AC02-8F4B-A5FA-9B3E0D335A15}"/>
              </a:ext>
            </a:extLst>
          </p:cNvPr>
          <p:cNvCxnSpPr/>
          <p:nvPr/>
        </p:nvCxnSpPr>
        <p:spPr>
          <a:xfrm flipH="1" flipV="1">
            <a:off x="2719449" y="3450396"/>
            <a:ext cx="403761" cy="36657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0AEAE3C0-F6BB-9348-A23A-903F85131BDC}"/>
              </a:ext>
            </a:extLst>
          </p:cNvPr>
          <p:cNvSpPr txBox="1"/>
          <p:nvPr/>
        </p:nvSpPr>
        <p:spPr>
          <a:xfrm>
            <a:off x="2971298" y="3450396"/>
            <a:ext cx="21834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  <a:latin typeface="Helvetica" pitchFamily="2" charset="0"/>
              </a:rPr>
              <a:t>Typical pressure gradient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E15B2730-1B7C-5D40-B749-115EBE608A27}"/>
              </a:ext>
            </a:extLst>
          </p:cNvPr>
          <p:cNvCxnSpPr>
            <a:cxnSpLocks/>
          </p:cNvCxnSpPr>
          <p:nvPr/>
        </p:nvCxnSpPr>
        <p:spPr>
          <a:xfrm>
            <a:off x="2031502" y="2198882"/>
            <a:ext cx="340637" cy="398544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10A3BC89-02E3-324E-9DD4-651D653F1B4C}"/>
              </a:ext>
            </a:extLst>
          </p:cNvPr>
          <p:cNvSpPr txBox="1"/>
          <p:nvPr/>
        </p:nvSpPr>
        <p:spPr>
          <a:xfrm>
            <a:off x="1326019" y="1675662"/>
            <a:ext cx="20922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70C0"/>
                </a:solidFill>
                <a:latin typeface="Helvetica" pitchFamily="2" charset="0"/>
              </a:rPr>
              <a:t>No wind</a:t>
            </a:r>
          </a:p>
          <a:p>
            <a:r>
              <a:rPr lang="en-US" sz="1400" dirty="0">
                <a:solidFill>
                  <a:srgbClr val="0070C0"/>
                </a:solidFill>
                <a:latin typeface="Helvetica" pitchFamily="2" charset="0"/>
              </a:rPr>
              <a:t>(zero pressure gradient)</a:t>
            </a:r>
          </a:p>
        </p:txBody>
      </p:sp>
    </p:spTree>
    <p:extLst>
      <p:ext uri="{BB962C8B-B14F-4D97-AF65-F5344CB8AC3E}">
        <p14:creationId xmlns:p14="http://schemas.microsoft.com/office/powerpoint/2010/main" val="9686559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A2156-0D06-F941-AE72-FDE114709D8C}" type="slidenum">
              <a:rPr lang="en-US" smtClean="0"/>
              <a:t>17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1812" y="994060"/>
            <a:ext cx="3712684" cy="4631187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061812" y="4239808"/>
            <a:ext cx="143219" cy="14321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990202" y="1173146"/>
            <a:ext cx="143219" cy="14321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1526879" y="371403"/>
            <a:ext cx="9138242" cy="578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2539" b="1" dirty="0">
                <a:solidFill>
                  <a:schemeClr val="tx1"/>
                </a:solidFill>
                <a:latin typeface="Helvetica"/>
                <a:cs typeface="Helvetica"/>
              </a:rPr>
              <a:t>Linear vs quadratic drag</a:t>
            </a:r>
            <a:endParaRPr lang="en-US" sz="2539" b="1" dirty="0">
              <a:solidFill>
                <a:srgbClr val="280099"/>
              </a:solidFill>
              <a:latin typeface="Helvetica"/>
              <a:cs typeface="Helvetica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205650" y="6524010"/>
            <a:ext cx="315663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dirty="0">
                <a:latin typeface="Helvetica Light" charset="0"/>
              </a:rPr>
              <a:t>Lyra, </a:t>
            </a:r>
            <a:r>
              <a:rPr lang="en-US" sz="1200" dirty="0" err="1">
                <a:latin typeface="Helvetica Light" charset="0"/>
              </a:rPr>
              <a:t>Youdin</a:t>
            </a:r>
            <a:r>
              <a:rPr lang="en-US" sz="1200" dirty="0">
                <a:latin typeface="Helvetica Light" charset="0"/>
              </a:rPr>
              <a:t>, &amp; Johansen 2020 (submitted)</a:t>
            </a:r>
            <a:endParaRPr lang="en-US" sz="1200" dirty="0">
              <a:effectLst/>
              <a:latin typeface="Helvetica Light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865" y="994060"/>
            <a:ext cx="6304964" cy="4728723"/>
          </a:xfrm>
          <a:prstGeom prst="rect">
            <a:avLst/>
          </a:prstGeom>
        </p:spPr>
      </p:pic>
      <p:cxnSp>
        <p:nvCxnSpPr>
          <p:cNvPr id="4" name="Straight Arrow Connector 3"/>
          <p:cNvCxnSpPr/>
          <p:nvPr/>
        </p:nvCxnSpPr>
        <p:spPr>
          <a:xfrm>
            <a:off x="11044238" y="1173146"/>
            <a:ext cx="28575" cy="454963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 rot="5400000">
            <a:off x="10122115" y="3400427"/>
            <a:ext cx="26003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>
                <a:solidFill>
                  <a:srgbClr val="FF0000"/>
                </a:solidFill>
                <a:latin typeface="Helvetica" charset="0"/>
                <a:ea typeface="Helvetica" charset="0"/>
                <a:cs typeface="Helvetica" charset="0"/>
              </a:rPr>
              <a:t>Reynolds number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09613" y="5562236"/>
            <a:ext cx="9886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Viscous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078688" y="5616659"/>
            <a:ext cx="11509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Turbulent</a:t>
            </a:r>
          </a:p>
        </p:txBody>
      </p:sp>
    </p:spTree>
    <p:extLst>
      <p:ext uri="{BB962C8B-B14F-4D97-AF65-F5344CB8AC3E}">
        <p14:creationId xmlns:p14="http://schemas.microsoft.com/office/powerpoint/2010/main" val="171495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A2156-0D06-F941-AE72-FDE114709D8C}" type="slidenum">
              <a:rPr lang="en-US" smtClean="0"/>
              <a:t>18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5088" y="1023541"/>
            <a:ext cx="7110412" cy="5332809"/>
          </a:xfrm>
          <a:prstGeom prst="rect">
            <a:avLst/>
          </a:prstGeom>
        </p:spPr>
      </p:pic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1526879" y="371403"/>
            <a:ext cx="9138242" cy="578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2539" b="1" dirty="0">
                <a:solidFill>
                  <a:schemeClr val="tx1"/>
                </a:solidFill>
                <a:latin typeface="Helvetica"/>
                <a:cs typeface="Helvetica"/>
              </a:rPr>
              <a:t>Linear vs quadratic drag</a:t>
            </a:r>
            <a:endParaRPr lang="en-US" sz="2539" b="1" dirty="0">
              <a:solidFill>
                <a:srgbClr val="280099"/>
              </a:solidFill>
              <a:latin typeface="Helvetica"/>
              <a:cs typeface="Helvetica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205650" y="6524010"/>
            <a:ext cx="315663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dirty="0">
                <a:latin typeface="Helvetica Light" charset="0"/>
              </a:rPr>
              <a:t>Lyra, </a:t>
            </a:r>
            <a:r>
              <a:rPr lang="en-US" sz="1200" dirty="0" err="1">
                <a:latin typeface="Helvetica Light" charset="0"/>
              </a:rPr>
              <a:t>Youdin</a:t>
            </a:r>
            <a:r>
              <a:rPr lang="en-US" sz="1200" dirty="0">
                <a:latin typeface="Helvetica Light" charset="0"/>
              </a:rPr>
              <a:t>, &amp; Johansen 2020 (submitted)</a:t>
            </a:r>
            <a:endParaRPr lang="en-US" sz="1200" dirty="0">
              <a:effectLst/>
              <a:latin typeface="Helvetica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28095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A2156-0D06-F941-AE72-FDE114709D8C}" type="slidenum">
              <a:rPr lang="en-US" smtClean="0"/>
              <a:t>19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0018" y="1115656"/>
            <a:ext cx="9786516" cy="4893258"/>
          </a:xfrm>
          <a:prstGeom prst="rect">
            <a:avLst/>
          </a:prstGeom>
        </p:spPr>
      </p:pic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1526879" y="371403"/>
            <a:ext cx="9138242" cy="578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2539" b="1" dirty="0">
                <a:solidFill>
                  <a:schemeClr val="tx1"/>
                </a:solidFill>
                <a:latin typeface="Helvetica"/>
                <a:cs typeface="Helvetica"/>
              </a:rPr>
              <a:t>Effect of Inclination</a:t>
            </a:r>
            <a:endParaRPr lang="en-US" sz="2539" b="1" dirty="0">
              <a:solidFill>
                <a:srgbClr val="280099"/>
              </a:solidFill>
              <a:latin typeface="Helvetica"/>
              <a:cs typeface="Helvetica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33265" y="1115656"/>
            <a:ext cx="11783269" cy="1655536"/>
          </a:xfrm>
          <a:prstGeom prst="rect">
            <a:avLst/>
          </a:prstGeom>
          <a:noFill/>
          <a:ln w="50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26399" y="2771192"/>
            <a:ext cx="11783269" cy="1426235"/>
          </a:xfrm>
          <a:prstGeom prst="rect">
            <a:avLst/>
          </a:prstGeom>
          <a:noFill/>
          <a:ln w="50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33265" y="4197427"/>
            <a:ext cx="11783269" cy="1811487"/>
          </a:xfrm>
          <a:prstGeom prst="rect">
            <a:avLst/>
          </a:prstGeom>
          <a:noFill/>
          <a:ln w="50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123720" y="1916935"/>
            <a:ext cx="7264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chemeClr val="accent1">
                    <a:lumMod val="50000"/>
                  </a:schemeClr>
                </a:solidFill>
              </a:rPr>
              <a:t>I</a:t>
            </a:r>
            <a:r>
              <a:rPr lang="en-US" b="1" i="1" baseline="-25000" dirty="0">
                <a:solidFill>
                  <a:schemeClr val="accent1">
                    <a:lumMod val="50000"/>
                  </a:schemeClr>
                </a:solidFill>
              </a:rPr>
              <a:t>0 </a:t>
            </a:r>
            <a:r>
              <a:rPr lang="en-US" b="1" i="1">
                <a:solidFill>
                  <a:schemeClr val="accent1">
                    <a:lumMod val="50000"/>
                  </a:schemeClr>
                </a:solidFill>
              </a:rPr>
              <a:t>= 0</a:t>
            </a:r>
            <a:r>
              <a:rPr lang="en-US" b="1" i="1" baseline="30000">
                <a:solidFill>
                  <a:schemeClr val="accent1">
                    <a:lumMod val="50000"/>
                  </a:schemeClr>
                </a:solidFill>
              </a:rPr>
              <a:t>o</a:t>
            </a:r>
            <a:endParaRPr lang="en-US" b="1" i="1" baseline="300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123719" y="3299643"/>
            <a:ext cx="8435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chemeClr val="accent1">
                    <a:lumMod val="50000"/>
                  </a:schemeClr>
                </a:solidFill>
              </a:rPr>
              <a:t>I</a:t>
            </a:r>
            <a:r>
              <a:rPr lang="en-US" b="1" i="1" baseline="-25000" dirty="0">
                <a:solidFill>
                  <a:schemeClr val="accent1">
                    <a:lumMod val="50000"/>
                  </a:schemeClr>
                </a:solidFill>
              </a:rPr>
              <a:t>0 </a:t>
            </a:r>
            <a:r>
              <a:rPr lang="en-US" b="1" i="1">
                <a:solidFill>
                  <a:schemeClr val="accent1">
                    <a:lumMod val="50000"/>
                  </a:schemeClr>
                </a:solidFill>
              </a:rPr>
              <a:t>= 60</a:t>
            </a:r>
            <a:r>
              <a:rPr lang="en-US" b="1" i="1" baseline="30000">
                <a:solidFill>
                  <a:schemeClr val="accent1">
                    <a:lumMod val="50000"/>
                  </a:schemeClr>
                </a:solidFill>
              </a:rPr>
              <a:t>o</a:t>
            </a:r>
            <a:endParaRPr lang="en-US" b="1" i="1" baseline="300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05128" y="4888510"/>
            <a:ext cx="8435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chemeClr val="accent1">
                    <a:lumMod val="50000"/>
                  </a:schemeClr>
                </a:solidFill>
              </a:rPr>
              <a:t>I</a:t>
            </a:r>
            <a:r>
              <a:rPr lang="en-US" b="1" i="1" baseline="-25000" dirty="0">
                <a:solidFill>
                  <a:schemeClr val="accent1">
                    <a:lumMod val="50000"/>
                  </a:schemeClr>
                </a:solidFill>
              </a:rPr>
              <a:t>0 </a:t>
            </a:r>
            <a:r>
              <a:rPr lang="en-US" b="1" i="1" dirty="0">
                <a:solidFill>
                  <a:schemeClr val="accent1">
                    <a:lumMod val="50000"/>
                  </a:schemeClr>
                </a:solidFill>
              </a:rPr>
              <a:t>= 90</a:t>
            </a:r>
            <a:r>
              <a:rPr lang="en-US" b="1" i="1" baseline="30000" dirty="0">
                <a:solidFill>
                  <a:schemeClr val="accent1">
                    <a:lumMod val="50000"/>
                  </a:schemeClr>
                </a:solidFill>
              </a:rPr>
              <a:t>o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205650" y="6524010"/>
            <a:ext cx="315663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dirty="0">
                <a:latin typeface="Helvetica Light" charset="0"/>
              </a:rPr>
              <a:t>Lyra, </a:t>
            </a:r>
            <a:r>
              <a:rPr lang="en-US" sz="1200" dirty="0" err="1">
                <a:latin typeface="Helvetica Light" charset="0"/>
              </a:rPr>
              <a:t>Youdin</a:t>
            </a:r>
            <a:r>
              <a:rPr lang="en-US" sz="1200" dirty="0">
                <a:latin typeface="Helvetica Light" charset="0"/>
              </a:rPr>
              <a:t>, &amp; Johansen 2020 (submitted)</a:t>
            </a:r>
            <a:endParaRPr lang="en-US" sz="1200" dirty="0">
              <a:effectLst/>
              <a:latin typeface="Helvetica Light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3B4A2EF-C5A2-494E-B6A7-F840D864FA53}"/>
              </a:ext>
            </a:extLst>
          </p:cNvPr>
          <p:cNvSpPr/>
          <p:nvPr/>
        </p:nvSpPr>
        <p:spPr>
          <a:xfrm>
            <a:off x="199895" y="1029614"/>
            <a:ext cx="11874557" cy="1710472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C00C24E-D651-1B47-BBC2-536969A07BFC}"/>
              </a:ext>
            </a:extLst>
          </p:cNvPr>
          <p:cNvSpPr/>
          <p:nvPr/>
        </p:nvSpPr>
        <p:spPr>
          <a:xfrm>
            <a:off x="0" y="4213905"/>
            <a:ext cx="12192000" cy="1948356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30ACBA6-A41A-8B47-8473-5D94E2D20E9F}"/>
              </a:ext>
            </a:extLst>
          </p:cNvPr>
          <p:cNvSpPr/>
          <p:nvPr/>
        </p:nvSpPr>
        <p:spPr>
          <a:xfrm>
            <a:off x="4333461" y="2794471"/>
            <a:ext cx="3790121" cy="137185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F30F165-5222-E245-B55A-6DA363AB28FD}"/>
              </a:ext>
            </a:extLst>
          </p:cNvPr>
          <p:cNvSpPr/>
          <p:nvPr/>
        </p:nvSpPr>
        <p:spPr>
          <a:xfrm>
            <a:off x="10134726" y="2824425"/>
            <a:ext cx="1830875" cy="1309087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0165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1" animBg="1"/>
      <p:bldP spid="18" grpId="0" animBg="1"/>
      <p:bldP spid="2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6200" y="0"/>
            <a:ext cx="94895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957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A2156-0D06-F941-AE72-FDE114709D8C}" type="slidenum">
              <a:rPr lang="en-US" smtClean="0"/>
              <a:t>20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017" y="2221604"/>
            <a:ext cx="10600231" cy="2019091"/>
          </a:xfrm>
          <a:prstGeom prst="rect">
            <a:avLst/>
          </a:prstGeom>
        </p:spPr>
      </p:pic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1526879" y="371403"/>
            <a:ext cx="9138242" cy="578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2539" b="1" dirty="0" err="1">
                <a:solidFill>
                  <a:schemeClr val="tx1"/>
                </a:solidFill>
                <a:latin typeface="Helvetica"/>
                <a:cs typeface="Helvetica"/>
              </a:rPr>
              <a:t>Kozai-Lidov</a:t>
            </a:r>
            <a:r>
              <a:rPr lang="en-US" sz="2539" b="1" dirty="0">
                <a:solidFill>
                  <a:schemeClr val="tx1"/>
                </a:solidFill>
                <a:latin typeface="Helvetica"/>
                <a:cs typeface="Helvetica"/>
              </a:rPr>
              <a:t> Oscillations</a:t>
            </a:r>
            <a:endParaRPr lang="en-US" sz="2539" b="1" dirty="0">
              <a:solidFill>
                <a:srgbClr val="280099"/>
              </a:solidFill>
              <a:latin typeface="Helvetica"/>
              <a:cs typeface="Helvetica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4F951B5-5EB9-4B49-B10D-45B15E55E133}"/>
              </a:ext>
            </a:extLst>
          </p:cNvPr>
          <p:cNvSpPr/>
          <p:nvPr/>
        </p:nvSpPr>
        <p:spPr>
          <a:xfrm>
            <a:off x="1921565" y="3231149"/>
            <a:ext cx="2279374" cy="3601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D39DAAB-2D1A-5A42-AE15-0891BFEE9307}"/>
              </a:ext>
            </a:extLst>
          </p:cNvPr>
          <p:cNvSpPr/>
          <p:nvPr/>
        </p:nvSpPr>
        <p:spPr>
          <a:xfrm>
            <a:off x="8421756" y="3297410"/>
            <a:ext cx="1364974" cy="3601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073D823-60F4-C744-B9FA-9D6291395187}"/>
              </a:ext>
            </a:extLst>
          </p:cNvPr>
          <p:cNvSpPr txBox="1"/>
          <p:nvPr/>
        </p:nvSpPr>
        <p:spPr>
          <a:xfrm>
            <a:off x="9462051" y="2503143"/>
            <a:ext cx="1189817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2">
                    <a:lumMod val="50000"/>
                  </a:schemeClr>
                </a:solidFill>
              </a:rPr>
              <a:t>(Sun)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ECE1132-BDD4-0743-8647-B5188D9C9536}"/>
              </a:ext>
            </a:extLst>
          </p:cNvPr>
          <p:cNvSpPr txBox="1"/>
          <p:nvPr/>
        </p:nvSpPr>
        <p:spPr>
          <a:xfrm>
            <a:off x="3074504" y="3231149"/>
            <a:ext cx="1189817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solidFill>
                  <a:schemeClr val="bg2">
                    <a:lumMod val="50000"/>
                  </a:schemeClr>
                </a:solidFill>
              </a:rPr>
              <a:t>test particle</a:t>
            </a:r>
          </a:p>
        </p:txBody>
      </p:sp>
    </p:spTree>
    <p:extLst>
      <p:ext uri="{BB962C8B-B14F-4D97-AF65-F5344CB8AC3E}">
        <p14:creationId xmlns:p14="http://schemas.microsoft.com/office/powerpoint/2010/main" val="29006899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A2156-0D06-F941-AE72-FDE114709D8C}" type="slidenum">
              <a:rPr lang="en-US" smtClean="0"/>
              <a:t>21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0018" y="1115656"/>
            <a:ext cx="9786516" cy="4893258"/>
          </a:xfrm>
          <a:prstGeom prst="rect">
            <a:avLst/>
          </a:prstGeom>
        </p:spPr>
      </p:pic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1526879" y="371403"/>
            <a:ext cx="9138242" cy="578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2539" b="1" dirty="0">
                <a:solidFill>
                  <a:schemeClr val="tx1"/>
                </a:solidFill>
                <a:latin typeface="Helvetica"/>
                <a:cs typeface="Helvetica"/>
              </a:rPr>
              <a:t>Effect of Inclination</a:t>
            </a:r>
            <a:endParaRPr lang="en-US" sz="2539" b="1" dirty="0">
              <a:solidFill>
                <a:srgbClr val="280099"/>
              </a:solidFill>
              <a:latin typeface="Helvetica"/>
              <a:cs typeface="Helvetica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33265" y="1115656"/>
            <a:ext cx="11783269" cy="1655536"/>
          </a:xfrm>
          <a:prstGeom prst="rect">
            <a:avLst/>
          </a:prstGeom>
          <a:noFill/>
          <a:ln w="50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26399" y="2771192"/>
            <a:ext cx="11783269" cy="1426235"/>
          </a:xfrm>
          <a:prstGeom prst="rect">
            <a:avLst/>
          </a:prstGeom>
          <a:noFill/>
          <a:ln w="50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33265" y="4197427"/>
            <a:ext cx="11783269" cy="1811487"/>
          </a:xfrm>
          <a:prstGeom prst="rect">
            <a:avLst/>
          </a:prstGeom>
          <a:noFill/>
          <a:ln w="50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123720" y="1916935"/>
            <a:ext cx="7264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chemeClr val="accent1">
                    <a:lumMod val="50000"/>
                  </a:schemeClr>
                </a:solidFill>
              </a:rPr>
              <a:t>I</a:t>
            </a:r>
            <a:r>
              <a:rPr lang="en-US" b="1" i="1" baseline="-25000" dirty="0">
                <a:solidFill>
                  <a:schemeClr val="accent1">
                    <a:lumMod val="50000"/>
                  </a:schemeClr>
                </a:solidFill>
              </a:rPr>
              <a:t>0 </a:t>
            </a:r>
            <a:r>
              <a:rPr lang="en-US" b="1" i="1">
                <a:solidFill>
                  <a:schemeClr val="accent1">
                    <a:lumMod val="50000"/>
                  </a:schemeClr>
                </a:solidFill>
              </a:rPr>
              <a:t>= 0</a:t>
            </a:r>
            <a:r>
              <a:rPr lang="en-US" b="1" i="1" baseline="30000">
                <a:solidFill>
                  <a:schemeClr val="accent1">
                    <a:lumMod val="50000"/>
                  </a:schemeClr>
                </a:solidFill>
              </a:rPr>
              <a:t>o</a:t>
            </a:r>
            <a:endParaRPr lang="en-US" b="1" i="1" baseline="300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123719" y="3299643"/>
            <a:ext cx="8435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chemeClr val="accent1">
                    <a:lumMod val="50000"/>
                  </a:schemeClr>
                </a:solidFill>
              </a:rPr>
              <a:t>I</a:t>
            </a:r>
            <a:r>
              <a:rPr lang="en-US" b="1" i="1" baseline="-25000" dirty="0">
                <a:solidFill>
                  <a:schemeClr val="accent1">
                    <a:lumMod val="50000"/>
                  </a:schemeClr>
                </a:solidFill>
              </a:rPr>
              <a:t>0 </a:t>
            </a:r>
            <a:r>
              <a:rPr lang="en-US" b="1" i="1">
                <a:solidFill>
                  <a:schemeClr val="accent1">
                    <a:lumMod val="50000"/>
                  </a:schemeClr>
                </a:solidFill>
              </a:rPr>
              <a:t>= 60</a:t>
            </a:r>
            <a:r>
              <a:rPr lang="en-US" b="1" i="1" baseline="30000">
                <a:solidFill>
                  <a:schemeClr val="accent1">
                    <a:lumMod val="50000"/>
                  </a:schemeClr>
                </a:solidFill>
              </a:rPr>
              <a:t>o</a:t>
            </a:r>
            <a:endParaRPr lang="en-US" b="1" i="1" baseline="300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05128" y="4888510"/>
            <a:ext cx="8435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chemeClr val="accent1">
                    <a:lumMod val="50000"/>
                  </a:schemeClr>
                </a:solidFill>
              </a:rPr>
              <a:t>I</a:t>
            </a:r>
            <a:r>
              <a:rPr lang="en-US" b="1" i="1" baseline="-25000" dirty="0">
                <a:solidFill>
                  <a:schemeClr val="accent1">
                    <a:lumMod val="50000"/>
                  </a:schemeClr>
                </a:solidFill>
              </a:rPr>
              <a:t>0 </a:t>
            </a:r>
            <a:r>
              <a:rPr lang="en-US" b="1" i="1" dirty="0">
                <a:solidFill>
                  <a:schemeClr val="accent1">
                    <a:lumMod val="50000"/>
                  </a:schemeClr>
                </a:solidFill>
              </a:rPr>
              <a:t>= 90</a:t>
            </a:r>
            <a:r>
              <a:rPr lang="en-US" b="1" i="1" baseline="30000" dirty="0">
                <a:solidFill>
                  <a:schemeClr val="accent1">
                    <a:lumMod val="50000"/>
                  </a:schemeClr>
                </a:solidFill>
              </a:rPr>
              <a:t>o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205650" y="6524010"/>
            <a:ext cx="315663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dirty="0">
                <a:latin typeface="Helvetica Light" charset="0"/>
              </a:rPr>
              <a:t>Lyra, </a:t>
            </a:r>
            <a:r>
              <a:rPr lang="en-US" sz="1200" dirty="0" err="1">
                <a:latin typeface="Helvetica Light" charset="0"/>
              </a:rPr>
              <a:t>Youdin</a:t>
            </a:r>
            <a:r>
              <a:rPr lang="en-US" sz="1200" dirty="0">
                <a:latin typeface="Helvetica Light" charset="0"/>
              </a:rPr>
              <a:t>, &amp; Johansen 2020 (submitted)</a:t>
            </a:r>
            <a:endParaRPr lang="en-US" sz="1200" dirty="0">
              <a:effectLst/>
              <a:latin typeface="Helvetica Light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3B4A2EF-C5A2-494E-B6A7-F840D864FA53}"/>
              </a:ext>
            </a:extLst>
          </p:cNvPr>
          <p:cNvSpPr/>
          <p:nvPr/>
        </p:nvSpPr>
        <p:spPr>
          <a:xfrm>
            <a:off x="199895" y="1003109"/>
            <a:ext cx="11874557" cy="3167813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4082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A2156-0D06-F941-AE72-FDE114709D8C}" type="slidenum">
              <a:rPr lang="en-US" smtClean="0"/>
              <a:t>22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9819" y="1807417"/>
            <a:ext cx="7132361" cy="3243165"/>
          </a:xfrm>
          <a:prstGeom prst="rect">
            <a:avLst/>
          </a:prstGeom>
        </p:spPr>
      </p:pic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1526879" y="371403"/>
            <a:ext cx="9138242" cy="578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2539" b="1" dirty="0" err="1">
                <a:solidFill>
                  <a:schemeClr val="tx1"/>
                </a:solidFill>
                <a:latin typeface="Helvetica"/>
                <a:cs typeface="Helvetica"/>
              </a:rPr>
              <a:t>Kozai</a:t>
            </a:r>
            <a:r>
              <a:rPr lang="en-US" sz="2539" b="1" dirty="0">
                <a:solidFill>
                  <a:schemeClr val="tx1"/>
                </a:solidFill>
                <a:latin typeface="Helvetica"/>
                <a:cs typeface="Helvetica"/>
              </a:rPr>
              <a:t> + Tidal Friction + Drag</a:t>
            </a:r>
            <a:endParaRPr lang="en-US" sz="2539" b="1" dirty="0">
              <a:solidFill>
                <a:srgbClr val="280099"/>
              </a:solidFill>
              <a:latin typeface="Helvetica"/>
              <a:cs typeface="Helvetica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205650" y="6524010"/>
            <a:ext cx="315663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dirty="0">
                <a:latin typeface="Helvetica Light" charset="0"/>
              </a:rPr>
              <a:t>Lyra, </a:t>
            </a:r>
            <a:r>
              <a:rPr lang="en-US" sz="1200" dirty="0" err="1">
                <a:latin typeface="Helvetica Light" charset="0"/>
              </a:rPr>
              <a:t>Youdin</a:t>
            </a:r>
            <a:r>
              <a:rPr lang="en-US" sz="1200" dirty="0">
                <a:latin typeface="Helvetica Light" charset="0"/>
              </a:rPr>
              <a:t>, &amp; Johansen 2020 (submitted)</a:t>
            </a:r>
            <a:endParaRPr lang="en-US" sz="1200" dirty="0">
              <a:effectLst/>
              <a:latin typeface="Helvetica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42086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A2156-0D06-F941-AE72-FDE114709D8C}" type="slidenum">
              <a:rPr lang="en-US" smtClean="0"/>
              <a:t>23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8700" y="1524000"/>
            <a:ext cx="7594600" cy="37973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8993" y="5017529"/>
            <a:ext cx="6972300" cy="673100"/>
          </a:xfrm>
          <a:prstGeom prst="rect">
            <a:avLst/>
          </a:prstGeom>
        </p:spPr>
      </p:pic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1526879" y="371403"/>
            <a:ext cx="9138242" cy="578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2539" b="1" dirty="0">
                <a:solidFill>
                  <a:schemeClr val="tx1"/>
                </a:solidFill>
                <a:latin typeface="Helvetica"/>
                <a:cs typeface="Helvetica"/>
              </a:rPr>
              <a:t>Critical Inclination</a:t>
            </a:r>
            <a:endParaRPr lang="en-US" sz="2539" b="1" dirty="0">
              <a:solidFill>
                <a:srgbClr val="280099"/>
              </a:solidFill>
              <a:latin typeface="Helvetica"/>
              <a:cs typeface="Helvetica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205650" y="6524010"/>
            <a:ext cx="315663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dirty="0">
                <a:latin typeface="Helvetica Light" charset="0"/>
              </a:rPr>
              <a:t>Lyra, </a:t>
            </a:r>
            <a:r>
              <a:rPr lang="en-US" sz="1200" dirty="0" err="1">
                <a:latin typeface="Helvetica Light" charset="0"/>
              </a:rPr>
              <a:t>Youdin</a:t>
            </a:r>
            <a:r>
              <a:rPr lang="en-US" sz="1200" dirty="0">
                <a:latin typeface="Helvetica Light" charset="0"/>
              </a:rPr>
              <a:t>, &amp; Johansen 2020 (submitted)</a:t>
            </a:r>
            <a:endParaRPr lang="en-US" sz="1200" dirty="0">
              <a:effectLst/>
              <a:latin typeface="Helvetica Light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394E9C9-B908-C645-8EA1-2EC394C496D0}"/>
              </a:ext>
            </a:extLst>
          </p:cNvPr>
          <p:cNvSpPr txBox="1"/>
          <p:nvPr/>
        </p:nvSpPr>
        <p:spPr>
          <a:xfrm>
            <a:off x="650490" y="3475166"/>
            <a:ext cx="14938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No contact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25CCD4B-96DA-8B46-86F2-8E4FD6230823}"/>
              </a:ext>
            </a:extLst>
          </p:cNvPr>
          <p:cNvSpPr/>
          <p:nvPr/>
        </p:nvSpPr>
        <p:spPr>
          <a:xfrm>
            <a:off x="650490" y="3429000"/>
            <a:ext cx="11976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SzPct val="15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Contact</a:t>
            </a:r>
          </a:p>
        </p:txBody>
      </p:sp>
    </p:spTree>
    <p:extLst>
      <p:ext uri="{BB962C8B-B14F-4D97-AF65-F5344CB8AC3E}">
        <p14:creationId xmlns:p14="http://schemas.microsoft.com/office/powerpoint/2010/main" val="211254349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A2156-0D06-F941-AE72-FDE114709D8C}" type="slidenum">
              <a:rPr lang="en-US" smtClean="0"/>
              <a:t>24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869950"/>
            <a:ext cx="10972800" cy="5486400"/>
          </a:xfrm>
          <a:prstGeom prst="rect">
            <a:avLst/>
          </a:prstGeom>
        </p:spPr>
      </p:pic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1526879" y="107102"/>
            <a:ext cx="9138242" cy="578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2539" b="1" dirty="0" err="1">
                <a:solidFill>
                  <a:schemeClr val="tx1"/>
                </a:solidFill>
                <a:latin typeface="Helvetica"/>
                <a:cs typeface="Helvetica"/>
              </a:rPr>
              <a:t>Kozai</a:t>
            </a:r>
            <a:r>
              <a:rPr lang="en-US" sz="2539" b="1" dirty="0">
                <a:solidFill>
                  <a:schemeClr val="tx1"/>
                </a:solidFill>
                <a:latin typeface="Helvetica"/>
                <a:cs typeface="Helvetica"/>
              </a:rPr>
              <a:t> + Tidal Friction + Drag</a:t>
            </a:r>
            <a:endParaRPr lang="en-US" sz="2539" b="1" dirty="0">
              <a:solidFill>
                <a:srgbClr val="280099"/>
              </a:solidFill>
              <a:latin typeface="Helvetica"/>
              <a:cs typeface="Helvetica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205650" y="6524010"/>
            <a:ext cx="315663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dirty="0">
                <a:latin typeface="Helvetica Light" charset="0"/>
              </a:rPr>
              <a:t>Lyra, </a:t>
            </a:r>
            <a:r>
              <a:rPr lang="en-US" sz="1200" dirty="0" err="1">
                <a:latin typeface="Helvetica Light" charset="0"/>
              </a:rPr>
              <a:t>Youdin</a:t>
            </a:r>
            <a:r>
              <a:rPr lang="en-US" sz="1200" dirty="0">
                <a:latin typeface="Helvetica Light" charset="0"/>
              </a:rPr>
              <a:t>, &amp; Johansen 2020 (submitted)</a:t>
            </a:r>
            <a:endParaRPr lang="en-US" sz="1200" dirty="0">
              <a:effectLst/>
              <a:latin typeface="Helvetica Light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A4E2DA5-5A1C-E749-8263-462DB01582B8}"/>
              </a:ext>
            </a:extLst>
          </p:cNvPr>
          <p:cNvSpPr/>
          <p:nvPr/>
        </p:nvSpPr>
        <p:spPr>
          <a:xfrm>
            <a:off x="265043" y="3616378"/>
            <a:ext cx="12192000" cy="2555821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9070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A2156-0D06-F941-AE72-FDE114709D8C}" type="slidenum">
              <a:rPr lang="en-US" smtClean="0"/>
              <a:t>25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869950"/>
            <a:ext cx="10972800" cy="5486400"/>
          </a:xfrm>
          <a:prstGeom prst="rect">
            <a:avLst/>
          </a:prstGeom>
        </p:spPr>
      </p:pic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1526879" y="107102"/>
            <a:ext cx="9138242" cy="578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2539" b="1" dirty="0" err="1">
                <a:solidFill>
                  <a:schemeClr val="tx1"/>
                </a:solidFill>
                <a:latin typeface="Helvetica"/>
                <a:cs typeface="Helvetica"/>
              </a:rPr>
              <a:t>Kozai</a:t>
            </a:r>
            <a:r>
              <a:rPr lang="en-US" sz="2539" b="1" dirty="0">
                <a:solidFill>
                  <a:schemeClr val="tx1"/>
                </a:solidFill>
                <a:latin typeface="Helvetica"/>
                <a:cs typeface="Helvetica"/>
              </a:rPr>
              <a:t> + Tidal Friction + Drag</a:t>
            </a:r>
            <a:endParaRPr lang="en-US" sz="2539" b="1" dirty="0">
              <a:solidFill>
                <a:srgbClr val="280099"/>
              </a:solidFill>
              <a:latin typeface="Helvetica"/>
              <a:cs typeface="Helvetica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205650" y="6524010"/>
            <a:ext cx="315663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dirty="0">
                <a:latin typeface="Helvetica Light" charset="0"/>
              </a:rPr>
              <a:t>Lyra, </a:t>
            </a:r>
            <a:r>
              <a:rPr lang="en-US" sz="1200" dirty="0" err="1">
                <a:latin typeface="Helvetica Light" charset="0"/>
              </a:rPr>
              <a:t>Youdin</a:t>
            </a:r>
            <a:r>
              <a:rPr lang="en-US" sz="1200" dirty="0">
                <a:latin typeface="Helvetica Light" charset="0"/>
              </a:rPr>
              <a:t>, &amp; Johansen 2020 (submitted)</a:t>
            </a:r>
            <a:endParaRPr lang="en-US" sz="1200" dirty="0">
              <a:effectLst/>
              <a:latin typeface="Helvetica Light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A4E2DA5-5A1C-E749-8263-462DB01582B8}"/>
              </a:ext>
            </a:extLst>
          </p:cNvPr>
          <p:cNvSpPr/>
          <p:nvPr/>
        </p:nvSpPr>
        <p:spPr>
          <a:xfrm>
            <a:off x="6095999" y="873179"/>
            <a:ext cx="6334539" cy="5483171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213993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A2156-0D06-F941-AE72-FDE114709D8C}" type="slidenum">
              <a:rPr lang="en-US" smtClean="0"/>
              <a:t>26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869950"/>
            <a:ext cx="10972800" cy="5486400"/>
          </a:xfrm>
          <a:prstGeom prst="rect">
            <a:avLst/>
          </a:prstGeom>
        </p:spPr>
      </p:pic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1526879" y="107102"/>
            <a:ext cx="9138242" cy="578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2539" b="1" dirty="0" err="1">
                <a:solidFill>
                  <a:schemeClr val="tx1"/>
                </a:solidFill>
                <a:latin typeface="Helvetica"/>
                <a:cs typeface="Helvetica"/>
              </a:rPr>
              <a:t>Kozai</a:t>
            </a:r>
            <a:r>
              <a:rPr lang="en-US" sz="2539" b="1" dirty="0">
                <a:solidFill>
                  <a:schemeClr val="tx1"/>
                </a:solidFill>
                <a:latin typeface="Helvetica"/>
                <a:cs typeface="Helvetica"/>
              </a:rPr>
              <a:t> + Tidal Friction + Drag</a:t>
            </a:r>
            <a:endParaRPr lang="en-US" sz="2539" b="1" dirty="0">
              <a:solidFill>
                <a:srgbClr val="280099"/>
              </a:solidFill>
              <a:latin typeface="Helvetica"/>
              <a:cs typeface="Helvetica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205650" y="6524010"/>
            <a:ext cx="315663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dirty="0">
                <a:latin typeface="Helvetica Light" charset="0"/>
              </a:rPr>
              <a:t>Lyra, </a:t>
            </a:r>
            <a:r>
              <a:rPr lang="en-US" sz="1200" dirty="0" err="1">
                <a:latin typeface="Helvetica Light" charset="0"/>
              </a:rPr>
              <a:t>Youdin</a:t>
            </a:r>
            <a:r>
              <a:rPr lang="en-US" sz="1200" dirty="0">
                <a:latin typeface="Helvetica Light" charset="0"/>
              </a:rPr>
              <a:t>, &amp; Johansen 2020 (submitted)</a:t>
            </a:r>
            <a:endParaRPr lang="en-US" sz="1200" dirty="0">
              <a:effectLst/>
              <a:latin typeface="Helvetica Light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A4E2DA5-5A1C-E749-8263-462DB01582B8}"/>
              </a:ext>
            </a:extLst>
          </p:cNvPr>
          <p:cNvSpPr/>
          <p:nvPr/>
        </p:nvSpPr>
        <p:spPr>
          <a:xfrm>
            <a:off x="609601" y="873179"/>
            <a:ext cx="11820938" cy="2757917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4E444BC-98CE-BC4E-A820-5B7FCC7409A0}"/>
              </a:ext>
            </a:extLst>
          </p:cNvPr>
          <p:cNvSpPr/>
          <p:nvPr/>
        </p:nvSpPr>
        <p:spPr>
          <a:xfrm>
            <a:off x="609599" y="3429000"/>
            <a:ext cx="5532782" cy="2757917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370483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A2156-0D06-F941-AE72-FDE114709D8C}" type="slidenum">
              <a:rPr lang="en-US" smtClean="0"/>
              <a:t>27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828800"/>
            <a:ext cx="10972800" cy="3200400"/>
          </a:xfrm>
          <a:prstGeom prst="rect">
            <a:avLst/>
          </a:prstGeom>
        </p:spPr>
      </p:pic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1526879" y="454997"/>
            <a:ext cx="9138242" cy="578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2539" b="1" dirty="0">
                <a:solidFill>
                  <a:schemeClr val="tx1"/>
                </a:solidFill>
                <a:latin typeface="Helvetica"/>
                <a:cs typeface="Helvetica"/>
              </a:rPr>
              <a:t>Effect </a:t>
            </a:r>
            <a:r>
              <a:rPr lang="en-US" sz="2539" b="1">
                <a:solidFill>
                  <a:schemeClr val="tx1"/>
                </a:solidFill>
                <a:latin typeface="Helvetica"/>
                <a:cs typeface="Helvetica"/>
              </a:rPr>
              <a:t>of Drag</a:t>
            </a:r>
            <a:endParaRPr lang="en-US" sz="2539" b="1" dirty="0">
              <a:solidFill>
                <a:srgbClr val="280099"/>
              </a:solidFill>
              <a:latin typeface="Helvetica"/>
              <a:cs typeface="Helvetica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205650" y="6524010"/>
            <a:ext cx="315663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dirty="0">
                <a:latin typeface="Helvetica Light" charset="0"/>
              </a:rPr>
              <a:t>Lyra, </a:t>
            </a:r>
            <a:r>
              <a:rPr lang="en-US" sz="1200" dirty="0" err="1">
                <a:latin typeface="Helvetica Light" charset="0"/>
              </a:rPr>
              <a:t>Youdin</a:t>
            </a:r>
            <a:r>
              <a:rPr lang="en-US" sz="1200" dirty="0">
                <a:latin typeface="Helvetica Light" charset="0"/>
              </a:rPr>
              <a:t>, &amp; Johansen 2020 (submitted)</a:t>
            </a:r>
            <a:endParaRPr lang="en-US" sz="1200" dirty="0">
              <a:effectLst/>
              <a:latin typeface="Helvetica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708719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A2156-0D06-F941-AE72-FDE114709D8C}" type="slidenum">
              <a:rPr lang="en-US" smtClean="0"/>
              <a:t>28</a:t>
            </a:fld>
            <a:endParaRPr lang="en-US"/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1526879" y="454997"/>
            <a:ext cx="9138242" cy="578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2539" b="1" dirty="0">
                <a:solidFill>
                  <a:schemeClr val="tx1"/>
                </a:solidFill>
                <a:latin typeface="Helvetica"/>
                <a:cs typeface="Helvetica"/>
              </a:rPr>
              <a:t>Alignment of the Spin Vectors</a:t>
            </a:r>
            <a:endParaRPr lang="en-US" sz="2539" b="1" dirty="0">
              <a:solidFill>
                <a:srgbClr val="280099"/>
              </a:solidFill>
              <a:latin typeface="Helvetica"/>
              <a:cs typeface="Helvetica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205650" y="6524010"/>
            <a:ext cx="315663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dirty="0">
                <a:latin typeface="Helvetica Light" charset="0"/>
              </a:rPr>
              <a:t>Lyra, </a:t>
            </a:r>
            <a:r>
              <a:rPr lang="en-US" sz="1200" dirty="0" err="1">
                <a:latin typeface="Helvetica Light" charset="0"/>
              </a:rPr>
              <a:t>Youdin</a:t>
            </a:r>
            <a:r>
              <a:rPr lang="en-US" sz="1200" dirty="0">
                <a:latin typeface="Helvetica Light" charset="0"/>
              </a:rPr>
              <a:t>, &amp; Johansen 2020 (submitted)</a:t>
            </a:r>
            <a:endParaRPr lang="en-US" sz="1200" dirty="0">
              <a:effectLst/>
              <a:latin typeface="Helvetica Light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EAECBC1-6A1F-AD49-A764-5A28E156D5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1883" y="1593927"/>
            <a:ext cx="5408233" cy="245918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18E145C-18BC-2E4C-9B02-2CF573584EC1}"/>
              </a:ext>
            </a:extLst>
          </p:cNvPr>
          <p:cNvSpPr txBox="1"/>
          <p:nvPr/>
        </p:nvSpPr>
        <p:spPr>
          <a:xfrm>
            <a:off x="267360" y="4053112"/>
            <a:ext cx="11657277" cy="28418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Helvetica" pitchFamily="2" charset="0"/>
              </a:rPr>
              <a:t>Spin vector alignment</a:t>
            </a:r>
          </a:p>
          <a:p>
            <a:pPr algn="ctr"/>
            <a:endParaRPr lang="en-US" dirty="0">
              <a:latin typeface="Helvetica" pitchFamily="2" charset="0"/>
            </a:endParaRPr>
          </a:p>
          <a:p>
            <a:pPr algn="ctr"/>
            <a:r>
              <a:rPr lang="en-US" sz="1600" dirty="0">
                <a:latin typeface="Helvetica" pitchFamily="2" charset="0"/>
              </a:rPr>
              <a:t>Mainly driven by </a:t>
            </a:r>
            <a:r>
              <a:rPr lang="en-US" sz="1600" i="1" dirty="0">
                <a:latin typeface="Helvetica" pitchFamily="2" charset="0"/>
              </a:rPr>
              <a:t>J</a:t>
            </a:r>
            <a:r>
              <a:rPr lang="en-US" sz="1600" i="1" baseline="-25000" dirty="0">
                <a:latin typeface="Helvetica" pitchFamily="2" charset="0"/>
              </a:rPr>
              <a:t>2</a:t>
            </a:r>
            <a:r>
              <a:rPr lang="en-US" sz="1600" dirty="0">
                <a:latin typeface="Helvetica" pitchFamily="2" charset="0"/>
              </a:rPr>
              <a:t> (permanent quadrupole)</a:t>
            </a:r>
          </a:p>
          <a:p>
            <a:pPr algn="ctr"/>
            <a:endParaRPr lang="en-US" sz="1600" dirty="0">
              <a:latin typeface="Helvetica" pitchFamily="2" charset="0"/>
            </a:endParaRPr>
          </a:p>
          <a:p>
            <a:pPr algn="ctr"/>
            <a:r>
              <a:rPr lang="en-US" sz="1600" dirty="0">
                <a:latin typeface="Helvetica" pitchFamily="2" charset="0"/>
              </a:rPr>
              <a:t>Timescale proportional to </a:t>
            </a:r>
            <a:r>
              <a:rPr lang="en-US" sz="1600" i="1" dirty="0"/>
              <a:t>a</a:t>
            </a:r>
            <a:r>
              <a:rPr lang="en-US" sz="1600" i="1" baseline="30000" dirty="0">
                <a:latin typeface="Helvetica" pitchFamily="2" charset="0"/>
              </a:rPr>
              <a:t>4 </a:t>
            </a:r>
            <a:r>
              <a:rPr lang="en-US" sz="1600" i="1" dirty="0">
                <a:latin typeface="Helvetica" pitchFamily="2" charset="0"/>
              </a:rPr>
              <a:t>(4</a:t>
            </a:r>
            <a:r>
              <a:rPr lang="en-US" sz="1600" i="1" baseline="30000" dirty="0">
                <a:latin typeface="Helvetica" pitchFamily="2" charset="0"/>
              </a:rPr>
              <a:t>th</a:t>
            </a:r>
            <a:r>
              <a:rPr lang="en-US" sz="1600" i="1" dirty="0">
                <a:latin typeface="Helvetica" pitchFamily="2" charset="0"/>
              </a:rPr>
              <a:t> power of semimajor axis)</a:t>
            </a:r>
          </a:p>
          <a:p>
            <a:pPr algn="ctr"/>
            <a:endParaRPr lang="en-US" sz="1600" i="1" baseline="30000" dirty="0">
              <a:latin typeface="Helvetica" pitchFamily="2" charset="0"/>
            </a:endParaRPr>
          </a:p>
          <a:p>
            <a:pPr algn="ctr"/>
            <a:r>
              <a:rPr lang="en-US" sz="1600" dirty="0">
                <a:latin typeface="Helvetica" pitchFamily="2" charset="0"/>
              </a:rPr>
              <a:t>5 </a:t>
            </a:r>
            <a:r>
              <a:rPr lang="en-US" sz="1600" dirty="0" err="1">
                <a:latin typeface="Helvetica" pitchFamily="2" charset="0"/>
              </a:rPr>
              <a:t>Gyr</a:t>
            </a:r>
            <a:r>
              <a:rPr lang="en-US" sz="1600" dirty="0">
                <a:latin typeface="Helvetica" pitchFamily="2" charset="0"/>
              </a:rPr>
              <a:t> for </a:t>
            </a:r>
            <a:r>
              <a:rPr lang="en-US" sz="1600" i="1" dirty="0" err="1"/>
              <a:t>a</a:t>
            </a:r>
            <a:r>
              <a:rPr lang="en-US" sz="1600" i="1" dirty="0" err="1">
                <a:latin typeface="Helvetica" pitchFamily="2" charset="0"/>
              </a:rPr>
              <a:t>/R</a:t>
            </a:r>
            <a:r>
              <a:rPr lang="en-US" sz="1600" dirty="0">
                <a:latin typeface="Helvetica" pitchFamily="2" charset="0"/>
              </a:rPr>
              <a:t> ~ 100</a:t>
            </a:r>
          </a:p>
          <a:p>
            <a:pPr algn="ctr"/>
            <a:endParaRPr lang="en-US" sz="1600" dirty="0">
              <a:latin typeface="Helvetica" pitchFamily="2" charset="0"/>
            </a:endParaRPr>
          </a:p>
          <a:p>
            <a:pPr algn="ctr"/>
            <a:r>
              <a:rPr lang="en-US" sz="1600" b="1" dirty="0">
                <a:solidFill>
                  <a:srgbClr val="FF0000"/>
                </a:solidFill>
                <a:latin typeface="Helvetica" pitchFamily="2" charset="0"/>
              </a:rPr>
              <a:t>0.5 </a:t>
            </a:r>
            <a:r>
              <a:rPr lang="en-US" sz="1600" b="1" dirty="0" err="1">
                <a:solidFill>
                  <a:srgbClr val="FF0000"/>
                </a:solidFill>
                <a:latin typeface="Helvetica" pitchFamily="2" charset="0"/>
              </a:rPr>
              <a:t>Myr</a:t>
            </a:r>
            <a:r>
              <a:rPr lang="en-US" sz="1600" b="1" dirty="0">
                <a:solidFill>
                  <a:srgbClr val="FF0000"/>
                </a:solidFill>
                <a:latin typeface="Helvetica" pitchFamily="2" charset="0"/>
              </a:rPr>
              <a:t> for </a:t>
            </a:r>
            <a:r>
              <a:rPr lang="en-US" sz="1600" b="1" i="1" dirty="0" err="1">
                <a:solidFill>
                  <a:srgbClr val="FF0000"/>
                </a:solidFill>
              </a:rPr>
              <a:t>a</a:t>
            </a:r>
            <a:r>
              <a:rPr lang="en-US" sz="1600" b="1" i="1" dirty="0" err="1">
                <a:solidFill>
                  <a:srgbClr val="FF0000"/>
                </a:solidFill>
                <a:latin typeface="Helvetica" pitchFamily="2" charset="0"/>
              </a:rPr>
              <a:t>/R</a:t>
            </a:r>
            <a:r>
              <a:rPr lang="en-US" sz="1600" b="1" dirty="0">
                <a:solidFill>
                  <a:srgbClr val="FF0000"/>
                </a:solidFill>
                <a:latin typeface="Helvetica" pitchFamily="2" charset="0"/>
              </a:rPr>
              <a:t> ~ 10</a:t>
            </a:r>
          </a:p>
          <a:p>
            <a:endParaRPr lang="en-US" dirty="0">
              <a:latin typeface="Helvetica" pitchFamily="2" charset="0"/>
            </a:endParaRPr>
          </a:p>
          <a:p>
            <a:endParaRPr lang="en-US" dirty="0">
              <a:latin typeface="Helvetica" pitchFamily="2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93FD253-18D7-6444-8E20-45C30A21FD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2584" y="1396599"/>
            <a:ext cx="7132361" cy="3243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96339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A2156-0D06-F941-AE72-FDE114709D8C}" type="slidenum">
              <a:rPr lang="en-US" smtClean="0"/>
              <a:t>29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1600200"/>
            <a:ext cx="7315200" cy="3657600"/>
          </a:xfrm>
          <a:prstGeom prst="rect">
            <a:avLst/>
          </a:prstGeom>
        </p:spPr>
      </p:pic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1526879" y="454997"/>
            <a:ext cx="9138242" cy="578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2539" b="1" dirty="0">
                <a:solidFill>
                  <a:schemeClr val="tx1"/>
                </a:solidFill>
                <a:latin typeface="Helvetica"/>
                <a:cs typeface="Helvetica"/>
              </a:rPr>
              <a:t>Fine Tuning of Initial Inclination</a:t>
            </a:r>
            <a:endParaRPr lang="en-US" sz="2539" b="1" dirty="0">
              <a:solidFill>
                <a:srgbClr val="280099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7523154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A2156-0D06-F941-AE72-FDE114709D8C}" type="slidenum">
              <a:rPr lang="en-US" smtClean="0"/>
              <a:t>3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828800"/>
            <a:ext cx="10972800" cy="3200400"/>
          </a:xfrm>
          <a:prstGeom prst="rect">
            <a:avLst/>
          </a:prstGeom>
        </p:spPr>
      </p:pic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1526879" y="454997"/>
            <a:ext cx="9138242" cy="578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2539" b="1" dirty="0">
                <a:solidFill>
                  <a:schemeClr val="tx1"/>
                </a:solidFill>
                <a:latin typeface="Helvetica"/>
                <a:cs typeface="Helvetica"/>
              </a:rPr>
              <a:t>Effect </a:t>
            </a:r>
            <a:r>
              <a:rPr lang="en-US" sz="2539" b="1">
                <a:solidFill>
                  <a:schemeClr val="tx1"/>
                </a:solidFill>
                <a:latin typeface="Helvetica"/>
                <a:cs typeface="Helvetica"/>
              </a:rPr>
              <a:t>of Drag</a:t>
            </a:r>
            <a:endParaRPr lang="en-US" sz="2539" b="1" dirty="0">
              <a:solidFill>
                <a:srgbClr val="280099"/>
              </a:solidFill>
              <a:latin typeface="Helvetica"/>
              <a:cs typeface="Helvetica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205650" y="6524010"/>
            <a:ext cx="315663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dirty="0">
                <a:latin typeface="Helvetica Light" charset="0"/>
              </a:rPr>
              <a:t>Lyra, </a:t>
            </a:r>
            <a:r>
              <a:rPr lang="en-US" sz="1200" dirty="0" err="1">
                <a:latin typeface="Helvetica Light" charset="0"/>
              </a:rPr>
              <a:t>Youdin</a:t>
            </a:r>
            <a:r>
              <a:rPr lang="en-US" sz="1200" dirty="0">
                <a:latin typeface="Helvetica Light" charset="0"/>
              </a:rPr>
              <a:t>, &amp; Johansen 2020 (submitted)</a:t>
            </a:r>
            <a:endParaRPr lang="en-US" sz="1200" dirty="0">
              <a:effectLst/>
              <a:latin typeface="Helvetica Light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1A49E52-BF04-CF4E-B385-40B77492B10B}"/>
              </a:ext>
            </a:extLst>
          </p:cNvPr>
          <p:cNvSpPr txBox="1"/>
          <p:nvPr/>
        </p:nvSpPr>
        <p:spPr>
          <a:xfrm>
            <a:off x="11353800" y="4214192"/>
            <a:ext cx="6928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>
                <a:latin typeface="Helvetica" pitchFamily="2" charset="0"/>
              </a:rPr>
              <a:t>30 km</a:t>
            </a:r>
          </a:p>
        </p:txBody>
      </p:sp>
    </p:spTree>
    <p:extLst>
      <p:ext uri="{BB962C8B-B14F-4D97-AF65-F5344CB8AC3E}">
        <p14:creationId xmlns:p14="http://schemas.microsoft.com/office/powerpoint/2010/main" val="22171360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A2156-0D06-F941-AE72-FDE114709D8C}" type="slidenum">
              <a:rPr lang="en-US" smtClean="0"/>
              <a:t>30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2057400"/>
            <a:ext cx="10972800" cy="2743200"/>
          </a:xfrm>
          <a:prstGeom prst="rect">
            <a:avLst/>
          </a:prstGeom>
        </p:spPr>
      </p:pic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1526879" y="454997"/>
            <a:ext cx="9138242" cy="578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2539" b="1" dirty="0">
                <a:solidFill>
                  <a:schemeClr val="tx1"/>
                </a:solidFill>
                <a:latin typeface="Helvetica"/>
                <a:cs typeface="Helvetica"/>
              </a:rPr>
              <a:t>Double-Averaged vs Single-Averaged </a:t>
            </a:r>
            <a:endParaRPr lang="en-US" sz="2539" b="1" dirty="0">
              <a:solidFill>
                <a:srgbClr val="280099"/>
              </a:solidFill>
              <a:latin typeface="Helvetica"/>
              <a:cs typeface="Helvetica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205650" y="6524010"/>
            <a:ext cx="315663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dirty="0">
                <a:latin typeface="Helvetica Light" charset="0"/>
              </a:rPr>
              <a:t>Lyra, </a:t>
            </a:r>
            <a:r>
              <a:rPr lang="en-US" sz="1200" dirty="0" err="1">
                <a:latin typeface="Helvetica Light" charset="0"/>
              </a:rPr>
              <a:t>Youdin</a:t>
            </a:r>
            <a:r>
              <a:rPr lang="en-US" sz="1200" dirty="0">
                <a:latin typeface="Helvetica Light" charset="0"/>
              </a:rPr>
              <a:t>, &amp; Johansen 2020 (submitted)</a:t>
            </a:r>
            <a:endParaRPr lang="en-US" sz="1200" dirty="0">
              <a:effectLst/>
              <a:latin typeface="Helvetica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248082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25" y="1400220"/>
            <a:ext cx="8647601" cy="3609274"/>
          </a:xfrm>
          <a:prstGeom prst="rect">
            <a:avLst/>
          </a:prstGeom>
        </p:spPr>
      </p:pic>
      <p:sp>
        <p:nvSpPr>
          <p:cNvPr id="3" name="Text Box 2">
            <a:extLst>
              <a:ext uri="{FF2B5EF4-FFF2-40B4-BE49-F238E27FC236}">
                <a16:creationId xmlns:a16="http://schemas.microsoft.com/office/drawing/2014/main" id="{847DA18B-B2B7-7F48-83A3-A1E3648587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6879" y="454997"/>
            <a:ext cx="9138242" cy="578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2539" b="1" dirty="0">
                <a:solidFill>
                  <a:schemeClr val="tx1"/>
                </a:solidFill>
                <a:latin typeface="Helvetica"/>
                <a:cs typeface="Helvetica"/>
              </a:rPr>
              <a:t>N-body simulations (no tides, J2, or drag)</a:t>
            </a:r>
            <a:endParaRPr lang="en-US" sz="2539" b="1" dirty="0">
              <a:solidFill>
                <a:srgbClr val="280099"/>
              </a:solidFill>
              <a:latin typeface="Helvetica"/>
              <a:cs typeface="Helvetica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0232C46-BAD5-A443-BB46-3FCD121E7780}"/>
              </a:ext>
            </a:extLst>
          </p:cNvPr>
          <p:cNvSpPr/>
          <p:nvPr/>
        </p:nvSpPr>
        <p:spPr>
          <a:xfrm>
            <a:off x="5017578" y="6524010"/>
            <a:ext cx="153279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dirty="0">
                <a:latin typeface="Helvetica Light" charset="0"/>
              </a:rPr>
              <a:t>Grishin et al. (2020)</a:t>
            </a:r>
            <a:endParaRPr lang="en-US" sz="1200" dirty="0">
              <a:effectLst/>
              <a:latin typeface="Helvetica Light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0E10DCF-3286-6B42-9EBE-2051E1C9196A}"/>
              </a:ext>
            </a:extLst>
          </p:cNvPr>
          <p:cNvSpPr/>
          <p:nvPr/>
        </p:nvSpPr>
        <p:spPr>
          <a:xfrm>
            <a:off x="0" y="5162996"/>
            <a:ext cx="12192000" cy="13610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6000"/>
              </a:lnSpc>
            </a:pPr>
            <a:r>
              <a:rPr lang="en-US" dirty="0">
                <a:latin typeface="Helvetica"/>
                <a:cs typeface="Helvetica"/>
              </a:rPr>
              <a:t>Inclination not limited to the double-averaged constraint. </a:t>
            </a:r>
          </a:p>
          <a:p>
            <a:pPr algn="ctr">
              <a:lnSpc>
                <a:spcPct val="116000"/>
              </a:lnSpc>
            </a:pPr>
            <a:r>
              <a:rPr lang="en-US" dirty="0">
                <a:latin typeface="Helvetica"/>
                <a:cs typeface="Helvetica"/>
              </a:rPr>
              <a:t>Cycles lead to lower inclination than initial. </a:t>
            </a:r>
          </a:p>
          <a:p>
            <a:pPr algn="ctr">
              <a:lnSpc>
                <a:spcPct val="116000"/>
              </a:lnSpc>
            </a:pPr>
            <a:r>
              <a:rPr lang="en-US" dirty="0">
                <a:latin typeface="Helvetica"/>
                <a:cs typeface="Helvetica"/>
              </a:rPr>
              <a:t>Prograde/retrograde flipping possible.</a:t>
            </a:r>
          </a:p>
          <a:p>
            <a:pPr algn="ctr">
              <a:lnSpc>
                <a:spcPct val="116000"/>
              </a:lnSpc>
            </a:pPr>
            <a:r>
              <a:rPr lang="en-US" dirty="0">
                <a:latin typeface="Helvetica"/>
                <a:cs typeface="Helvetica"/>
              </a:rPr>
              <a:t> </a:t>
            </a:r>
            <a:endParaRPr lang="en-US" sz="2400" dirty="0">
              <a:latin typeface="Helvetica"/>
              <a:cs typeface="Helvetica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A7D5C78-8B5C-AD45-8DFD-34486BEA6ADC}"/>
              </a:ext>
            </a:extLst>
          </p:cNvPr>
          <p:cNvSpPr/>
          <p:nvPr/>
        </p:nvSpPr>
        <p:spPr>
          <a:xfrm>
            <a:off x="251191" y="1560443"/>
            <a:ext cx="3830479" cy="33255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905476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678" y="1543887"/>
            <a:ext cx="5302644" cy="438783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CE2ABC3-CA3A-174B-9ED4-756799DDD727}"/>
              </a:ext>
            </a:extLst>
          </p:cNvPr>
          <p:cNvSpPr/>
          <p:nvPr/>
        </p:nvSpPr>
        <p:spPr>
          <a:xfrm>
            <a:off x="5017578" y="6524010"/>
            <a:ext cx="153279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dirty="0">
                <a:latin typeface="Helvetica Light" charset="0"/>
              </a:rPr>
              <a:t>Grishin et al. (2020)</a:t>
            </a:r>
            <a:endParaRPr lang="en-US" sz="1200" dirty="0">
              <a:effectLst/>
              <a:latin typeface="Helvetica Light" charset="0"/>
            </a:endParaRPr>
          </a:p>
        </p:txBody>
      </p:sp>
      <p:sp>
        <p:nvSpPr>
          <p:cNvPr id="6" name="Text Box 2">
            <a:extLst>
              <a:ext uri="{FF2B5EF4-FFF2-40B4-BE49-F238E27FC236}">
                <a16:creationId xmlns:a16="http://schemas.microsoft.com/office/drawing/2014/main" id="{7FF2A9BF-2CDC-0C43-A661-B35574BDEB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6879" y="454997"/>
            <a:ext cx="9138242" cy="578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2539" b="1" dirty="0">
                <a:solidFill>
                  <a:schemeClr val="tx1"/>
                </a:solidFill>
                <a:latin typeface="Helvetica"/>
                <a:cs typeface="Helvetica"/>
              </a:rPr>
              <a:t>N-body simulations (no tides, J2, or drag)</a:t>
            </a:r>
            <a:endParaRPr lang="en-US" sz="2539" b="1" dirty="0">
              <a:solidFill>
                <a:srgbClr val="280099"/>
              </a:solidFill>
              <a:latin typeface="Helvetica"/>
              <a:cs typeface="Helvetica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DF3D703-67A5-2042-A0EE-D2629ED339D1}"/>
              </a:ext>
            </a:extLst>
          </p:cNvPr>
          <p:cNvSpPr txBox="1"/>
          <p:nvPr/>
        </p:nvSpPr>
        <p:spPr>
          <a:xfrm>
            <a:off x="8526483" y="2303813"/>
            <a:ext cx="17535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chemeClr val="bg2">
                    <a:lumMod val="50000"/>
                  </a:schemeClr>
                </a:solidFill>
                <a:latin typeface="Helvetica" pitchFamily="2" charset="0"/>
              </a:rPr>
              <a:t>Time to contact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FE79770-5903-DF4A-B934-8F132A08846E}"/>
              </a:ext>
            </a:extLst>
          </p:cNvPr>
          <p:cNvSpPr txBox="1"/>
          <p:nvPr/>
        </p:nvSpPr>
        <p:spPr>
          <a:xfrm>
            <a:off x="8526482" y="4391890"/>
            <a:ext cx="19800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chemeClr val="bg2">
                    <a:lumMod val="50000"/>
                  </a:schemeClr>
                </a:solidFill>
                <a:latin typeface="Helvetica" pitchFamily="2" charset="0"/>
              </a:rPr>
              <a:t>Speed at contact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DA8CD81-A10D-C945-BF91-7534BC10B327}"/>
              </a:ext>
            </a:extLst>
          </p:cNvPr>
          <p:cNvSpPr txBox="1"/>
          <p:nvPr/>
        </p:nvSpPr>
        <p:spPr>
          <a:xfrm>
            <a:off x="1156872" y="4515199"/>
            <a:ext cx="22878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chemeClr val="bg2">
                    <a:lumMod val="50000"/>
                  </a:schemeClr>
                </a:solidFill>
                <a:latin typeface="Helvetica" pitchFamily="2" charset="0"/>
              </a:rPr>
              <a:t>Inclination at contact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53D3EC7-1B24-254E-99AE-5326318D46C8}"/>
              </a:ext>
            </a:extLst>
          </p:cNvPr>
          <p:cNvSpPr txBox="1"/>
          <p:nvPr/>
        </p:nvSpPr>
        <p:spPr>
          <a:xfrm>
            <a:off x="2104402" y="2419703"/>
            <a:ext cx="1236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chemeClr val="bg2">
                    <a:lumMod val="50000"/>
                  </a:schemeClr>
                </a:solidFill>
                <a:latin typeface="Helvetica" pitchFamily="2" charset="0"/>
              </a:rPr>
              <a:t>Pericenter</a:t>
            </a:r>
          </a:p>
        </p:txBody>
      </p:sp>
    </p:spTree>
    <p:extLst>
      <p:ext uri="{BB962C8B-B14F-4D97-AF65-F5344CB8AC3E}">
        <p14:creationId xmlns:p14="http://schemas.microsoft.com/office/powerpoint/2010/main" val="385639532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1096" y="-2319129"/>
            <a:ext cx="9762854" cy="807857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CE2ABC3-CA3A-174B-9ED4-756799DDD727}"/>
              </a:ext>
            </a:extLst>
          </p:cNvPr>
          <p:cNvSpPr/>
          <p:nvPr/>
        </p:nvSpPr>
        <p:spPr>
          <a:xfrm>
            <a:off x="5017578" y="6524010"/>
            <a:ext cx="153279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dirty="0">
                <a:latin typeface="Helvetica Light" charset="0"/>
              </a:rPr>
              <a:t>Grishin et al. (2020)</a:t>
            </a:r>
            <a:endParaRPr lang="en-US" sz="1200" dirty="0">
              <a:effectLst/>
              <a:latin typeface="Helvetica Light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9F32B58-44FF-B948-AFC7-EE4946A8DA78}"/>
              </a:ext>
            </a:extLst>
          </p:cNvPr>
          <p:cNvSpPr/>
          <p:nvPr/>
        </p:nvSpPr>
        <p:spPr>
          <a:xfrm>
            <a:off x="2596825" y="-1302028"/>
            <a:ext cx="9952984" cy="30248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 Box 2">
            <a:extLst>
              <a:ext uri="{FF2B5EF4-FFF2-40B4-BE49-F238E27FC236}">
                <a16:creationId xmlns:a16="http://schemas.microsoft.com/office/drawing/2014/main" id="{7FF2A9BF-2CDC-0C43-A661-B35574BDEB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6879" y="454997"/>
            <a:ext cx="9138242" cy="578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2539" b="1" dirty="0">
                <a:solidFill>
                  <a:schemeClr val="tx1"/>
                </a:solidFill>
                <a:latin typeface="Helvetica"/>
                <a:cs typeface="Helvetica"/>
              </a:rPr>
              <a:t>N-body simulations (no tides, J2, or drag)</a:t>
            </a:r>
            <a:endParaRPr lang="en-US" sz="2539" b="1" dirty="0">
              <a:solidFill>
                <a:srgbClr val="280099"/>
              </a:solidFill>
              <a:latin typeface="Helvetica"/>
              <a:cs typeface="Helvetica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AF7ECF1-D6BF-B244-A8FB-845FFF59FA1F}"/>
              </a:ext>
            </a:extLst>
          </p:cNvPr>
          <p:cNvSpPr/>
          <p:nvPr/>
        </p:nvSpPr>
        <p:spPr>
          <a:xfrm>
            <a:off x="7737866" y="1574780"/>
            <a:ext cx="4510625" cy="43701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i="1" dirty="0">
                <a:solidFill>
                  <a:srgbClr val="FF0000"/>
                </a:solidFill>
                <a:latin typeface="Helvetica" pitchFamily="2" charset="0"/>
              </a:rPr>
              <a:t>Inclination at contact</a:t>
            </a:r>
          </a:p>
          <a:p>
            <a:pPr algn="ctr"/>
            <a:endParaRPr lang="en-US" sz="1600" dirty="0">
              <a:solidFill>
                <a:schemeClr val="tx1"/>
              </a:solidFill>
              <a:latin typeface="Helvetica" pitchFamily="2" charset="0"/>
            </a:endParaRPr>
          </a:p>
          <a:p>
            <a:pPr algn="ctr"/>
            <a:r>
              <a:rPr lang="en-US" sz="1600" dirty="0">
                <a:solidFill>
                  <a:schemeClr val="tx1"/>
                </a:solidFill>
                <a:latin typeface="Helvetica" pitchFamily="2" charset="0"/>
              </a:rPr>
              <a:t>Uniform</a:t>
            </a:r>
          </a:p>
          <a:p>
            <a:pPr algn="ctr"/>
            <a:r>
              <a:rPr lang="en-US" sz="1600" dirty="0">
                <a:solidFill>
                  <a:schemeClr val="tx1"/>
                </a:solidFill>
                <a:latin typeface="Helvetica" pitchFamily="2" charset="0"/>
              </a:rPr>
              <a:t>any inclination (from 40</a:t>
            </a:r>
            <a:r>
              <a:rPr lang="en-US" sz="1600" baseline="30000" dirty="0">
                <a:solidFill>
                  <a:schemeClr val="tx1"/>
                </a:solidFill>
                <a:latin typeface="Helvetica" pitchFamily="2" charset="0"/>
              </a:rPr>
              <a:t>o</a:t>
            </a:r>
            <a:r>
              <a:rPr lang="en-US" sz="1600" dirty="0">
                <a:solidFill>
                  <a:schemeClr val="tx1"/>
                </a:solidFill>
                <a:latin typeface="Helvetica" pitchFamily="2" charset="0"/>
              </a:rPr>
              <a:t> to 140</a:t>
            </a:r>
            <a:r>
              <a:rPr lang="en-US" sz="1600" baseline="30000" dirty="0">
                <a:solidFill>
                  <a:schemeClr val="tx1"/>
                </a:solidFill>
                <a:latin typeface="Helvetica" pitchFamily="2" charset="0"/>
              </a:rPr>
              <a:t>o</a:t>
            </a:r>
            <a:r>
              <a:rPr lang="en-US" sz="1600" dirty="0">
                <a:solidFill>
                  <a:schemeClr val="tx1"/>
                </a:solidFill>
                <a:latin typeface="Helvetica" pitchFamily="2" charset="0"/>
              </a:rPr>
              <a:t>) equally likely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E6DC082-8D91-AF47-8E96-3FC8AED1DAE6}"/>
              </a:ext>
            </a:extLst>
          </p:cNvPr>
          <p:cNvSpPr txBox="1"/>
          <p:nvPr/>
        </p:nvSpPr>
        <p:spPr>
          <a:xfrm>
            <a:off x="8538333" y="237055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i="1" dirty="0">
              <a:solidFill>
                <a:schemeClr val="bg2">
                  <a:lumMod val="50000"/>
                </a:schemeClr>
              </a:solidFill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028762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33339" y="1722784"/>
            <a:ext cx="9762854" cy="807857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CE2ABC3-CA3A-174B-9ED4-756799DDD727}"/>
              </a:ext>
            </a:extLst>
          </p:cNvPr>
          <p:cNvSpPr/>
          <p:nvPr/>
        </p:nvSpPr>
        <p:spPr>
          <a:xfrm>
            <a:off x="5017578" y="6524010"/>
            <a:ext cx="153279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dirty="0">
                <a:latin typeface="Helvetica Light" charset="0"/>
              </a:rPr>
              <a:t>Grishin et al. (2020)</a:t>
            </a:r>
            <a:endParaRPr lang="en-US" sz="1200" dirty="0">
              <a:effectLst/>
              <a:latin typeface="Helvetica Light" charset="0"/>
            </a:endParaRPr>
          </a:p>
        </p:txBody>
      </p:sp>
      <p:sp>
        <p:nvSpPr>
          <p:cNvPr id="6" name="Text Box 2">
            <a:extLst>
              <a:ext uri="{FF2B5EF4-FFF2-40B4-BE49-F238E27FC236}">
                <a16:creationId xmlns:a16="http://schemas.microsoft.com/office/drawing/2014/main" id="{7FF2A9BF-2CDC-0C43-A661-B35574BDEB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6879" y="454997"/>
            <a:ext cx="9138242" cy="578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2539" b="1" dirty="0">
                <a:solidFill>
                  <a:schemeClr val="tx1"/>
                </a:solidFill>
                <a:latin typeface="Helvetica"/>
                <a:cs typeface="Helvetica"/>
              </a:rPr>
              <a:t>N-body simulations (no tides, J2, or drag)</a:t>
            </a:r>
            <a:endParaRPr lang="en-US" sz="2539" b="1" dirty="0">
              <a:solidFill>
                <a:srgbClr val="280099"/>
              </a:solidFill>
              <a:latin typeface="Helvetica"/>
              <a:cs typeface="Helvetica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9590070-AED8-414E-8304-B45B597F60E5}"/>
              </a:ext>
            </a:extLst>
          </p:cNvPr>
          <p:cNvSpPr/>
          <p:nvPr/>
        </p:nvSpPr>
        <p:spPr>
          <a:xfrm>
            <a:off x="-1246585" y="1593281"/>
            <a:ext cx="5015530" cy="43701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48AC0A9-E95B-B441-9299-A1485B9B062A}"/>
              </a:ext>
            </a:extLst>
          </p:cNvPr>
          <p:cNvSpPr/>
          <p:nvPr/>
        </p:nvSpPr>
        <p:spPr>
          <a:xfrm>
            <a:off x="-1233339" y="5775324"/>
            <a:ext cx="10218313" cy="43701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9DF7CDA-06DC-2F4A-B2D9-31E0158BFEEF}"/>
              </a:ext>
            </a:extLst>
          </p:cNvPr>
          <p:cNvSpPr txBox="1"/>
          <p:nvPr/>
        </p:nvSpPr>
        <p:spPr>
          <a:xfrm>
            <a:off x="8017565" y="2736521"/>
            <a:ext cx="41744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i="1" dirty="0">
                <a:solidFill>
                  <a:srgbClr val="FF0000"/>
                </a:solidFill>
                <a:latin typeface="Helvetica" pitchFamily="2" charset="0"/>
              </a:rPr>
              <a:t>Time to contact</a:t>
            </a:r>
          </a:p>
          <a:p>
            <a:endParaRPr lang="en-US" sz="1600" i="1" dirty="0">
              <a:latin typeface="Helvetica" pitchFamily="2" charset="0"/>
            </a:endParaRPr>
          </a:p>
          <a:p>
            <a:pPr algn="ctr"/>
            <a:r>
              <a:rPr lang="en-US" sz="1600" dirty="0">
                <a:latin typeface="Helvetica" pitchFamily="2" charset="0"/>
              </a:rPr>
              <a:t>Too short to allow for alignment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E73C404-6790-3345-8BC1-508C231010E3}"/>
              </a:ext>
            </a:extLst>
          </p:cNvPr>
          <p:cNvSpPr/>
          <p:nvPr/>
        </p:nvSpPr>
        <p:spPr>
          <a:xfrm>
            <a:off x="5130221" y="6524009"/>
            <a:ext cx="153279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dirty="0">
                <a:latin typeface="Helvetica Light" charset="0"/>
              </a:rPr>
              <a:t>Grishin et al. (2020)</a:t>
            </a:r>
            <a:endParaRPr lang="en-US" sz="1200" dirty="0">
              <a:effectLst/>
              <a:latin typeface="Helvetica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395417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A2156-0D06-F941-AE72-FDE114709D8C}" type="slidenum">
              <a:rPr lang="en-US" smtClean="0"/>
              <a:t>35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600" y="1498336"/>
            <a:ext cx="3319511" cy="3995090"/>
          </a:xfrm>
          <a:prstGeom prst="rect">
            <a:avLst/>
          </a:prstGeom>
        </p:spPr>
      </p:pic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336708" y="336775"/>
            <a:ext cx="6339863" cy="578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2539" b="1" dirty="0">
                <a:solidFill>
                  <a:schemeClr val="tx1"/>
                </a:solidFill>
                <a:latin typeface="Helvetica"/>
                <a:cs typeface="Helvetica"/>
              </a:rPr>
              <a:t>Conclusions</a:t>
            </a:r>
            <a:endParaRPr lang="en-US" sz="2539" b="1" dirty="0">
              <a:solidFill>
                <a:srgbClr val="280099"/>
              </a:solidFill>
              <a:latin typeface="Helvetica"/>
              <a:cs typeface="Helvetica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13183" y="1129004"/>
            <a:ext cx="7343870" cy="59093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/>
              <a:t>Solved the binary planetesimal problem with gas drag</a:t>
            </a:r>
          </a:p>
          <a:p>
            <a:pPr marL="285750" indent="-285750">
              <a:buFont typeface="Arial" charset="0"/>
              <a:buChar char="•"/>
            </a:pPr>
            <a:endParaRPr lang="en-US" dirty="0"/>
          </a:p>
          <a:p>
            <a:pPr marL="285750" indent="-285750">
              <a:buFont typeface="Arial" charset="0"/>
              <a:buChar char="•"/>
            </a:pPr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Implemented the solution into a </a:t>
            </a:r>
            <a:r>
              <a:rPr lang="en-US" dirty="0" err="1">
                <a:solidFill>
                  <a:schemeClr val="bg2">
                    <a:lumMod val="75000"/>
                  </a:schemeClr>
                </a:solidFill>
              </a:rPr>
              <a:t>Kozai</a:t>
            </a:r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 plus tidal friction code</a:t>
            </a:r>
          </a:p>
          <a:p>
            <a:pPr marL="285750" indent="-285750">
              <a:buFont typeface="Arial" charset="0"/>
              <a:buChar char="•"/>
            </a:pPr>
            <a:endParaRPr lang="en-US" dirty="0"/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Contact possible in the asteroid belt within 0.1 </a:t>
            </a:r>
            <a:r>
              <a:rPr lang="en-US" dirty="0" err="1"/>
              <a:t>Myr</a:t>
            </a:r>
            <a:r>
              <a:rPr lang="en-US" dirty="0"/>
              <a:t> (depleted of binaries)</a:t>
            </a:r>
          </a:p>
          <a:p>
            <a:pPr marL="285750" indent="-285750">
              <a:buFont typeface="Arial" charset="0"/>
              <a:buChar char="•"/>
            </a:pPr>
            <a:endParaRPr lang="en-US" dirty="0"/>
          </a:p>
          <a:p>
            <a:pPr marL="285750" indent="-285750">
              <a:buFont typeface="Arial" charset="0"/>
              <a:buChar char="•"/>
            </a:pPr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Contact via </a:t>
            </a:r>
            <a:r>
              <a:rPr lang="en-US" dirty="0" err="1">
                <a:solidFill>
                  <a:schemeClr val="bg2">
                    <a:lumMod val="75000"/>
                  </a:schemeClr>
                </a:solidFill>
              </a:rPr>
              <a:t>Kozai</a:t>
            </a:r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 cycles in the Kuiper belt, orbits become grazing</a:t>
            </a:r>
          </a:p>
          <a:p>
            <a:pPr marL="285750" indent="-285750">
              <a:buFont typeface="Arial" charset="0"/>
              <a:buChar char="•"/>
            </a:pPr>
            <a:endParaRPr lang="en-US" dirty="0"/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Window of contact increased by </a:t>
            </a:r>
            <a:r>
              <a:rPr lang="en-US" i="1" dirty="0"/>
              <a:t>J</a:t>
            </a:r>
            <a:r>
              <a:rPr lang="en-US" i="1" baseline="-25000" dirty="0"/>
              <a:t>2</a:t>
            </a:r>
            <a:r>
              <a:rPr lang="en-US" dirty="0"/>
              <a:t> and drag</a:t>
            </a:r>
          </a:p>
          <a:p>
            <a:pPr marL="285750" indent="-285750">
              <a:buFont typeface="Arial" charset="0"/>
              <a:buChar char="•"/>
            </a:pPr>
            <a:endParaRPr lang="en-US" dirty="0"/>
          </a:p>
          <a:p>
            <a:pPr marL="285750" indent="-285750">
              <a:buFont typeface="Arial" charset="0"/>
              <a:buChar char="•"/>
            </a:pPr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Enough time for the bodies to come to alignment</a:t>
            </a:r>
          </a:p>
          <a:p>
            <a:pPr marL="285750" indent="-285750">
              <a:buFont typeface="Arial" charset="0"/>
              <a:buChar char="•"/>
            </a:pPr>
            <a:endParaRPr lang="en-US" dirty="0"/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Model predictions: 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~ 10% of KBCC binaries should be contact binaries 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dirty="0"/>
              <a:t>Velocities at contact should be about 3-4 m/s</a:t>
            </a:r>
          </a:p>
          <a:p>
            <a:endParaRPr lang="en-US" dirty="0"/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Open questions: 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Single-averaged (or N-body) needed to reproduce final inclinations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dirty="0"/>
              <a:t>Combine our model with single-averaged </a:t>
            </a:r>
            <a:r>
              <a:rPr lang="en-US" dirty="0" err="1"/>
              <a:t>Kozai</a:t>
            </a:r>
            <a:r>
              <a:rPr lang="en-US" dirty="0"/>
              <a:t> (or N-body) </a:t>
            </a:r>
          </a:p>
          <a:p>
            <a:pPr marL="285750" indent="-285750">
              <a:buFont typeface="Arial" charset="0"/>
              <a:buChar char="•"/>
            </a:pPr>
            <a:endParaRPr lang="en-US" dirty="0"/>
          </a:p>
          <a:p>
            <a:pPr marL="285750" indent="-285750">
              <a:buFont typeface="Arial" charset="0"/>
              <a:buChar char="•"/>
            </a:pP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4205650" y="6524010"/>
            <a:ext cx="315663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dirty="0">
                <a:latin typeface="Helvetica Light" charset="0"/>
              </a:rPr>
              <a:t>Lyra, </a:t>
            </a:r>
            <a:r>
              <a:rPr lang="en-US" sz="1200" dirty="0" err="1">
                <a:latin typeface="Helvetica Light" charset="0"/>
              </a:rPr>
              <a:t>Youdin</a:t>
            </a:r>
            <a:r>
              <a:rPr lang="en-US" sz="1200" dirty="0">
                <a:latin typeface="Helvetica Light" charset="0"/>
              </a:rPr>
              <a:t>, &amp; Johansen 2020 (submitted)</a:t>
            </a:r>
            <a:endParaRPr lang="en-US" sz="1200" dirty="0">
              <a:effectLst/>
              <a:latin typeface="Helvetica Light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18E99B6-6E06-7C44-9F80-F74A15A2C639}"/>
              </a:ext>
            </a:extLst>
          </p:cNvPr>
          <p:cNvSpPr/>
          <p:nvPr/>
        </p:nvSpPr>
        <p:spPr>
          <a:xfrm>
            <a:off x="9572888" y="5509389"/>
            <a:ext cx="139493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" dirty="0">
                <a:latin typeface="Helvetica Light" charset="0"/>
              </a:rPr>
              <a:t>Sketch by J.T. Keane</a:t>
            </a:r>
            <a:endParaRPr lang="en-US" sz="1000" dirty="0">
              <a:effectLst/>
              <a:latin typeface="Helvetica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489213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6E02C4-C713-3545-B3A6-F81E6A4433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A2156-0D06-F941-AE72-FDE114709D8C}" type="slidenum">
              <a:rPr lang="en-US" smtClean="0"/>
              <a:t>36</a:t>
            </a:fld>
            <a:endParaRPr lang="en-US"/>
          </a:p>
        </p:txBody>
      </p:sp>
      <p:pic>
        <p:nvPicPr>
          <p:cNvPr id="7" name="Picture 6" descr="A picture containing clock&#10;&#10;Description automatically generated">
            <a:extLst>
              <a:ext uri="{FF2B5EF4-FFF2-40B4-BE49-F238E27FC236}">
                <a16:creationId xmlns:a16="http://schemas.microsoft.com/office/drawing/2014/main" id="{FD3B2420-44B1-F64E-9673-29EC933B7E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0225" y="1563341"/>
            <a:ext cx="5343939" cy="4040147"/>
          </a:xfrm>
          <a:prstGeom prst="rect">
            <a:avLst/>
          </a:prstGeom>
        </p:spPr>
      </p:pic>
      <p:pic>
        <p:nvPicPr>
          <p:cNvPr id="9" name="Picture 8" descr="A close up of a map&#10;&#10;Description automatically generated">
            <a:extLst>
              <a:ext uri="{FF2B5EF4-FFF2-40B4-BE49-F238E27FC236}">
                <a16:creationId xmlns:a16="http://schemas.microsoft.com/office/drawing/2014/main" id="{E2480C12-D68C-E045-BA49-F480D0B7A0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521" y="1570106"/>
            <a:ext cx="5343940" cy="4123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56846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A2156-0D06-F941-AE72-FDE114709D8C}" type="slidenum">
              <a:rPr lang="en-US" smtClean="0"/>
              <a:t>37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8556" y="0"/>
            <a:ext cx="685799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62720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A2156-0D06-F941-AE72-FDE114709D8C}" type="slidenum">
              <a:rPr lang="en-US" smtClean="0"/>
              <a:t>38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7093" y="1118537"/>
            <a:ext cx="5237813" cy="5237813"/>
          </a:xfrm>
          <a:prstGeom prst="rect">
            <a:avLst/>
          </a:prstGeom>
        </p:spPr>
      </p:pic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1526879" y="371403"/>
            <a:ext cx="9138242" cy="578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2539" b="1" dirty="0">
                <a:solidFill>
                  <a:schemeClr val="tx1"/>
                </a:solidFill>
                <a:latin typeface="Helvetica"/>
                <a:cs typeface="Helvetica"/>
              </a:rPr>
              <a:t>Sputnik </a:t>
            </a:r>
            <a:r>
              <a:rPr lang="en-US" sz="2539" b="1" dirty="0" err="1">
                <a:solidFill>
                  <a:schemeClr val="tx1"/>
                </a:solidFill>
                <a:latin typeface="Helvetica"/>
                <a:cs typeface="Helvetica"/>
              </a:rPr>
              <a:t>Planitia</a:t>
            </a:r>
            <a:r>
              <a:rPr lang="en-US" sz="2539" b="1" dirty="0">
                <a:solidFill>
                  <a:schemeClr val="tx1"/>
                </a:solidFill>
                <a:latin typeface="Helvetica"/>
                <a:cs typeface="Helvetica"/>
              </a:rPr>
              <a:t> </a:t>
            </a:r>
            <a:r>
              <a:rPr lang="mr-IN" sz="2539" b="1" dirty="0">
                <a:solidFill>
                  <a:schemeClr val="tx1"/>
                </a:solidFill>
                <a:latin typeface="Helvetica"/>
                <a:cs typeface="Helvetica"/>
              </a:rPr>
              <a:t>–</a:t>
            </a:r>
            <a:r>
              <a:rPr lang="en-US" sz="2539" b="1" dirty="0">
                <a:solidFill>
                  <a:schemeClr val="tx1"/>
                </a:solidFill>
                <a:latin typeface="Helvetica"/>
                <a:cs typeface="Helvetica"/>
              </a:rPr>
              <a:t> N</a:t>
            </a:r>
            <a:r>
              <a:rPr lang="en-US" sz="2539" b="1" baseline="-25000" dirty="0">
                <a:solidFill>
                  <a:schemeClr val="tx1"/>
                </a:solidFill>
                <a:latin typeface="Helvetica"/>
                <a:cs typeface="Helvetica"/>
              </a:rPr>
              <a:t>2 </a:t>
            </a:r>
            <a:r>
              <a:rPr lang="en-US" sz="2539" b="1" dirty="0">
                <a:solidFill>
                  <a:schemeClr val="tx1"/>
                </a:solidFill>
                <a:latin typeface="Helvetica"/>
                <a:cs typeface="Helvetica"/>
              </a:rPr>
              <a:t>frost</a:t>
            </a:r>
          </a:p>
          <a:p>
            <a:pPr algn="ctr">
              <a:lnSpc>
                <a:spcPct val="116000"/>
              </a:lnSpc>
            </a:pPr>
            <a:endParaRPr lang="en-US" sz="2539" b="1" dirty="0">
              <a:solidFill>
                <a:srgbClr val="280099"/>
              </a:solidFill>
              <a:latin typeface="Helvetica"/>
              <a:cs typeface="Helvetica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46867" y="6449694"/>
            <a:ext cx="810735" cy="35131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6000"/>
              </a:lnSpc>
              <a:tabLst>
                <a:tab pos="656433" algn="l"/>
                <a:tab pos="1312865" algn="l"/>
                <a:tab pos="1969298" algn="l"/>
                <a:tab pos="2625730" algn="l"/>
                <a:tab pos="3282163" algn="l"/>
                <a:tab pos="3938595" algn="l"/>
                <a:tab pos="4595028" algn="l"/>
                <a:tab pos="5251460" algn="l"/>
                <a:tab pos="5907893" algn="l"/>
                <a:tab pos="6564325" algn="l"/>
                <a:tab pos="7220758" algn="l"/>
                <a:tab pos="7877190" algn="l"/>
                <a:tab pos="8533623" algn="l"/>
              </a:tabLst>
            </a:pPr>
            <a:r>
              <a:rPr lang="en-US" sz="1451" dirty="0">
                <a:solidFill>
                  <a:srgbClr val="4C4C4C"/>
                </a:solidFill>
                <a:latin typeface="Helvetica"/>
                <a:cs typeface="Helvetica"/>
              </a:rPr>
              <a:t>W. Lyra</a:t>
            </a:r>
            <a:endParaRPr lang="en-US" sz="1451" dirty="0">
              <a:solidFill>
                <a:srgbClr val="333333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3274224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A2156-0D06-F941-AE72-FDE114709D8C}" type="slidenum">
              <a:rPr lang="en-US" smtClean="0"/>
              <a:t>39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774" y="2120593"/>
            <a:ext cx="4908822" cy="4037902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5097" y="2929813"/>
            <a:ext cx="4758703" cy="1988874"/>
          </a:xfrm>
          <a:prstGeom prst="rect">
            <a:avLst/>
          </a:prstGeom>
        </p:spPr>
      </p:pic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1526879" y="371403"/>
            <a:ext cx="9138242" cy="578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2539" b="1" dirty="0">
                <a:solidFill>
                  <a:schemeClr val="tx1"/>
                </a:solidFill>
                <a:latin typeface="Helvetica"/>
                <a:cs typeface="Helvetica"/>
              </a:rPr>
              <a:t>MU69 and Pluto ices are different</a:t>
            </a:r>
          </a:p>
          <a:p>
            <a:pPr algn="ctr">
              <a:lnSpc>
                <a:spcPct val="116000"/>
              </a:lnSpc>
            </a:pPr>
            <a:endParaRPr lang="en-US" sz="2539" b="1" dirty="0">
              <a:solidFill>
                <a:srgbClr val="280099"/>
              </a:solidFill>
              <a:latin typeface="Helvetica"/>
              <a:cs typeface="Helvetica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716535" y="6581001"/>
            <a:ext cx="278634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dirty="0">
                <a:latin typeface="Helvetica Light" charset="0"/>
              </a:rPr>
              <a:t>Grundy+ ’16, </a:t>
            </a:r>
            <a:r>
              <a:rPr lang="en-US" sz="1200" dirty="0" err="1">
                <a:latin typeface="Helvetica Light" charset="0"/>
              </a:rPr>
              <a:t>Lisse</a:t>
            </a:r>
            <a:r>
              <a:rPr lang="en-US" sz="1200" dirty="0">
                <a:latin typeface="Helvetica Light" charset="0"/>
              </a:rPr>
              <a:t>+ </a:t>
            </a:r>
            <a:r>
              <a:rPr lang="mr-IN" sz="1200" dirty="0">
                <a:latin typeface="Helvetica Light" charset="0"/>
              </a:rPr>
              <a:t>’</a:t>
            </a:r>
            <a:r>
              <a:rPr lang="en-US" sz="1200" dirty="0">
                <a:latin typeface="Helvetica Light" charset="0"/>
              </a:rPr>
              <a:t>20, Grundy+’ 20</a:t>
            </a:r>
            <a:endParaRPr lang="en-US" sz="1200" dirty="0">
              <a:effectLst/>
              <a:latin typeface="Helvetica Light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29141" y="1636266"/>
            <a:ext cx="34756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MU69 : Methanol, HCN, H</a:t>
            </a:r>
            <a:r>
              <a:rPr lang="en-US" baseline="-25000" dirty="0">
                <a:latin typeface="Helvetica" charset="0"/>
                <a:ea typeface="Helvetica" charset="0"/>
                <a:cs typeface="Helvetica" charset="0"/>
              </a:rPr>
              <a:t>2</a:t>
            </a:r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O (?)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843369" y="1558522"/>
            <a:ext cx="2262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Pluto : CH</a:t>
            </a:r>
            <a:r>
              <a:rPr lang="en-US" baseline="-25000" dirty="0">
                <a:latin typeface="Helvetica" charset="0"/>
                <a:ea typeface="Helvetica" charset="0"/>
                <a:cs typeface="Helvetica" charset="0"/>
              </a:rPr>
              <a:t>4</a:t>
            </a:r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, N</a:t>
            </a:r>
            <a:r>
              <a:rPr lang="en-US" baseline="-25000" dirty="0">
                <a:latin typeface="Helvetica" charset="0"/>
                <a:ea typeface="Helvetica" charset="0"/>
                <a:cs typeface="Helvetica" charset="0"/>
              </a:rPr>
              <a:t>2</a:t>
            </a:r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, CO</a:t>
            </a:r>
          </a:p>
        </p:txBody>
      </p:sp>
      <p:sp>
        <p:nvSpPr>
          <p:cNvPr id="3" name="Rectangle 2"/>
          <p:cNvSpPr/>
          <p:nvPr/>
        </p:nvSpPr>
        <p:spPr>
          <a:xfrm>
            <a:off x="6307494" y="2929813"/>
            <a:ext cx="5355771" cy="1988874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831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A2156-0D06-F941-AE72-FDE114709D8C}" type="slidenum">
              <a:rPr lang="en-US" smtClean="0"/>
              <a:t>4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5200"/>
            <a:ext cx="12192000" cy="490728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46867" y="6449694"/>
            <a:ext cx="810735" cy="35131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6000"/>
              </a:lnSpc>
              <a:tabLst>
                <a:tab pos="656433" algn="l"/>
                <a:tab pos="1312865" algn="l"/>
                <a:tab pos="1969298" algn="l"/>
                <a:tab pos="2625730" algn="l"/>
                <a:tab pos="3282163" algn="l"/>
                <a:tab pos="3938595" algn="l"/>
                <a:tab pos="4595028" algn="l"/>
                <a:tab pos="5251460" algn="l"/>
                <a:tab pos="5907893" algn="l"/>
                <a:tab pos="6564325" algn="l"/>
                <a:tab pos="7220758" algn="l"/>
                <a:tab pos="7877190" algn="l"/>
                <a:tab pos="8533623" algn="l"/>
              </a:tabLst>
            </a:pPr>
            <a:r>
              <a:rPr lang="en-US" sz="1451" dirty="0">
                <a:solidFill>
                  <a:srgbClr val="4C4C4C"/>
                </a:solidFill>
                <a:latin typeface="Helvetica"/>
                <a:cs typeface="Helvetica"/>
              </a:rPr>
              <a:t>W. Lyra</a:t>
            </a:r>
            <a:endParaRPr lang="en-US" sz="1451" dirty="0">
              <a:solidFill>
                <a:srgbClr val="333333"/>
              </a:solidFill>
              <a:latin typeface="Helvetica"/>
              <a:cs typeface="Helvetica"/>
            </a:endParaRP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1526879" y="371403"/>
            <a:ext cx="9138242" cy="578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2539" b="1" dirty="0">
                <a:solidFill>
                  <a:schemeClr val="tx1"/>
                </a:solidFill>
                <a:latin typeface="Helvetica"/>
                <a:cs typeface="Helvetica"/>
              </a:rPr>
              <a:t>The Cartoon Image</a:t>
            </a:r>
          </a:p>
          <a:p>
            <a:pPr algn="ctr">
              <a:lnSpc>
                <a:spcPct val="116000"/>
              </a:lnSpc>
            </a:pPr>
            <a:endParaRPr lang="en-US" sz="2539" b="1" dirty="0">
              <a:solidFill>
                <a:srgbClr val="280099"/>
              </a:solidFill>
              <a:latin typeface="Helvetica"/>
              <a:cs typeface="Helvetica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E76B03B-216A-2745-9B32-E62647E294BC}"/>
              </a:ext>
            </a:extLst>
          </p:cNvPr>
          <p:cNvSpPr/>
          <p:nvPr/>
        </p:nvSpPr>
        <p:spPr>
          <a:xfrm>
            <a:off x="5286394" y="6581001"/>
            <a:ext cx="164660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dirty="0">
                <a:latin typeface="Helvetica Light" charset="0"/>
              </a:rPr>
              <a:t>Sketch by J.T. Keane</a:t>
            </a:r>
            <a:endParaRPr lang="en-US" sz="1200" dirty="0">
              <a:effectLst/>
              <a:latin typeface="Helvetica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269673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A2156-0D06-F941-AE72-FDE114709D8C}" type="slidenum">
              <a:rPr lang="en-US" smtClean="0"/>
              <a:t>40</a:t>
            </a:fld>
            <a:endParaRPr lang="en-US" dirty="0"/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0" y="1015980"/>
            <a:ext cx="11572407" cy="578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2000" dirty="0">
                <a:solidFill>
                  <a:schemeClr val="tx1"/>
                </a:solidFill>
                <a:latin typeface="Helvetica"/>
                <a:cs typeface="Helvetica"/>
              </a:rPr>
              <a:t>If Pluto is formed from similar bodies to MU69, they must retain N</a:t>
            </a:r>
            <a:r>
              <a:rPr lang="en-US" sz="2000" baseline="-25000" dirty="0">
                <a:solidFill>
                  <a:schemeClr val="tx1"/>
                </a:solidFill>
                <a:latin typeface="Helvetica"/>
                <a:cs typeface="Helvetica"/>
              </a:rPr>
              <a:t>2</a:t>
            </a:r>
          </a:p>
          <a:p>
            <a:pPr algn="ctr">
              <a:lnSpc>
                <a:spcPct val="116000"/>
              </a:lnSpc>
            </a:pPr>
            <a:endParaRPr lang="en-US" sz="2539" b="1" dirty="0">
              <a:solidFill>
                <a:srgbClr val="280099"/>
              </a:solidFill>
              <a:latin typeface="Helvetica"/>
              <a:cs typeface="Helvetica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46867" y="6449694"/>
            <a:ext cx="810735" cy="35131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6000"/>
              </a:lnSpc>
              <a:tabLst>
                <a:tab pos="656433" algn="l"/>
                <a:tab pos="1312865" algn="l"/>
                <a:tab pos="1969298" algn="l"/>
                <a:tab pos="2625730" algn="l"/>
                <a:tab pos="3282163" algn="l"/>
                <a:tab pos="3938595" algn="l"/>
                <a:tab pos="4595028" algn="l"/>
                <a:tab pos="5251460" algn="l"/>
                <a:tab pos="5907893" algn="l"/>
                <a:tab pos="6564325" algn="l"/>
                <a:tab pos="7220758" algn="l"/>
                <a:tab pos="7877190" algn="l"/>
                <a:tab pos="8533623" algn="l"/>
              </a:tabLst>
            </a:pPr>
            <a:r>
              <a:rPr lang="en-US" sz="1451" dirty="0">
                <a:solidFill>
                  <a:srgbClr val="4C4C4C"/>
                </a:solidFill>
                <a:latin typeface="Helvetica"/>
                <a:cs typeface="Helvetica"/>
              </a:rPr>
              <a:t>W. Lyra</a:t>
            </a:r>
            <a:endParaRPr lang="en-US" sz="1451" dirty="0">
              <a:solidFill>
                <a:srgbClr val="333333"/>
              </a:solidFill>
              <a:latin typeface="Helvetica"/>
              <a:cs typeface="Helvetica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234" y="1689207"/>
            <a:ext cx="6305280" cy="4760487"/>
          </a:xfrm>
          <a:prstGeom prst="rect">
            <a:avLst/>
          </a:prstGeom>
        </p:spPr>
      </p:pic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1526879" y="371403"/>
            <a:ext cx="9138242" cy="578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2539" b="1" dirty="0">
                <a:solidFill>
                  <a:schemeClr val="tx1"/>
                </a:solidFill>
                <a:latin typeface="Helvetica"/>
                <a:cs typeface="Helvetica"/>
              </a:rPr>
              <a:t>Retention of volatiles</a:t>
            </a:r>
            <a:endParaRPr lang="en-US" sz="2539" b="1" baseline="-25000" dirty="0">
              <a:solidFill>
                <a:schemeClr val="tx1"/>
              </a:solidFill>
              <a:latin typeface="Helvetica"/>
              <a:cs typeface="Helvetica"/>
            </a:endParaRPr>
          </a:p>
          <a:p>
            <a:pPr algn="ctr">
              <a:lnSpc>
                <a:spcPct val="116000"/>
              </a:lnSpc>
            </a:pPr>
            <a:endParaRPr lang="en-US" sz="2539" b="1" dirty="0">
              <a:solidFill>
                <a:srgbClr val="280099"/>
              </a:solidFill>
              <a:latin typeface="Helvetica"/>
              <a:cs typeface="Helvetica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984555" y="6538912"/>
            <a:ext cx="388439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dirty="0">
                <a:latin typeface="Helvetica Light" charset="0"/>
              </a:rPr>
              <a:t>Brown, </a:t>
            </a:r>
            <a:r>
              <a:rPr lang="en-US" sz="1400" dirty="0" err="1">
                <a:latin typeface="Helvetica Light" charset="0"/>
              </a:rPr>
              <a:t>Burgasser</a:t>
            </a:r>
            <a:r>
              <a:rPr lang="en-US" sz="1400" dirty="0">
                <a:latin typeface="Helvetica Light" charset="0"/>
              </a:rPr>
              <a:t>, &amp; Fraser (2011); </a:t>
            </a:r>
            <a:r>
              <a:rPr lang="en-US" sz="1400" dirty="0" err="1">
                <a:latin typeface="Helvetica Light" charset="0"/>
              </a:rPr>
              <a:t>Lisse</a:t>
            </a:r>
            <a:r>
              <a:rPr lang="en-US" sz="1400" dirty="0">
                <a:latin typeface="Helvetica Light" charset="0"/>
              </a:rPr>
              <a:t>+ ‘20</a:t>
            </a:r>
            <a:endParaRPr lang="en-US" sz="1400" dirty="0">
              <a:effectLst/>
              <a:latin typeface="Helvetica Light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779489" y="1888761"/>
            <a:ext cx="2443396" cy="2578308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8841" y="1449022"/>
            <a:ext cx="4251224" cy="280741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7810753" y="4299679"/>
            <a:ext cx="3211135" cy="413639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>
              <a:lnSpc>
                <a:spcPct val="116000"/>
              </a:lnSpc>
            </a:pPr>
            <a:r>
              <a:rPr lang="en-US" dirty="0">
                <a:solidFill>
                  <a:srgbClr val="FF0000"/>
                </a:solidFill>
                <a:latin typeface="Helvetica"/>
                <a:cs typeface="Helvetica"/>
              </a:rPr>
              <a:t>Needs shielding from sunlight</a:t>
            </a:r>
          </a:p>
        </p:txBody>
      </p:sp>
    </p:spTree>
    <p:extLst>
      <p:ext uri="{BB962C8B-B14F-4D97-AF65-F5344CB8AC3E}">
        <p14:creationId xmlns:p14="http://schemas.microsoft.com/office/powerpoint/2010/main" val="510501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A2156-0D06-F941-AE72-FDE114709D8C}" type="slidenum">
              <a:rPr lang="en-US" smtClean="0"/>
              <a:t>41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424" y="1394951"/>
            <a:ext cx="6135556" cy="4250070"/>
          </a:xfrm>
          <a:prstGeom prst="rect">
            <a:avLst/>
          </a:prstGeom>
        </p:spPr>
      </p:pic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1526879" y="371403"/>
            <a:ext cx="9138242" cy="578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2539" b="1" dirty="0">
                <a:solidFill>
                  <a:schemeClr val="tx1"/>
                </a:solidFill>
                <a:latin typeface="Helvetica"/>
                <a:cs typeface="Helvetica"/>
              </a:rPr>
              <a:t>Retention of volatiles</a:t>
            </a:r>
            <a:endParaRPr lang="en-US" sz="2539" b="1" baseline="-25000" dirty="0">
              <a:solidFill>
                <a:schemeClr val="tx1"/>
              </a:solidFill>
              <a:latin typeface="Helvetica"/>
              <a:cs typeface="Helvetica"/>
            </a:endParaRPr>
          </a:p>
          <a:p>
            <a:pPr algn="ctr">
              <a:lnSpc>
                <a:spcPct val="116000"/>
              </a:lnSpc>
            </a:pPr>
            <a:endParaRPr lang="en-US" sz="2539" b="1" dirty="0">
              <a:solidFill>
                <a:srgbClr val="280099"/>
              </a:solidFill>
              <a:latin typeface="Helvetica"/>
              <a:cs typeface="Helvetica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685548" y="6581001"/>
            <a:ext cx="84830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dirty="0" err="1">
                <a:latin typeface="Helvetica Light" charset="0"/>
              </a:rPr>
              <a:t>Lisse</a:t>
            </a:r>
            <a:r>
              <a:rPr lang="en-US" sz="1200" dirty="0">
                <a:latin typeface="Helvetica Light" charset="0"/>
              </a:rPr>
              <a:t>+</a:t>
            </a:r>
            <a:r>
              <a:rPr lang="mr-IN" sz="1200" dirty="0">
                <a:latin typeface="Helvetica Light" charset="0"/>
              </a:rPr>
              <a:t>’</a:t>
            </a:r>
            <a:r>
              <a:rPr lang="en-US" sz="1200" dirty="0">
                <a:latin typeface="Helvetica Light" charset="0"/>
              </a:rPr>
              <a:t>20</a:t>
            </a:r>
            <a:endParaRPr lang="en-US" sz="1200" dirty="0">
              <a:effectLst/>
              <a:latin typeface="Helvetica Light" charset="0"/>
            </a:endParaRPr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6927102" y="1886081"/>
            <a:ext cx="5041692" cy="578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1600" dirty="0" err="1">
                <a:solidFill>
                  <a:schemeClr val="tx1"/>
                </a:solidFill>
                <a:latin typeface="Helvetica"/>
                <a:cs typeface="Helvetica"/>
              </a:rPr>
              <a:t>Hypervolatiles</a:t>
            </a:r>
            <a:r>
              <a:rPr lang="en-US" sz="1600" dirty="0">
                <a:solidFill>
                  <a:schemeClr val="tx1"/>
                </a:solidFill>
                <a:latin typeface="Helvetica"/>
                <a:cs typeface="Helvetica"/>
              </a:rPr>
              <a:t> (CH</a:t>
            </a:r>
            <a:r>
              <a:rPr lang="en-US" sz="1600" baseline="-25000" dirty="0">
                <a:solidFill>
                  <a:schemeClr val="tx1"/>
                </a:solidFill>
                <a:latin typeface="Helvetica"/>
                <a:cs typeface="Helvetica"/>
              </a:rPr>
              <a:t>4</a:t>
            </a:r>
            <a:r>
              <a:rPr lang="en-US" sz="1600" dirty="0">
                <a:solidFill>
                  <a:schemeClr val="tx1"/>
                </a:solidFill>
                <a:latin typeface="Helvetica"/>
                <a:cs typeface="Helvetica"/>
              </a:rPr>
              <a:t> / CO / N</a:t>
            </a:r>
            <a:r>
              <a:rPr lang="en-US" sz="1600" baseline="-25000" dirty="0">
                <a:solidFill>
                  <a:schemeClr val="tx1"/>
                </a:solidFill>
                <a:latin typeface="Helvetica"/>
                <a:cs typeface="Helvetica"/>
              </a:rPr>
              <a:t>2</a:t>
            </a:r>
            <a:r>
              <a:rPr lang="en-US" sz="1600" dirty="0">
                <a:solidFill>
                  <a:schemeClr val="tx1"/>
                </a:solidFill>
                <a:latin typeface="Helvetica"/>
                <a:cs typeface="Helvetica"/>
              </a:rPr>
              <a:t>) </a:t>
            </a:r>
          </a:p>
          <a:p>
            <a:pPr algn="ctr">
              <a:lnSpc>
                <a:spcPct val="116000"/>
              </a:lnSpc>
            </a:pPr>
            <a:r>
              <a:rPr lang="en-US" sz="1600" dirty="0">
                <a:solidFill>
                  <a:schemeClr val="tx1"/>
                </a:solidFill>
                <a:latin typeface="Helvetica"/>
                <a:cs typeface="Helvetica"/>
              </a:rPr>
              <a:t>lost under vacuum pressure and microgravity in ~1 </a:t>
            </a:r>
            <a:r>
              <a:rPr lang="en-US" sz="1600" dirty="0" err="1">
                <a:solidFill>
                  <a:schemeClr val="tx1"/>
                </a:solidFill>
                <a:latin typeface="Helvetica"/>
                <a:cs typeface="Helvetica"/>
              </a:rPr>
              <a:t>Myr</a:t>
            </a:r>
            <a:r>
              <a:rPr lang="en-US" sz="1600" dirty="0">
                <a:solidFill>
                  <a:schemeClr val="tx1"/>
                </a:solidFill>
                <a:latin typeface="Helvetica"/>
                <a:cs typeface="Helvetica"/>
              </a:rPr>
              <a:t> for 40 K</a:t>
            </a:r>
          </a:p>
          <a:p>
            <a:pPr algn="ctr">
              <a:lnSpc>
                <a:spcPct val="116000"/>
              </a:lnSpc>
            </a:pPr>
            <a:endParaRPr lang="en-US" sz="1600" dirty="0">
              <a:solidFill>
                <a:schemeClr val="tx1"/>
              </a:solidFill>
              <a:latin typeface="Helvetica"/>
              <a:cs typeface="Helvetica"/>
            </a:endParaRPr>
          </a:p>
          <a:p>
            <a:pPr algn="ctr">
              <a:lnSpc>
                <a:spcPct val="116000"/>
              </a:lnSpc>
            </a:pPr>
            <a:endParaRPr lang="en-US" sz="1600" dirty="0">
              <a:solidFill>
                <a:schemeClr val="tx1"/>
              </a:solidFill>
              <a:latin typeface="Helvetica"/>
              <a:cs typeface="Helvetica"/>
            </a:endParaRPr>
          </a:p>
          <a:p>
            <a:pPr algn="ctr">
              <a:lnSpc>
                <a:spcPct val="116000"/>
              </a:lnSpc>
            </a:pPr>
            <a:r>
              <a:rPr lang="en-US" sz="1600" dirty="0">
                <a:solidFill>
                  <a:schemeClr val="tx1"/>
                </a:solidFill>
                <a:latin typeface="Helvetica"/>
                <a:cs typeface="Helvetica"/>
              </a:rPr>
              <a:t>Retained for long times if formed &lt; 20K</a:t>
            </a:r>
          </a:p>
          <a:p>
            <a:pPr algn="ctr">
              <a:lnSpc>
                <a:spcPct val="116000"/>
              </a:lnSpc>
            </a:pPr>
            <a:endParaRPr lang="en-US" sz="1600" dirty="0">
              <a:solidFill>
                <a:schemeClr val="tx1"/>
              </a:solidFill>
              <a:latin typeface="Helvetica"/>
              <a:cs typeface="Helvetica"/>
            </a:endParaRPr>
          </a:p>
          <a:p>
            <a:pPr algn="ctr">
              <a:lnSpc>
                <a:spcPct val="116000"/>
              </a:lnSpc>
            </a:pPr>
            <a:endParaRPr lang="en-US" sz="1600" dirty="0">
              <a:solidFill>
                <a:schemeClr val="tx1"/>
              </a:solidFill>
              <a:latin typeface="Helvetica"/>
              <a:cs typeface="Helvetica"/>
            </a:endParaRPr>
          </a:p>
          <a:p>
            <a:pPr algn="ctr">
              <a:lnSpc>
                <a:spcPct val="116000"/>
              </a:lnSpc>
            </a:pPr>
            <a:endParaRPr lang="en-US" sz="1600" dirty="0">
              <a:solidFill>
                <a:schemeClr val="tx1"/>
              </a:solidFill>
              <a:latin typeface="Helvetica"/>
              <a:cs typeface="Helvetica"/>
            </a:endParaRPr>
          </a:p>
          <a:p>
            <a:pPr algn="ctr">
              <a:lnSpc>
                <a:spcPct val="116000"/>
              </a:lnSpc>
            </a:pPr>
            <a:endParaRPr lang="en-US" sz="1600" dirty="0">
              <a:solidFill>
                <a:schemeClr val="tx1"/>
              </a:solidFill>
              <a:latin typeface="Helvetica"/>
              <a:cs typeface="Helvetica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7370284" y="4098275"/>
            <a:ext cx="4142343" cy="1788425"/>
          </a:xfrm>
          <a:prstGeom prst="round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7739069" y="4264410"/>
            <a:ext cx="3417758" cy="1622290"/>
          </a:xfrm>
          <a:prstGeom prst="rect">
            <a:avLst/>
          </a:prstGeom>
          <a:noFill/>
          <a:ln w="25400"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just">
              <a:lnSpc>
                <a:spcPct val="116000"/>
              </a:lnSpc>
            </a:pPr>
            <a:r>
              <a:rPr lang="en-US" sz="2000" dirty="0">
                <a:solidFill>
                  <a:schemeClr val="tx1"/>
                </a:solidFill>
                <a:latin typeface="Helvetica"/>
                <a:cs typeface="Helvetica"/>
              </a:rPr>
              <a:t>Formation of MU69 in an optically thick disk keeps the interior cold enough to allow the volatiles to remain frozen.</a:t>
            </a:r>
            <a:endParaRPr lang="en-US" sz="2000" baseline="-25000" dirty="0">
              <a:solidFill>
                <a:schemeClr val="tx1"/>
              </a:solidFill>
              <a:latin typeface="Helvetica"/>
              <a:cs typeface="Helvetica"/>
            </a:endParaRPr>
          </a:p>
          <a:p>
            <a:pPr algn="just">
              <a:lnSpc>
                <a:spcPct val="116000"/>
              </a:lnSpc>
            </a:pPr>
            <a:endParaRPr lang="en-US" sz="2539" b="1" dirty="0">
              <a:solidFill>
                <a:srgbClr val="280099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246484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1526879" y="371403"/>
            <a:ext cx="9138242" cy="578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2539" b="1" dirty="0">
                <a:solidFill>
                  <a:schemeClr val="tx1"/>
                </a:solidFill>
                <a:latin typeface="Helvetica"/>
                <a:cs typeface="Helvetica"/>
              </a:rPr>
              <a:t>Hardening during disk lifetime</a:t>
            </a:r>
            <a:endParaRPr lang="en-US" sz="2539" b="1" baseline="-25000" dirty="0">
              <a:solidFill>
                <a:schemeClr val="tx1"/>
              </a:solidFill>
              <a:latin typeface="Helvetica"/>
              <a:cs typeface="Helvetica"/>
            </a:endParaRPr>
          </a:p>
          <a:p>
            <a:pPr algn="ctr">
              <a:lnSpc>
                <a:spcPct val="116000"/>
              </a:lnSpc>
            </a:pPr>
            <a:endParaRPr lang="en-US" sz="2539" b="1" dirty="0">
              <a:solidFill>
                <a:srgbClr val="280099"/>
              </a:solidFill>
              <a:latin typeface="Helvetica"/>
              <a:cs typeface="Helvetica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433154" y="3914144"/>
            <a:ext cx="76174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Thule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028052" y="4004084"/>
            <a:ext cx="83869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>
                <a:latin typeface="Helvetica" charset="0"/>
                <a:ea typeface="Helvetica" charset="0"/>
                <a:cs typeface="Helvetica" charset="0"/>
              </a:rPr>
              <a:t>Ultima</a:t>
            </a:r>
            <a:endParaRPr lang="en-US" dirty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222882" y="3642607"/>
            <a:ext cx="164892" cy="28652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3360292" y="3720057"/>
            <a:ext cx="164892" cy="28652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3092970" y="3407763"/>
            <a:ext cx="109728" cy="13716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723445" y="1235703"/>
            <a:ext cx="53873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For unequal mass the physics is similar, the </a:t>
            </a:r>
          </a:p>
          <a:p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drag time is just replaced by an effective drag time:</a:t>
            </a:r>
          </a:p>
        </p:txBody>
      </p:sp>
      <p:sp>
        <p:nvSpPr>
          <p:cNvPr id="21" name="Rectangle 20"/>
          <p:cNvSpPr/>
          <p:nvPr/>
        </p:nvSpPr>
        <p:spPr>
          <a:xfrm>
            <a:off x="2760686" y="3570156"/>
            <a:ext cx="332283" cy="32378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887" y="4389298"/>
            <a:ext cx="1549400" cy="5207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93982" y="4389298"/>
            <a:ext cx="2014110" cy="520700"/>
          </a:xfrm>
          <a:prstGeom prst="rect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781452" y="3874740"/>
            <a:ext cx="42532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Exponential decay of angular momentum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2513" y="1890637"/>
            <a:ext cx="6162388" cy="367825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0043" y="5462347"/>
            <a:ext cx="4443984" cy="78475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912" y="2599593"/>
            <a:ext cx="3352800" cy="8128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725962" y="2109808"/>
            <a:ext cx="20465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7030A0"/>
                </a:solidFill>
              </a:rPr>
              <a:t>Effective drag time</a:t>
            </a:r>
          </a:p>
        </p:txBody>
      </p:sp>
      <p:sp>
        <p:nvSpPr>
          <p:cNvPr id="26" name="Rectangle 25"/>
          <p:cNvSpPr/>
          <p:nvPr/>
        </p:nvSpPr>
        <p:spPr>
          <a:xfrm>
            <a:off x="789643" y="2589853"/>
            <a:ext cx="3422589" cy="780069"/>
          </a:xfrm>
          <a:prstGeom prst="rect">
            <a:avLst/>
          </a:prstGeom>
          <a:noFill/>
          <a:ln w="635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030A0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46867" y="6449694"/>
            <a:ext cx="810735" cy="35131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6000"/>
              </a:lnSpc>
              <a:tabLst>
                <a:tab pos="656433" algn="l"/>
                <a:tab pos="1312865" algn="l"/>
                <a:tab pos="1969298" algn="l"/>
                <a:tab pos="2625730" algn="l"/>
                <a:tab pos="3282163" algn="l"/>
                <a:tab pos="3938595" algn="l"/>
                <a:tab pos="4595028" algn="l"/>
                <a:tab pos="5251460" algn="l"/>
                <a:tab pos="5907893" algn="l"/>
                <a:tab pos="6564325" algn="l"/>
                <a:tab pos="7220758" algn="l"/>
                <a:tab pos="7877190" algn="l"/>
                <a:tab pos="8533623" algn="l"/>
              </a:tabLst>
            </a:pPr>
            <a:r>
              <a:rPr lang="en-US" sz="1451" dirty="0">
                <a:solidFill>
                  <a:srgbClr val="4C4C4C"/>
                </a:solidFill>
                <a:latin typeface="Helvetica"/>
                <a:cs typeface="Helvetica"/>
              </a:rPr>
              <a:t>W. Lyra</a:t>
            </a:r>
            <a:endParaRPr lang="en-US" sz="1451" dirty="0">
              <a:solidFill>
                <a:srgbClr val="333333"/>
              </a:solidFill>
              <a:latin typeface="Helvetica"/>
              <a:cs typeface="Helvetica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4205650" y="6524010"/>
            <a:ext cx="315663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dirty="0">
                <a:latin typeface="Helvetica Light" charset="0"/>
              </a:rPr>
              <a:t>Lyra, </a:t>
            </a:r>
            <a:r>
              <a:rPr lang="en-US" sz="1200" dirty="0" err="1">
                <a:latin typeface="Helvetica Light" charset="0"/>
              </a:rPr>
              <a:t>Youdin</a:t>
            </a:r>
            <a:r>
              <a:rPr lang="en-US" sz="1200" dirty="0">
                <a:latin typeface="Helvetica Light" charset="0"/>
              </a:rPr>
              <a:t>, &amp; Johansen 2020 </a:t>
            </a:r>
            <a:r>
              <a:rPr lang="en-US" sz="1200">
                <a:latin typeface="Helvetica Light" charset="0"/>
              </a:rPr>
              <a:t>(submitted)</a:t>
            </a:r>
            <a:endParaRPr lang="en-US" sz="1200" dirty="0">
              <a:effectLst/>
              <a:latin typeface="Helvetica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350162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4858" y="3902679"/>
            <a:ext cx="6898807" cy="2477894"/>
          </a:xfrm>
          <a:prstGeom prst="rect">
            <a:avLst/>
          </a:prstGeom>
        </p:spPr>
      </p:pic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1526879" y="371403"/>
            <a:ext cx="9138242" cy="578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2539" b="1" dirty="0">
                <a:solidFill>
                  <a:schemeClr val="tx1"/>
                </a:solidFill>
                <a:latin typeface="Helvetica"/>
                <a:cs typeface="Helvetica"/>
              </a:rPr>
              <a:t>Wind solution</a:t>
            </a:r>
            <a:endParaRPr lang="en-US" sz="2539" b="1" dirty="0">
              <a:solidFill>
                <a:srgbClr val="280099"/>
              </a:solidFill>
              <a:latin typeface="Helvetica"/>
              <a:cs typeface="Helvetica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548733" y="4201222"/>
            <a:ext cx="104932" cy="11092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 flipH="1">
            <a:off x="9611194" y="5623808"/>
            <a:ext cx="357265" cy="11092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831" y="950101"/>
            <a:ext cx="9930860" cy="3055649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205650" y="6524010"/>
            <a:ext cx="315663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dirty="0">
                <a:latin typeface="Helvetica Light" charset="0"/>
              </a:rPr>
              <a:t>Lyra, </a:t>
            </a:r>
            <a:r>
              <a:rPr lang="en-US" sz="1200" dirty="0" err="1">
                <a:latin typeface="Helvetica Light" charset="0"/>
              </a:rPr>
              <a:t>Youdin</a:t>
            </a:r>
            <a:r>
              <a:rPr lang="en-US" sz="1200" dirty="0">
                <a:latin typeface="Helvetica Light" charset="0"/>
              </a:rPr>
              <a:t>, &amp; Johansen 2020 (submitted)</a:t>
            </a:r>
            <a:endParaRPr lang="en-US" sz="1200" dirty="0">
              <a:effectLst/>
              <a:latin typeface="Helvetica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732923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A2156-0D06-F941-AE72-FDE114709D8C}" type="slidenum">
              <a:rPr lang="en-US" smtClean="0"/>
              <a:t>44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123" y="1024569"/>
            <a:ext cx="4461610" cy="524540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191480" y="2623179"/>
            <a:ext cx="5859161" cy="23416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6000"/>
              </a:lnSpc>
            </a:pPr>
            <a:r>
              <a:rPr lang="en-US" dirty="0">
                <a:latin typeface="Helvetica"/>
                <a:cs typeface="Helvetica"/>
              </a:rPr>
              <a:t>Conserved quantity is not angular momentum, but vertical angular momentum</a:t>
            </a:r>
          </a:p>
          <a:p>
            <a:pPr algn="ctr">
              <a:lnSpc>
                <a:spcPct val="116000"/>
              </a:lnSpc>
            </a:pPr>
            <a:r>
              <a:rPr lang="en-US" dirty="0">
                <a:latin typeface="Helvetica"/>
                <a:cs typeface="Helvetica"/>
              </a:rPr>
              <a:t> </a:t>
            </a:r>
          </a:p>
          <a:p>
            <a:pPr algn="ctr">
              <a:lnSpc>
                <a:spcPct val="116000"/>
              </a:lnSpc>
            </a:pPr>
            <a:r>
              <a:rPr lang="en-US" sz="2400" i="1" dirty="0" err="1">
                <a:latin typeface="Helvetica"/>
                <a:cs typeface="Helvetica"/>
              </a:rPr>
              <a:t>j</a:t>
            </a:r>
            <a:r>
              <a:rPr lang="en-US" sz="2400" i="1" baseline="-25000" dirty="0" err="1">
                <a:latin typeface="Helvetica"/>
                <a:cs typeface="Helvetica"/>
              </a:rPr>
              <a:t>z</a:t>
            </a:r>
            <a:r>
              <a:rPr lang="en-US" sz="2400" i="1" baseline="-25000" dirty="0">
                <a:latin typeface="Helvetica"/>
                <a:cs typeface="Helvetica"/>
              </a:rPr>
              <a:t> </a:t>
            </a:r>
            <a:r>
              <a:rPr lang="en-US" sz="2400" i="1" dirty="0">
                <a:latin typeface="Helvetica"/>
                <a:cs typeface="Helvetica"/>
              </a:rPr>
              <a:t>= (1-</a:t>
            </a:r>
            <a:r>
              <a:rPr lang="en-US" sz="2400" i="1" dirty="0">
                <a:latin typeface="Kokonor" charset="0"/>
                <a:ea typeface="Kokonor" charset="0"/>
                <a:cs typeface="Kokonor" charset="0"/>
              </a:rPr>
              <a:t>e</a:t>
            </a:r>
            <a:r>
              <a:rPr lang="en-US" sz="2400" i="1" baseline="30000" dirty="0">
                <a:latin typeface="Helvetica"/>
                <a:cs typeface="Helvetica"/>
              </a:rPr>
              <a:t>2</a:t>
            </a:r>
            <a:r>
              <a:rPr lang="en-US" sz="2400" i="1" dirty="0">
                <a:latin typeface="Helvetica"/>
                <a:cs typeface="Helvetica"/>
              </a:rPr>
              <a:t>)</a:t>
            </a:r>
            <a:r>
              <a:rPr lang="en-US" sz="2400" i="1" baseline="30000" dirty="0">
                <a:latin typeface="Helvetica"/>
                <a:cs typeface="Helvetica"/>
              </a:rPr>
              <a:t>1/2</a:t>
            </a:r>
            <a:r>
              <a:rPr lang="en-US" sz="2400" i="1" dirty="0">
                <a:latin typeface="Helvetica"/>
                <a:cs typeface="Helvetica"/>
              </a:rPr>
              <a:t> cos I </a:t>
            </a:r>
          </a:p>
          <a:p>
            <a:pPr algn="ctr">
              <a:lnSpc>
                <a:spcPct val="116000"/>
              </a:lnSpc>
            </a:pPr>
            <a:endParaRPr lang="en-US" sz="2400" i="1" dirty="0">
              <a:latin typeface="Helvetica"/>
              <a:cs typeface="Helvetica"/>
            </a:endParaRPr>
          </a:p>
          <a:p>
            <a:pPr algn="ctr">
              <a:lnSpc>
                <a:spcPct val="116000"/>
              </a:lnSpc>
            </a:pPr>
            <a:r>
              <a:rPr lang="en-US" sz="2400" dirty="0">
                <a:latin typeface="Helvetica"/>
                <a:cs typeface="Helvetica"/>
              </a:rPr>
              <a:t>Cycles of inclination and eccentricity.</a:t>
            </a:r>
          </a:p>
        </p:txBody>
      </p:sp>
      <p:sp>
        <p:nvSpPr>
          <p:cNvPr id="9" name="Rectangle 8"/>
          <p:cNvSpPr/>
          <p:nvPr/>
        </p:nvSpPr>
        <p:spPr>
          <a:xfrm>
            <a:off x="5281597" y="6538912"/>
            <a:ext cx="92525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dirty="0" err="1">
                <a:latin typeface="Helvetica Light" charset="0"/>
              </a:rPr>
              <a:t>Naoz</a:t>
            </a:r>
            <a:r>
              <a:rPr lang="en-US" sz="1200" dirty="0">
                <a:latin typeface="Helvetica Light" charset="0"/>
              </a:rPr>
              <a:t> 2016</a:t>
            </a:r>
            <a:endParaRPr lang="en-US" sz="1200" dirty="0">
              <a:effectLst/>
              <a:latin typeface="Helvetica Light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36801" y="2291095"/>
            <a:ext cx="535724" cy="276999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en-US" sz="1200" b="1" i="1" dirty="0">
                <a:latin typeface="Helvetica Light" charset="0"/>
              </a:rPr>
              <a:t>cos I</a:t>
            </a:r>
            <a:endParaRPr lang="en-US" sz="1200" b="1" i="1" dirty="0">
              <a:effectLst/>
              <a:latin typeface="Helvetica Light" charset="0"/>
            </a:endParaRPr>
          </a:p>
        </p:txBody>
      </p:sp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0" y="371403"/>
            <a:ext cx="12192000" cy="578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2539" b="1" dirty="0" err="1">
                <a:solidFill>
                  <a:schemeClr val="tx1"/>
                </a:solidFill>
                <a:latin typeface="Helvetica"/>
                <a:cs typeface="Helvetica"/>
              </a:rPr>
              <a:t>Kozai-Lidov</a:t>
            </a:r>
            <a:r>
              <a:rPr lang="en-US" sz="2539" b="1" dirty="0">
                <a:solidFill>
                  <a:schemeClr val="tx1"/>
                </a:solidFill>
                <a:latin typeface="Helvetica"/>
                <a:cs typeface="Helvetica"/>
              </a:rPr>
              <a:t> Oscillations</a:t>
            </a:r>
            <a:endParaRPr lang="en-US" sz="2539" b="1" dirty="0">
              <a:solidFill>
                <a:srgbClr val="280099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47176223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A2156-0D06-F941-AE72-FDE114709D8C}" type="slidenum">
              <a:rPr lang="en-US" smtClean="0"/>
              <a:t>45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375" y="1244906"/>
            <a:ext cx="3413285" cy="445672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0077" y="1244906"/>
            <a:ext cx="3634106" cy="4655028"/>
          </a:xfrm>
          <a:prstGeom prst="rect">
            <a:avLst/>
          </a:prstGeom>
        </p:spPr>
      </p:pic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1526879" y="371403"/>
            <a:ext cx="9138242" cy="578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2539" b="1" dirty="0" err="1">
                <a:solidFill>
                  <a:schemeClr val="tx1"/>
                </a:solidFill>
                <a:latin typeface="Helvetica"/>
                <a:cs typeface="Helvetica"/>
              </a:rPr>
              <a:t>Kozai-Lidov</a:t>
            </a:r>
            <a:r>
              <a:rPr lang="en-US" sz="2539" b="1" dirty="0">
                <a:solidFill>
                  <a:schemeClr val="tx1"/>
                </a:solidFill>
                <a:latin typeface="Helvetica"/>
                <a:cs typeface="Helvetica"/>
              </a:rPr>
              <a:t> Oscillations</a:t>
            </a:r>
            <a:endParaRPr lang="en-US" sz="2539" b="1" dirty="0">
              <a:solidFill>
                <a:srgbClr val="280099"/>
              </a:solidFill>
              <a:latin typeface="Helvetica"/>
              <a:cs typeface="Helvetica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281597" y="6538912"/>
            <a:ext cx="92525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dirty="0" err="1">
                <a:latin typeface="Helvetica Light" charset="0"/>
              </a:rPr>
              <a:t>Naoz</a:t>
            </a:r>
            <a:r>
              <a:rPr lang="en-US" sz="1200" dirty="0">
                <a:latin typeface="Helvetica Light" charset="0"/>
              </a:rPr>
              <a:t> 2016</a:t>
            </a:r>
            <a:endParaRPr lang="en-US" sz="1200" dirty="0">
              <a:effectLst/>
              <a:latin typeface="Helvetica Light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730597" y="1983421"/>
            <a:ext cx="95250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dirty="0">
                <a:latin typeface="Helvetica Light" charset="0"/>
              </a:rPr>
              <a:t>Angular</a:t>
            </a:r>
          </a:p>
          <a:p>
            <a:pPr algn="ctr"/>
            <a:r>
              <a:rPr lang="en-US" sz="1200" dirty="0">
                <a:effectLst/>
                <a:latin typeface="Helvetica Light" charset="0"/>
              </a:rPr>
              <a:t>Momentum</a:t>
            </a:r>
          </a:p>
        </p:txBody>
      </p:sp>
      <p:sp>
        <p:nvSpPr>
          <p:cNvPr id="12" name="Rectangle 11"/>
          <p:cNvSpPr/>
          <p:nvPr/>
        </p:nvSpPr>
        <p:spPr>
          <a:xfrm>
            <a:off x="7014183" y="2623179"/>
            <a:ext cx="5036458" cy="10562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6000"/>
              </a:lnSpc>
            </a:pPr>
            <a:r>
              <a:rPr lang="en-US" dirty="0">
                <a:latin typeface="Helvetica"/>
                <a:cs typeface="Helvetica"/>
              </a:rPr>
              <a:t>Conserved quantity is not angular momentum, but vertical angular momentum</a:t>
            </a:r>
          </a:p>
          <a:p>
            <a:pPr algn="ctr">
              <a:lnSpc>
                <a:spcPct val="116000"/>
              </a:lnSpc>
            </a:pPr>
            <a:r>
              <a:rPr lang="en-US" dirty="0">
                <a:latin typeface="Helvetica"/>
                <a:cs typeface="Helvetica"/>
              </a:rPr>
              <a:t> </a:t>
            </a:r>
          </a:p>
        </p:txBody>
      </p:sp>
      <p:sp>
        <p:nvSpPr>
          <p:cNvPr id="2" name="Rectangle 1"/>
          <p:cNvSpPr/>
          <p:nvPr/>
        </p:nvSpPr>
        <p:spPr>
          <a:xfrm>
            <a:off x="8270688" y="3572420"/>
            <a:ext cx="2523448" cy="4978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6000"/>
              </a:lnSpc>
            </a:pPr>
            <a:r>
              <a:rPr lang="en-US" sz="2400" i="1" dirty="0" err="1">
                <a:latin typeface="Helvetica"/>
                <a:cs typeface="Helvetica"/>
              </a:rPr>
              <a:t>j</a:t>
            </a:r>
            <a:r>
              <a:rPr lang="en-US" sz="2400" i="1" baseline="-25000" dirty="0" err="1">
                <a:latin typeface="Helvetica"/>
                <a:cs typeface="Helvetica"/>
              </a:rPr>
              <a:t>z</a:t>
            </a:r>
            <a:r>
              <a:rPr lang="en-US" sz="2400" i="1" baseline="-25000" dirty="0">
                <a:latin typeface="Helvetica"/>
                <a:cs typeface="Helvetica"/>
              </a:rPr>
              <a:t> </a:t>
            </a:r>
            <a:r>
              <a:rPr lang="en-US" sz="2400" i="1" dirty="0">
                <a:latin typeface="Helvetica"/>
                <a:cs typeface="Helvetica"/>
              </a:rPr>
              <a:t>= (1-</a:t>
            </a:r>
            <a:r>
              <a:rPr lang="en-US" sz="2400" i="1" dirty="0">
                <a:latin typeface="Kokonor" charset="0"/>
                <a:ea typeface="Kokonor" charset="0"/>
                <a:cs typeface="Kokonor" charset="0"/>
              </a:rPr>
              <a:t>e</a:t>
            </a:r>
            <a:r>
              <a:rPr lang="en-US" sz="2400" i="1" baseline="30000" dirty="0">
                <a:latin typeface="Helvetica"/>
                <a:cs typeface="Helvetica"/>
              </a:rPr>
              <a:t>2</a:t>
            </a:r>
            <a:r>
              <a:rPr lang="en-US" sz="2400" i="1" dirty="0">
                <a:latin typeface="Helvetica"/>
                <a:cs typeface="Helvetica"/>
              </a:rPr>
              <a:t>)</a:t>
            </a:r>
            <a:r>
              <a:rPr lang="en-US" sz="2400" i="1" baseline="30000" dirty="0">
                <a:latin typeface="Helvetica"/>
                <a:cs typeface="Helvetica"/>
              </a:rPr>
              <a:t>1/2</a:t>
            </a:r>
            <a:r>
              <a:rPr lang="en-US" sz="2400" i="1" dirty="0">
                <a:latin typeface="Helvetica"/>
                <a:cs typeface="Helvetica"/>
              </a:rPr>
              <a:t> cos I </a:t>
            </a:r>
          </a:p>
        </p:txBody>
      </p:sp>
    </p:spTree>
    <p:extLst>
      <p:ext uri="{BB962C8B-B14F-4D97-AF65-F5344CB8AC3E}">
        <p14:creationId xmlns:p14="http://schemas.microsoft.com/office/powerpoint/2010/main" val="36340493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314" y="1069000"/>
            <a:ext cx="5271259" cy="394591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4275" y="2054043"/>
            <a:ext cx="6008806" cy="250366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205650" y="6524010"/>
            <a:ext cx="315663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dirty="0">
                <a:latin typeface="Helvetica Light" charset="0"/>
              </a:rPr>
              <a:t>Lyra, </a:t>
            </a:r>
            <a:r>
              <a:rPr lang="en-US" sz="1200" dirty="0" err="1">
                <a:latin typeface="Helvetica Light" charset="0"/>
              </a:rPr>
              <a:t>Youdin</a:t>
            </a:r>
            <a:r>
              <a:rPr lang="en-US" sz="1200" dirty="0">
                <a:latin typeface="Helvetica Light" charset="0"/>
              </a:rPr>
              <a:t>, &amp; Johansen 2020 (submitted)</a:t>
            </a:r>
            <a:endParaRPr lang="en-US" sz="1200" dirty="0">
              <a:effectLst/>
              <a:latin typeface="Helvetica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644961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A2156-0D06-F941-AE72-FDE114709D8C}" type="slidenum">
              <a:rPr lang="en-US" smtClean="0"/>
              <a:t>47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5033" y="1524777"/>
            <a:ext cx="7132361" cy="324316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410" y="1738064"/>
            <a:ext cx="3429531" cy="3252577"/>
          </a:xfrm>
          <a:prstGeom prst="rect">
            <a:avLst/>
          </a:prstGeom>
        </p:spPr>
      </p:pic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1526879" y="371403"/>
            <a:ext cx="9138242" cy="578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2539" b="1" dirty="0" err="1">
                <a:solidFill>
                  <a:schemeClr val="tx1"/>
                </a:solidFill>
                <a:latin typeface="Helvetica"/>
                <a:cs typeface="Helvetica"/>
              </a:rPr>
              <a:t>Kozai</a:t>
            </a:r>
            <a:r>
              <a:rPr lang="en-US" sz="2539" b="1" dirty="0">
                <a:solidFill>
                  <a:schemeClr val="tx1"/>
                </a:solidFill>
                <a:latin typeface="Helvetica"/>
                <a:cs typeface="Helvetica"/>
              </a:rPr>
              <a:t> + Tidal Friction + Drag</a:t>
            </a:r>
            <a:endParaRPr lang="en-US" sz="2539" b="1" dirty="0">
              <a:solidFill>
                <a:srgbClr val="280099"/>
              </a:solidFill>
              <a:latin typeface="Helvetica"/>
              <a:cs typeface="Helvetica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205650" y="6524010"/>
            <a:ext cx="315663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dirty="0">
                <a:latin typeface="Helvetica Light" charset="0"/>
              </a:rPr>
              <a:t>Lyra, </a:t>
            </a:r>
            <a:r>
              <a:rPr lang="en-US" sz="1200" dirty="0" err="1">
                <a:latin typeface="Helvetica Light" charset="0"/>
              </a:rPr>
              <a:t>Youdin</a:t>
            </a:r>
            <a:r>
              <a:rPr lang="en-US" sz="1200" dirty="0">
                <a:latin typeface="Helvetica Light" charset="0"/>
              </a:rPr>
              <a:t>, &amp; Johansen 2020 (submitted)</a:t>
            </a:r>
            <a:endParaRPr lang="en-US" sz="1200" dirty="0">
              <a:effectLst/>
              <a:latin typeface="Helvetica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98598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025" y="1469138"/>
            <a:ext cx="4519329" cy="451932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0825" y="2344053"/>
            <a:ext cx="3723666" cy="240176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46867" y="6449694"/>
            <a:ext cx="810735" cy="35131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6000"/>
              </a:lnSpc>
              <a:tabLst>
                <a:tab pos="656433" algn="l"/>
                <a:tab pos="1312865" algn="l"/>
                <a:tab pos="1969298" algn="l"/>
                <a:tab pos="2625730" algn="l"/>
                <a:tab pos="3282163" algn="l"/>
                <a:tab pos="3938595" algn="l"/>
                <a:tab pos="4595028" algn="l"/>
                <a:tab pos="5251460" algn="l"/>
                <a:tab pos="5907893" algn="l"/>
                <a:tab pos="6564325" algn="l"/>
                <a:tab pos="7220758" algn="l"/>
                <a:tab pos="7877190" algn="l"/>
                <a:tab pos="8533623" algn="l"/>
              </a:tabLst>
            </a:pPr>
            <a:r>
              <a:rPr lang="en-US" sz="1451" dirty="0">
                <a:solidFill>
                  <a:srgbClr val="4C4C4C"/>
                </a:solidFill>
                <a:latin typeface="Helvetica"/>
                <a:cs typeface="Helvetica"/>
              </a:rPr>
              <a:t>W. Lyra</a:t>
            </a:r>
            <a:endParaRPr lang="en-US" sz="1451" dirty="0">
              <a:solidFill>
                <a:srgbClr val="333333"/>
              </a:solidFill>
              <a:latin typeface="Helvetica"/>
              <a:cs typeface="Helvetica"/>
            </a:endParaRP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1526879" y="371403"/>
            <a:ext cx="9138242" cy="578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2539" b="1" dirty="0">
                <a:solidFill>
                  <a:schemeClr val="tx1"/>
                </a:solidFill>
                <a:latin typeface="Helvetica"/>
                <a:cs typeface="Helvetica"/>
              </a:rPr>
              <a:t>Beyond the cartoon image</a:t>
            </a:r>
          </a:p>
          <a:p>
            <a:pPr algn="ctr">
              <a:lnSpc>
                <a:spcPct val="116000"/>
              </a:lnSpc>
            </a:pPr>
            <a:endParaRPr lang="en-US" sz="2539" b="1" dirty="0">
              <a:solidFill>
                <a:srgbClr val="280099"/>
              </a:solidFill>
              <a:latin typeface="Helvetica"/>
              <a:cs typeface="Helvetica"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4976734" y="3544935"/>
            <a:ext cx="2593299" cy="0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5719385" y="2976810"/>
            <a:ext cx="813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latin typeface="Helvetica" charset="0"/>
                <a:ea typeface="Helvetica" charset="0"/>
                <a:cs typeface="Helvetica" charset="0"/>
              </a:rPr>
              <a:t>How?</a:t>
            </a:r>
          </a:p>
        </p:txBody>
      </p:sp>
    </p:spTree>
    <p:extLst>
      <p:ext uri="{BB962C8B-B14F-4D97-AF65-F5344CB8AC3E}">
        <p14:creationId xmlns:p14="http://schemas.microsoft.com/office/powerpoint/2010/main" val="6953182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5537469" y="6413717"/>
            <a:ext cx="129875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dirty="0">
                <a:latin typeface="Helvetica Light" charset="0"/>
              </a:rPr>
              <a:t>Nesvorny+’19</a:t>
            </a:r>
            <a:endParaRPr lang="en-US" sz="1400" dirty="0">
              <a:effectLst/>
              <a:latin typeface="Helvetica Light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D8DB0BD-ABB3-9748-9055-F2D6B072AA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6221" y="1988301"/>
            <a:ext cx="4558817" cy="319993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3F39076-B3C8-4548-91CD-759D06CF9BAD}"/>
              </a:ext>
            </a:extLst>
          </p:cNvPr>
          <p:cNvSpPr/>
          <p:nvPr/>
        </p:nvSpPr>
        <p:spPr>
          <a:xfrm>
            <a:off x="3735807" y="5470404"/>
            <a:ext cx="5096267" cy="7183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6000"/>
              </a:lnSpc>
            </a:pPr>
            <a:r>
              <a:rPr lang="en-US" dirty="0">
                <a:latin typeface="Helvetica"/>
                <a:cs typeface="Helvetica"/>
              </a:rPr>
              <a:t>Streaming Instability reproduces the </a:t>
            </a:r>
          </a:p>
          <a:p>
            <a:pPr algn="ctr">
              <a:lnSpc>
                <a:spcPct val="116000"/>
              </a:lnSpc>
            </a:pPr>
            <a:r>
              <a:rPr lang="en-US" dirty="0">
                <a:latin typeface="Helvetica"/>
                <a:cs typeface="Helvetica"/>
              </a:rPr>
              <a:t>prograde/retrograde distribution of KBO binaries</a:t>
            </a:r>
            <a:endParaRPr lang="en-US" dirty="0">
              <a:solidFill>
                <a:srgbClr val="280099"/>
              </a:solidFill>
              <a:latin typeface="Helvetica"/>
              <a:cs typeface="Helvetica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C4E4047-EF5E-6242-BA6E-8311E80CA32B}"/>
              </a:ext>
            </a:extLst>
          </p:cNvPr>
          <p:cNvSpPr txBox="1"/>
          <p:nvPr/>
        </p:nvSpPr>
        <p:spPr>
          <a:xfrm>
            <a:off x="9449857" y="3830741"/>
            <a:ext cx="16241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0070C0"/>
                </a:solidFill>
              </a:rPr>
              <a:t>SI Model (solid)</a:t>
            </a:r>
          </a:p>
          <a:p>
            <a:r>
              <a:rPr lang="en-US" i="1" dirty="0">
                <a:solidFill>
                  <a:srgbClr val="FF0000"/>
                </a:solidFill>
              </a:rPr>
              <a:t>KBOs (dashed)</a:t>
            </a:r>
          </a:p>
        </p:txBody>
      </p:sp>
      <p:grpSp>
        <p:nvGrpSpPr>
          <p:cNvPr id="10" name="Group 22">
            <a:extLst>
              <a:ext uri="{FF2B5EF4-FFF2-40B4-BE49-F238E27FC236}">
                <a16:creationId xmlns:a16="http://schemas.microsoft.com/office/drawing/2014/main" id="{C148D5D4-FBD1-AD44-B00A-28869F765900}"/>
              </a:ext>
            </a:extLst>
          </p:cNvPr>
          <p:cNvGrpSpPr>
            <a:grpSpLocks/>
          </p:cNvGrpSpPr>
          <p:nvPr/>
        </p:nvGrpSpPr>
        <p:grpSpPr bwMode="auto">
          <a:xfrm>
            <a:off x="1364144" y="2910997"/>
            <a:ext cx="165547" cy="151153"/>
            <a:chOff x="797" y="2234"/>
            <a:chExt cx="115" cy="105"/>
          </a:xfrm>
        </p:grpSpPr>
        <p:sp>
          <p:nvSpPr>
            <p:cNvPr id="11" name="AutoShape 23">
              <a:extLst>
                <a:ext uri="{FF2B5EF4-FFF2-40B4-BE49-F238E27FC236}">
                  <a16:creationId xmlns:a16="http://schemas.microsoft.com/office/drawing/2014/main" id="{914FF319-440D-CD46-8BDB-3985FC7AFF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7" y="2234"/>
              <a:ext cx="115" cy="105"/>
            </a:xfrm>
            <a:prstGeom prst="roundRect">
              <a:avLst>
                <a:gd name="adj" fmla="val 940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632"/>
            </a:p>
          </p:txBody>
        </p:sp>
      </p:grpSp>
      <p:grpSp>
        <p:nvGrpSpPr>
          <p:cNvPr id="12" name="Group 24">
            <a:extLst>
              <a:ext uri="{FF2B5EF4-FFF2-40B4-BE49-F238E27FC236}">
                <a16:creationId xmlns:a16="http://schemas.microsoft.com/office/drawing/2014/main" id="{E00FBE1D-342B-144A-9C9A-D8AB10478C78}"/>
              </a:ext>
            </a:extLst>
          </p:cNvPr>
          <p:cNvGrpSpPr>
            <a:grpSpLocks/>
          </p:cNvGrpSpPr>
          <p:nvPr/>
        </p:nvGrpSpPr>
        <p:grpSpPr bwMode="auto">
          <a:xfrm>
            <a:off x="287363" y="2715219"/>
            <a:ext cx="1153076" cy="1151637"/>
            <a:chOff x="49" y="2098"/>
            <a:chExt cx="801" cy="800"/>
          </a:xfrm>
        </p:grpSpPr>
        <p:sp>
          <p:nvSpPr>
            <p:cNvPr id="13" name="Freeform 25">
              <a:extLst>
                <a:ext uri="{FF2B5EF4-FFF2-40B4-BE49-F238E27FC236}">
                  <a16:creationId xmlns:a16="http://schemas.microsoft.com/office/drawing/2014/main" id="{64B8A026-393F-BE46-B824-08D8778660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" y="2098"/>
              <a:ext cx="802" cy="800"/>
            </a:xfrm>
            <a:custGeom>
              <a:avLst/>
              <a:gdLst>
                <a:gd name="T0" fmla="*/ 1768 w 3539"/>
                <a:gd name="T1" fmla="*/ 0 h 3532"/>
                <a:gd name="T2" fmla="*/ 3536 w 3539"/>
                <a:gd name="T3" fmla="*/ 1765 h 3532"/>
                <a:gd name="T4" fmla="*/ 1768 w 3539"/>
                <a:gd name="T5" fmla="*/ 3530 h 3532"/>
                <a:gd name="T6" fmla="*/ 0 w 3539"/>
                <a:gd name="T7" fmla="*/ 1765 h 3532"/>
                <a:gd name="T8" fmla="*/ 1768 w 3539"/>
                <a:gd name="T9" fmla="*/ 0 h 3532"/>
                <a:gd name="T10" fmla="*/ 0 w 3539"/>
                <a:gd name="T11" fmla="*/ 0 h 3532"/>
                <a:gd name="T12" fmla="*/ 0 w 3539"/>
                <a:gd name="T13" fmla="*/ 0 h 3532"/>
                <a:gd name="T14" fmla="*/ 3538 w 3539"/>
                <a:gd name="T15" fmla="*/ 3531 h 3532"/>
                <a:gd name="T16" fmla="*/ 3538 w 3539"/>
                <a:gd name="T17" fmla="*/ 3531 h 35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539" h="3532">
                  <a:moveTo>
                    <a:pt x="1768" y="0"/>
                  </a:moveTo>
                  <a:cubicBezTo>
                    <a:pt x="2770" y="0"/>
                    <a:pt x="3536" y="764"/>
                    <a:pt x="3536" y="1765"/>
                  </a:cubicBezTo>
                  <a:cubicBezTo>
                    <a:pt x="3536" y="2766"/>
                    <a:pt x="2770" y="3530"/>
                    <a:pt x="1768" y="3530"/>
                  </a:cubicBezTo>
                  <a:cubicBezTo>
                    <a:pt x="766" y="3530"/>
                    <a:pt x="0" y="2765"/>
                    <a:pt x="0" y="1765"/>
                  </a:cubicBezTo>
                  <a:cubicBezTo>
                    <a:pt x="0" y="765"/>
                    <a:pt x="766" y="0"/>
                    <a:pt x="1768" y="0"/>
                  </a:cubicBezTo>
                  <a:close/>
                  <a:moveTo>
                    <a:pt x="0" y="0"/>
                  </a:moveTo>
                  <a:lnTo>
                    <a:pt x="0" y="0"/>
                  </a:lnTo>
                  <a:close/>
                  <a:moveTo>
                    <a:pt x="3538" y="3531"/>
                  </a:moveTo>
                  <a:lnTo>
                    <a:pt x="3538" y="3531"/>
                  </a:lnTo>
                  <a:close/>
                </a:path>
              </a:pathLst>
            </a:custGeom>
            <a:solidFill>
              <a:srgbClr val="00B8F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0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632"/>
            </a:p>
          </p:txBody>
        </p:sp>
      </p:grpSp>
      <p:grpSp>
        <p:nvGrpSpPr>
          <p:cNvPr id="14" name="Group 26">
            <a:extLst>
              <a:ext uri="{FF2B5EF4-FFF2-40B4-BE49-F238E27FC236}">
                <a16:creationId xmlns:a16="http://schemas.microsoft.com/office/drawing/2014/main" id="{1B9DAB5D-12DA-DC42-B4CA-243E0BD3B63F}"/>
              </a:ext>
            </a:extLst>
          </p:cNvPr>
          <p:cNvGrpSpPr>
            <a:grpSpLocks/>
          </p:cNvGrpSpPr>
          <p:nvPr/>
        </p:nvGrpSpPr>
        <p:grpSpPr bwMode="auto">
          <a:xfrm>
            <a:off x="796962" y="3208983"/>
            <a:ext cx="142515" cy="142515"/>
            <a:chOff x="403" y="2441"/>
            <a:chExt cx="99" cy="99"/>
          </a:xfrm>
        </p:grpSpPr>
        <p:sp>
          <p:nvSpPr>
            <p:cNvPr id="15" name="Freeform 27">
              <a:extLst>
                <a:ext uri="{FF2B5EF4-FFF2-40B4-BE49-F238E27FC236}">
                  <a16:creationId xmlns:a16="http://schemas.microsoft.com/office/drawing/2014/main" id="{E2E67A34-7D27-394B-9E66-998BDA5361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3" y="2441"/>
              <a:ext cx="100" cy="99"/>
            </a:xfrm>
            <a:custGeom>
              <a:avLst/>
              <a:gdLst>
                <a:gd name="T0" fmla="*/ 0 w 444"/>
                <a:gd name="T1" fmla="*/ 221 h 443"/>
                <a:gd name="T2" fmla="*/ 52 w 444"/>
                <a:gd name="T3" fmla="*/ 241 h 443"/>
                <a:gd name="T4" fmla="*/ 7 w 444"/>
                <a:gd name="T5" fmla="*/ 278 h 443"/>
                <a:gd name="T6" fmla="*/ 63 w 444"/>
                <a:gd name="T7" fmla="*/ 284 h 443"/>
                <a:gd name="T8" fmla="*/ 29 w 444"/>
                <a:gd name="T9" fmla="*/ 331 h 443"/>
                <a:gd name="T10" fmla="*/ 85 w 444"/>
                <a:gd name="T11" fmla="*/ 323 h 443"/>
                <a:gd name="T12" fmla="*/ 64 w 444"/>
                <a:gd name="T13" fmla="*/ 377 h 443"/>
                <a:gd name="T14" fmla="*/ 116 w 444"/>
                <a:gd name="T15" fmla="*/ 354 h 443"/>
                <a:gd name="T16" fmla="*/ 110 w 444"/>
                <a:gd name="T17" fmla="*/ 412 h 443"/>
                <a:gd name="T18" fmla="*/ 154 w 444"/>
                <a:gd name="T19" fmla="*/ 377 h 443"/>
                <a:gd name="T20" fmla="*/ 164 w 444"/>
                <a:gd name="T21" fmla="*/ 434 h 443"/>
                <a:gd name="T22" fmla="*/ 197 w 444"/>
                <a:gd name="T23" fmla="*/ 389 h 443"/>
                <a:gd name="T24" fmla="*/ 221 w 444"/>
                <a:gd name="T25" fmla="*/ 441 h 443"/>
                <a:gd name="T26" fmla="*/ 242 w 444"/>
                <a:gd name="T27" fmla="*/ 389 h 443"/>
                <a:gd name="T28" fmla="*/ 278 w 444"/>
                <a:gd name="T29" fmla="*/ 434 h 443"/>
                <a:gd name="T30" fmla="*/ 285 w 444"/>
                <a:gd name="T31" fmla="*/ 378 h 443"/>
                <a:gd name="T32" fmla="*/ 332 w 444"/>
                <a:gd name="T33" fmla="*/ 412 h 443"/>
                <a:gd name="T34" fmla="*/ 324 w 444"/>
                <a:gd name="T35" fmla="*/ 356 h 443"/>
                <a:gd name="T36" fmla="*/ 378 w 444"/>
                <a:gd name="T37" fmla="*/ 377 h 443"/>
                <a:gd name="T38" fmla="*/ 355 w 444"/>
                <a:gd name="T39" fmla="*/ 325 h 443"/>
                <a:gd name="T40" fmla="*/ 413 w 444"/>
                <a:gd name="T41" fmla="*/ 331 h 443"/>
                <a:gd name="T42" fmla="*/ 378 w 444"/>
                <a:gd name="T43" fmla="*/ 287 h 443"/>
                <a:gd name="T44" fmla="*/ 435 w 444"/>
                <a:gd name="T45" fmla="*/ 278 h 443"/>
                <a:gd name="T46" fmla="*/ 390 w 444"/>
                <a:gd name="T47" fmla="*/ 244 h 443"/>
                <a:gd name="T48" fmla="*/ 442 w 444"/>
                <a:gd name="T49" fmla="*/ 221 h 443"/>
                <a:gd name="T50" fmla="*/ 390 w 444"/>
                <a:gd name="T51" fmla="*/ 200 h 443"/>
                <a:gd name="T52" fmla="*/ 435 w 444"/>
                <a:gd name="T53" fmla="*/ 164 h 443"/>
                <a:gd name="T54" fmla="*/ 379 w 444"/>
                <a:gd name="T55" fmla="*/ 157 h 443"/>
                <a:gd name="T56" fmla="*/ 413 w 444"/>
                <a:gd name="T57" fmla="*/ 110 h 443"/>
                <a:gd name="T58" fmla="*/ 357 w 444"/>
                <a:gd name="T59" fmla="*/ 118 h 443"/>
                <a:gd name="T60" fmla="*/ 378 w 444"/>
                <a:gd name="T61" fmla="*/ 64 h 443"/>
                <a:gd name="T62" fmla="*/ 326 w 444"/>
                <a:gd name="T63" fmla="*/ 87 h 443"/>
                <a:gd name="T64" fmla="*/ 332 w 444"/>
                <a:gd name="T65" fmla="*/ 29 h 443"/>
                <a:gd name="T66" fmla="*/ 288 w 444"/>
                <a:gd name="T67" fmla="*/ 64 h 443"/>
                <a:gd name="T68" fmla="*/ 278 w 444"/>
                <a:gd name="T69" fmla="*/ 7 h 443"/>
                <a:gd name="T70" fmla="*/ 245 w 444"/>
                <a:gd name="T71" fmla="*/ 52 h 443"/>
                <a:gd name="T72" fmla="*/ 221 w 444"/>
                <a:gd name="T73" fmla="*/ 0 h 443"/>
                <a:gd name="T74" fmla="*/ 200 w 444"/>
                <a:gd name="T75" fmla="*/ 52 h 443"/>
                <a:gd name="T76" fmla="*/ 164 w 444"/>
                <a:gd name="T77" fmla="*/ 7 h 443"/>
                <a:gd name="T78" fmla="*/ 157 w 444"/>
                <a:gd name="T79" fmla="*/ 63 h 443"/>
                <a:gd name="T80" fmla="*/ 110 w 444"/>
                <a:gd name="T81" fmla="*/ 29 h 443"/>
                <a:gd name="T82" fmla="*/ 118 w 444"/>
                <a:gd name="T83" fmla="*/ 85 h 443"/>
                <a:gd name="T84" fmla="*/ 64 w 444"/>
                <a:gd name="T85" fmla="*/ 64 h 443"/>
                <a:gd name="T86" fmla="*/ 87 w 444"/>
                <a:gd name="T87" fmla="*/ 116 h 443"/>
                <a:gd name="T88" fmla="*/ 29 w 444"/>
                <a:gd name="T89" fmla="*/ 110 h 443"/>
                <a:gd name="T90" fmla="*/ 64 w 444"/>
                <a:gd name="T91" fmla="*/ 154 h 443"/>
                <a:gd name="T92" fmla="*/ 7 w 444"/>
                <a:gd name="T93" fmla="*/ 164 h 443"/>
                <a:gd name="T94" fmla="*/ 52 w 444"/>
                <a:gd name="T95" fmla="*/ 197 h 443"/>
                <a:gd name="T96" fmla="*/ 0 w 444"/>
                <a:gd name="T97" fmla="*/ 221 h 443"/>
                <a:gd name="T98" fmla="*/ 0 w 444"/>
                <a:gd name="T99" fmla="*/ 0 h 443"/>
                <a:gd name="T100" fmla="*/ 0 w 444"/>
                <a:gd name="T101" fmla="*/ 0 h 443"/>
                <a:gd name="T102" fmla="*/ 443 w 444"/>
                <a:gd name="T103" fmla="*/ 442 h 443"/>
                <a:gd name="T104" fmla="*/ 443 w 444"/>
                <a:gd name="T105" fmla="*/ 442 h 4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444" h="443">
                  <a:moveTo>
                    <a:pt x="0" y="221"/>
                  </a:moveTo>
                  <a:lnTo>
                    <a:pt x="52" y="241"/>
                  </a:lnTo>
                  <a:lnTo>
                    <a:pt x="7" y="278"/>
                  </a:lnTo>
                  <a:lnTo>
                    <a:pt x="63" y="284"/>
                  </a:lnTo>
                  <a:lnTo>
                    <a:pt x="29" y="331"/>
                  </a:lnTo>
                  <a:lnTo>
                    <a:pt x="85" y="323"/>
                  </a:lnTo>
                  <a:lnTo>
                    <a:pt x="64" y="377"/>
                  </a:lnTo>
                  <a:lnTo>
                    <a:pt x="116" y="354"/>
                  </a:lnTo>
                  <a:lnTo>
                    <a:pt x="110" y="412"/>
                  </a:lnTo>
                  <a:lnTo>
                    <a:pt x="154" y="377"/>
                  </a:lnTo>
                  <a:lnTo>
                    <a:pt x="164" y="434"/>
                  </a:lnTo>
                  <a:lnTo>
                    <a:pt x="197" y="389"/>
                  </a:lnTo>
                  <a:lnTo>
                    <a:pt x="221" y="441"/>
                  </a:lnTo>
                  <a:lnTo>
                    <a:pt x="242" y="389"/>
                  </a:lnTo>
                  <a:lnTo>
                    <a:pt x="278" y="434"/>
                  </a:lnTo>
                  <a:lnTo>
                    <a:pt x="285" y="378"/>
                  </a:lnTo>
                  <a:lnTo>
                    <a:pt x="332" y="412"/>
                  </a:lnTo>
                  <a:lnTo>
                    <a:pt x="324" y="356"/>
                  </a:lnTo>
                  <a:lnTo>
                    <a:pt x="378" y="377"/>
                  </a:lnTo>
                  <a:lnTo>
                    <a:pt x="355" y="325"/>
                  </a:lnTo>
                  <a:lnTo>
                    <a:pt x="413" y="331"/>
                  </a:lnTo>
                  <a:lnTo>
                    <a:pt x="378" y="287"/>
                  </a:lnTo>
                  <a:lnTo>
                    <a:pt x="435" y="278"/>
                  </a:lnTo>
                  <a:lnTo>
                    <a:pt x="390" y="244"/>
                  </a:lnTo>
                  <a:lnTo>
                    <a:pt x="442" y="221"/>
                  </a:lnTo>
                  <a:lnTo>
                    <a:pt x="390" y="200"/>
                  </a:lnTo>
                  <a:lnTo>
                    <a:pt x="435" y="164"/>
                  </a:lnTo>
                  <a:lnTo>
                    <a:pt x="379" y="157"/>
                  </a:lnTo>
                  <a:lnTo>
                    <a:pt x="413" y="110"/>
                  </a:lnTo>
                  <a:lnTo>
                    <a:pt x="357" y="118"/>
                  </a:lnTo>
                  <a:lnTo>
                    <a:pt x="378" y="64"/>
                  </a:lnTo>
                  <a:lnTo>
                    <a:pt x="326" y="87"/>
                  </a:lnTo>
                  <a:lnTo>
                    <a:pt x="332" y="29"/>
                  </a:lnTo>
                  <a:lnTo>
                    <a:pt x="288" y="64"/>
                  </a:lnTo>
                  <a:lnTo>
                    <a:pt x="278" y="7"/>
                  </a:lnTo>
                  <a:lnTo>
                    <a:pt x="245" y="52"/>
                  </a:lnTo>
                  <a:lnTo>
                    <a:pt x="221" y="0"/>
                  </a:lnTo>
                  <a:lnTo>
                    <a:pt x="200" y="52"/>
                  </a:lnTo>
                  <a:lnTo>
                    <a:pt x="164" y="7"/>
                  </a:lnTo>
                  <a:lnTo>
                    <a:pt x="157" y="63"/>
                  </a:lnTo>
                  <a:lnTo>
                    <a:pt x="110" y="29"/>
                  </a:lnTo>
                  <a:lnTo>
                    <a:pt x="118" y="85"/>
                  </a:lnTo>
                  <a:lnTo>
                    <a:pt x="64" y="64"/>
                  </a:lnTo>
                  <a:lnTo>
                    <a:pt x="87" y="116"/>
                  </a:lnTo>
                  <a:lnTo>
                    <a:pt x="29" y="110"/>
                  </a:lnTo>
                  <a:lnTo>
                    <a:pt x="64" y="154"/>
                  </a:lnTo>
                  <a:lnTo>
                    <a:pt x="7" y="164"/>
                  </a:lnTo>
                  <a:lnTo>
                    <a:pt x="52" y="197"/>
                  </a:lnTo>
                  <a:lnTo>
                    <a:pt x="0" y="221"/>
                  </a:lnTo>
                  <a:close/>
                  <a:moveTo>
                    <a:pt x="0" y="0"/>
                  </a:moveTo>
                  <a:lnTo>
                    <a:pt x="0" y="0"/>
                  </a:lnTo>
                  <a:close/>
                  <a:moveTo>
                    <a:pt x="443" y="442"/>
                  </a:moveTo>
                  <a:lnTo>
                    <a:pt x="443" y="442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632"/>
            </a:p>
          </p:txBody>
        </p:sp>
      </p:grpSp>
      <p:grpSp>
        <p:nvGrpSpPr>
          <p:cNvPr id="16" name="Group 28">
            <a:extLst>
              <a:ext uri="{FF2B5EF4-FFF2-40B4-BE49-F238E27FC236}">
                <a16:creationId xmlns:a16="http://schemas.microsoft.com/office/drawing/2014/main" id="{B4DB6976-00D2-1B4E-A5E7-F0E1E7E2CF5F}"/>
              </a:ext>
            </a:extLst>
          </p:cNvPr>
          <p:cNvGrpSpPr>
            <a:grpSpLocks/>
          </p:cNvGrpSpPr>
          <p:nvPr/>
        </p:nvGrpSpPr>
        <p:grpSpPr bwMode="auto">
          <a:xfrm>
            <a:off x="1117981" y="3201785"/>
            <a:ext cx="158350" cy="151153"/>
            <a:chOff x="626" y="2436"/>
            <a:chExt cx="110" cy="105"/>
          </a:xfrm>
        </p:grpSpPr>
        <p:sp>
          <p:nvSpPr>
            <p:cNvPr id="17" name="AutoShape 29">
              <a:extLst>
                <a:ext uri="{FF2B5EF4-FFF2-40B4-BE49-F238E27FC236}">
                  <a16:creationId xmlns:a16="http://schemas.microsoft.com/office/drawing/2014/main" id="{612BA98F-73F3-664C-982C-497311036B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6" y="2436"/>
              <a:ext cx="110" cy="105"/>
            </a:xfrm>
            <a:prstGeom prst="roundRect">
              <a:avLst>
                <a:gd name="adj" fmla="val 940"/>
              </a:avLst>
            </a:prstGeom>
            <a:solidFill>
              <a:srgbClr val="800000"/>
            </a:solidFill>
            <a:ln w="9525" cap="flat">
              <a:solidFill>
                <a:srgbClr val="8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632"/>
            </a:p>
          </p:txBody>
        </p:sp>
      </p:grpSp>
      <p:pic>
        <p:nvPicPr>
          <p:cNvPr id="18" name="41550_2019_806_MOESM2_ESM">
            <a:hlinkClick r:id="" action="ppaction://media"/>
            <a:extLst>
              <a:ext uri="{FF2B5EF4-FFF2-40B4-BE49-F238E27FC236}">
                <a16:creationId xmlns:a16="http://schemas.microsoft.com/office/drawing/2014/main" id="{18E19DF1-FFB6-EC48-AD0B-8428D996099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20636" y="1772551"/>
            <a:ext cx="4251745" cy="3543121"/>
          </a:xfrm>
          <a:prstGeom prst="rect">
            <a:avLst/>
          </a:prstGeom>
        </p:spPr>
      </p:pic>
      <p:sp>
        <p:nvSpPr>
          <p:cNvPr id="19" name="Line 30">
            <a:extLst>
              <a:ext uri="{FF2B5EF4-FFF2-40B4-BE49-F238E27FC236}">
                <a16:creationId xmlns:a16="http://schemas.microsoft.com/office/drawing/2014/main" id="{4C89F55A-4E95-134C-BF9D-9B2A18C8B2A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117981" y="2103739"/>
            <a:ext cx="1877010" cy="1105243"/>
          </a:xfrm>
          <a:prstGeom prst="line">
            <a:avLst/>
          </a:prstGeom>
          <a:noFill/>
          <a:ln w="9525" cap="flat">
            <a:solidFill>
              <a:srgbClr val="00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632"/>
          </a:p>
        </p:txBody>
      </p:sp>
      <p:sp>
        <p:nvSpPr>
          <p:cNvPr id="20" name="Line 31">
            <a:extLst>
              <a:ext uri="{FF2B5EF4-FFF2-40B4-BE49-F238E27FC236}">
                <a16:creationId xmlns:a16="http://schemas.microsoft.com/office/drawing/2014/main" id="{AB1CB005-699A-0F43-A1A7-713F70718302}"/>
              </a:ext>
            </a:extLst>
          </p:cNvPr>
          <p:cNvSpPr>
            <a:spLocks noChangeShapeType="1"/>
          </p:cNvSpPr>
          <p:nvPr/>
        </p:nvSpPr>
        <p:spPr bwMode="auto">
          <a:xfrm>
            <a:off x="1117980" y="3351500"/>
            <a:ext cx="1877011" cy="1604814"/>
          </a:xfrm>
          <a:prstGeom prst="line">
            <a:avLst/>
          </a:prstGeom>
          <a:noFill/>
          <a:ln w="9525" cap="flat">
            <a:solidFill>
              <a:srgbClr val="00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632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8C6C80F7-61BC-0048-B22A-B20834211CF8}"/>
              </a:ext>
            </a:extLst>
          </p:cNvPr>
          <p:cNvSpPr txBox="1">
            <a:spLocks/>
          </p:cNvSpPr>
          <p:nvPr/>
        </p:nvSpPr>
        <p:spPr bwMode="auto">
          <a:xfrm>
            <a:off x="2226499" y="112285"/>
            <a:ext cx="7800903" cy="69098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742950" indent="-28575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 marL="11430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 marL="16002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 marL="20574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>
              <a:defRPr/>
            </a:pPr>
            <a:r>
              <a:rPr lang="en-US" sz="2400" b="1" dirty="0">
                <a:latin typeface="Helvetica"/>
                <a:cs typeface="Helvetica"/>
              </a:rPr>
              <a:t>Streaming Instability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8CF2A0CA-0EDF-E54B-AE6C-96F9E057BEAB}"/>
              </a:ext>
            </a:extLst>
          </p:cNvPr>
          <p:cNvSpPr txBox="1">
            <a:spLocks/>
          </p:cNvSpPr>
          <p:nvPr/>
        </p:nvSpPr>
        <p:spPr bwMode="auto">
          <a:xfrm>
            <a:off x="2226498" y="978778"/>
            <a:ext cx="7800903" cy="69098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742950" indent="-28575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 marL="11430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 marL="16002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 marL="20574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>
              <a:defRPr/>
            </a:pPr>
            <a:r>
              <a:rPr lang="en-US" sz="1632" dirty="0">
                <a:latin typeface="Helvetica"/>
                <a:cs typeface="Helvetica"/>
              </a:rPr>
              <a:t>The dust drift is hydrodynamically unstable</a:t>
            </a:r>
          </a:p>
          <a:p>
            <a:pPr>
              <a:defRPr/>
            </a:pPr>
            <a:r>
              <a:rPr lang="en-US" sz="1200" dirty="0" err="1">
                <a:latin typeface="Helvetica"/>
                <a:cs typeface="Helvetica"/>
              </a:rPr>
              <a:t>Youdin</a:t>
            </a:r>
            <a:r>
              <a:rPr lang="en-US" sz="1200" dirty="0">
                <a:latin typeface="Helvetica"/>
                <a:cs typeface="Helvetica"/>
              </a:rPr>
              <a:t> &amp; Goodman (2005), Johansen &amp; </a:t>
            </a:r>
            <a:r>
              <a:rPr lang="en-US" sz="1200" dirty="0" err="1">
                <a:latin typeface="Helvetica"/>
                <a:cs typeface="Helvetica"/>
              </a:rPr>
              <a:t>Youdin</a:t>
            </a:r>
            <a:r>
              <a:rPr lang="en-US" sz="1200" dirty="0">
                <a:latin typeface="Helvetica"/>
                <a:cs typeface="Helvetica"/>
              </a:rPr>
              <a:t> (2007)</a:t>
            </a:r>
          </a:p>
        </p:txBody>
      </p:sp>
    </p:spTree>
    <p:extLst>
      <p:ext uri="{BB962C8B-B14F-4D97-AF65-F5344CB8AC3E}">
        <p14:creationId xmlns:p14="http://schemas.microsoft.com/office/powerpoint/2010/main" val="939047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63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A2156-0D06-F941-AE72-FDE114709D8C}" type="slidenum">
              <a:rPr lang="en-US" smtClean="0"/>
              <a:t>7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4363" y="1589479"/>
            <a:ext cx="6126494" cy="476687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377955" y="209158"/>
            <a:ext cx="1705916" cy="4844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6000"/>
              </a:lnSpc>
            </a:pPr>
            <a:r>
              <a:rPr lang="en-US" sz="2400" b="1" dirty="0">
                <a:latin typeface="Helvetica"/>
                <a:cs typeface="Helvetica"/>
              </a:rPr>
              <a:t>Hardening</a:t>
            </a:r>
            <a:endParaRPr lang="en-US" sz="2400" b="1" dirty="0">
              <a:solidFill>
                <a:srgbClr val="280099"/>
              </a:solidFill>
              <a:latin typeface="Helvetica"/>
              <a:cs typeface="Helvetica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286394" y="6581001"/>
            <a:ext cx="164660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dirty="0">
                <a:latin typeface="Helvetica Light" charset="0"/>
              </a:rPr>
              <a:t>Sketch by J.T. Keane</a:t>
            </a:r>
            <a:endParaRPr lang="en-US" sz="1200" dirty="0">
              <a:effectLst/>
              <a:latin typeface="Helvetica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3551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1526879" y="371403"/>
            <a:ext cx="9138242" cy="578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2539" b="1" dirty="0">
                <a:solidFill>
                  <a:schemeClr val="tx1"/>
                </a:solidFill>
                <a:latin typeface="Helvetica"/>
                <a:cs typeface="Helvetica"/>
              </a:rPr>
              <a:t>How was angular momentum lost?</a:t>
            </a:r>
          </a:p>
          <a:p>
            <a:pPr algn="ctr">
              <a:lnSpc>
                <a:spcPct val="116000"/>
              </a:lnSpc>
            </a:pPr>
            <a:endParaRPr lang="en-US" sz="2539" b="1" dirty="0">
              <a:solidFill>
                <a:srgbClr val="280099"/>
              </a:solidFill>
              <a:latin typeface="Helvetica"/>
              <a:cs typeface="Helvetica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183" y="2705677"/>
            <a:ext cx="2670254" cy="207765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855879" y="1034567"/>
            <a:ext cx="3221446" cy="1484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6000"/>
              </a:lnSpc>
            </a:pPr>
            <a:endParaRPr lang="en-US" sz="2400" b="1" dirty="0">
              <a:latin typeface="Helvetica"/>
              <a:cs typeface="Helvetica"/>
            </a:endParaRPr>
          </a:p>
          <a:p>
            <a:pPr algn="ctr">
              <a:lnSpc>
                <a:spcPct val="116000"/>
              </a:lnSpc>
            </a:pPr>
            <a:r>
              <a:rPr lang="en-US" dirty="0">
                <a:latin typeface="Helvetica"/>
                <a:cs typeface="Helvetica"/>
              </a:rPr>
              <a:t>Mutual orbit </a:t>
            </a:r>
          </a:p>
          <a:p>
            <a:pPr algn="ctr">
              <a:lnSpc>
                <a:spcPct val="116000"/>
              </a:lnSpc>
            </a:pPr>
            <a:r>
              <a:rPr lang="en-US" dirty="0">
                <a:latin typeface="Helvetica"/>
                <a:cs typeface="Helvetica"/>
              </a:rPr>
              <a:t>(i.e., not captured)</a:t>
            </a:r>
          </a:p>
          <a:p>
            <a:pPr algn="ctr">
              <a:lnSpc>
                <a:spcPct val="116000"/>
              </a:lnSpc>
            </a:pPr>
            <a:endParaRPr lang="en-US" dirty="0">
              <a:latin typeface="Helvetica"/>
              <a:cs typeface="Helvetica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4960545"/>
            <a:ext cx="4736892" cy="10396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6000"/>
              </a:lnSpc>
            </a:pPr>
            <a:r>
              <a:rPr lang="en-US" dirty="0">
                <a:latin typeface="Helvetica"/>
                <a:cs typeface="Helvetica"/>
              </a:rPr>
              <a:t>Inferred from: </a:t>
            </a:r>
          </a:p>
          <a:p>
            <a:pPr algn="ctr">
              <a:lnSpc>
                <a:spcPct val="116000"/>
              </a:lnSpc>
            </a:pPr>
            <a:r>
              <a:rPr lang="en-US" i="1" dirty="0">
                <a:latin typeface="Helvetica"/>
                <a:cs typeface="Helvetica"/>
              </a:rPr>
              <a:t>Alignment of components’ axes;</a:t>
            </a:r>
          </a:p>
          <a:p>
            <a:pPr algn="ctr">
              <a:lnSpc>
                <a:spcPct val="116000"/>
              </a:lnSpc>
            </a:pPr>
            <a:r>
              <a:rPr lang="en-US" i="1" dirty="0">
                <a:latin typeface="Helvetica"/>
                <a:cs typeface="Helvetica"/>
              </a:rPr>
              <a:t>Similar colors.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3050" y="2243355"/>
            <a:ext cx="2830011" cy="3405968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6264791" y="950101"/>
            <a:ext cx="4287187" cy="1484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6000"/>
              </a:lnSpc>
            </a:pPr>
            <a:endParaRPr lang="en-US" sz="2400" b="1" dirty="0">
              <a:latin typeface="Helvetica"/>
              <a:cs typeface="Helvetica"/>
            </a:endParaRPr>
          </a:p>
          <a:p>
            <a:pPr algn="ctr">
              <a:lnSpc>
                <a:spcPct val="116000"/>
              </a:lnSpc>
            </a:pPr>
            <a:r>
              <a:rPr lang="en-US" dirty="0">
                <a:latin typeface="Helvetica"/>
                <a:cs typeface="Helvetica"/>
              </a:rPr>
              <a:t>Slow merger</a:t>
            </a:r>
          </a:p>
          <a:p>
            <a:pPr algn="ctr">
              <a:lnSpc>
                <a:spcPct val="116000"/>
              </a:lnSpc>
            </a:pPr>
            <a:r>
              <a:rPr lang="en-US" dirty="0">
                <a:latin typeface="Helvetica"/>
                <a:cs typeface="Helvetica"/>
              </a:rPr>
              <a:t>(~&lt; 5 m/s)</a:t>
            </a:r>
          </a:p>
          <a:p>
            <a:pPr algn="ctr">
              <a:lnSpc>
                <a:spcPct val="116000"/>
              </a:lnSpc>
            </a:pPr>
            <a:endParaRPr lang="en-US" dirty="0">
              <a:latin typeface="Helvetica"/>
              <a:cs typeface="Helvetica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333842" y="5234591"/>
            <a:ext cx="4287187" cy="17894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6000"/>
              </a:lnSpc>
            </a:pPr>
            <a:endParaRPr lang="en-US" sz="2400" b="1" dirty="0">
              <a:latin typeface="Helvetica"/>
              <a:cs typeface="Helvetica"/>
            </a:endParaRPr>
          </a:p>
          <a:p>
            <a:pPr algn="ctr">
              <a:lnSpc>
                <a:spcPct val="116000"/>
              </a:lnSpc>
            </a:pPr>
            <a:r>
              <a:rPr lang="en-US" dirty="0">
                <a:latin typeface="Helvetica"/>
                <a:cs typeface="Helvetica"/>
              </a:rPr>
              <a:t>Inferred from: </a:t>
            </a:r>
          </a:p>
          <a:p>
            <a:pPr algn="ctr">
              <a:lnSpc>
                <a:spcPct val="116000"/>
              </a:lnSpc>
            </a:pPr>
            <a:r>
              <a:rPr lang="en-US" i="1" dirty="0">
                <a:latin typeface="Helvetica"/>
                <a:cs typeface="Helvetica"/>
              </a:rPr>
              <a:t>Negligible evidence for impact damage</a:t>
            </a:r>
          </a:p>
          <a:p>
            <a:pPr algn="ctr">
              <a:lnSpc>
                <a:spcPct val="116000"/>
              </a:lnSpc>
            </a:pPr>
            <a:r>
              <a:rPr lang="en-US" i="1" dirty="0">
                <a:latin typeface="Helvetica"/>
                <a:cs typeface="Helvetica"/>
              </a:rPr>
              <a:t>SPH simulations</a:t>
            </a:r>
          </a:p>
          <a:p>
            <a:pPr algn="ctr">
              <a:lnSpc>
                <a:spcPct val="116000"/>
              </a:lnSpc>
            </a:pPr>
            <a:endParaRPr lang="en-US" dirty="0">
              <a:latin typeface="Helvetica"/>
              <a:cs typeface="Helvetica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073050" y="5229867"/>
            <a:ext cx="2481281" cy="4194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6074011" y="2146344"/>
            <a:ext cx="2481281" cy="3129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9F10384-8FDD-7448-BF75-4425C36960A9}"/>
              </a:ext>
            </a:extLst>
          </p:cNvPr>
          <p:cNvSpPr/>
          <p:nvPr/>
        </p:nvSpPr>
        <p:spPr>
          <a:xfrm>
            <a:off x="1652715" y="6529713"/>
            <a:ext cx="139493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" dirty="0">
                <a:latin typeface="Helvetica Light" charset="0"/>
              </a:rPr>
              <a:t>Sketch by J.T. Keane</a:t>
            </a:r>
            <a:endParaRPr lang="en-US" sz="1000" dirty="0">
              <a:effectLst/>
              <a:latin typeface="Helvetica Light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CB91756-2B55-024E-AE30-F6DC2478C4A0}"/>
              </a:ext>
            </a:extLst>
          </p:cNvPr>
          <p:cNvSpPr/>
          <p:nvPr/>
        </p:nvSpPr>
        <p:spPr>
          <a:xfrm>
            <a:off x="9435296" y="5014423"/>
            <a:ext cx="1229825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800" dirty="0">
                <a:latin typeface="Helvetica Light" charset="0"/>
              </a:rPr>
              <a:t>McKinnon et al. (2020)</a:t>
            </a:r>
            <a:endParaRPr lang="en-US" sz="800" dirty="0">
              <a:effectLst/>
              <a:latin typeface="Helvetica Light" charset="0"/>
            </a:endParaRPr>
          </a:p>
        </p:txBody>
      </p:sp>
      <p:pic>
        <p:nvPicPr>
          <p:cNvPr id="6" name="Picture 5" descr="A picture containing table, sitting, blue, cake&#10;&#10;Description automatically generated">
            <a:extLst>
              <a:ext uri="{FF2B5EF4-FFF2-40B4-BE49-F238E27FC236}">
                <a16:creationId xmlns:a16="http://schemas.microsoft.com/office/drawing/2014/main" id="{ED782521-97B0-FB43-983D-D6AEF48A9E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39218" y="2459309"/>
            <a:ext cx="3553915" cy="2501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07062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0433154" y="3914144"/>
            <a:ext cx="76174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Thule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028052" y="4004084"/>
            <a:ext cx="83869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>
                <a:latin typeface="Helvetica" charset="0"/>
                <a:ea typeface="Helvetica" charset="0"/>
                <a:cs typeface="Helvetica" charset="0"/>
              </a:rPr>
              <a:t>Ultima</a:t>
            </a:r>
            <a:endParaRPr lang="en-US" dirty="0">
              <a:latin typeface="Helvetica" charset="0"/>
              <a:ea typeface="Helvetica" charset="0"/>
              <a:cs typeface="Helvetica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44" y="1447442"/>
            <a:ext cx="3200400" cy="14224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844" y="3487754"/>
            <a:ext cx="2184400" cy="7112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953062" y="4002371"/>
            <a:ext cx="164892" cy="28652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3090472" y="3540177"/>
            <a:ext cx="164892" cy="28652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2823150" y="3692577"/>
            <a:ext cx="109728" cy="13716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517173" y="3144634"/>
            <a:ext cx="32111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Solve for angular momentum: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9083" y="4178546"/>
            <a:ext cx="1600200" cy="800100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2490866" y="4709407"/>
            <a:ext cx="332283" cy="32378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3749" y="5528549"/>
            <a:ext cx="1549400" cy="52070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2613286" y="5716243"/>
            <a:ext cx="332283" cy="32378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103844" y="5528549"/>
            <a:ext cx="1719305" cy="520700"/>
          </a:xfrm>
          <a:prstGeom prst="rect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63912" y="5002356"/>
            <a:ext cx="42532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Exponential decay of angular momentum !</a:t>
            </a:r>
          </a:p>
        </p:txBody>
      </p:sp>
      <p:sp>
        <p:nvSpPr>
          <p:cNvPr id="22" name="Rectangle 21"/>
          <p:cNvSpPr/>
          <p:nvPr/>
        </p:nvSpPr>
        <p:spPr>
          <a:xfrm>
            <a:off x="146867" y="6449694"/>
            <a:ext cx="810735" cy="35131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6000"/>
              </a:lnSpc>
              <a:tabLst>
                <a:tab pos="656433" algn="l"/>
                <a:tab pos="1312865" algn="l"/>
                <a:tab pos="1969298" algn="l"/>
                <a:tab pos="2625730" algn="l"/>
                <a:tab pos="3282163" algn="l"/>
                <a:tab pos="3938595" algn="l"/>
                <a:tab pos="4595028" algn="l"/>
                <a:tab pos="5251460" algn="l"/>
                <a:tab pos="5907893" algn="l"/>
                <a:tab pos="6564325" algn="l"/>
                <a:tab pos="7220758" algn="l"/>
                <a:tab pos="7877190" algn="l"/>
                <a:tab pos="8533623" algn="l"/>
              </a:tabLst>
            </a:pPr>
            <a:r>
              <a:rPr lang="en-US" sz="1451" dirty="0">
                <a:solidFill>
                  <a:srgbClr val="4C4C4C"/>
                </a:solidFill>
                <a:latin typeface="Helvetica"/>
                <a:cs typeface="Helvetica"/>
              </a:rPr>
              <a:t>W. Lyra</a:t>
            </a:r>
            <a:endParaRPr lang="en-US" sz="1451" dirty="0">
              <a:solidFill>
                <a:srgbClr val="333333"/>
              </a:solidFill>
              <a:latin typeface="Helvetica"/>
              <a:cs typeface="Helvetica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4205650" y="6524010"/>
            <a:ext cx="315663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dirty="0">
                <a:latin typeface="Helvetica Light" charset="0"/>
              </a:rPr>
              <a:t>Lyra, </a:t>
            </a:r>
            <a:r>
              <a:rPr lang="en-US" sz="1200" dirty="0" err="1">
                <a:latin typeface="Helvetica Light" charset="0"/>
              </a:rPr>
              <a:t>Youdin</a:t>
            </a:r>
            <a:r>
              <a:rPr lang="en-US" sz="1200" dirty="0">
                <a:latin typeface="Helvetica Light" charset="0"/>
              </a:rPr>
              <a:t>, &amp; Johansen 2020 (submitted)</a:t>
            </a:r>
            <a:endParaRPr lang="en-US" sz="1200" dirty="0">
              <a:effectLst/>
              <a:latin typeface="Helvetica Light" charset="0"/>
            </a:endParaRPr>
          </a:p>
        </p:txBody>
      </p:sp>
      <p:sp>
        <p:nvSpPr>
          <p:cNvPr id="24" name="Text Box 2"/>
          <p:cNvSpPr txBox="1">
            <a:spLocks noChangeArrowheads="1"/>
          </p:cNvSpPr>
          <p:nvPr/>
        </p:nvSpPr>
        <p:spPr bwMode="auto">
          <a:xfrm>
            <a:off x="1526879" y="371403"/>
            <a:ext cx="9138242" cy="578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2539" b="1" dirty="0">
                <a:solidFill>
                  <a:schemeClr val="tx1"/>
                </a:solidFill>
                <a:latin typeface="Helvetica"/>
                <a:cs typeface="Helvetica"/>
              </a:rPr>
              <a:t>Angular momentum loss via </a:t>
            </a:r>
            <a:r>
              <a:rPr lang="en-US" sz="2539" b="1">
                <a:solidFill>
                  <a:schemeClr val="tx1"/>
                </a:solidFill>
                <a:latin typeface="Helvetica"/>
                <a:cs typeface="Helvetica"/>
              </a:rPr>
              <a:t>nebular drag</a:t>
            </a:r>
            <a:endParaRPr lang="en-US" sz="2539" b="1" baseline="-25000" dirty="0">
              <a:solidFill>
                <a:schemeClr val="tx1"/>
              </a:solidFill>
              <a:latin typeface="Helvetica"/>
              <a:cs typeface="Helvetica"/>
            </a:endParaRPr>
          </a:p>
          <a:p>
            <a:pPr algn="ctr">
              <a:lnSpc>
                <a:spcPct val="116000"/>
              </a:lnSpc>
            </a:pPr>
            <a:endParaRPr lang="en-US" sz="2539" b="1" dirty="0">
              <a:solidFill>
                <a:srgbClr val="280099"/>
              </a:solidFill>
              <a:latin typeface="Helvetica"/>
              <a:cs typeface="Helvetica"/>
            </a:endParaRPr>
          </a:p>
        </p:txBody>
      </p:sp>
      <p:cxnSp>
        <p:nvCxnSpPr>
          <p:cNvPr id="25" name="Straight Arrow Connector 24"/>
          <p:cNvCxnSpPr/>
          <p:nvPr/>
        </p:nvCxnSpPr>
        <p:spPr>
          <a:xfrm>
            <a:off x="2048449" y="1213203"/>
            <a:ext cx="137997" cy="20563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1494115" y="851132"/>
            <a:ext cx="864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chemeClr val="accent1"/>
                </a:solidFill>
                <a:latin typeface="Helvetica" charset="0"/>
                <a:ea typeface="Helvetica" charset="0"/>
                <a:cs typeface="Helvetica" charset="0"/>
              </a:rPr>
              <a:t>gravity</a:t>
            </a:r>
          </a:p>
        </p:txBody>
      </p:sp>
      <p:cxnSp>
        <p:nvCxnSpPr>
          <p:cNvPr id="27" name="Straight Arrow Connector 26"/>
          <p:cNvCxnSpPr/>
          <p:nvPr/>
        </p:nvCxnSpPr>
        <p:spPr>
          <a:xfrm flipH="1">
            <a:off x="3485031" y="1238906"/>
            <a:ext cx="243277" cy="26386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3606669" y="950101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  <a:latin typeface="Helvetica" charset="0"/>
                <a:ea typeface="Helvetica" charset="0"/>
                <a:cs typeface="Helvetica" charset="0"/>
              </a:rPr>
              <a:t>drag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2513" y="1844309"/>
            <a:ext cx="6162388" cy="3678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14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3816</TotalTime>
  <Words>1288</Words>
  <Application>Microsoft Macintosh PowerPoint</Application>
  <PresentationFormat>Widescreen</PresentationFormat>
  <Paragraphs>295</Paragraphs>
  <Slides>47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8" baseType="lpstr">
      <vt:lpstr>Arial</vt:lpstr>
      <vt:lpstr>Ayuthaya</vt:lpstr>
      <vt:lpstr>Calibri</vt:lpstr>
      <vt:lpstr>Calibri Light</vt:lpstr>
      <vt:lpstr>Courier New</vt:lpstr>
      <vt:lpstr>Helvetica</vt:lpstr>
      <vt:lpstr>Helvetica Light</vt:lpstr>
      <vt:lpstr>Kokonor</vt:lpstr>
      <vt:lpstr>Symbol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Wladimir Lyra</dc:creator>
  <cp:lastModifiedBy>Wladimir Lyra</cp:lastModifiedBy>
  <cp:revision>153</cp:revision>
  <cp:lastPrinted>2019-05-18T17:08:43Z</cp:lastPrinted>
  <dcterms:created xsi:type="dcterms:W3CDTF">2019-03-20T18:15:39Z</dcterms:created>
  <dcterms:modified xsi:type="dcterms:W3CDTF">2020-03-11T21:12:48Z</dcterms:modified>
</cp:coreProperties>
</file>