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337" r:id="rId2"/>
    <p:sldId id="355" r:id="rId3"/>
    <p:sldId id="356" r:id="rId4"/>
    <p:sldId id="359" r:id="rId5"/>
    <p:sldId id="363" r:id="rId6"/>
    <p:sldId id="364" r:id="rId7"/>
    <p:sldId id="365" r:id="rId8"/>
    <p:sldId id="367" r:id="rId9"/>
    <p:sldId id="368" r:id="rId10"/>
    <p:sldId id="366" r:id="rId11"/>
    <p:sldId id="352" r:id="rId12"/>
    <p:sldId id="353" r:id="rId13"/>
    <p:sldId id="295" r:id="rId14"/>
    <p:sldId id="327" r:id="rId15"/>
    <p:sldId id="328" r:id="rId16"/>
    <p:sldId id="329" r:id="rId17"/>
    <p:sldId id="312" r:id="rId18"/>
    <p:sldId id="330" r:id="rId19"/>
    <p:sldId id="331" r:id="rId20"/>
    <p:sldId id="333" r:id="rId21"/>
    <p:sldId id="334" r:id="rId22"/>
    <p:sldId id="321" r:id="rId23"/>
    <p:sldId id="317" r:id="rId24"/>
    <p:sldId id="318" r:id="rId25"/>
    <p:sldId id="319" r:id="rId26"/>
    <p:sldId id="320" r:id="rId27"/>
    <p:sldId id="335" r:id="rId28"/>
    <p:sldId id="336" r:id="rId29"/>
    <p:sldId id="3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67"/>
    <p:restoredTop sz="93793"/>
  </p:normalViewPr>
  <p:slideViewPr>
    <p:cSldViewPr snapToGrid="0" snapToObjects="1">
      <p:cViewPr>
        <p:scale>
          <a:sx n="90" d="100"/>
          <a:sy n="90" d="100"/>
        </p:scale>
        <p:origin x="-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62B7F-25F4-2E41-BED1-0628BC5D1D53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E8E70-C7BB-5643-82EA-EB13F04FE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2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99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4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</a:t>
            </a:r>
            <a:r>
              <a:rPr lang="en-US" baseline="0" dirty="0" smtClean="0"/>
              <a:t> which assumptions each model is based 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SG: alpha disk, inflow driven by viscosity.  Star formation in outskirts keeps disk from fragmenting due to SN feedback energy injections.</a:t>
            </a:r>
          </a:p>
          <a:p>
            <a:r>
              <a:rPr lang="en-US" baseline="0" dirty="0" smtClean="0"/>
              <a:t>TQM:  ULIRG disk.  Inflow driven by dynamical instabilities.  Gas replenished efficiently.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5326F-842F-C144-ABEA-1D850D1EBB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3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@</a:t>
            </a:r>
            <a:r>
              <a:rPr lang="en-US" dirty="0" err="1" smtClean="0"/>
              <a:t>j_bellovary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1083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4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@</a:t>
            </a:r>
            <a:r>
              <a:rPr lang="en-US" dirty="0" err="1" smtClean="0"/>
              <a:t>j_bellovary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1" Type="http://schemas.microsoft.com/office/2007/relationships/media" Target="file://localhost/Users/wlyra/Movies/QuickTimeFormat/Migration%20and%20merging%20of%20planets%20in%20evolutionary%20models%20of%20p.mov" TargetMode="External"/><Relationship Id="rId2" Type="http://schemas.openxmlformats.org/officeDocument/2006/relationships/video" Target="file://localhost/Users/wlyra/Movies/QuickTimeFormat/Migration%20and%20merging%20of%20planets%20in%20evolutionary%20models%20of%20p.m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31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3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35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13" y="994072"/>
            <a:ext cx="3129424" cy="188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538344" y="2185232"/>
            <a:ext cx="9138242" cy="1606534"/>
          </a:xfrm>
          <a:ln/>
        </p:spPr>
        <p:txBody>
          <a:bodyPr vert="horz" lIns="91440" tIns="0" rIns="91440" bIns="45720" rtlCol="0" anchor="ctr">
            <a:normAutofit/>
          </a:bodyPr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2539" b="1" dirty="0" smtClean="0">
                <a:latin typeface="Helvetica"/>
                <a:cs typeface="Helvetica"/>
              </a:rPr>
              <a:t>Wladimir  </a:t>
            </a:r>
            <a:r>
              <a:rPr lang="en-US" sz="2539" b="1" dirty="0">
                <a:latin typeface="Helvetica"/>
                <a:cs typeface="Helvetica"/>
              </a:rPr>
              <a:t>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814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814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endParaRPr lang="en-US" sz="1632" b="1" dirty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5019" y="7445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LIGO sources in AGN </a:t>
            </a: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disks:</a:t>
            </a:r>
          </a:p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Building black hole is like building planets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4170" y="6400225"/>
            <a:ext cx="1837362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JPL</a:t>
            </a: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, Oct 16</a:t>
            </a:r>
            <a:r>
              <a:rPr lang="en-US" sz="1451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rd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19" y="3879081"/>
            <a:ext cx="2303275" cy="2280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8700" y="4050884"/>
            <a:ext cx="6258605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7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27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270" dirty="0">
                <a:latin typeface="Helvetica"/>
                <a:cs typeface="Helvetica"/>
              </a:rPr>
              <a:t>Jillian </a:t>
            </a:r>
            <a:r>
              <a:rPr lang="en-US" sz="1270" b="1" dirty="0" err="1">
                <a:latin typeface="Helvetica"/>
                <a:cs typeface="Helvetica"/>
              </a:rPr>
              <a:t>Bellovary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Saavik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smtClean="0">
                <a:latin typeface="Helvetica"/>
                <a:cs typeface="Helvetica"/>
              </a:rPr>
              <a:t>Ford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Brandon </a:t>
            </a:r>
            <a:r>
              <a:rPr lang="en-US" sz="1270" b="1" dirty="0">
                <a:latin typeface="Helvetica"/>
                <a:cs typeface="Helvetica"/>
              </a:rPr>
              <a:t>Horn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>
                <a:latin typeface="Helvetica"/>
                <a:cs typeface="Helvetica"/>
              </a:rPr>
              <a:t>, </a:t>
            </a:r>
            <a:endParaRPr lang="en-US" sz="127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270" dirty="0" err="1" smtClean="0">
                <a:latin typeface="Helvetica"/>
                <a:cs typeface="Helvetica"/>
              </a:rPr>
              <a:t>Bence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Kocsis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(ELTE)</a:t>
            </a:r>
            <a:r>
              <a:rPr lang="en-US" sz="1270" dirty="0" smtClean="0">
                <a:latin typeface="Helvetica"/>
                <a:cs typeface="Helvetica"/>
              </a:rPr>
              <a:t>, Nathan </a:t>
            </a:r>
            <a:r>
              <a:rPr lang="en-US" sz="1270" b="1" dirty="0" smtClean="0">
                <a:latin typeface="Helvetica"/>
                <a:cs typeface="Helvetica"/>
              </a:rPr>
              <a:t>Leigh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Zoltán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Haiman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(Columbia)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270" dirty="0" smtClean="0">
                <a:latin typeface="Helvetica"/>
                <a:cs typeface="Helvetica"/>
              </a:rPr>
              <a:t>Mordecai </a:t>
            </a:r>
            <a:r>
              <a:rPr lang="en-US" sz="1270" b="1" dirty="0" smtClean="0">
                <a:latin typeface="Helvetica"/>
                <a:cs typeface="Helvetica"/>
              </a:rPr>
              <a:t>Mac Low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Barry </a:t>
            </a:r>
            <a:r>
              <a:rPr lang="en-US" sz="1270" b="1" dirty="0" err="1">
                <a:latin typeface="Helvetica"/>
                <a:cs typeface="Helvetica"/>
              </a:rPr>
              <a:t>McKernan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r>
              <a:rPr lang="en-US" sz="1270" dirty="0" smtClean="0">
                <a:latin typeface="Helvetica"/>
                <a:cs typeface="Helvetica"/>
              </a:rPr>
              <a:t>,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 smtClean="0">
                <a:latin typeface="Helvetica"/>
                <a:cs typeface="Helvetica"/>
              </a:rPr>
              <a:t>Brian </a:t>
            </a:r>
            <a:r>
              <a:rPr lang="en-US" sz="1270" b="1" dirty="0" smtClean="0">
                <a:latin typeface="Helvetica"/>
                <a:cs typeface="Helvetica"/>
              </a:rPr>
              <a:t>Metzger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(Columbia)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270" dirty="0" err="1" smtClean="0">
                <a:latin typeface="Helvetica"/>
                <a:cs typeface="Helvetica"/>
              </a:rPr>
              <a:t>Hagai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Perets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</a:t>
            </a:r>
            <a:r>
              <a:rPr lang="en-US" sz="127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Technion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Zsolt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Sándor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(ELTE)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Lisa </a:t>
            </a:r>
            <a:r>
              <a:rPr lang="en-US" sz="1270" b="1" dirty="0">
                <a:latin typeface="Helvetica"/>
                <a:cs typeface="Helvetica"/>
              </a:rPr>
              <a:t>Winter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(Boulder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endParaRPr lang="en-US" sz="127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90" y="830542"/>
            <a:ext cx="680750" cy="40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440" y="1309066"/>
            <a:ext cx="777821" cy="777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777" y="2097917"/>
            <a:ext cx="454918" cy="454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403" y="2606933"/>
            <a:ext cx="667667" cy="636884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93" y="3239551"/>
            <a:ext cx="659893" cy="557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305" y="5571046"/>
            <a:ext cx="820623" cy="528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4600" y="6235195"/>
            <a:ext cx="532632" cy="532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166" y="3865701"/>
            <a:ext cx="804318" cy="7600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6403" y="4763978"/>
            <a:ext cx="760081" cy="760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90" y="112285"/>
            <a:ext cx="574897" cy="574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03664" y="1697977"/>
            <a:ext cx="1312866" cy="487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5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2" y="2159001"/>
            <a:ext cx="7591096" cy="271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2295525"/>
            <a:ext cx="4941159" cy="21764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Growing larger stuff in migration traps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264" y="1228044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Resonance trapping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264" y="51956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Mars-mass </a:t>
            </a:r>
            <a:r>
              <a:rPr lang="en-US" sz="1800" dirty="0" err="1" smtClean="0">
                <a:latin typeface="Helvetica" charset="0"/>
                <a:ea typeface="Helvetica" charset="0"/>
                <a:cs typeface="Helvetica" charset="0"/>
              </a:rPr>
              <a:t>protoplanets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 added at migration trap</a:t>
            </a:r>
          </a:p>
          <a:p>
            <a:pPr algn="ctr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Resonance broken by N-body interaction, that disturbs the resonance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339" y="6436568"/>
            <a:ext cx="2084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Sandor, Lyra &amp;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Dullemond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 (2011)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00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781680" y="459216"/>
            <a:ext cx="8882003" cy="70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Orbital migration of interacting planets </a:t>
            </a:r>
          </a:p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in a radiative evolutionary model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67381" y="1443866"/>
            <a:ext cx="8060022" cy="102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Combines </a:t>
            </a:r>
          </a:p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migration + N-body + </a:t>
            </a:r>
            <a:r>
              <a:rPr lang="en-US" sz="1451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photoevaporation</a:t>
            </a: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+ turbulence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modelled as stochastic forcing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(Laughlin et al. 2004, </a:t>
            </a:r>
            <a:r>
              <a:rPr lang="en-US" sz="1451" dirty="0" err="1">
                <a:latin typeface="Helvetica" charset="0"/>
                <a:ea typeface="Helvetica" charset="0"/>
                <a:cs typeface="Helvetica" charset="0"/>
              </a:rPr>
              <a:t>Ogihara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et al. 2007)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488981" y="1369010"/>
            <a:ext cx="5083039" cy="1258164"/>
          </a:xfrm>
          <a:prstGeom prst="rect">
            <a:avLst/>
          </a:prstGeom>
          <a:noFill/>
          <a:ln w="72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670849" y="6534103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smtClean="0"/>
              <a:t>Horn, Lyra, Mac Low &amp; </a:t>
            </a:r>
            <a:r>
              <a:rPr lang="en-US" sz="1179" dirty="0" err="1" smtClean="0"/>
              <a:t>Sándor</a:t>
            </a:r>
            <a:r>
              <a:rPr lang="en-US" sz="1179" dirty="0" smtClean="0"/>
              <a:t> </a:t>
            </a:r>
            <a:r>
              <a:rPr lang="en-US" sz="1179" dirty="0"/>
              <a:t>(2012)</a:t>
            </a:r>
          </a:p>
        </p:txBody>
      </p:sp>
      <p:pic>
        <p:nvPicPr>
          <p:cNvPr id="2" name="Picture 1" descr="hor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0" y="3032321"/>
            <a:ext cx="4430924" cy="3437002"/>
          </a:xfrm>
          <a:prstGeom prst="rect">
            <a:avLst/>
          </a:prstGeom>
        </p:spPr>
      </p:pic>
      <p:pic>
        <p:nvPicPr>
          <p:cNvPr id="3" name="Picture 2" descr="hor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98" y="3032321"/>
            <a:ext cx="4284091" cy="33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6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781680" y="459216"/>
            <a:ext cx="8882003" cy="70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Orbital migration of interacting planets </a:t>
            </a:r>
          </a:p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in a radiative evolutionary model</a:t>
            </a:r>
          </a:p>
        </p:txBody>
      </p:sp>
      <p:sp>
        <p:nvSpPr>
          <p:cNvPr id="36866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3201073" y="1443866"/>
            <a:ext cx="6077766" cy="456048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pic>
        <p:nvPicPr>
          <p:cNvPr id="2" name="Brandon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8383" y="1356053"/>
            <a:ext cx="6541300" cy="4905975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70849" y="6534103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smtClean="0"/>
              <a:t>Horn, Lyra, Mac Low &amp; </a:t>
            </a:r>
            <a:r>
              <a:rPr lang="en-US" sz="1179" dirty="0" err="1" smtClean="0"/>
              <a:t>Sándor</a:t>
            </a:r>
            <a:r>
              <a:rPr lang="en-US" sz="1179" dirty="0" smtClean="0"/>
              <a:t> </a:t>
            </a:r>
            <a:r>
              <a:rPr lang="en-US" sz="1179" dirty="0"/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462048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86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black holes, and migration traps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77493" y="1612196"/>
            <a:ext cx="4259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 smtClean="0"/>
              <a:t>Protoplanets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 stellar mass black holes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Protoplanetary disk </a:t>
            </a:r>
            <a:r>
              <a:rPr lang="en-US" sz="2800" dirty="0" smtClean="0">
                <a:sym typeface="Wingdings"/>
              </a:rPr>
              <a:t> SMBH accretion disk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Black holes can migrate too!  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MIGRATION TRAPS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12" y="1406752"/>
            <a:ext cx="6073860" cy="3954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736741"/>
            <a:ext cx="1074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Result </a:t>
            </a:r>
            <a:r>
              <a:rPr lang="en-US" sz="2400" smtClean="0">
                <a:sym typeface="Wingdings"/>
              </a:rPr>
              <a:t>  lots of black hole mergers, making bigger and bigger black holes?!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0189029" y="6352143"/>
            <a:ext cx="154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McKernan</a:t>
            </a:r>
            <a:r>
              <a:rPr lang="en-US" dirty="0" smtClean="0">
                <a:solidFill>
                  <a:srgbClr val="7030A0"/>
                </a:solidFill>
              </a:rPr>
              <a:t>+ 12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calculation: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50513"/>
            <a:ext cx="8229600" cy="4525963"/>
          </a:xfrm>
        </p:spPr>
        <p:txBody>
          <a:bodyPr/>
          <a:lstStyle/>
          <a:p>
            <a:r>
              <a:rPr lang="en-US" sz="2400" dirty="0"/>
              <a:t>Surface density gradient</a:t>
            </a:r>
          </a:p>
          <a:p>
            <a:endParaRPr lang="en-US" sz="2400" dirty="0"/>
          </a:p>
          <a:p>
            <a:r>
              <a:rPr lang="en-US" sz="2400" dirty="0"/>
              <a:t>Temperature gradient</a:t>
            </a:r>
          </a:p>
          <a:p>
            <a:endParaRPr lang="en-US" sz="2400" dirty="0"/>
          </a:p>
          <a:p>
            <a:r>
              <a:rPr lang="en-US" sz="2400" dirty="0"/>
              <a:t>Entropy gradient</a:t>
            </a:r>
          </a:p>
          <a:p>
            <a:r>
              <a:rPr lang="en-US" sz="2400" dirty="0"/>
              <a:t>Scale height 			</a:t>
            </a:r>
            <a:r>
              <a:rPr lang="en-US" sz="2400" i="1" dirty="0" smtClean="0"/>
              <a:t>h/r</a:t>
            </a:r>
            <a:endParaRPr lang="en-US" sz="2400" i="1" dirty="0"/>
          </a:p>
          <a:p>
            <a:r>
              <a:rPr lang="en-US" sz="2400" dirty="0"/>
              <a:t>Optical depth</a:t>
            </a:r>
            <a:r>
              <a:rPr lang="en-US" dirty="0" smtClean="0"/>
              <a:t>		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652619" y="1317945"/>
          <a:ext cx="1164922" cy="57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3" imgW="723900" imgH="355600" progId="Equation.3">
                  <p:embed/>
                </p:oleObj>
              </mc:Choice>
              <mc:Fallback>
                <p:oleObj name="Equation" r:id="rId3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619" y="1317945"/>
                        <a:ext cx="1164922" cy="57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586053" y="2219802"/>
          <a:ext cx="1163809" cy="57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5" imgW="723900" imgH="355600" progId="Equation.3">
                  <p:embed/>
                </p:oleObj>
              </mc:Choice>
              <mc:Fallback>
                <p:oleObj name="Equation" r:id="rId5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053" y="2219802"/>
                        <a:ext cx="1163809" cy="57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345603" y="3157208"/>
          <a:ext cx="1783372" cy="3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7" imgW="965200" imgH="190500" progId="Equation.3">
                  <p:embed/>
                </p:oleObj>
              </mc:Choice>
              <mc:Fallback>
                <p:oleObj name="Equation" r:id="rId7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603" y="3157208"/>
                        <a:ext cx="1783372" cy="35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28618" y="6361117"/>
            <a:ext cx="246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Paardekooper</a:t>
            </a:r>
            <a:r>
              <a:rPr lang="en-US" sz="2400" dirty="0"/>
              <a:t>+ 10</a:t>
            </a:r>
          </a:p>
        </p:txBody>
      </p:sp>
    </p:spTree>
    <p:extLst>
      <p:ext uri="{BB962C8B-B14F-4D97-AF65-F5344CB8AC3E}">
        <p14:creationId xmlns:p14="http://schemas.microsoft.com/office/powerpoint/2010/main" val="3847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calculation: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50513"/>
            <a:ext cx="8229600" cy="4525963"/>
          </a:xfrm>
        </p:spPr>
        <p:txBody>
          <a:bodyPr/>
          <a:lstStyle/>
          <a:p>
            <a:r>
              <a:rPr lang="en-US" sz="2400" dirty="0"/>
              <a:t>Surface density gradient</a:t>
            </a:r>
          </a:p>
          <a:p>
            <a:endParaRPr lang="en-US" sz="2400" dirty="0"/>
          </a:p>
          <a:p>
            <a:r>
              <a:rPr lang="en-US" sz="2400" dirty="0"/>
              <a:t>Temperature gradient</a:t>
            </a:r>
          </a:p>
          <a:p>
            <a:endParaRPr lang="en-US" sz="2400" dirty="0"/>
          </a:p>
          <a:p>
            <a:r>
              <a:rPr lang="en-US" sz="2400" dirty="0"/>
              <a:t>Entropy gradient</a:t>
            </a:r>
          </a:p>
          <a:p>
            <a:r>
              <a:rPr lang="en-US" sz="2400" dirty="0"/>
              <a:t>Scale height 			</a:t>
            </a:r>
            <a:r>
              <a:rPr lang="en-US" sz="2400" i="1" dirty="0" smtClean="0"/>
              <a:t>h/r</a:t>
            </a:r>
            <a:endParaRPr lang="en-US" sz="2400" i="1" dirty="0"/>
          </a:p>
          <a:p>
            <a:r>
              <a:rPr lang="en-US" sz="2400" dirty="0"/>
              <a:t>Optical depth</a:t>
            </a:r>
            <a:r>
              <a:rPr lang="en-US" dirty="0" smtClean="0"/>
              <a:t>		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8037321" y="3699707"/>
          <a:ext cx="1873865" cy="81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Equation" r:id="rId3" imgW="939800" imgH="406400" progId="Equation.3">
                  <p:embed/>
                </p:oleObj>
              </mc:Choice>
              <mc:Fallback>
                <p:oleObj name="Equation" r:id="rId3" imgW="939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7321" y="3699707"/>
                        <a:ext cx="1873865" cy="81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655915" y="5719539"/>
          <a:ext cx="2968101" cy="68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Equation" r:id="rId5" imgW="1536700" imgH="342900" progId="Equation.3">
                  <p:embed/>
                </p:oleObj>
              </mc:Choice>
              <mc:Fallback>
                <p:oleObj name="Equation" r:id="rId5" imgW="1536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5915" y="5719539"/>
                        <a:ext cx="2968101" cy="685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3655914" y="4802668"/>
          <a:ext cx="4044148" cy="65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Equation" r:id="rId7" imgW="2133600" imgH="342900" progId="Equation.3">
                  <p:embed/>
                </p:oleObj>
              </mc:Choice>
              <mc:Fallback>
                <p:oleObj name="Equation" r:id="rId7" imgW="21336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5914" y="4802668"/>
                        <a:ext cx="4044148" cy="650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652619" y="1317945"/>
          <a:ext cx="1164922" cy="57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Equation" r:id="rId9" imgW="723900" imgH="355600" progId="Equation.3">
                  <p:embed/>
                </p:oleObj>
              </mc:Choice>
              <mc:Fallback>
                <p:oleObj name="Equation" r:id="rId9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619" y="1317945"/>
                        <a:ext cx="1164922" cy="57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586053" y="2219802"/>
          <a:ext cx="1163809" cy="57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Equation" r:id="rId11" imgW="723900" imgH="355600" progId="Equation.3">
                  <p:embed/>
                </p:oleObj>
              </mc:Choice>
              <mc:Fallback>
                <p:oleObj name="Equation" r:id="rId11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053" y="2219802"/>
                        <a:ext cx="1163809" cy="57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345603" y="3157208"/>
          <a:ext cx="1783372" cy="3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Equation" r:id="rId13" imgW="965200" imgH="190500" progId="Equation.3">
                  <p:embed/>
                </p:oleObj>
              </mc:Choice>
              <mc:Fallback>
                <p:oleObj name="Equation" r:id="rId13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603" y="3157208"/>
                        <a:ext cx="1783372" cy="35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92244" y="6045101"/>
            <a:ext cx="2461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Paardekooper</a:t>
            </a:r>
            <a:r>
              <a:rPr lang="en-US" sz="2400" dirty="0"/>
              <a:t>+ </a:t>
            </a:r>
            <a:r>
              <a:rPr lang="en-US" sz="2400" dirty="0" smtClean="0"/>
              <a:t>10</a:t>
            </a:r>
          </a:p>
          <a:p>
            <a:r>
              <a:rPr lang="en-US" sz="2400" dirty="0" smtClean="0"/>
              <a:t>Lyra+ 10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9651" y="5257874"/>
            <a:ext cx="139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Torques: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8995" y="5414811"/>
            <a:ext cx="161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  <a:r>
              <a:rPr lang="en-US" sz="2400" dirty="0"/>
              <a:t> = </a:t>
            </a:r>
            <a:r>
              <a:rPr lang="en-US" sz="2400" dirty="0" err="1"/>
              <a:t>t</a:t>
            </a:r>
            <a:r>
              <a:rPr lang="en-US" sz="2400" baseline="-25000" dirty="0" err="1"/>
              <a:t>rad</a:t>
            </a:r>
            <a:r>
              <a:rPr lang="en-US" sz="2400" dirty="0" err="1"/>
              <a:t>/t</a:t>
            </a:r>
            <a:r>
              <a:rPr lang="en-US" sz="2400" baseline="-25000" dirty="0" err="1"/>
              <a:t>dyn</a:t>
            </a:r>
            <a:endParaRPr lang="en-US" sz="24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7906754" y="3508818"/>
            <a:ext cx="2304046" cy="129385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40954" y="3126398"/>
            <a:ext cx="138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torque:</a:t>
            </a:r>
          </a:p>
        </p:txBody>
      </p:sp>
    </p:spTree>
    <p:extLst>
      <p:ext uri="{BB962C8B-B14F-4D97-AF65-F5344CB8AC3E}">
        <p14:creationId xmlns:p14="http://schemas.microsoft.com/office/powerpoint/2010/main" val="31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disk models</a:t>
            </a:r>
            <a:endParaRPr lang="en-US" dirty="0"/>
          </a:p>
        </p:txBody>
      </p:sp>
      <p:pic>
        <p:nvPicPr>
          <p:cNvPr id="4" name="Picture 3" descr="comparediskmode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95" y="1380975"/>
            <a:ext cx="5703760" cy="481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070" y="6328670"/>
            <a:ext cx="235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Sirko</a:t>
            </a:r>
            <a:r>
              <a:rPr lang="en-US" dirty="0">
                <a:solidFill>
                  <a:srgbClr val="0000FF"/>
                </a:solidFill>
              </a:rPr>
              <a:t> &amp; Goodman 2003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4723" y="6328670"/>
            <a:ext cx="359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Thompson, </a:t>
            </a:r>
            <a:r>
              <a:rPr lang="en-US" dirty="0" err="1">
                <a:solidFill>
                  <a:srgbClr val="FF0000"/>
                </a:solidFill>
              </a:rPr>
              <a:t>Quataert</a:t>
            </a:r>
            <a:r>
              <a:rPr lang="en-US" dirty="0">
                <a:solidFill>
                  <a:srgbClr val="FF0000"/>
                </a:solidFill>
              </a:rPr>
              <a:t> &amp; Murray 2005</a:t>
            </a:r>
          </a:p>
        </p:txBody>
      </p:sp>
    </p:spTree>
    <p:extLst>
      <p:ext uri="{BB962C8B-B14F-4D97-AF65-F5344CB8AC3E}">
        <p14:creationId xmlns:p14="http://schemas.microsoft.com/office/powerpoint/2010/main" val="13971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dirty="0"/>
              <a:t>Migration Traps: a simple example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301" y="1568767"/>
            <a:ext cx="6553199" cy="493096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6023200" y="6023333"/>
            <a:ext cx="2025200" cy="47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/>
              <a:t>RADIUS</a:t>
            </a:r>
          </a:p>
        </p:txBody>
      </p:sp>
      <p:sp>
        <p:nvSpPr>
          <p:cNvPr id="89" name="Shape 89"/>
          <p:cNvSpPr txBox="1"/>
          <p:nvPr/>
        </p:nvSpPr>
        <p:spPr>
          <a:xfrm rot="-5400000">
            <a:off x="2427100" y="3653633"/>
            <a:ext cx="1826800" cy="47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/>
              <a:t>TORQUE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367" y="3453667"/>
            <a:ext cx="21717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5758433" y="3245200"/>
            <a:ext cx="410400" cy="36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000"/>
              <a:t>+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8648900" y="3741967"/>
            <a:ext cx="476400" cy="59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40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313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S&amp;G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90" y="1417638"/>
            <a:ext cx="4492691" cy="3369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712" y="6122683"/>
            <a:ext cx="6461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Sirko</a:t>
            </a:r>
            <a:r>
              <a:rPr lang="en-US" sz="2500" dirty="0"/>
              <a:t> &amp; Goodman 2003 disk model:  </a:t>
            </a:r>
            <a:r>
              <a:rPr lang="en-US" sz="2500" dirty="0">
                <a:solidFill>
                  <a:srgbClr val="FF0000"/>
                </a:solidFill>
              </a:rPr>
              <a:t>TWO TRAPS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78442" y="5731857"/>
            <a:ext cx="3118161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24.5 and 331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587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S&amp;G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90" y="1417638"/>
            <a:ext cx="4492691" cy="3369518"/>
          </a:xfrm>
          <a:prstGeom prst="rect">
            <a:avLst/>
          </a:prstGeom>
        </p:spPr>
      </p:pic>
      <p:pic>
        <p:nvPicPr>
          <p:cNvPr id="5" name="Picture 4" descr="torque_a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16" y="1450206"/>
            <a:ext cx="4277894" cy="3322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5936" y="5373502"/>
            <a:ext cx="10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6193169" y="4796638"/>
            <a:ext cx="803313" cy="3287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712" y="6122683"/>
            <a:ext cx="6461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Sirko</a:t>
            </a:r>
            <a:r>
              <a:rPr lang="en-US" sz="2500" dirty="0"/>
              <a:t> &amp; Goodman 2003 disk model:  </a:t>
            </a:r>
            <a:r>
              <a:rPr lang="en-US" sz="2500" dirty="0">
                <a:solidFill>
                  <a:srgbClr val="FF0000"/>
                </a:solidFill>
              </a:rPr>
              <a:t>TWO TRAPS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442" y="5731857"/>
            <a:ext cx="3118161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24.5 and 331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337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543" y="20050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elvetica" charset="0"/>
                <a:ea typeface="Helvetica" charset="0"/>
                <a:cs typeface="Helvetica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69" y="2596076"/>
            <a:ext cx="11296641" cy="3422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LIGO BH Masses:</a:t>
            </a:r>
          </a:p>
          <a:p>
            <a:pPr marL="0" indent="0">
              <a:buNone/>
            </a:pPr>
            <a:endParaRPr lang="en-US" sz="3200" dirty="0"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GW150914: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36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29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M</a:t>
            </a:r>
            <a:r>
              <a:rPr lang="en-US" sz="32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 smtClean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LVT151012: 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23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13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 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GW151226: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14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and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7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GW170104: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31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and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19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endParaRPr lang="en-US" sz="3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5" name="Picture 2" descr="IGO’s gravitational-wave signals are converted into sounds. Listen to the 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11" y="569857"/>
            <a:ext cx="5020899" cy="2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5131" y="4102722"/>
            <a:ext cx="5967211" cy="156966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Large masses + misaligned spins challenge stellar evolution-based BH-BH merger theories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54190" y="5951885"/>
            <a:ext cx="5566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7030A0"/>
                </a:solidFill>
              </a:rPr>
              <a:t>We need a new theory!</a:t>
            </a:r>
            <a:endParaRPr lang="en-US" sz="4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TQM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563201"/>
            <a:ext cx="4509761" cy="3382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5936" y="5373502"/>
            <a:ext cx="10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</a:t>
            </a:r>
          </a:p>
        </p:txBody>
      </p:sp>
      <p:pic>
        <p:nvPicPr>
          <p:cNvPr id="4" name="Picture 3" descr="torque_a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96" y="1671761"/>
            <a:ext cx="4141022" cy="327376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6193169" y="4796638"/>
            <a:ext cx="803313" cy="3287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58" y="6041138"/>
            <a:ext cx="78908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Thompson </a:t>
            </a:r>
            <a:r>
              <a:rPr lang="en-US" sz="2500" dirty="0" err="1"/>
              <a:t>Quataert</a:t>
            </a:r>
            <a:r>
              <a:rPr lang="en-US" sz="2500" dirty="0"/>
              <a:t> &amp; Murray 2005 disk model:  </a:t>
            </a:r>
            <a:r>
              <a:rPr lang="en-US" sz="2500" dirty="0">
                <a:solidFill>
                  <a:srgbClr val="FF0000"/>
                </a:solidFill>
              </a:rPr>
              <a:t>ONE TRAP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68484" y="5871861"/>
            <a:ext cx="138531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smtClean="0"/>
              <a:t>245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012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Traps (maybe) exist.  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3-D N-body modeling of migrating BHs</a:t>
            </a:r>
          </a:p>
          <a:p>
            <a:r>
              <a:rPr lang="en-US" sz="4000" dirty="0" smtClean="0"/>
              <a:t>1-D static disk based on </a:t>
            </a:r>
            <a:r>
              <a:rPr lang="en-US" sz="4000" dirty="0" err="1" smtClean="0">
                <a:solidFill>
                  <a:srgbClr val="115FC9"/>
                </a:solidFill>
              </a:rPr>
              <a:t>Sirko</a:t>
            </a:r>
            <a:r>
              <a:rPr lang="en-US" sz="4000" dirty="0" smtClean="0">
                <a:solidFill>
                  <a:srgbClr val="115FC9"/>
                </a:solidFill>
              </a:rPr>
              <a:t> &amp; Goodman 2003</a:t>
            </a:r>
          </a:p>
          <a:p>
            <a:r>
              <a:rPr lang="en-US" sz="4000" dirty="0" smtClean="0"/>
              <a:t>Examine migration of single and multiple objects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33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of a single object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9746" r="10719" b="37552"/>
          <a:stretch/>
        </p:blipFill>
        <p:spPr>
          <a:xfrm>
            <a:off x="1219200" y="1029059"/>
            <a:ext cx="6593114" cy="5692416"/>
          </a:xfrm>
        </p:spPr>
      </p:pic>
      <p:sp>
        <p:nvSpPr>
          <p:cNvPr id="6" name="TextBox 5"/>
          <p:cNvSpPr txBox="1"/>
          <p:nvPr/>
        </p:nvSpPr>
        <p:spPr>
          <a:xfrm>
            <a:off x="8193314" y="1275915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One 30 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00" dirty="0" smtClean="0"/>
              <a:t> BH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Different starting radii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M</a:t>
            </a:r>
            <a:r>
              <a:rPr lang="en-US" sz="3600" baseline="-25000" dirty="0" smtClean="0"/>
              <a:t>SMBH</a:t>
            </a:r>
            <a:r>
              <a:rPr lang="en-US" sz="3600" dirty="0" smtClean="0"/>
              <a:t> = 10</a:t>
            </a:r>
            <a:r>
              <a:rPr lang="en-US" sz="3600" baseline="30000" dirty="0" smtClean="0"/>
              <a:t>8 </a:t>
            </a:r>
            <a:r>
              <a:rPr lang="en-US" sz="3600" dirty="0" smtClean="0"/>
              <a:t>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600" baseline="-25000" dirty="0">
              <a:latin typeface="Wingdings 2" charset="2"/>
              <a:ea typeface="Wingdings 2" charset="2"/>
              <a:cs typeface="Wingdings 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600" y="3875267"/>
            <a:ext cx="28231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Predicted traps:</a:t>
            </a:r>
          </a:p>
          <a:p>
            <a:r>
              <a:rPr lang="en-US" sz="3200" dirty="0" smtClean="0"/>
              <a:t>331 </a:t>
            </a:r>
            <a:r>
              <a:rPr lang="en-US" sz="3200" dirty="0" err="1" smtClean="0"/>
              <a:t>R</a:t>
            </a:r>
            <a:r>
              <a:rPr lang="en-US" sz="3200" baseline="-25000" dirty="0" err="1" smtClean="0"/>
              <a:t>g</a:t>
            </a:r>
            <a:endParaRPr lang="en-US" sz="3200" baseline="-25000" dirty="0" smtClean="0"/>
          </a:p>
          <a:p>
            <a:r>
              <a:rPr lang="en-US" sz="3200" dirty="0" smtClean="0"/>
              <a:t>25 </a:t>
            </a:r>
            <a:r>
              <a:rPr lang="en-US" sz="3200" dirty="0" err="1" smtClean="0"/>
              <a:t>R</a:t>
            </a:r>
            <a:r>
              <a:rPr lang="en-US" sz="3200" baseline="-25000" dirty="0" err="1" smtClean="0"/>
              <a:t>g</a:t>
            </a:r>
            <a:endParaRPr lang="en-US" sz="3200" baseline="-250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7692571" y="4426857"/>
            <a:ext cx="1045029" cy="23324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16371" y="5169132"/>
            <a:ext cx="1181103" cy="505954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21812" y="3485241"/>
            <a:ext cx="28445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Orbital Radius (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and merger of two objects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7959" y="1458459"/>
            <a:ext cx="43397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50 M</a:t>
            </a:r>
            <a:r>
              <a:rPr lang="en-US" sz="44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4400" dirty="0" smtClean="0"/>
              <a:t> BH and 30 </a:t>
            </a:r>
            <a:r>
              <a:rPr lang="en-US" sz="4400" smtClean="0"/>
              <a:t>M</a:t>
            </a:r>
            <a:r>
              <a:rPr lang="en-US" sz="4400" baseline="-2500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4400" smtClean="0"/>
              <a:t> BH</a:t>
            </a:r>
          </a:p>
          <a:p>
            <a:pPr marL="285750" indent="-285750">
              <a:buFont typeface="Arial" charset="0"/>
              <a:buChar char="•"/>
            </a:pPr>
            <a:endParaRPr lang="en-US" sz="4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Form a binary upon reaching trap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90" y="3755611"/>
            <a:ext cx="4486686" cy="2499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89" y="1198793"/>
            <a:ext cx="4486686" cy="2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9747" r="8992" b="36884"/>
          <a:stretch/>
        </p:blipFill>
        <p:spPr>
          <a:xfrm>
            <a:off x="1513114" y="1255712"/>
            <a:ext cx="6207762" cy="5283200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033486" y="2452914"/>
            <a:ext cx="2627085" cy="275772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321585">
            <a:off x="3439886" y="2612574"/>
            <a:ext cx="138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migration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705600" y="3138038"/>
            <a:ext cx="1436914" cy="142191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56753" y="2916745"/>
            <a:ext cx="3290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Binary forms here!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2728686"/>
            <a:ext cx="609600" cy="551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9413" r="5107" b="36885"/>
          <a:stretch/>
        </p:blipFill>
        <p:spPr>
          <a:xfrm>
            <a:off x="-153957" y="795677"/>
            <a:ext cx="8024328" cy="6008914"/>
          </a:xfrm>
        </p:spPr>
      </p:pic>
      <p:sp>
        <p:nvSpPr>
          <p:cNvPr id="6" name="TextBox 5"/>
          <p:cNvSpPr txBox="1"/>
          <p:nvPr/>
        </p:nvSpPr>
        <p:spPr>
          <a:xfrm>
            <a:off x="4296228" y="230777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Hill Radius (~2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9747" r="8992" b="36884"/>
          <a:stretch/>
        </p:blipFill>
        <p:spPr>
          <a:xfrm>
            <a:off x="8318649" y="315012"/>
            <a:ext cx="2586873" cy="2201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6136" y="2656113"/>
            <a:ext cx="3947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Binary forms, orbit becomes eccentric</a:t>
            </a:r>
          </a:p>
          <a:p>
            <a:endParaRPr lang="en-US" sz="3600" dirty="0" smtClean="0">
              <a:solidFill>
                <a:srgbClr val="7030A0"/>
              </a:solidFill>
            </a:endParaRPr>
          </a:p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Gas torques tug and perturb the orbit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7292" y="957755"/>
            <a:ext cx="223157" cy="192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center of mass frame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8745" r="8992" b="37219"/>
          <a:stretch/>
        </p:blipFill>
        <p:spPr>
          <a:xfrm>
            <a:off x="3381828" y="1155592"/>
            <a:ext cx="6183087" cy="5503626"/>
          </a:xfrm>
        </p:spPr>
      </p:pic>
      <p:sp>
        <p:nvSpPr>
          <p:cNvPr id="6" name="TextBox 5"/>
          <p:cNvSpPr txBox="1"/>
          <p:nvPr/>
        </p:nvSpPr>
        <p:spPr>
          <a:xfrm>
            <a:off x="9826171" y="1886857"/>
            <a:ext cx="1061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BH 1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BH 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4915" y="4109882"/>
            <a:ext cx="2138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Center of Mass</a:t>
            </a: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92687" y="3802743"/>
            <a:ext cx="3033484" cy="845748"/>
            <a:chOff x="6792687" y="3802743"/>
            <a:chExt cx="3033484" cy="845748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792687" y="4648491"/>
              <a:ext cx="3033484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807202" y="3802743"/>
              <a:ext cx="0" cy="845748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66057" y="1843314"/>
            <a:ext cx="304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Orbital eccentricity </a:t>
            </a:r>
            <a:endParaRPr lang="en-US" sz="28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06185" y="1829959"/>
            <a:ext cx="7259" cy="4636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4116" y="2751389"/>
            <a:ext cx="29572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Orbital energy lost to gas (which we do not track)</a:t>
            </a:r>
          </a:p>
          <a:p>
            <a:endParaRPr lang="en-US" sz="2800" dirty="0"/>
          </a:p>
          <a:p>
            <a:r>
              <a:rPr lang="en-US" sz="2800" dirty="0" smtClean="0"/>
              <a:t>Eventually plunging orbits cause merger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Worst Case scenario!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876425"/>
            <a:ext cx="5308586" cy="3474934"/>
          </a:xfrm>
        </p:spPr>
        <p:txBody>
          <a:bodyPr>
            <a:noAutofit/>
          </a:bodyPr>
          <a:lstStyle/>
          <a:p>
            <a:r>
              <a:rPr lang="en-US" sz="3600" dirty="0" smtClean="0"/>
              <a:t>Physics not included*:</a:t>
            </a:r>
          </a:p>
          <a:p>
            <a:pPr lvl="1"/>
            <a:r>
              <a:rPr lang="en-US" sz="3200" dirty="0" smtClean="0"/>
              <a:t>Gas drag</a:t>
            </a:r>
          </a:p>
          <a:p>
            <a:pPr lvl="1"/>
            <a:r>
              <a:rPr lang="en-US" sz="3200" dirty="0" smtClean="0"/>
              <a:t>GW energy losses</a:t>
            </a:r>
          </a:p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Both will speed up the merger!</a:t>
            </a:r>
            <a:endParaRPr lang="en-US" sz="36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8745" r="8992" b="37219"/>
          <a:stretch/>
        </p:blipFill>
        <p:spPr>
          <a:xfrm>
            <a:off x="6743686" y="795676"/>
            <a:ext cx="5118113" cy="4555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4721" y="5644807"/>
            <a:ext cx="333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*among many many other effects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LIGO</a:t>
            </a:r>
            <a:r>
              <a:rPr lang="en-US" sz="3600" dirty="0" smtClean="0"/>
              <a:t>: Provides explanation for large masses</a:t>
            </a:r>
          </a:p>
          <a:p>
            <a:endParaRPr lang="en-US" sz="3600" dirty="0" smtClean="0"/>
          </a:p>
          <a:p>
            <a:r>
              <a:rPr lang="en-US" sz="3600" dirty="0" smtClean="0">
                <a:solidFill>
                  <a:srgbClr val="7030A0"/>
                </a:solidFill>
              </a:rPr>
              <a:t>LISA</a:t>
            </a:r>
            <a:r>
              <a:rPr lang="en-US" sz="3600" dirty="0" smtClean="0"/>
              <a:t>: runaway growth in disk creates an IMBH (10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-10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00" dirty="0" smtClean="0"/>
              <a:t>), if merge with SMBH we get an</a:t>
            </a:r>
            <a:r>
              <a:rPr lang="en-US" sz="3600" dirty="0" smtClean="0">
                <a:sym typeface="Wingdings"/>
              </a:rPr>
              <a:t> EMRI</a:t>
            </a:r>
          </a:p>
          <a:p>
            <a:endParaRPr lang="en-US" sz="3600" dirty="0" smtClean="0">
              <a:sym typeface="Wingdings"/>
            </a:endParaRPr>
          </a:p>
          <a:p>
            <a:r>
              <a:rPr lang="en-US" sz="3600" dirty="0" smtClean="0">
                <a:solidFill>
                  <a:srgbClr val="7030A0"/>
                </a:solidFill>
                <a:sym typeface="Wingdings"/>
              </a:rPr>
              <a:t>EM</a:t>
            </a:r>
            <a:r>
              <a:rPr lang="en-US" sz="3600" dirty="0" smtClean="0">
                <a:sym typeface="Wingdings"/>
              </a:rPr>
              <a:t> Counterparts…  the AGN wins (but! target next searches on AGN instead of galaxies for improved efficiency!)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62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459"/>
            <a:ext cx="6332692" cy="2288041"/>
          </a:xfrm>
        </p:spPr>
        <p:txBody>
          <a:bodyPr/>
          <a:lstStyle/>
          <a:p>
            <a:r>
              <a:rPr lang="en-US" dirty="0" smtClean="0"/>
              <a:t>Migration traps may exist in AGN disks</a:t>
            </a:r>
          </a:p>
          <a:p>
            <a:r>
              <a:rPr lang="en-US" dirty="0" smtClean="0"/>
              <a:t>Compact objects can grow and merge quickly in the traps (LIGO sources)</a:t>
            </a:r>
          </a:p>
          <a:p>
            <a:r>
              <a:rPr lang="en-US" dirty="0" smtClean="0"/>
              <a:t>Growth can result in IMBH!</a:t>
            </a:r>
          </a:p>
          <a:p>
            <a:endParaRPr lang="en-US" dirty="0"/>
          </a:p>
        </p:txBody>
      </p:sp>
      <p:pic>
        <p:nvPicPr>
          <p:cNvPr id="5" name="Picture 2" descr="mage result for planetary di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92" y="651461"/>
            <a:ext cx="4565058" cy="24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7100" y="32684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250871"/>
            <a:ext cx="10426700" cy="228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 &gt; 2 bodies</a:t>
            </a:r>
          </a:p>
          <a:p>
            <a:r>
              <a:rPr lang="en-US" dirty="0" smtClean="0"/>
              <a:t>Actual hydro simulations</a:t>
            </a:r>
          </a:p>
          <a:p>
            <a:r>
              <a:rPr lang="en-US" dirty="0" smtClean="0"/>
              <a:t>Modify torque prescription to include retrograde orbiters, </a:t>
            </a:r>
            <a:r>
              <a:rPr lang="en-US" dirty="0"/>
              <a:t>multiple orbiters </a:t>
            </a:r>
            <a:r>
              <a:rPr lang="en-US" dirty="0" smtClean="0"/>
              <a:t>, feedback from BH accretion, ++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Diversion: Let’s talk about planets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6" name="Picture 2" descr="mage result for planetary di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1" y="2606611"/>
            <a:ext cx="5996471" cy="32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6928" y="1615157"/>
            <a:ext cx="7459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Planets impact the gas dynamics in their parental disk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0842" y="2233520"/>
            <a:ext cx="4575421" cy="40034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78762" y="6586126"/>
            <a:ext cx="837089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2009)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8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1122" y="1513364"/>
            <a:ext cx="8432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Planet-disk </a:t>
            </a:r>
            <a:r>
              <a:rPr lang="en-US" sz="2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interaction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leads to </a:t>
            </a:r>
            <a:r>
              <a:rPr lang="en-US" sz="2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angular momentum exchange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(migration)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Diversion: Let’s talk about planets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MOVIE2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4100" y="2298700"/>
            <a:ext cx="3606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1" y="945969"/>
            <a:ext cx="7286601" cy="50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105233" y="6316264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err="1" smtClean="0"/>
              <a:t>Paardekooper</a:t>
            </a:r>
            <a:r>
              <a:rPr lang="en-US" sz="1179" dirty="0" smtClean="0"/>
              <a:t> &amp; </a:t>
            </a:r>
            <a:r>
              <a:rPr lang="en-US" sz="1179" dirty="0" err="1" smtClean="0"/>
              <a:t>Mellema</a:t>
            </a:r>
            <a:r>
              <a:rPr lang="en-US" sz="1179" dirty="0" smtClean="0"/>
              <a:t> (2006)</a:t>
            </a:r>
          </a:p>
          <a:p>
            <a:pPr algn="ctr"/>
            <a:r>
              <a:rPr lang="en-US" sz="1179" dirty="0" err="1" smtClean="0"/>
              <a:t>Kley</a:t>
            </a:r>
            <a:r>
              <a:rPr lang="en-US" sz="1179" dirty="0" smtClean="0"/>
              <a:t> </a:t>
            </a:r>
            <a:r>
              <a:rPr lang="en-US" sz="1179" dirty="0"/>
              <a:t>&amp; </a:t>
            </a:r>
            <a:r>
              <a:rPr lang="en-US" sz="1179" dirty="0" err="1"/>
              <a:t>Crida</a:t>
            </a:r>
            <a:r>
              <a:rPr lang="en-US" sz="1179" dirty="0"/>
              <a:t> (2008)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195362" y="2392093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8572523" y="2236622"/>
            <a:ext cx="3034564" cy="1777840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Migration – Thermodynamics matter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66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11" y="1770643"/>
            <a:ext cx="8796084" cy="304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39365" y="1356053"/>
            <a:ext cx="4940524" cy="10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Disks evolve in time, due to </a:t>
            </a:r>
          </a:p>
          <a:p>
            <a:pPr algn="ctr">
              <a:lnSpc>
                <a:spcPct val="116000"/>
              </a:lnSpc>
            </a:pPr>
            <a:r>
              <a:rPr lang="en-US" sz="1451" dirty="0" err="1">
                <a:latin typeface="Helvetica" charset="0"/>
                <a:ea typeface="Helvetica" charset="0"/>
                <a:cs typeface="Helvetica" charset="0"/>
              </a:rPr>
              <a:t>photoevaporative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winds and viscous evolution</a:t>
            </a: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49" y="1286955"/>
            <a:ext cx="1381965" cy="13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44938" y="4949161"/>
            <a:ext cx="3152607" cy="89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270" dirty="0" err="1">
                <a:latin typeface="Helvetica" charset="0"/>
                <a:ea typeface="Helvetica" charset="0"/>
                <a:cs typeface="Helvetica" charset="0"/>
              </a:rPr>
              <a:t>Lyra</a:t>
            </a:r>
            <a:r>
              <a:rPr lang="en-US" sz="127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270" dirty="0" err="1">
                <a:latin typeface="Helvetica" charset="0"/>
                <a:ea typeface="Helvetica" charset="0"/>
                <a:cs typeface="Helvetica" charset="0"/>
              </a:rPr>
              <a:t>Paardekooper</a:t>
            </a:r>
            <a:r>
              <a:rPr lang="en-US" sz="1270" dirty="0">
                <a:latin typeface="Helvetica" charset="0"/>
                <a:ea typeface="Helvetica" charset="0"/>
                <a:cs typeface="Helvetica" charset="0"/>
              </a:rPr>
              <a:t>, &amp; Mac Low (2010)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Disk Evolution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1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5" y="1449623"/>
            <a:ext cx="6436045" cy="45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33784" y="6177167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/>
              <a:t>Lyra, </a:t>
            </a:r>
            <a:r>
              <a:rPr lang="en-US" sz="1179" dirty="0" err="1"/>
              <a:t>Paardekooper</a:t>
            </a:r>
            <a:r>
              <a:rPr lang="en-US" sz="1179" dirty="0"/>
              <a:t>, &amp; Mac Low (2010)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482348" y="1016320"/>
            <a:ext cx="7667025" cy="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32" b="1" dirty="0">
                <a:solidFill>
                  <a:srgbClr val="808000"/>
                </a:solidFill>
                <a:latin typeface="Helvetica" charset="0"/>
                <a:ea typeface="Helvetica" charset="0"/>
                <a:cs typeface="Helvetica" charset="0"/>
              </a:rPr>
              <a:t>Planet-disk interaction</a:t>
            </a:r>
            <a:r>
              <a:rPr lang="en-US" sz="1632" dirty="0">
                <a:latin typeface="Helvetica" charset="0"/>
                <a:ea typeface="Helvetica" charset="0"/>
                <a:cs typeface="Helvetica" charset="0"/>
              </a:rPr>
              <a:t> leads to </a:t>
            </a:r>
            <a:r>
              <a:rPr lang="en-US" sz="1632" b="1" dirty="0">
                <a:solidFill>
                  <a:srgbClr val="808000"/>
                </a:solidFill>
                <a:latin typeface="Helvetica" charset="0"/>
                <a:ea typeface="Helvetica" charset="0"/>
                <a:cs typeface="Helvetica" charset="0"/>
              </a:rPr>
              <a:t>angular momentum exchange</a:t>
            </a:r>
          </a:p>
          <a:p>
            <a:pPr algn="ctr">
              <a:lnSpc>
                <a:spcPct val="116000"/>
              </a:lnSpc>
            </a:pPr>
            <a:endParaRPr lang="en-US" sz="1632" b="1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847250" y="4788930"/>
            <a:ext cx="2775446" cy="80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Planet traps where migration is </a:t>
            </a: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convergent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632" b="1" i="1" dirty="0">
                <a:solidFill>
                  <a:srgbClr val="000080"/>
                </a:solidFill>
                <a:latin typeface="Symbol" charset="0"/>
              </a:rPr>
              <a:t>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=0, </a:t>
            </a:r>
            <a:r>
              <a:rPr lang="en-US" sz="1451" b="1" dirty="0" err="1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632" b="1" i="1" dirty="0" err="1">
                <a:solidFill>
                  <a:srgbClr val="000080"/>
                </a:solidFill>
                <a:latin typeface="Symbol" charset="0"/>
              </a:rPr>
              <a:t>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en-US" sz="1451" b="1" dirty="0" err="1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dr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32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&lt;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0).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Migration Traps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689" y="132896"/>
            <a:ext cx="1579665" cy="1579665"/>
          </a:xfrm>
          <a:prstGeom prst="rect">
            <a:avLst/>
          </a:prstGeom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717691" y="4704717"/>
            <a:ext cx="3034564" cy="1038858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269272" y="2495344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181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942909" y="312382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814" b="1" i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Migration in Evolutionary Models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6" y="1256725"/>
            <a:ext cx="3917007" cy="135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00" y="1261043"/>
            <a:ext cx="619005" cy="61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47" y="2499053"/>
            <a:ext cx="4897338" cy="349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91" y="2583987"/>
            <a:ext cx="978892" cy="52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509151" y="6025943"/>
            <a:ext cx="3152607" cy="1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/>
              <a:t>Lyra, Paardekooper, &amp; Mac Low (2010)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885327" y="866608"/>
            <a:ext cx="3119497" cy="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Disks evolve in time, due to </a:t>
            </a:r>
          </a:p>
          <a:p>
            <a:pPr algn="ctr">
              <a:lnSpc>
                <a:spcPct val="116000"/>
              </a:lnSpc>
            </a:pPr>
            <a:r>
              <a:rPr lang="en-US" sz="1088" dirty="0" err="1">
                <a:latin typeface="Helvetica" charset="0"/>
                <a:ea typeface="Helvetica" charset="0"/>
                <a:cs typeface="Helvetica" charset="0"/>
              </a:rPr>
              <a:t>photoevaporative</a:t>
            </a: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 winds and viscous evolution</a:t>
            </a:r>
          </a:p>
          <a:p>
            <a:pPr algn="ctr">
              <a:lnSpc>
                <a:spcPct val="116000"/>
              </a:lnSpc>
            </a:pP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665077" y="4170367"/>
            <a:ext cx="3771612" cy="237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Single planets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in a planetary trap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evolve in </a:t>
            </a:r>
            <a:r>
              <a:rPr lang="en-US" sz="145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lockstep with the gas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at the accretion timescale.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At some point, the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disk becomes too thin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to drive accretion. The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planet decouples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and is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released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in a safe orbit.</a:t>
            </a: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6476041" y="424667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604615" y="4119982"/>
            <a:ext cx="3869501" cy="2003849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</p:spTree>
    <p:extLst>
      <p:ext uri="{BB962C8B-B14F-4D97-AF65-F5344CB8AC3E}">
        <p14:creationId xmlns:p14="http://schemas.microsoft.com/office/powerpoint/2010/main" val="679372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20" y="1037914"/>
            <a:ext cx="5549453" cy="41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15654" y="312382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Resonance Trapping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28909" y="5428531"/>
            <a:ext cx="3771612" cy="115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32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Migration in resonance !</a:t>
            </a:r>
          </a:p>
          <a:p>
            <a:pPr algn="ctr">
              <a:lnSpc>
                <a:spcPct val="116000"/>
              </a:lnSpc>
            </a:pPr>
            <a:r>
              <a:rPr lang="en-US" sz="1088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Sandor, Lyra &amp; </a:t>
            </a:r>
            <a:r>
              <a:rPr lang="en-US" sz="1088" dirty="0" err="1">
                <a:latin typeface="Helvetica" charset="0"/>
                <a:ea typeface="Helvetica" charset="0"/>
                <a:cs typeface="Helvetica" charset="0"/>
              </a:rPr>
              <a:t>Dullemond</a:t>
            </a: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 (2011</a:t>
            </a:r>
            <a:r>
              <a:rPr lang="en-US" sz="1088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254820" y="1121408"/>
            <a:ext cx="3771612" cy="60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1632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9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12543</TotalTime>
  <Words>1010</Words>
  <Application>Microsoft Macintosh PowerPoint</Application>
  <PresentationFormat>Widescreen</PresentationFormat>
  <Paragraphs>203</Paragraphs>
  <Slides>29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Helvetica</vt:lpstr>
      <vt:lpstr>ＭＳ Ｐゴシック</vt:lpstr>
      <vt:lpstr>msmincho</vt:lpstr>
      <vt:lpstr>Symbol</vt:lpstr>
      <vt:lpstr>Times New Roman</vt:lpstr>
      <vt:lpstr>Trebuchet MS</vt:lpstr>
      <vt:lpstr>Wingdings</vt:lpstr>
      <vt:lpstr>Wingdings 2</vt:lpstr>
      <vt:lpstr>Office Theme</vt:lpstr>
      <vt:lpstr>Equation</vt:lpstr>
      <vt:lpstr>PowerPoint Presentation</vt:lpstr>
      <vt:lpstr>Motivation</vt:lpstr>
      <vt:lpstr>Diversion: Let’s talk about planets</vt:lpstr>
      <vt:lpstr>Diversion: Let’s talk about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black holes, and migration traps</vt:lpstr>
      <vt:lpstr>Torque calculation:</vt:lpstr>
      <vt:lpstr>Torque calculation:</vt:lpstr>
      <vt:lpstr>AGN disk models</vt:lpstr>
      <vt:lpstr>Migration Traps: a simple example</vt:lpstr>
      <vt:lpstr>Migration traps in S&amp;G model</vt:lpstr>
      <vt:lpstr>Migration traps in S&amp;G model</vt:lpstr>
      <vt:lpstr>Migration traps in TQM model</vt:lpstr>
      <vt:lpstr>Traps (maybe) exist.  What next?</vt:lpstr>
      <vt:lpstr>Migration of a single object</vt:lpstr>
      <vt:lpstr>Migration and merger of two objects</vt:lpstr>
      <vt:lpstr>Binary Details: formation</vt:lpstr>
      <vt:lpstr>Binary Details: formation</vt:lpstr>
      <vt:lpstr>Binary Details: center of mass frame</vt:lpstr>
      <vt:lpstr>Worst Case scenario!</vt:lpstr>
      <vt:lpstr>GW Implications</vt:lpstr>
      <vt:lpstr>In Summary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Ripples in Space-time</dc:title>
  <dc:creator>Microsoft Office User</dc:creator>
  <cp:lastModifiedBy>Wladimir Lyra</cp:lastModifiedBy>
  <cp:revision>124</cp:revision>
  <cp:lastPrinted>2017-06-14T11:33:43Z</cp:lastPrinted>
  <dcterms:created xsi:type="dcterms:W3CDTF">2016-02-16T01:37:39Z</dcterms:created>
  <dcterms:modified xsi:type="dcterms:W3CDTF">2017-10-16T17:16:13Z</dcterms:modified>
</cp:coreProperties>
</file>