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32"/>
  </p:notesMasterIdLst>
  <p:sldIdLst>
    <p:sldId id="487" r:id="rId3"/>
    <p:sldId id="960" r:id="rId4"/>
    <p:sldId id="939" r:id="rId5"/>
    <p:sldId id="940" r:id="rId6"/>
    <p:sldId id="949" r:id="rId7"/>
    <p:sldId id="950" r:id="rId8"/>
    <p:sldId id="951" r:id="rId9"/>
    <p:sldId id="952" r:id="rId10"/>
    <p:sldId id="692" r:id="rId11"/>
    <p:sldId id="609" r:id="rId12"/>
    <p:sldId id="693" r:id="rId13"/>
    <p:sldId id="694" r:id="rId14"/>
    <p:sldId id="955" r:id="rId15"/>
    <p:sldId id="958" r:id="rId16"/>
    <p:sldId id="954" r:id="rId17"/>
    <p:sldId id="696" r:id="rId18"/>
    <p:sldId id="698" r:id="rId19"/>
    <p:sldId id="961" r:id="rId20"/>
    <p:sldId id="794" r:id="rId21"/>
    <p:sldId id="795" r:id="rId22"/>
    <p:sldId id="872" r:id="rId23"/>
    <p:sldId id="874" r:id="rId24"/>
    <p:sldId id="875" r:id="rId25"/>
    <p:sldId id="808" r:id="rId26"/>
    <p:sldId id="876" r:id="rId27"/>
    <p:sldId id="877" r:id="rId28"/>
    <p:sldId id="878" r:id="rId29"/>
    <p:sldId id="957" r:id="rId30"/>
    <p:sldId id="959" r:id="rId31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61"/>
    <p:restoredTop sz="84926" autoAdjust="0"/>
  </p:normalViewPr>
  <p:slideViewPr>
    <p:cSldViewPr>
      <p:cViewPr>
        <p:scale>
          <a:sx n="80" d="100"/>
          <a:sy n="80" d="100"/>
        </p:scale>
        <p:origin x="1384" y="14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71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hyperlink" Target="http://www.researchgate.net/profile/Krzysztof_Mizerski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096241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 signatures</a:t>
            </a:r>
          </a:p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67589" y="7058025"/>
            <a:ext cx="2577950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Heidelberg, Jul 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27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2018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9" y="4277764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4010025"/>
            <a:ext cx="6248400" cy="309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Collaborators</a:t>
            </a: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chemeClr val="bg2"/>
                </a:solidFill>
                <a:latin typeface="Helvetica"/>
                <a:cs typeface="Helvetica"/>
              </a:rPr>
              <a:t>(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Vancouver)</a:t>
            </a:r>
            <a:r>
              <a:rPr lang="en-US" sz="1400" dirty="0">
                <a:latin typeface="Helvetica"/>
                <a:cs typeface="Helvetica"/>
              </a:rPr>
              <a:t>, Axel Brandenburg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(Stockholm)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dirty="0" err="1" smtClean="0">
                <a:latin typeface="Helvetica"/>
                <a:cs typeface="Helvetica"/>
              </a:rPr>
              <a:t>Kees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Dullemond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(Heidelberg), </a:t>
            </a: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(JPL)</a:t>
            </a:r>
            <a:r>
              <a:rPr lang="en-US" sz="1400" dirty="0" smtClean="0">
                <a:latin typeface="Helvetica"/>
                <a:cs typeface="Helvetica"/>
              </a:rPr>
              <a:t>, Blake </a:t>
            </a:r>
            <a:r>
              <a:rPr lang="en-US" sz="1400" dirty="0" err="1" smtClean="0">
                <a:latin typeface="Helvetica"/>
                <a:cs typeface="Helvetica"/>
              </a:rPr>
              <a:t>Hord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(New York) </a:t>
            </a:r>
            <a:r>
              <a:rPr lang="en-US" sz="1400" dirty="0" smtClean="0">
                <a:latin typeface="Helvetica"/>
                <a:cs typeface="Helvetica"/>
              </a:rPr>
              <a:t>Anders </a:t>
            </a:r>
            <a:r>
              <a:rPr lang="en-US" sz="1400" dirty="0">
                <a:latin typeface="Helvetica"/>
                <a:cs typeface="Helvetica"/>
              </a:rPr>
              <a:t>Johansen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(Lund)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Tobias </a:t>
            </a:r>
            <a:r>
              <a:rPr lang="en-US" sz="1400" dirty="0">
                <a:latin typeface="Helvetica"/>
                <a:cs typeface="Helvetica"/>
              </a:rPr>
              <a:t>Heinemann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/>
                <a:cs typeface="Helvetica"/>
              </a:rPr>
              <a:t>(KITP)</a:t>
            </a:r>
            <a:r>
              <a:rPr lang="en-US" sz="1400" dirty="0">
                <a:latin typeface="Helvetica"/>
                <a:cs typeface="Helvetica"/>
              </a:rPr>
              <a:t>, Hubert </a:t>
            </a:r>
            <a:r>
              <a:rPr lang="en-US" sz="1400" dirty="0" err="1">
                <a:latin typeface="Helvetica"/>
                <a:cs typeface="Helvetica"/>
              </a:rPr>
              <a:t>Klahr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(Heidelberg)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Marc </a:t>
            </a:r>
            <a:r>
              <a:rPr lang="en-US" sz="1400" dirty="0" err="1" smtClean="0">
                <a:latin typeface="Helvetica"/>
                <a:cs typeface="Helvetica"/>
              </a:rPr>
              <a:t>Kuchner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(Goddard)</a:t>
            </a:r>
            <a:r>
              <a:rPr lang="en-US" sz="1400" dirty="0" smtClean="0">
                <a:latin typeface="Helvetica"/>
                <a:cs typeface="Helvetica"/>
              </a:rPr>
              <a:t>, Min-Kai </a:t>
            </a:r>
            <a:r>
              <a:rPr lang="en-US" sz="1400" dirty="0">
                <a:latin typeface="Helvetica"/>
                <a:cs typeface="Helvetica"/>
              </a:rPr>
              <a:t>Lin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(ASIAA)</a:t>
            </a:r>
            <a:r>
              <a:rPr lang="en-US" sz="1400" dirty="0" smtClean="0">
                <a:latin typeface="Helvetica"/>
                <a:cs typeface="Helvetica"/>
              </a:rPr>
              <a:t>, Mordecai</a:t>
            </a:r>
            <a:r>
              <a:rPr lang="en-US" sz="1400" dirty="0">
                <a:latin typeface="Helvetica"/>
                <a:cs typeface="Helvetica"/>
              </a:rPr>
              <a:t>-Mark 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Colin </a:t>
            </a:r>
            <a:r>
              <a:rPr lang="en-US" sz="1400" dirty="0">
                <a:latin typeface="Helvetica"/>
                <a:cs typeface="Helvetica"/>
              </a:rPr>
              <a:t>McNally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(Copenhagen)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  <a:r>
              <a:rPr lang="en-US" sz="1400" b="1" dirty="0" smtClean="0">
                <a:hlinkClick r:id="rId5"/>
              </a:rPr>
              <a:t> </a:t>
            </a:r>
            <a:r>
              <a:rPr lang="en-US" sz="1400" dirty="0" smtClean="0">
                <a:latin typeface="Helvetica"/>
                <a:cs typeface="Helvetica"/>
              </a:rPr>
              <a:t>Krzysztof </a:t>
            </a:r>
            <a:r>
              <a:rPr lang="en-US" sz="1400" dirty="0" err="1" smtClean="0">
                <a:latin typeface="Helvetica"/>
                <a:cs typeface="Helvetica"/>
              </a:rPr>
              <a:t>Mizerski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(Warsaw), </a:t>
            </a:r>
            <a:r>
              <a:rPr lang="en-US" sz="1400" dirty="0" smtClean="0">
                <a:latin typeface="Helvetica"/>
                <a:cs typeface="Helvetica"/>
              </a:rPr>
              <a:t>Richard Nelson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(London) </a:t>
            </a: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(Tokyo)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Sijme</a:t>
            </a:r>
            <a:r>
              <a:rPr lang="en-US" sz="1400" dirty="0">
                <a:latin typeface="Helvetica"/>
                <a:cs typeface="Helvetica"/>
              </a:rPr>
              <a:t>-Jan </a:t>
            </a:r>
            <a:r>
              <a:rPr lang="en-US" sz="1400" dirty="0" err="1">
                <a:latin typeface="Helvetica"/>
                <a:cs typeface="Helvetica"/>
              </a:rPr>
              <a:t>Paardekooper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(London)</a:t>
            </a:r>
            <a:r>
              <a:rPr lang="en-US" sz="1400" dirty="0" smtClean="0">
                <a:latin typeface="Helvetica"/>
                <a:cs typeface="Helvetica"/>
              </a:rPr>
              <a:t>, Nikolai </a:t>
            </a:r>
            <a:r>
              <a:rPr lang="en-US" sz="1400" dirty="0" err="1">
                <a:latin typeface="Helvetica"/>
                <a:cs typeface="Helvetica"/>
              </a:rPr>
              <a:t>Piskunov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(Uppsala)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smtClean="0">
                <a:latin typeface="Helvetica"/>
                <a:cs typeface="Helvetica"/>
              </a:rPr>
              <a:t>Natalie </a:t>
            </a:r>
            <a:r>
              <a:rPr lang="en-US" sz="1400" dirty="0" err="1">
                <a:latin typeface="Helvetica"/>
                <a:cs typeface="Helvetica"/>
              </a:rPr>
              <a:t>Raettig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(Heidelberg)</a:t>
            </a:r>
            <a:r>
              <a:rPr lang="en-US" sz="1400" dirty="0">
                <a:latin typeface="Helvetica"/>
                <a:cs typeface="Helvetica"/>
              </a:rPr>
              <a:t>,  </a:t>
            </a:r>
            <a:r>
              <a:rPr lang="en-US" sz="1400" dirty="0" smtClean="0">
                <a:latin typeface="Helvetica"/>
                <a:cs typeface="Helvetica"/>
              </a:rPr>
              <a:t>b, </a:t>
            </a:r>
            <a:r>
              <a:rPr lang="en-US" sz="1400" dirty="0" err="1" smtClean="0">
                <a:latin typeface="Helvetica"/>
                <a:cs typeface="Helvetica"/>
              </a:rPr>
              <a:t>Zsolt</a:t>
            </a:r>
            <a:r>
              <a:rPr lang="en-US" sz="1400" dirty="0" smtClean="0">
                <a:latin typeface="Helvetica"/>
                <a:cs typeface="Helvetica"/>
              </a:rPr>
              <a:t> Sandor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(Budapest)</a:t>
            </a:r>
            <a:r>
              <a:rPr lang="en-US" sz="1400" dirty="0" smtClean="0">
                <a:latin typeface="Helvetica"/>
                <a:cs typeface="Helvetica"/>
              </a:rPr>
              <a:t> 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(NASA 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Orkan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 smtClean="0">
                <a:latin typeface="Helvetica"/>
                <a:cs typeface="Helvetica"/>
              </a:rPr>
              <a:t>Umurhan</a:t>
            </a:r>
            <a:r>
              <a:rPr lang="en-US" sz="1400" dirty="0" smtClean="0">
                <a:latin typeface="Helvetica"/>
                <a:cs typeface="Helvetica"/>
              </a:rPr>
              <a:t> (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NASA Ames</a:t>
            </a:r>
            <a:r>
              <a:rPr lang="en-US" sz="1400" dirty="0" smtClean="0">
                <a:latin typeface="Helvetica"/>
                <a:cs typeface="Helvetica"/>
              </a:rPr>
              <a:t>), Miguel de Val-</a:t>
            </a:r>
            <a:r>
              <a:rPr lang="en-US" sz="1400" dirty="0" err="1" smtClean="0">
                <a:latin typeface="Helvetica"/>
                <a:cs typeface="Helvetica"/>
              </a:rPr>
              <a:t>Borro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(NASA Goddard)</a:t>
            </a:r>
            <a:r>
              <a:rPr lang="en-US" sz="1400" dirty="0" smtClean="0">
                <a:latin typeface="Helvetica"/>
                <a:cs typeface="Helvetica"/>
              </a:rPr>
              <a:t>, Nienke van der </a:t>
            </a:r>
            <a:r>
              <a:rPr lang="en-US" sz="1400" dirty="0" err="1" smtClean="0">
                <a:latin typeface="Helvetica"/>
                <a:cs typeface="Helvetica"/>
              </a:rPr>
              <a:t>Marel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(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IfA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 Hawaii)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  <a:r>
              <a:rPr lang="en-US" sz="1400" dirty="0" err="1" smtClean="0">
                <a:latin typeface="Helvetica"/>
                <a:cs typeface="Helvetica"/>
              </a:rPr>
              <a:t>Andras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err="1">
                <a:latin typeface="Helvetica"/>
                <a:cs typeface="Helvetica"/>
              </a:rPr>
              <a:t>Zsom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(Brown)</a:t>
            </a:r>
            <a:r>
              <a:rPr lang="en-US" sz="1400" dirty="0" smtClean="0">
                <a:latin typeface="Helvetica"/>
                <a:cs typeface="Helvetica"/>
              </a:rPr>
              <a:t>. 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301" y="915903"/>
            <a:ext cx="750716" cy="45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635" y="1443609"/>
            <a:ext cx="857764" cy="8577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7032" y="2313536"/>
            <a:ext cx="501673" cy="501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725" y="2874868"/>
            <a:ext cx="736288" cy="702341"/>
          </a:xfrm>
          <a:prstGeom prst="rect">
            <a:avLst/>
          </a:prstGeom>
        </p:spPr>
      </p:pic>
      <p:pic>
        <p:nvPicPr>
          <p:cNvPr id="14" name="Picture 13" descr="ctio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010" y="3572504"/>
            <a:ext cx="727715" cy="6143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3525" y="6143625"/>
            <a:ext cx="904965" cy="5831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2125" y="6876034"/>
            <a:ext cx="587375" cy="5873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80941" y="4263009"/>
            <a:ext cx="886984" cy="838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29725" y="5253609"/>
            <a:ext cx="838200" cy="838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41" y="123825"/>
            <a:ext cx="633984" cy="633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3022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6" y="4772025"/>
            <a:ext cx="3394519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514725" y="5686425"/>
            <a:ext cx="228600" cy="762000"/>
          </a:xfrm>
          <a:prstGeom prst="rect">
            <a:avLst/>
          </a:prstGeom>
          <a:solidFill>
            <a:schemeClr val="bg1"/>
          </a:solidFill>
          <a:ln w="539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arm fitting leads to problems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321173" y="1239634"/>
            <a:ext cx="5640388" cy="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Spirals are 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too wide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hotter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(300K) than ambient gas (50K).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8725" y="6237391"/>
            <a:ext cx="1390750" cy="51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Rafikov</a:t>
            </a:r>
            <a:r>
              <a:rPr lang="en-US" sz="1200" dirty="0" smtClean="0">
                <a:latin typeface="Helvetica"/>
                <a:cs typeface="Helvetica"/>
              </a:rPr>
              <a:t> (2002)</a:t>
            </a:r>
          </a:p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7" y="2045106"/>
            <a:ext cx="2642168" cy="2650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8125" y="1038225"/>
            <a:ext cx="3352800" cy="5867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90526" y="12668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spiral fit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9" name="Picture 8" descr="Screen Shot 2015-05-26 at 11.41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80" y="2244763"/>
            <a:ext cx="5604319" cy="45084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2476" y="6753225"/>
            <a:ext cx="155328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1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58800"/>
            <a:ext cx="8585200" cy="643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1925" y="558800"/>
            <a:ext cx="2514600" cy="1012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353712"/>
            <a:ext cx="253319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 band (~3.5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25" y="1288200"/>
            <a:ext cx="25955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band (~1.6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77" y="340888"/>
            <a:ext cx="8957901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The strange case of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thermal emission in HD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100546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4000"/>
            <a:ext cx="9436100" cy="704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467225"/>
            <a:ext cx="2803071" cy="1905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000125" y="4142483"/>
            <a:ext cx="28030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940254" y="6372225"/>
            <a:ext cx="30316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27" y="1972418"/>
            <a:ext cx="5747402" cy="3694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2725" y="6065666"/>
            <a:ext cx="1339727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Lyra et al. (2016)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0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era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725" y="1038225"/>
            <a:ext cx="5919788" cy="527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0337" y="352425"/>
            <a:ext cx="4400564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Planet-driven turbulence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Richert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16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47825"/>
            <a:ext cx="7187158" cy="484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90525" y="15716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0525" y="40862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203" y="2752725"/>
            <a:ext cx="162256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Isothermal</a:t>
            </a:r>
            <a:endParaRPr lang="en-US" i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283" y="5114925"/>
            <a:ext cx="145264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Adiabatic</a:t>
            </a:r>
            <a:endParaRPr lang="en-US" i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725" y="479738"/>
            <a:ext cx="761137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Turbulence in high-mass planets in adiabatic disks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7561" y="7134225"/>
            <a:ext cx="159370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1200" b="1" dirty="0" smtClean="0"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12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944462" y="1458488"/>
            <a:ext cx="45720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638925" y="1067963"/>
            <a:ext cx="187904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Planet mass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03200"/>
            <a:ext cx="9499600" cy="71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" y="1876425"/>
            <a:ext cx="4928852" cy="371792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3D: Shock 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temperature_meridio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88" y="1800225"/>
            <a:ext cx="5062937" cy="3886200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4326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Shocks (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elocity convergence)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322389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11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Synthetic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image by RADMC3D and shock heating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857538"/>
            <a:ext cx="7699375" cy="61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455" y="6752365"/>
            <a:ext cx="3465523" cy="810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56" y="700338"/>
            <a:ext cx="4384469" cy="3108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67" y="4094246"/>
            <a:ext cx="4370158" cy="2670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4046870"/>
            <a:ext cx="4252307" cy="2698750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 heating and opacities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400925" y="672766"/>
            <a:ext cx="609600" cy="13685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5" y="1513854"/>
            <a:ext cx="1752600" cy="373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1" y="2067515"/>
            <a:ext cx="2174141" cy="383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1002004"/>
            <a:ext cx="3604521" cy="2743200"/>
          </a:xfrm>
          <a:prstGeom prst="rect">
            <a:avLst/>
          </a:prstGeom>
        </p:spPr>
      </p:pic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0" y="7207250"/>
            <a:ext cx="30575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5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Observation vs 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4" name="Picture 3" descr="Screen Shot 2015-03-08 at 11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57337"/>
            <a:ext cx="4191000" cy="3457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6" y="1390650"/>
            <a:ext cx="5191629" cy="40671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7110" y="7159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108685"/>
            <a:ext cx="4572000" cy="2347327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2999488"/>
            <a:ext cx="4572000" cy="225496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24" y="5000625"/>
            <a:ext cx="4572000" cy="2180227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72125" y="1876425"/>
            <a:ext cx="253146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2000" b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2000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55" y="4126972"/>
            <a:ext cx="218079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Lyra et al. (2016)</a:t>
            </a:r>
            <a:endParaRPr lang="en-US" sz="20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334" y="5999882"/>
            <a:ext cx="2247731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Hord</a:t>
            </a:r>
            <a:r>
              <a:rPr lang="en-US" sz="2000" b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 et al. (2017)</a:t>
            </a:r>
            <a:endParaRPr lang="en-US" sz="2000" b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52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1688123"/>
            <a:ext cx="4509742" cy="33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5" y="1724025"/>
            <a:ext cx="4447043" cy="33559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Effect of shocks alone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79572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43525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10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855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 – A puffed up outer gap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44" y="2238566"/>
            <a:ext cx="4592781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2333625"/>
            <a:ext cx="5326458" cy="31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26" y="2028825"/>
            <a:ext cx="4867599" cy="371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" y="1876425"/>
            <a:ext cx="4814631" cy="39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We see what is not in the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shadow of the inner disk spirals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0"/>
            <a:ext cx="2521618" cy="1924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2" y="2028825"/>
            <a:ext cx="9153525" cy="40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" y="5035442"/>
            <a:ext cx="8919412" cy="225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4" y="1833771"/>
            <a:ext cx="8635668" cy="2774825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pattern is stationary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66725" y="1433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40155" y="4608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Intensity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895725" y="987425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40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6867525" y="1036384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41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909387" y="1023048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39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0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724025"/>
            <a:ext cx="3906028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343025"/>
            <a:ext cx="3938176" cy="43180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Dong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3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495425"/>
            <a:ext cx="7559274" cy="548032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8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2" y="885825"/>
            <a:ext cx="8543925" cy="569595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raised feature has its origins in a secondary spiral arm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1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" y="3554563"/>
            <a:ext cx="10077450" cy="31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7" y="3645200"/>
            <a:ext cx="8010525" cy="35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5-14 at 11.55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657225"/>
            <a:ext cx="9055100" cy="641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914525" y="809625"/>
            <a:ext cx="77724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Disks: Disks with missing hot dust.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9382125" y="885825"/>
            <a:ext cx="13716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11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5-14 at 11.47.3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00025"/>
            <a:ext cx="9803049" cy="71459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95325" y="2000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Transition Disks: Disks with missing hot dust. 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581525" y="962025"/>
            <a:ext cx="5105400" cy="228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5-14 at 11.53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429250"/>
            <a:ext cx="4122472" cy="1752601"/>
          </a:xfrm>
          <a:prstGeom prst="rect">
            <a:avLst/>
          </a:prstGeom>
        </p:spPr>
      </p:pic>
      <p:pic>
        <p:nvPicPr>
          <p:cNvPr id="5" name="Picture 4" descr="Screen Shot 2015-05-14 at 11.53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3981450"/>
            <a:ext cx="4196479" cy="1676400"/>
          </a:xfrm>
          <a:prstGeom prst="rect">
            <a:avLst/>
          </a:prstGeom>
        </p:spPr>
      </p:pic>
      <p:pic>
        <p:nvPicPr>
          <p:cNvPr id="3" name="Picture 2" descr="Screen Shot 2015-05-14 at 11.52.5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038225"/>
            <a:ext cx="4343400" cy="1592581"/>
          </a:xfrm>
          <a:prstGeom prst="rect">
            <a:avLst/>
          </a:prstGeom>
        </p:spPr>
      </p:pic>
      <p:pic>
        <p:nvPicPr>
          <p:cNvPr id="4" name="Picture 3" descr="Screen Shot 2015-05-14 at 11.52.59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2569540"/>
            <a:ext cx="4326002" cy="16405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771525" y="3524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Planetary companion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2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9650" y="1729996"/>
            <a:ext cx="5018314" cy="43910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10262" y="7064126"/>
            <a:ext cx="837089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2009)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079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61925" y="352425"/>
            <a:ext cx="9677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400" b="1" dirty="0" smtClean="0">
                <a:latin typeface="Helvetica"/>
                <a:cs typeface="Helvetica"/>
              </a:rPr>
              <a:t>These cavities may be the telltale signature of forming planets</a:t>
            </a:r>
            <a:endParaRPr lang="en-US" sz="2400" b="1" dirty="0">
              <a:latin typeface="Helvetica"/>
              <a:cs typeface="Helvetic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38125" y="6800850"/>
            <a:ext cx="9677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1800" dirty="0" smtClean="0">
                <a:latin typeface="Helvetica"/>
                <a:cs typeface="Helvetica"/>
              </a:rPr>
              <a:t>A way to directly study planet-disk interaction</a:t>
            </a:r>
            <a:endParaRPr lang="en-US" sz="1800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781" y="6143125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27" y="1970087"/>
            <a:ext cx="3983669" cy="396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026742"/>
            <a:ext cx="4572000" cy="49550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238125" y="6143125"/>
            <a:ext cx="4572000" cy="8387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Planet-disk interaction: gaps, spirals, and vortices.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125" y="7079499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962025"/>
            <a:ext cx="5992036" cy="59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L_Tau_protoplanetary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57425"/>
            <a:ext cx="2984115" cy="298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2257426"/>
            <a:ext cx="2971799" cy="2971799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31813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Observational evidence: gaps, spirals, and vortices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55220" y="2197520"/>
            <a:ext cx="364705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25" y="1724025"/>
            <a:ext cx="111190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 Tau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7578" y="1724025"/>
            <a:ext cx="180064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SAO 206462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77125" y="1701970"/>
            <a:ext cx="165622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Oph</a:t>
            </a:r>
            <a:r>
              <a:rPr lang="en-US" dirty="0" smtClean="0"/>
              <a:t> IRS 48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3214" y="5467271"/>
            <a:ext cx="219002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The ALMA Partnership et al.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6725" y="5480799"/>
            <a:ext cx="1183337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Muto et al. (2012)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20" y="2181225"/>
            <a:ext cx="3184489" cy="30919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5657" y="5467271"/>
            <a:ext cx="1680268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van der </a:t>
            </a:r>
            <a:r>
              <a:rPr lang="en-US" sz="1000" dirty="0" err="1" smtClean="0">
                <a:latin typeface="Helvetica"/>
                <a:cs typeface="Helvetica"/>
              </a:rPr>
              <a:t>Marel</a:t>
            </a:r>
            <a:r>
              <a:rPr lang="en-US" sz="1000" dirty="0" smtClean="0">
                <a:latin typeface="Helvetica"/>
                <a:cs typeface="Helvetica"/>
              </a:rPr>
              <a:t> et al. (2013)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71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38400"/>
            <a:ext cx="3629025" cy="3629025"/>
          </a:xfrm>
          <a:prstGeom prst="rect">
            <a:avLst/>
          </a:prstGeom>
        </p:spPr>
      </p:pic>
      <p:pic>
        <p:nvPicPr>
          <p:cNvPr id="4" name="Picture 3" descr="Screen Shot 2015-05-2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438400"/>
            <a:ext cx="4830806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Observational Evidence: Spirals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662" y="6498971"/>
            <a:ext cx="139075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635" y="1721774"/>
            <a:ext cx="19656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SAO 206462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25" y="1744770"/>
            <a:ext cx="15536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MWC 748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1322" y="6488241"/>
            <a:ext cx="1550425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79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11243</TotalTime>
  <Words>644</Words>
  <Application>Microsoft Macintosh PowerPoint</Application>
  <PresentationFormat>Custom</PresentationFormat>
  <Paragraphs>102</Paragraphs>
  <Slides>29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653</cp:revision>
  <cp:lastPrinted>2017-04-11T21:06:01Z</cp:lastPrinted>
  <dcterms:created xsi:type="dcterms:W3CDTF">2006-06-21T17:05:33Z</dcterms:created>
  <dcterms:modified xsi:type="dcterms:W3CDTF">2018-07-27T11:58:25Z</dcterms:modified>
</cp:coreProperties>
</file>