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5" r:id="rId2"/>
    <p:sldId id="310" r:id="rId3"/>
    <p:sldId id="309" r:id="rId4"/>
    <p:sldId id="291" r:id="rId5"/>
    <p:sldId id="292" r:id="rId6"/>
    <p:sldId id="276" r:id="rId7"/>
    <p:sldId id="290" r:id="rId8"/>
    <p:sldId id="293" r:id="rId9"/>
    <p:sldId id="283" r:id="rId10"/>
    <p:sldId id="278" r:id="rId11"/>
    <p:sldId id="271" r:id="rId12"/>
    <p:sldId id="295" r:id="rId13"/>
    <p:sldId id="294" r:id="rId14"/>
    <p:sldId id="287" r:id="rId15"/>
    <p:sldId id="300" r:id="rId16"/>
    <p:sldId id="274" r:id="rId17"/>
    <p:sldId id="280" r:id="rId18"/>
    <p:sldId id="273" r:id="rId19"/>
    <p:sldId id="284" r:id="rId20"/>
    <p:sldId id="286" r:id="rId21"/>
    <p:sldId id="288" r:id="rId22"/>
    <p:sldId id="285" r:id="rId23"/>
    <p:sldId id="289" r:id="rId24"/>
    <p:sldId id="267" r:id="rId25"/>
    <p:sldId id="262" r:id="rId26"/>
    <p:sldId id="266" r:id="rId27"/>
    <p:sldId id="301" r:id="rId28"/>
    <p:sldId id="304" r:id="rId29"/>
    <p:sldId id="264" r:id="rId30"/>
    <p:sldId id="302" r:id="rId31"/>
    <p:sldId id="305" r:id="rId32"/>
    <p:sldId id="306" r:id="rId33"/>
    <p:sldId id="307" r:id="rId34"/>
    <p:sldId id="282" r:id="rId35"/>
    <p:sldId id="308" r:id="rId36"/>
    <p:sldId id="299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30"/>
  </p:normalViewPr>
  <p:slideViewPr>
    <p:cSldViewPr snapToGrid="0" snapToObjects="1">
      <p:cViewPr varScale="1">
        <p:scale>
          <a:sx n="85" d="100"/>
          <a:sy n="85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5DA3-976B-9546-9FA7-E2880044592A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224E-A89F-5645-A904-3CE2D678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7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1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9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8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02" y="568622"/>
            <a:ext cx="1040775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8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9B53-DF9B-7742-91B3-2ADA3A740EA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6327-1201-1246-A1AC-D8EA54F3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0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1" y="1144632"/>
            <a:ext cx="3129424" cy="18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rgbClr val="280099"/>
                </a:solidFill>
                <a:latin typeface="Helvetica"/>
                <a:cs typeface="Helvetica"/>
              </a:rPr>
              <a:t>3D Global Models of Streaming Instability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1167" y="6400225"/>
            <a:ext cx="2063386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 err="1" smtClean="0">
                <a:solidFill>
                  <a:srgbClr val="4C4C4C"/>
                </a:solidFill>
                <a:latin typeface="Helvetica"/>
                <a:cs typeface="Helvetica"/>
              </a:rPr>
              <a:t>Frejus</a:t>
            </a:r>
            <a:r>
              <a:rPr lang="en-US" sz="1451" dirty="0" smtClean="0">
                <a:solidFill>
                  <a:srgbClr val="4C4C4C"/>
                </a:solidFill>
                <a:latin typeface="Helvetica"/>
                <a:cs typeface="Helvetica"/>
              </a:rPr>
              <a:t>, </a:t>
            </a: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Mar </a:t>
            </a:r>
            <a:r>
              <a:rPr lang="en-US" sz="1451" dirty="0" smtClean="0">
                <a:solidFill>
                  <a:srgbClr val="4C4C4C"/>
                </a:solidFill>
                <a:latin typeface="Helvetica"/>
                <a:cs typeface="Helvetica"/>
              </a:rPr>
              <a:t>18</a:t>
            </a:r>
            <a:r>
              <a:rPr lang="en-US" sz="1451" baseline="30000" dirty="0" smtClean="0">
                <a:solidFill>
                  <a:srgbClr val="4C4C4C"/>
                </a:solidFill>
                <a:latin typeface="Helvetica"/>
                <a:cs typeface="Helvetica"/>
              </a:rPr>
              <a:t>th</a:t>
            </a: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, 2019 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1" y="3514029"/>
            <a:ext cx="2303275" cy="2280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608464" y="1697977"/>
            <a:ext cx="1312866" cy="4872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defTabSz="41458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176"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12642" y="2409825"/>
            <a:ext cx="12179357" cy="1771650"/>
          </a:xfrm>
          <a:prstGeom prst="rect">
            <a:avLst/>
          </a:prstGeom>
          <a:ln/>
        </p:spPr>
        <p:txBody>
          <a:bodyPr vert="horz" lIns="91440" tIns="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 smtClean="0">
                <a:latin typeface="Helvetica"/>
                <a:cs typeface="Helvetica"/>
              </a:rPr>
              <a:t>Wladimir  </a:t>
            </a:r>
            <a:r>
              <a:rPr lang="en-US" b="1" dirty="0" smtClean="0">
                <a:latin typeface="Helvetica"/>
                <a:cs typeface="Helvetica"/>
              </a:rPr>
              <a:t>Lyra</a:t>
            </a:r>
            <a:endParaRPr lang="en-US" b="1" dirty="0" smtClean="0">
              <a:latin typeface="Helvetica"/>
              <a:cs typeface="Helvetica"/>
            </a:endParaRP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chemeClr val="bg2"/>
                </a:solidFill>
                <a:latin typeface="Helvetica"/>
                <a:cs typeface="Helvetica"/>
              </a:rPr>
              <a:t>California State University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chemeClr val="bg2"/>
                </a:solidFill>
                <a:latin typeface="Helvetica"/>
                <a:cs typeface="Helvetica"/>
              </a:rPr>
              <a:t>Jet Propulsion Laboratory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1800" b="1" dirty="0">
              <a:solidFill>
                <a:srgbClr val="4C4C4C"/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123" y="1243230"/>
            <a:ext cx="1147068" cy="739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98174" y="855755"/>
            <a:ext cx="888385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Funding</a:t>
            </a:r>
            <a:endParaRPr lang="en-US" sz="1400" b="1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29413" y="1997107"/>
            <a:ext cx="133087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Helvetica"/>
                <a:cs typeface="Helvetica"/>
              </a:rPr>
              <a:t>HST Cycle 24</a:t>
            </a:r>
            <a:endParaRPr lang="en-US" sz="14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44" y="2407877"/>
            <a:ext cx="1135647" cy="9398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44041" y="3380546"/>
            <a:ext cx="2901619" cy="50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 smtClean="0">
                <a:solidFill>
                  <a:srgbClr val="002060"/>
                </a:solidFill>
                <a:latin typeface="Helvetica"/>
                <a:cs typeface="Helvetica"/>
              </a:rPr>
              <a:t>Exoplanet Research Program XRP - </a:t>
            </a:r>
            <a:r>
              <a:rPr lang="en-US" sz="1200" dirty="0" smtClean="0">
                <a:solidFill>
                  <a:srgbClr val="002060"/>
                </a:solidFill>
                <a:latin typeface="Helvetica"/>
                <a:cs typeface="Helvetica"/>
              </a:rPr>
              <a:t>2016, 2018</a:t>
            </a:r>
            <a:endParaRPr lang="en-US" sz="12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68" y="3883185"/>
            <a:ext cx="1101264" cy="9550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26190" y="4823180"/>
            <a:ext cx="2901619" cy="28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 smtClean="0">
                <a:solidFill>
                  <a:srgbClr val="002060"/>
                </a:solidFill>
                <a:latin typeface="Helvetica"/>
                <a:cs typeface="Helvetica"/>
              </a:rPr>
              <a:t>NRAO 2017</a:t>
            </a:r>
            <a:endParaRPr lang="en-US" sz="12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98" y="5504936"/>
            <a:ext cx="1132619" cy="1138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5" y="5696897"/>
            <a:ext cx="2247900" cy="7239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903944" y="5227146"/>
            <a:ext cx="225093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Computational Facilities</a:t>
            </a:r>
            <a:endParaRPr lang="en-US" sz="1400" b="1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25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Global Models of Streaming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45" y="1801917"/>
            <a:ext cx="7989759" cy="47646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163320" y="2181067"/>
            <a:ext cx="14990" cy="3972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-5400000">
            <a:off x="1082847" y="385010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Planet Mass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63518" y="1681602"/>
            <a:ext cx="67617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1525" y="124856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Dust-to-Gas ratio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7" y="1876926"/>
            <a:ext cx="8241113" cy="435810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Influence on Gap Carving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88" y="2812670"/>
            <a:ext cx="10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173" y="4577301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65684" y="1442606"/>
            <a:ext cx="7170821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Jupiter-mass planet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8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7" y="1876926"/>
            <a:ext cx="8241113" cy="435810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Influence on Gap Carving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88" y="2812670"/>
            <a:ext cx="10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173" y="4577301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65684" y="1442606"/>
            <a:ext cx="7170821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Jupiter-mass planet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931108" y="3342806"/>
            <a:ext cx="404734" cy="3897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72984" y="3087278"/>
            <a:ext cx="168830" cy="6452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3704" y="3342806"/>
            <a:ext cx="165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4967" y="3276068"/>
            <a:ext cx="165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</a:t>
            </a:r>
          </a:p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89561" y="5246557"/>
            <a:ext cx="1046944" cy="40473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75077" y="2163948"/>
            <a:ext cx="2325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Gap modified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at high dust-to-gas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ratio.</a:t>
            </a:r>
            <a:endParaRPr lang="en-US" i="1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7" y="1876926"/>
            <a:ext cx="8241113" cy="435810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Influence on Gap Carving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88" y="2812670"/>
            <a:ext cx="10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173" y="4577301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65684" y="1442606"/>
            <a:ext cx="7170821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Jupiter-mass planet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931108" y="3342806"/>
            <a:ext cx="404734" cy="3897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72984" y="3087278"/>
            <a:ext cx="168830" cy="6452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3704" y="3342806"/>
            <a:ext cx="165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4967" y="3276068"/>
            <a:ext cx="165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</a:t>
            </a:r>
          </a:p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89561" y="5246557"/>
            <a:ext cx="1046944" cy="40473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75077" y="2163948"/>
            <a:ext cx="2325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Gap modified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at high dust-to-gas ratio.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Pebble drift slows down at high dust-to-gas ratio and halted at 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</a:p>
          <a:p>
            <a:pPr marL="285750" indent="-285750">
              <a:buFont typeface="Arial" charset="0"/>
              <a:buChar char="•"/>
            </a:pPr>
            <a:endParaRPr lang="en-US" i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i="1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77257" y="4311269"/>
            <a:ext cx="223469" cy="45070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19738" y="4084903"/>
            <a:ext cx="474456" cy="192476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04590" y="3719316"/>
            <a:ext cx="187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 f</a:t>
            </a:r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lux slowed </a:t>
            </a:r>
          </a:p>
          <a:p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down/halted.</a:t>
            </a:r>
            <a:endParaRPr lang="en-US" sz="1400" i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1" y="1789666"/>
            <a:ext cx="7197558" cy="428628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Halting the drift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31108" y="1499016"/>
            <a:ext cx="1788826" cy="148402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19933" y="1182676"/>
            <a:ext cx="278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Localized </a:t>
            </a:r>
            <a:r>
              <a:rPr lang="en-US" sz="1400" i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=1 pressure-bump survives during whole simulation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7" y="1876926"/>
            <a:ext cx="8241113" cy="435810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Influence on Gap Carving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88" y="2812670"/>
            <a:ext cx="10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173" y="4577301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65684" y="1442606"/>
            <a:ext cx="7170821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Jupiter-mass planet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931108" y="3342806"/>
            <a:ext cx="404734" cy="3897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72984" y="3087278"/>
            <a:ext cx="168830" cy="6452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3704" y="3342806"/>
            <a:ext cx="165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4967" y="3276068"/>
            <a:ext cx="165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</a:t>
            </a:r>
          </a:p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89561" y="5246557"/>
            <a:ext cx="1046944" cy="40473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75077" y="2163948"/>
            <a:ext cx="23258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Gap modified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at high dust-to-gas ratio.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Pebble drift slows down at high dust-to-gas ratio and halted at 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i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i="1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77257" y="4311269"/>
            <a:ext cx="223469" cy="45070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19738" y="4084903"/>
            <a:ext cx="474456" cy="192476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04590" y="3719316"/>
            <a:ext cx="187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 f</a:t>
            </a:r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lux slowed </a:t>
            </a:r>
          </a:p>
          <a:p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down/halted.</a:t>
            </a:r>
            <a:endParaRPr lang="en-US" sz="1400" i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0" y="1717672"/>
            <a:ext cx="4507576" cy="3759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2" y="1645481"/>
            <a:ext cx="4474346" cy="375914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Vortices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974" y="1300212"/>
            <a:ext cx="10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Gas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7920" y="1276149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5767323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dirty="0" err="1" smtClean="0">
                <a:solidFill>
                  <a:schemeClr val="tx1"/>
                </a:solidFill>
                <a:latin typeface="Helvetica"/>
                <a:cs typeface="Helvetica"/>
              </a:rPr>
              <a:t>Rossby</a:t>
            </a: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 wave instability at the dust front !</a:t>
            </a:r>
            <a:endParaRPr lang="en-US" sz="2539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28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28" y="1419726"/>
            <a:ext cx="5792143" cy="447574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Caveat: Convergence. 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419726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10 </a:t>
            </a: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Earth masses; </a:t>
            </a:r>
            <a:r>
              <a:rPr lang="en-US" sz="2539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=10</a:t>
            </a:r>
            <a:r>
              <a:rPr lang="en-US" sz="2539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-3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232611" y="5632428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Convergence: 15,000 orbits</a:t>
            </a:r>
            <a:endParaRPr lang="en-US" sz="2539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62136" y="6441029"/>
            <a:ext cx="4467725" cy="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Figure by Jeff Fung</a:t>
            </a:r>
            <a:endParaRPr lang="en-US" sz="1800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30" y="1588169"/>
            <a:ext cx="2854062" cy="4764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6" y="1588169"/>
            <a:ext cx="2975537" cy="47640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Not all planets are dust dams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00202" y="1796059"/>
            <a:ext cx="14990" cy="3972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-5400000">
            <a:off x="1419729" y="346509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Planet Mass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132" y="1093804"/>
            <a:ext cx="10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Gas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5078" y="1109483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30" y="1588169"/>
            <a:ext cx="2854062" cy="4764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6" y="1588169"/>
            <a:ext cx="2975537" cy="47640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Not all planets are dust dams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00202" y="1796059"/>
            <a:ext cx="14990" cy="3972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-5400000">
            <a:off x="1419729" y="346509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Planet Mass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132" y="1093804"/>
            <a:ext cx="10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Gas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5078" y="1109483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578137" y="1588169"/>
            <a:ext cx="1023064" cy="6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01201" y="1288887"/>
            <a:ext cx="125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Dust dam</a:t>
            </a:r>
            <a:endParaRPr lang="en-US" sz="16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163158" y="5301917"/>
            <a:ext cx="1438043" cy="64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01201" y="5860887"/>
            <a:ext cx="125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Dust able to drift past planet</a:t>
            </a:r>
            <a:endParaRPr lang="en-US" sz="16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1" y="1144632"/>
            <a:ext cx="3129424" cy="18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rgbClr val="280099"/>
                </a:solidFill>
                <a:latin typeface="Helvetica"/>
                <a:cs typeface="Helvetica"/>
              </a:rPr>
              <a:t>3D Global Models of Streaming Instability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1167" y="6400225"/>
            <a:ext cx="2063386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 err="1" smtClean="0">
                <a:solidFill>
                  <a:srgbClr val="4C4C4C"/>
                </a:solidFill>
                <a:latin typeface="Helvetica"/>
                <a:cs typeface="Helvetica"/>
              </a:rPr>
              <a:t>Frejus</a:t>
            </a:r>
            <a:r>
              <a:rPr lang="en-US" sz="1451" dirty="0" smtClean="0">
                <a:solidFill>
                  <a:srgbClr val="4C4C4C"/>
                </a:solidFill>
                <a:latin typeface="Helvetica"/>
                <a:cs typeface="Helvetica"/>
              </a:rPr>
              <a:t>, </a:t>
            </a: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Mar </a:t>
            </a:r>
            <a:r>
              <a:rPr lang="en-US" sz="1451" dirty="0" smtClean="0">
                <a:solidFill>
                  <a:srgbClr val="4C4C4C"/>
                </a:solidFill>
                <a:latin typeface="Helvetica"/>
                <a:cs typeface="Helvetica"/>
              </a:rPr>
              <a:t>18</a:t>
            </a:r>
            <a:r>
              <a:rPr lang="en-US" sz="1451" baseline="30000" dirty="0" smtClean="0">
                <a:solidFill>
                  <a:srgbClr val="4C4C4C"/>
                </a:solidFill>
                <a:latin typeface="Helvetica"/>
                <a:cs typeface="Helvetica"/>
              </a:rPr>
              <a:t>th</a:t>
            </a: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, 2019 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1" y="3514029"/>
            <a:ext cx="2303275" cy="2280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608464" y="1697977"/>
            <a:ext cx="1312866" cy="4872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defTabSz="41458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176"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12642" y="2409825"/>
            <a:ext cx="12179357" cy="1771650"/>
          </a:xfrm>
          <a:prstGeom prst="rect">
            <a:avLst/>
          </a:prstGeom>
          <a:ln/>
        </p:spPr>
        <p:txBody>
          <a:bodyPr vert="horz" lIns="91440" tIns="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 smtClean="0">
                <a:latin typeface="Helvetica"/>
                <a:cs typeface="Helvetica"/>
              </a:rPr>
              <a:t>Wladimir  </a:t>
            </a:r>
            <a:r>
              <a:rPr lang="en-US" b="1" dirty="0" smtClean="0">
                <a:latin typeface="Helvetica"/>
                <a:cs typeface="Helvetica"/>
              </a:rPr>
              <a:t>Lyra</a:t>
            </a:r>
            <a:endParaRPr lang="en-US" b="1" dirty="0" smtClean="0">
              <a:latin typeface="Helvetica"/>
              <a:cs typeface="Helvetica"/>
            </a:endParaRP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chemeClr val="bg2"/>
                </a:solidFill>
                <a:latin typeface="Helvetica"/>
                <a:cs typeface="Helvetica"/>
              </a:rPr>
              <a:t>California State University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solidFill>
                  <a:schemeClr val="bg2"/>
                </a:solidFill>
                <a:latin typeface="Helvetica"/>
                <a:cs typeface="Helvetica"/>
              </a:rPr>
              <a:t>Jet Propulsion Laboratory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1800" b="1" dirty="0">
              <a:solidFill>
                <a:srgbClr val="4C4C4C"/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123" y="1243230"/>
            <a:ext cx="1147068" cy="739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46105" y="855755"/>
            <a:ext cx="2192523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b="1" i="1" dirty="0" smtClean="0">
                <a:solidFill>
                  <a:srgbClr val="4C4C4C"/>
                </a:solidFill>
                <a:latin typeface="Helvetica"/>
                <a:cs typeface="Helvetica"/>
              </a:rPr>
              <a:t>Funding Acknowledgement</a:t>
            </a:r>
            <a:endParaRPr lang="en-US" sz="1200" b="1" i="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29413" y="1997107"/>
            <a:ext cx="133087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Helvetica"/>
                <a:cs typeface="Helvetica"/>
              </a:rPr>
              <a:t>HST Cycle 24</a:t>
            </a:r>
            <a:endParaRPr lang="en-US" sz="14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44" y="2407877"/>
            <a:ext cx="1135647" cy="9398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44041" y="3380546"/>
            <a:ext cx="2901619" cy="50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 smtClean="0">
                <a:solidFill>
                  <a:srgbClr val="002060"/>
                </a:solidFill>
                <a:latin typeface="Helvetica"/>
                <a:cs typeface="Helvetica"/>
              </a:rPr>
              <a:t>Exoplanet Research Program XRP - </a:t>
            </a:r>
            <a:r>
              <a:rPr lang="en-US" sz="1200" dirty="0" smtClean="0">
                <a:solidFill>
                  <a:srgbClr val="002060"/>
                </a:solidFill>
                <a:latin typeface="Helvetica"/>
                <a:cs typeface="Helvetica"/>
              </a:rPr>
              <a:t>2016, 2018</a:t>
            </a:r>
            <a:endParaRPr lang="en-US" sz="12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68" y="3883185"/>
            <a:ext cx="1101264" cy="9550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26190" y="4823180"/>
            <a:ext cx="2901619" cy="28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 smtClean="0">
                <a:solidFill>
                  <a:srgbClr val="002060"/>
                </a:solidFill>
                <a:latin typeface="Helvetica"/>
                <a:cs typeface="Helvetica"/>
              </a:rPr>
              <a:t>NRAO 2017</a:t>
            </a:r>
            <a:endParaRPr lang="en-US" sz="12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98" y="5504936"/>
            <a:ext cx="1132619" cy="1138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5" y="5696897"/>
            <a:ext cx="2247900" cy="7239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48055" y="5227146"/>
            <a:ext cx="3362716" cy="306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b="1" i="1" smtClean="0">
                <a:solidFill>
                  <a:srgbClr val="4C4C4C"/>
                </a:solidFill>
                <a:latin typeface="Helvetica"/>
                <a:cs typeface="Helvetica"/>
              </a:rPr>
              <a:t>Computational Facilities </a:t>
            </a:r>
            <a:r>
              <a:rPr lang="en-US" sz="1200" b="1" i="1" dirty="0" smtClean="0">
                <a:solidFill>
                  <a:srgbClr val="4C4C4C"/>
                </a:solidFill>
                <a:latin typeface="Helvetica"/>
                <a:cs typeface="Helvetica"/>
              </a:rPr>
              <a:t>Acknowledgement</a:t>
            </a:r>
            <a:endParaRPr lang="en-US" sz="1200" b="1" i="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rot="-2700000">
            <a:off x="82127" y="3224680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Work in Progress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 rot="-2700000">
            <a:off x="2645442" y="3224680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Work in Progress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-2700000">
            <a:off x="5128545" y="3233425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Work in Progress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 rot="-2700000">
            <a:off x="-1954032" y="3242170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Work in Progress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5727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966537"/>
            <a:ext cx="9334500" cy="48768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How to drift past a propeller?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0413" y="5995029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A pebble has to cross the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co-rotational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region </a:t>
            </a:r>
          </a:p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faster than a planet can scatter it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06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966537"/>
            <a:ext cx="9334500" cy="48768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How to drift past a propeller?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0413" y="5995029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A pebble has to cross the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co-rotational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region </a:t>
            </a:r>
          </a:p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faster than a planet can scatter it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60" y="2835466"/>
            <a:ext cx="1745153" cy="1138942"/>
          </a:xfrm>
          <a:prstGeom prst="rect">
            <a:avLst/>
          </a:prstGeom>
          <a:ln w="1270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64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0" y="2723479"/>
            <a:ext cx="5008623" cy="1652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3" y="1588169"/>
            <a:ext cx="2975537" cy="47640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Not all planets are dust dams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032351" y="1796059"/>
            <a:ext cx="14990" cy="3972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-5400000">
            <a:off x="-48122" y="346509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Planet Mass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6515" y="1109483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789574" y="1588169"/>
            <a:ext cx="1023064" cy="6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2638" y="1288887"/>
            <a:ext cx="125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Dust dam</a:t>
            </a:r>
            <a:endParaRPr lang="en-US" sz="16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74595" y="5301917"/>
            <a:ext cx="1438043" cy="64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2638" y="5860887"/>
            <a:ext cx="125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Dust able to drift past planet</a:t>
            </a:r>
            <a:endParaRPr lang="en-US" sz="16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0" y="2590987"/>
            <a:ext cx="1745153" cy="11389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39996" y="4860758"/>
            <a:ext cx="3849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q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= planet mass ratio</a:t>
            </a:r>
          </a:p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h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disk aspect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ratio</a:t>
            </a:r>
          </a:p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power law of pressure gradient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St = Stokes number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67420" y="2590987"/>
            <a:ext cx="5008623" cy="181795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0" y="2723479"/>
            <a:ext cx="5008623" cy="1652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3" y="1588169"/>
            <a:ext cx="2975537" cy="47640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Not all planets are dust dams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032351" y="1796059"/>
            <a:ext cx="14990" cy="3972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-5400000">
            <a:off x="-48122" y="346509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Planet Mass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6515" y="1109483"/>
            <a:ext cx="12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Pebbles</a:t>
            </a:r>
            <a:endParaRPr lang="en-US" b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789574" y="1588169"/>
            <a:ext cx="1023064" cy="6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2638" y="1288887"/>
            <a:ext cx="125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Dust dam</a:t>
            </a:r>
            <a:endParaRPr lang="en-US" sz="16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74595" y="5301917"/>
            <a:ext cx="1438043" cy="64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2638" y="5860887"/>
            <a:ext cx="125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Dust able to drift past planet</a:t>
            </a:r>
            <a:endParaRPr lang="en-US" sz="16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0" y="2590987"/>
            <a:ext cx="1745153" cy="11389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39996" y="4860758"/>
            <a:ext cx="3849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q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= planet mass ratio</a:t>
            </a:r>
          </a:p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h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disk aspect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ratio</a:t>
            </a:r>
          </a:p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power law of pressure gradient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St = Stokes number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1518" y="2566924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Symbol" charset="2"/>
                <a:ea typeface="Symbol" charset="2"/>
                <a:cs typeface="Symbol" charset="2"/>
              </a:rPr>
              <a:t>Q = 1.4</a:t>
            </a:r>
            <a:endParaRPr lang="en-US" sz="2400" b="1" i="1" dirty="0">
              <a:solidFill>
                <a:srgbClr val="00206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1545" y="4837227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Symbol" charset="2"/>
                <a:ea typeface="Symbol" charset="2"/>
                <a:cs typeface="Symbol" charset="2"/>
              </a:rPr>
              <a:t>Q = 0.5</a:t>
            </a:r>
            <a:endParaRPr lang="en-US" sz="2400" b="1" i="1" dirty="0">
              <a:solidFill>
                <a:srgbClr val="00206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5938" y="2274262"/>
            <a:ext cx="1345255" cy="102357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431545" y="4556272"/>
            <a:ext cx="1345255" cy="102357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6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8338" y="-1990998"/>
            <a:ext cx="5535644" cy="1107128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Streaming Instability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3982" y="1821169"/>
            <a:ext cx="3134576" cy="36933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Preliminary Model</a:t>
            </a:r>
          </a:p>
          <a:p>
            <a:pPr algn="ctr"/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H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=0.3</a:t>
            </a:r>
          </a:p>
          <a:p>
            <a:pPr marL="285750" indent="-285750" algn="ctr">
              <a:buFont typeface="Arial" charset="0"/>
              <a:buChar char="•"/>
            </a:pP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Nr,Nphi,Nz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384,1024,32</a:t>
            </a:r>
          </a:p>
          <a:p>
            <a:pPr marL="285750" indent="-285750" algn="ctr">
              <a:buFont typeface="Arial" charset="0"/>
              <a:buChar char="•"/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12 million particles</a:t>
            </a:r>
          </a:p>
          <a:p>
            <a:pPr marL="285750" indent="-285750" algn="ctr">
              <a:buFont typeface="Arial" charset="0"/>
              <a:buChar char="•"/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i="1" dirty="0" err="1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i="1" baseline="-25000" dirty="0" err="1" smtClean="0">
                <a:latin typeface="Helvetica" charset="0"/>
                <a:ea typeface="Helvetica" charset="0"/>
                <a:cs typeface="Helvetica" charset="0"/>
              </a:rPr>
              <a:t>SI</a:t>
            </a:r>
            <a:r>
              <a:rPr lang="en-US" i="1" dirty="0" smtClean="0"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i="1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Helvetica" charset="0"/>
                <a:ea typeface="Helvetica" charset="0"/>
                <a:cs typeface="Helvetica" charset="0"/>
              </a:rPr>
              <a:t>r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= 20</a:t>
            </a:r>
            <a:endParaRPr lang="en-US" baseline="-250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7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1896422"/>
            <a:ext cx="6031832" cy="2965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52" y="1896422"/>
            <a:ext cx="6031832" cy="2965651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Streaming Instability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190" y="1617898"/>
            <a:ext cx="120716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248566"/>
            <a:ext cx="1214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Time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2190" y="5140596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Denser. </a:t>
            </a:r>
          </a:p>
          <a:p>
            <a:pPr algn="ctr">
              <a:lnSpc>
                <a:spcPct val="116000"/>
              </a:lnSpc>
            </a:pP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The drift is not </a:t>
            </a:r>
            <a:r>
              <a:rPr lang="en-US" sz="2539" dirty="0" err="1" smtClean="0">
                <a:solidFill>
                  <a:schemeClr val="tx1"/>
                </a:solidFill>
                <a:latin typeface="Helvetica"/>
                <a:cs typeface="Helvetica"/>
              </a:rPr>
              <a:t>divergenceless</a:t>
            </a: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.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002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5" y="1251279"/>
            <a:ext cx="8325853" cy="409354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Azimuthal spectral power distribution?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31368" y="5627331"/>
            <a:ext cx="3850105" cy="1052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Not axisymmetric!</a:t>
            </a:r>
          </a:p>
        </p:txBody>
      </p:sp>
    </p:spTree>
    <p:extLst>
      <p:ext uri="{BB962C8B-B14F-4D97-AF65-F5344CB8AC3E}">
        <p14:creationId xmlns:p14="http://schemas.microsoft.com/office/powerpoint/2010/main" val="6318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5" y="1251279"/>
            <a:ext cx="8325853" cy="409354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Azimuthal spectral power distribution?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31368" y="5627331"/>
            <a:ext cx="3850105" cy="1052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Not axisymmetric!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9" y="1554066"/>
            <a:ext cx="1199038" cy="589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1545" y="3478906"/>
            <a:ext cx="105721" cy="103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16397" y="1554066"/>
            <a:ext cx="2245148" cy="1924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</p:cNvCxnSpPr>
          <p:nvPr/>
        </p:nvCxnSpPr>
        <p:spPr>
          <a:xfrm flipH="1" flipV="1">
            <a:off x="1816398" y="2143594"/>
            <a:ext cx="2298008" cy="1439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729" y="2334127"/>
            <a:ext cx="163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 Ceres-mass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clump</a:t>
            </a:r>
            <a:endParaRPr lang="en-US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2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5" y="1251279"/>
            <a:ext cx="8325853" cy="409354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Azimuthal spectral power distribution?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99157" y="4700215"/>
            <a:ext cx="3850105" cy="1052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smtClean="0">
                <a:solidFill>
                  <a:schemeClr val="tx1"/>
                </a:solidFill>
                <a:latin typeface="Helvetica"/>
                <a:cs typeface="Helvetica"/>
              </a:rPr>
              <a:t>Mass not converged yet</a:t>
            </a:r>
            <a:endParaRPr lang="en-US" sz="2539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9" y="1554066"/>
            <a:ext cx="1199038" cy="589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1545" y="3478906"/>
            <a:ext cx="105721" cy="103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816397" y="1554066"/>
            <a:ext cx="2245148" cy="1924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</p:cNvCxnSpPr>
          <p:nvPr/>
        </p:nvCxnSpPr>
        <p:spPr>
          <a:xfrm flipH="1" flipV="1">
            <a:off x="1816398" y="2143594"/>
            <a:ext cx="2298008" cy="1439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729" y="2334127"/>
            <a:ext cx="163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 Ceres-mass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clump</a:t>
            </a:r>
            <a:endParaRPr lang="en-US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0" y="1779717"/>
            <a:ext cx="5935580" cy="29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Vortex at inner dust edge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0842" y="5840851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dirty="0" smtClean="0">
                <a:solidFill>
                  <a:schemeClr val="tx1"/>
                </a:solidFill>
                <a:latin typeface="Helvetica"/>
                <a:cs typeface="Helvetica"/>
              </a:rPr>
              <a:t>RWI at dust sublimation radius?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65" y="1106669"/>
            <a:ext cx="8572554" cy="42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78" y="2031464"/>
            <a:ext cx="2222500" cy="22225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93978" y="4429919"/>
            <a:ext cx="2222500" cy="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Areli </a:t>
            </a:r>
            <a:r>
              <a:rPr lang="en-US" sz="20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Castrejon</a:t>
            </a:r>
            <a:endParaRPr lang="en-US" sz="2000" b="1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66426" y="4429919"/>
            <a:ext cx="2221992" cy="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Chris </a:t>
            </a:r>
            <a:r>
              <a:rPr lang="en-US" sz="20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Malek</a:t>
            </a:r>
            <a:endParaRPr lang="en-US" sz="2000" b="1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The M.Sc. students who did this work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26" y="2031464"/>
            <a:ext cx="2221992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  <a:endParaRPr lang="en-US" sz="2539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66274" y="1220725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High dust-to-gas ratio (</a:t>
            </a:r>
            <a:r>
              <a:rPr lang="en-US" sz="2000" i="1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e ~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 0.1 -1)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Depresses pressure bumps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Slows/halts pebble drift</a:t>
            </a: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6274" y="2552219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Vortices (RWI) at dust fronts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Outer front as pebbles drift inwards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Inner -- sublimation radius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6274" y="3883713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Planets as dust dams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Criterion drift vs dynamical time</a:t>
            </a:r>
          </a:p>
          <a:p>
            <a:pPr marL="1371600" lvl="2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Low-mass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planets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(small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corotation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radius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)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 hot disks (fast drift) not good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dutchmen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6274" y="5215207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Streaming Instability in 3D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Non-axisymmetric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High-mass embryos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Convergence</a:t>
            </a:r>
            <a:r>
              <a:rPr lang="mr-IN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…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3" y="2552219"/>
            <a:ext cx="8241113" cy="435810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8263334" y="4018099"/>
            <a:ext cx="404734" cy="3897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05210" y="3762571"/>
            <a:ext cx="168830" cy="6452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95930" y="4018099"/>
            <a:ext cx="165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193" y="3951361"/>
            <a:ext cx="165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Gap </a:t>
            </a:r>
          </a:p>
          <a:p>
            <a:r>
              <a:rPr lang="en-US" sz="1400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modified</a:t>
            </a:r>
            <a:endParaRPr lang="en-US" sz="1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21787" y="5921850"/>
            <a:ext cx="1046944" cy="40473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609483" y="4986562"/>
            <a:ext cx="223469" cy="45070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351964" y="4760196"/>
            <a:ext cx="474456" cy="192476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36816" y="4394609"/>
            <a:ext cx="187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Pebble f</a:t>
            </a:r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lux slowed </a:t>
            </a:r>
          </a:p>
          <a:p>
            <a:r>
              <a:rPr lang="en-US" sz="1400" i="1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down/halted.</a:t>
            </a:r>
            <a:endParaRPr lang="en-US" sz="1400" i="1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  <a:endParaRPr lang="en-US" sz="2539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66274" y="1220725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High dust-to-gas ratio (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Symbol" charset="2"/>
                <a:ea typeface="Symbol" charset="2"/>
                <a:cs typeface="Symbol" charset="2"/>
              </a:rPr>
              <a:t>e ~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0.1 -1)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Depresses pressure bumps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Slows/halts pebble drift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6274" y="2552219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Vortices (RWI) at dust fronts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Outer front as pebbles drift inwards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Inner -- sublimation radius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6274" y="3883713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Planets as dust dams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Criterion drift vs dynamical time</a:t>
            </a:r>
          </a:p>
          <a:p>
            <a:pPr marL="1371600" lvl="2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Low-mass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planets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(small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corotation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radius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)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 hot disks (fast drift) not good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dutchmen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6274" y="5215207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Streaming Instability in 3D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Non-axisymmetric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High-mass embryos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Convergence</a:t>
            </a:r>
            <a:r>
              <a:rPr lang="mr-IN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…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13" y="512240"/>
            <a:ext cx="3593503" cy="2996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94" y="4014161"/>
            <a:ext cx="4999306" cy="24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  <a:endParaRPr lang="en-US" sz="2539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66274" y="1220725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High dust-to-gas ratio (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Symbol" charset="2"/>
                <a:ea typeface="Symbol" charset="2"/>
                <a:cs typeface="Symbol" charset="2"/>
              </a:rPr>
              <a:t>e ~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0.1 -1)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Depresses pressure bumps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Slows/halts pebble drift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6274" y="2552219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Vortices (RWI) at dust fronts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Outer front as pebbles drift inwards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Inner -- sublimation radius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6274" y="3883713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Planets as dust dams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Criterion drift vs dynamical time</a:t>
            </a:r>
          </a:p>
          <a:p>
            <a:pPr marL="1371600" lvl="2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Low-mass 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planets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(small </a:t>
            </a:r>
            <a:r>
              <a:rPr lang="en-US" sz="2000" dirty="0" err="1">
                <a:solidFill>
                  <a:schemeClr val="tx1"/>
                </a:solidFill>
                <a:latin typeface="Helvetica"/>
                <a:cs typeface="Helvetica"/>
              </a:rPr>
              <a:t>corotation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 radius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in hot disks (fast drift) not good </a:t>
            </a:r>
            <a:r>
              <a:rPr lang="en-US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dutchmen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6274" y="5215207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Streaming Instability in 3D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Non-axisymmetric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High-mass embryos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Convergence</a:t>
            </a:r>
            <a:r>
              <a:rPr lang="mr-IN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…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08" y="160461"/>
            <a:ext cx="2568939" cy="4113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58" y="1287801"/>
            <a:ext cx="5008623" cy="165267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36651" y="1250992"/>
            <a:ext cx="5008623" cy="181795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  <a:endParaRPr lang="en-US" sz="2539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66274" y="1220725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High dust-to-gas ratio (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Symbol" charset="2"/>
                <a:ea typeface="Symbol" charset="2"/>
                <a:cs typeface="Symbol" charset="2"/>
              </a:rPr>
              <a:t>e ~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0.1 -1)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Depresses pressure bumps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Slows/halts pebble drift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6274" y="2552219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Vortices (RWI) at dust fronts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Outer front as pebbles drift inwards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Inner -- sublimation radius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6274" y="3883713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Planets as dust dams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Criterion drift vs dynamical time</a:t>
            </a:r>
          </a:p>
          <a:p>
            <a:pPr marL="1371600" lvl="2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Low-mass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planets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(small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corotation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radius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)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 hot disks (fast drift) not good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dutchmen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6274" y="5215207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Streaming Instability in 3D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Non-axisymmetric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High-mass embryos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Helvetica"/>
                <a:cs typeface="Helvetica"/>
              </a:rPr>
              <a:t>Convergence</a:t>
            </a:r>
            <a:r>
              <a:rPr lang="mr-IN" sz="2000" i="1" dirty="0" smtClean="0">
                <a:solidFill>
                  <a:schemeClr val="tx1"/>
                </a:solidFill>
                <a:latin typeface="Helvetica"/>
                <a:cs typeface="Helvetica"/>
              </a:rPr>
              <a:t>…</a:t>
            </a:r>
            <a:r>
              <a:rPr lang="en-US" sz="2000" i="1" dirty="0" smtClean="0">
                <a:solidFill>
                  <a:schemeClr val="tx1"/>
                </a:solidFill>
                <a:latin typeface="Helvetica"/>
                <a:cs typeface="Helvetica"/>
              </a:rPr>
              <a:t>.  </a:t>
            </a:r>
          </a:p>
        </p:txBody>
      </p:sp>
      <p:pic>
        <p:nvPicPr>
          <p:cNvPr id="2" name="animation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6528" y="13716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78" y="2031464"/>
            <a:ext cx="2222500" cy="22225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93978" y="4429919"/>
            <a:ext cx="2222500" cy="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Areli </a:t>
            </a:r>
            <a:r>
              <a:rPr lang="en-US" sz="20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Castrejon</a:t>
            </a:r>
            <a:endParaRPr lang="en-US" sz="2000" b="1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66426" y="4429919"/>
            <a:ext cx="2221992" cy="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Helvetica"/>
                <a:cs typeface="Helvetica"/>
              </a:rPr>
              <a:t>Chris </a:t>
            </a:r>
            <a:r>
              <a:rPr lang="en-US" sz="20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Malek</a:t>
            </a:r>
            <a:endParaRPr lang="en-US" sz="2000" b="1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The M.Sc. students who did this work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26" y="2031464"/>
            <a:ext cx="2221992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42682"/>
            <a:ext cx="12192000" cy="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  <a:endParaRPr lang="en-US" sz="2539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66274" y="1220725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High dust-to-gas ratio (</a:t>
            </a:r>
            <a:r>
              <a:rPr lang="en-US" sz="2000" i="1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e ~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 0.1 -1)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Depresses pressure bumps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Slows/halts pebble drift</a:t>
            </a: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6274" y="2552219"/>
            <a:ext cx="1022684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Vortices (RWI) at dust fronts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Outer front as pebbles drift inwards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Inner -- sublimation radius (?)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6274" y="3883713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Planets as dust dams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Criterion drift vs dynamical time</a:t>
            </a:r>
          </a:p>
          <a:p>
            <a:pPr marL="1371600" lvl="2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Low-mass 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planets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(small </a:t>
            </a:r>
            <a:r>
              <a:rPr lang="en-US" sz="2000" dirty="0" err="1">
                <a:solidFill>
                  <a:schemeClr val="tx1"/>
                </a:solidFill>
                <a:latin typeface="Helvetica"/>
                <a:cs typeface="Helvetica"/>
              </a:rPr>
              <a:t>corotation</a:t>
            </a:r>
            <a:r>
              <a:rPr lang="en-US" sz="2000" dirty="0">
                <a:solidFill>
                  <a:schemeClr val="tx1"/>
                </a:solidFill>
                <a:latin typeface="Helvetica"/>
                <a:cs typeface="Helvetica"/>
              </a:rPr>
              <a:t> radius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in hot disks (fast drift) not good </a:t>
            </a:r>
            <a:r>
              <a:rPr lang="en-US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dutchmen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6274" y="5215207"/>
            <a:ext cx="11069052" cy="7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marL="457200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Streaming Instability in 3D 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Non-axisymmetric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High-mass embryos</a:t>
            </a:r>
          </a:p>
          <a:p>
            <a:pPr marL="914400" lvl="1" indent="-457200">
              <a:lnSpc>
                <a:spcPct val="116000"/>
              </a:lnSpc>
              <a:buFont typeface="Arial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Helvetica"/>
                <a:cs typeface="Helvetica"/>
              </a:rPr>
              <a:t>Convergence</a:t>
            </a:r>
            <a:r>
              <a:rPr lang="mr-IN" sz="2000" i="1" dirty="0" smtClean="0">
                <a:solidFill>
                  <a:schemeClr val="tx1"/>
                </a:solidFill>
                <a:latin typeface="Helvetica"/>
                <a:cs typeface="Helvetica"/>
              </a:rPr>
              <a:t>…</a:t>
            </a:r>
            <a:r>
              <a:rPr lang="en-US" sz="2000" i="1" dirty="0" smtClean="0">
                <a:solidFill>
                  <a:schemeClr val="tx1"/>
                </a:solidFill>
                <a:latin typeface="Helvetica"/>
                <a:cs typeface="Helvetic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770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98" y="2070362"/>
            <a:ext cx="5864409" cy="31012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chemeClr val="tx1"/>
                </a:solidFill>
                <a:latin typeface="Helvetica"/>
                <a:cs typeface="Helvetica"/>
              </a:rPr>
              <a:t>Influence on Gap Carving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390151" y="1491664"/>
            <a:ext cx="3670223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Jupiter-mass planet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7" y="2021304"/>
            <a:ext cx="5888843" cy="3150303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28101" y="1491664"/>
            <a:ext cx="3670223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Neptune-mass planet</a:t>
            </a:r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6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27000"/>
            <a:ext cx="12090400" cy="660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0249" y="4452079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=1, drift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7426" y="282253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dirty="0" smtClean="0"/>
              <a:t>=0.1</a:t>
            </a:r>
            <a:r>
              <a:rPr lang="en-US" smtClean="0"/>
              <a:t>, no drift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09760" y="300720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=1, no drift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5034" y="372964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dirty="0" smtClean="0"/>
              <a:t>=0.1, 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eaming Instability in the quasi-global protoplanetary disks - run BB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638" y="2206560"/>
            <a:ext cx="6160169" cy="440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7" y="231288"/>
            <a:ext cx="5678906" cy="1975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74" y="2206561"/>
            <a:ext cx="4750226" cy="38688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4943" y="6400225"/>
            <a:ext cx="18758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 err="1" smtClean="0">
                <a:solidFill>
                  <a:srgbClr val="4C4C4C"/>
                </a:solidFill>
                <a:latin typeface="Helvetica"/>
                <a:cs typeface="Helvetica"/>
              </a:rPr>
              <a:t>Kowalik</a:t>
            </a:r>
            <a:r>
              <a:rPr lang="en-US" sz="1451" dirty="0" smtClean="0">
                <a:solidFill>
                  <a:srgbClr val="4C4C4C"/>
                </a:solidFill>
                <a:latin typeface="Helvetica"/>
                <a:cs typeface="Helvetica"/>
              </a:rPr>
              <a:t> et al. (2013)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75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eaming Instability in the quasi-global protoplanetary disks - run BB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638" y="2206560"/>
            <a:ext cx="6160169" cy="440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7" y="231288"/>
            <a:ext cx="5678906" cy="1975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74" y="2206561"/>
            <a:ext cx="4750226" cy="38688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4943" y="6400225"/>
            <a:ext cx="18758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 err="1" smtClean="0">
                <a:solidFill>
                  <a:srgbClr val="4C4C4C"/>
                </a:solidFill>
                <a:latin typeface="Helvetica"/>
                <a:cs typeface="Helvetica"/>
              </a:rPr>
              <a:t>Kowalik</a:t>
            </a:r>
            <a:r>
              <a:rPr lang="en-US" sz="1451" dirty="0" smtClean="0">
                <a:solidFill>
                  <a:srgbClr val="4C4C4C"/>
                </a:solidFill>
                <a:latin typeface="Helvetica"/>
                <a:cs typeface="Helvetica"/>
              </a:rPr>
              <a:t> et al. (2013)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774" y="409074"/>
            <a:ext cx="4209486" cy="25853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Missing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Radial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variation of clumps’ IMF?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Dominant azimuthal mode?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Lagrangian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particles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Selfgravity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7676147" y="409074"/>
            <a:ext cx="3975113" cy="161223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rgbClr val="280099"/>
                </a:solidFill>
                <a:latin typeface="Helvetica"/>
                <a:cs typeface="Helvetica"/>
              </a:rPr>
              <a:t>3D Global Models of Streaming Instability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571" y="1261752"/>
            <a:ext cx="2695073" cy="251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rgbClr val="280099"/>
                </a:solidFill>
                <a:latin typeface="Helvetica"/>
                <a:cs typeface="Helvetica"/>
              </a:rPr>
              <a:t>3D Global Models of Streaming Instability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13220" y="416377"/>
            <a:ext cx="434714" cy="363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13220" y="416377"/>
            <a:ext cx="434714" cy="363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87522" y="462532"/>
            <a:ext cx="1511508" cy="316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87522" y="462532"/>
            <a:ext cx="1511508" cy="316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8571" y="1261752"/>
            <a:ext cx="2695073" cy="251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61987" y="41637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smtClean="0">
                <a:solidFill>
                  <a:srgbClr val="280099"/>
                </a:solidFill>
                <a:latin typeface="Helvetica"/>
                <a:cs typeface="Helvetica"/>
              </a:rPr>
              <a:t>3D Global Models of Streaming Instability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13220" y="416377"/>
            <a:ext cx="434714" cy="363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13220" y="416377"/>
            <a:ext cx="434714" cy="363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87522" y="462532"/>
            <a:ext cx="1511508" cy="316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87522" y="462532"/>
            <a:ext cx="1511508" cy="316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04" y="1261752"/>
            <a:ext cx="8744539" cy="5124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8571" y="1261752"/>
            <a:ext cx="2695073" cy="251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2136" y="6441029"/>
            <a:ext cx="4467725" cy="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Analytical solution </a:t>
            </a:r>
            <a:r>
              <a:rPr lang="en-US" sz="1800" dirty="0" err="1" smtClean="0">
                <a:solidFill>
                  <a:schemeClr val="tx1"/>
                </a:solidFill>
                <a:latin typeface="Helvetica"/>
                <a:cs typeface="Helvetica"/>
              </a:rPr>
              <a:t>Youdin</a:t>
            </a:r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 (2010)</a:t>
            </a:r>
            <a:endParaRPr lang="en-US" sz="1800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32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422400"/>
            <a:ext cx="9474200" cy="40132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16377"/>
            <a:ext cx="12192000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smtClean="0">
                <a:solidFill>
                  <a:schemeClr val="tx1"/>
                </a:solidFill>
                <a:latin typeface="Helvetica"/>
                <a:cs typeface="Helvetica"/>
              </a:rPr>
              <a:t>Breakdown</a:t>
            </a: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5862925"/>
            <a:ext cx="12192000" cy="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Deviations from analytical </a:t>
            </a:r>
            <a:r>
              <a:rPr lang="en-US" sz="1800" smtClean="0">
                <a:solidFill>
                  <a:schemeClr val="tx1"/>
                </a:solidFill>
                <a:latin typeface="Helvetica"/>
                <a:cs typeface="Helvetica"/>
              </a:rPr>
              <a:t>solution for u/c ~ 0.5.</a:t>
            </a:r>
            <a:endParaRPr lang="en-US" sz="1800" baseline="30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59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932</Words>
  <Application>Microsoft Macintosh PowerPoint</Application>
  <PresentationFormat>Widescreen</PresentationFormat>
  <Paragraphs>248</Paragraphs>
  <Slides>37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Calibri</vt:lpstr>
      <vt:lpstr>Calibri Light</vt:lpstr>
      <vt:lpstr>Helvetica</vt:lpstr>
      <vt:lpstr>ＭＳ Ｐゴシック</vt:lpstr>
      <vt:lpstr>msmincho</vt:lpstr>
      <vt:lpstr>Symbol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 Lyra</dc:creator>
  <cp:lastModifiedBy>Wladimir Lyra</cp:lastModifiedBy>
  <cp:revision>35</cp:revision>
  <dcterms:created xsi:type="dcterms:W3CDTF">2019-03-17T22:20:52Z</dcterms:created>
  <dcterms:modified xsi:type="dcterms:W3CDTF">2019-03-18T10:18:47Z</dcterms:modified>
</cp:coreProperties>
</file>