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</p:sldMasterIdLst>
  <p:notesMasterIdLst>
    <p:notesMasterId r:id="rId20"/>
  </p:notesMasterIdLst>
  <p:sldIdLst>
    <p:sldId id="971" r:id="rId3"/>
    <p:sldId id="960" r:id="rId4"/>
    <p:sldId id="972" r:id="rId5"/>
    <p:sldId id="1001" r:id="rId6"/>
    <p:sldId id="989" r:id="rId7"/>
    <p:sldId id="978" r:id="rId8"/>
    <p:sldId id="998" r:id="rId9"/>
    <p:sldId id="999" r:id="rId10"/>
    <p:sldId id="975" r:id="rId11"/>
    <p:sldId id="1002" r:id="rId12"/>
    <p:sldId id="976" r:id="rId13"/>
    <p:sldId id="982" r:id="rId14"/>
    <p:sldId id="992" r:id="rId15"/>
    <p:sldId id="991" r:id="rId16"/>
    <p:sldId id="981" r:id="rId17"/>
    <p:sldId id="995" r:id="rId18"/>
    <p:sldId id="1000" r:id="rId19"/>
  </p:sldIdLst>
  <p:sldSz cx="10077450" cy="7562850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tx1"/>
        </a:solidFill>
        <a:latin typeface="Times New Roman" charset="0"/>
        <a:ea typeface="ＭＳ Ｐゴシック" charset="0"/>
        <a:cs typeface="msmincho" charset="0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tx1"/>
        </a:solidFill>
        <a:latin typeface="Times New Roman" charset="0"/>
        <a:ea typeface="ＭＳ Ｐゴシック" charset="0"/>
        <a:cs typeface="msmincho" charset="0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tx1"/>
        </a:solidFill>
        <a:latin typeface="Times New Roman" charset="0"/>
        <a:ea typeface="ＭＳ Ｐゴシック" charset="0"/>
        <a:cs typeface="msmincho" charset="0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tx1"/>
        </a:solidFill>
        <a:latin typeface="Times New Roman" charset="0"/>
        <a:ea typeface="ＭＳ Ｐゴシック" charset="0"/>
        <a:cs typeface="msmincho" charset="0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tx1"/>
        </a:solidFill>
        <a:latin typeface="Times New Roman" charset="0"/>
        <a:ea typeface="ＭＳ Ｐゴシック" charset="0"/>
        <a:cs typeface="msmincho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msmincho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msmincho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msmincho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msmincho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876"/>
    <p:restoredTop sz="84791" autoAdjust="0"/>
  </p:normalViewPr>
  <p:slideViewPr>
    <p:cSldViewPr>
      <p:cViewPr>
        <p:scale>
          <a:sx n="80" d="100"/>
          <a:sy n="80" d="100"/>
        </p:scale>
        <p:origin x="1112" y="-23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1275" y="1027113"/>
            <a:ext cx="4932363" cy="369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sp>
      <p:sp>
        <p:nvSpPr>
          <p:cNvPr id="409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7938"/>
            <a:ext cx="5221287" cy="41068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284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0775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57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7938"/>
            <a:ext cx="5222875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62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0775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57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7938"/>
            <a:ext cx="5222875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95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2863" y="1027113"/>
            <a:ext cx="4929187" cy="3698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2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9500"/>
            <a:ext cx="8566150" cy="1620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1300" y="4286250"/>
            <a:ext cx="7054850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280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475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2963" y="627063"/>
            <a:ext cx="2149475" cy="6464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9775" y="627063"/>
            <a:ext cx="6300788" cy="6464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70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775" y="627063"/>
            <a:ext cx="8602663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16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9500"/>
            <a:ext cx="8566150" cy="1620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1300" y="4286250"/>
            <a:ext cx="7054850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18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94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859338"/>
            <a:ext cx="8566150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05163"/>
            <a:ext cx="8566150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0037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7700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29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7097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692275"/>
            <a:ext cx="4452937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398713"/>
            <a:ext cx="4452937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9688" y="1692275"/>
            <a:ext cx="4454525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9688" y="2398713"/>
            <a:ext cx="4454525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423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9977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8874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428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3316287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0175" y="301625"/>
            <a:ext cx="5634038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582738"/>
            <a:ext cx="3316287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66287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4850" y="5294313"/>
            <a:ext cx="6046788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4850" y="676275"/>
            <a:ext cx="6046788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4850" y="5918200"/>
            <a:ext cx="6046788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660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8763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6950" cy="6456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6456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959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859338"/>
            <a:ext cx="8566150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05163"/>
            <a:ext cx="8566150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1317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9775" y="2101850"/>
            <a:ext cx="4224338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2101850"/>
            <a:ext cx="422592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68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7097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692275"/>
            <a:ext cx="4452937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398713"/>
            <a:ext cx="4452937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9688" y="1692275"/>
            <a:ext cx="4454525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9688" y="2398713"/>
            <a:ext cx="4454525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843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279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4685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3316287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0175" y="301625"/>
            <a:ext cx="5634038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582738"/>
            <a:ext cx="3316287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6016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4850" y="5294313"/>
            <a:ext cx="6046788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4850" y="676275"/>
            <a:ext cx="6046788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4850" y="5918200"/>
            <a:ext cx="6046788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7182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39775" y="627063"/>
            <a:ext cx="8602663" cy="12604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9775" y="2101850"/>
            <a:ext cx="8602663" cy="498951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84" r:id="rId12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ＭＳ Ｐゴシック" charset="0"/>
          <a:cs typeface="msmincho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ＭＳ Ｐゴシック" charset="0"/>
          <a:cs typeface="msmincho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ＭＳ Ｐゴシック" charset="0"/>
          <a:cs typeface="msmincho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ＭＳ Ｐゴシック" charset="0"/>
          <a:cs typeface="msmincho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ＭＳ Ｐゴシック" charset="0"/>
          <a:cs typeface="msmincho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ＭＳ Ｐゴシック" charset="0"/>
          <a:cs typeface="msmincho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ＭＳ Ｐゴシック" charset="0"/>
          <a:cs typeface="msmincho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ＭＳ Ｐゴシック" charset="0"/>
          <a:cs typeface="msmincho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55650" y="6889750"/>
            <a:ext cx="20986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443288" y="6889750"/>
            <a:ext cx="3189287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7800" cy="12604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7800" cy="498951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Times New Roman" charset="0"/>
          <a:ea typeface="+mn-ea"/>
          <a:cs typeface="msmincho" charset="0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charset="0"/>
          <a:ea typeface="+mn-ea"/>
          <a:cs typeface="msmincho" charset="0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Times New Roman" charset="0"/>
          <a:ea typeface="+mn-ea"/>
          <a:cs typeface="msmincho" charset="0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Times New Roman" charset="0"/>
          <a:ea typeface="+mn-ea"/>
          <a:cs typeface="msmincho" charset="0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Times New Roman" charset="0"/>
          <a:ea typeface="+mn-ea"/>
          <a:cs typeface="msmincho" charset="0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Times New Roman" charset="0"/>
          <a:ea typeface="+mn-ea"/>
          <a:cs typeface="msmincho" charset="0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Times New Roman" charset="0"/>
          <a:ea typeface="+mn-ea"/>
          <a:cs typeface="msmincho" charset="0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Times New Roman" charset="0"/>
          <a:ea typeface="+mn-ea"/>
          <a:cs typeface="msminch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3.png"/><Relationship Id="rId6" Type="http://schemas.openxmlformats.org/officeDocument/2006/relationships/image" Target="../media/image7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subTitle" idx="4294967295"/>
          </p:nvPr>
        </p:nvSpPr>
        <p:spPr>
          <a:xfrm>
            <a:off x="12643" y="2409825"/>
            <a:ext cx="10077450" cy="1771650"/>
          </a:xfrm>
          <a:ln/>
        </p:spPr>
        <p:txBody>
          <a:bodyPr tIns="0" anchor="ctr"/>
          <a:lstStyle/>
          <a:p>
            <a:pPr marL="0" indent="0" algn="ctr">
              <a:lnSpc>
                <a:spcPct val="116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800" b="1" dirty="0" smtClean="0">
                <a:latin typeface="Helvetica"/>
                <a:cs typeface="Helvetica"/>
              </a:rPr>
              <a:t>Wladimir  Lyra</a:t>
            </a:r>
          </a:p>
          <a:p>
            <a:pPr marL="0" indent="0" algn="ctr">
              <a:lnSpc>
                <a:spcPct val="116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000" dirty="0" smtClean="0">
                <a:solidFill>
                  <a:schemeClr val="bg2"/>
                </a:solidFill>
                <a:latin typeface="Helvetica"/>
                <a:cs typeface="Helvetica"/>
              </a:rPr>
              <a:t>California State University, Northridge</a:t>
            </a:r>
          </a:p>
          <a:p>
            <a:pPr marL="0" indent="0" algn="ctr">
              <a:lnSpc>
                <a:spcPct val="116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1800" b="1" dirty="0" smtClean="0">
              <a:solidFill>
                <a:srgbClr val="4C4C4C"/>
              </a:solidFill>
              <a:latin typeface="Helvetica"/>
              <a:cs typeface="Helvetica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409575"/>
            <a:ext cx="100774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800" b="1" dirty="0" smtClean="0">
                <a:solidFill>
                  <a:srgbClr val="280099"/>
                </a:solidFill>
                <a:latin typeface="Helvetica"/>
                <a:cs typeface="Helvetica"/>
              </a:rPr>
              <a:t>Fitting a snowline at 40AU at V883Ori</a:t>
            </a:r>
          </a:p>
          <a:p>
            <a:pPr algn="ctr">
              <a:lnSpc>
                <a:spcPct val="116000"/>
              </a:lnSpc>
            </a:pPr>
            <a:endParaRPr lang="en-US" sz="2800" b="1" dirty="0">
              <a:solidFill>
                <a:srgbClr val="280099"/>
              </a:solidFill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endParaRPr lang="en-US" sz="2800" b="1" dirty="0">
              <a:solidFill>
                <a:srgbClr val="280099"/>
              </a:solidFill>
              <a:latin typeface="Helvetica"/>
              <a:cs typeface="Helvetic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13275" y="7058025"/>
            <a:ext cx="2486578" cy="3779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6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1600" dirty="0" err="1" smtClean="0">
                <a:solidFill>
                  <a:srgbClr val="4C4C4C"/>
                </a:solidFill>
                <a:latin typeface="Helvetica"/>
                <a:cs typeface="Helvetica"/>
              </a:rPr>
              <a:t>ExSoCal</a:t>
            </a:r>
            <a:r>
              <a:rPr lang="en-US" sz="1600" dirty="0" smtClean="0">
                <a:solidFill>
                  <a:srgbClr val="4C4C4C"/>
                </a:solidFill>
                <a:latin typeface="Helvetica"/>
                <a:cs typeface="Helvetica"/>
              </a:rPr>
              <a:t>, Sep 18</a:t>
            </a:r>
            <a:r>
              <a:rPr lang="en-US" sz="1600" baseline="30000" dirty="0" smtClean="0">
                <a:solidFill>
                  <a:srgbClr val="4C4C4C"/>
                </a:solidFill>
                <a:latin typeface="Helvetica"/>
                <a:cs typeface="Helvetica"/>
              </a:rPr>
              <a:t>th</a:t>
            </a:r>
            <a:r>
              <a:rPr lang="en-US" sz="1600" dirty="0" smtClean="0">
                <a:solidFill>
                  <a:srgbClr val="4C4C4C"/>
                </a:solidFill>
                <a:latin typeface="Helvetica"/>
                <a:cs typeface="Helvetica"/>
              </a:rPr>
              <a:t>, 2018 </a:t>
            </a:r>
            <a:endParaRPr lang="en-US" sz="1600" dirty="0">
              <a:solidFill>
                <a:srgbClr val="333333"/>
              </a:solidFill>
              <a:latin typeface="Helvetica"/>
              <a:cs typeface="Helvetica"/>
            </a:endParaRPr>
          </a:p>
        </p:txBody>
      </p:sp>
      <p:pic>
        <p:nvPicPr>
          <p:cNvPr id="12" name="Picture 11" descr="200px-CSUNS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7" y="2924175"/>
            <a:ext cx="2540000" cy="2514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905126" y="4010025"/>
            <a:ext cx="6248400" cy="1734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6000"/>
              </a:lnSpc>
            </a:pPr>
            <a:endParaRPr lang="en-US" sz="1400" dirty="0" smtClean="0"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endParaRPr lang="en-US" sz="1400" dirty="0"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r>
              <a:rPr lang="en-US" sz="1600" b="1" i="1" dirty="0" smtClean="0">
                <a:latin typeface="Helvetica"/>
                <a:cs typeface="Helvetica"/>
              </a:rPr>
              <a:t>Felipe </a:t>
            </a:r>
            <a:r>
              <a:rPr lang="en-US" sz="1600" b="1" i="1" dirty="0" err="1" smtClean="0">
                <a:latin typeface="Helvetica"/>
                <a:cs typeface="Helvetica"/>
              </a:rPr>
              <a:t>Alarcón</a:t>
            </a:r>
            <a:r>
              <a:rPr lang="en-US" sz="1600" b="1" i="1" dirty="0" smtClean="0">
                <a:latin typeface="Helvetica"/>
                <a:cs typeface="Helvetica"/>
              </a:rPr>
              <a:t>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(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Universidad de Chile, University of Michigan)</a:t>
            </a:r>
            <a:r>
              <a:rPr lang="en-US" sz="1400" dirty="0" smtClean="0">
                <a:latin typeface="Helvetica"/>
                <a:cs typeface="Helvetica"/>
              </a:rPr>
              <a:t>,</a:t>
            </a:r>
          </a:p>
          <a:p>
            <a:pPr algn="ctr">
              <a:lnSpc>
                <a:spcPct val="116000"/>
              </a:lnSpc>
            </a:pPr>
            <a:r>
              <a:rPr lang="en-US" sz="1600" b="1" i="1" dirty="0" smtClean="0">
                <a:latin typeface="Helvetica"/>
                <a:cs typeface="Helvetica"/>
              </a:rPr>
              <a:t>Simon </a:t>
            </a:r>
            <a:r>
              <a:rPr lang="en-US" sz="1600" b="1" i="1" dirty="0" err="1" smtClean="0">
                <a:latin typeface="Helvetica"/>
                <a:cs typeface="Helvetica"/>
              </a:rPr>
              <a:t>Casassus</a:t>
            </a:r>
            <a:r>
              <a:rPr lang="en-US" sz="1600" b="1" i="1" dirty="0" smtClean="0">
                <a:latin typeface="Helvetica"/>
                <a:cs typeface="Helvetica"/>
              </a:rPr>
              <a:t> </a:t>
            </a:r>
            <a:r>
              <a:rPr lang="en-US" sz="1400" dirty="0" smtClean="0">
                <a:solidFill>
                  <a:schemeClr val="bg2"/>
                </a:solidFill>
                <a:latin typeface="Helvetica"/>
                <a:cs typeface="Helvetica"/>
              </a:rPr>
              <a:t>(Universidad de Chile) </a:t>
            </a:r>
          </a:p>
          <a:p>
            <a:pPr algn="ctr">
              <a:lnSpc>
                <a:spcPct val="116000"/>
              </a:lnSpc>
            </a:pPr>
            <a:r>
              <a:rPr lang="en-US" sz="1600" b="1" i="1" dirty="0" smtClean="0">
                <a:latin typeface="Helvetica"/>
                <a:cs typeface="Helvetica"/>
              </a:rPr>
              <a:t>Lucas </a:t>
            </a:r>
            <a:r>
              <a:rPr lang="en-US" sz="1600" b="1" i="1" dirty="0" err="1" smtClean="0">
                <a:latin typeface="Helvetica"/>
                <a:cs typeface="Helvetica"/>
              </a:rPr>
              <a:t>Cieza</a:t>
            </a:r>
            <a:r>
              <a:rPr lang="en-US" sz="1600" b="1" i="1" dirty="0" smtClean="0">
                <a:latin typeface="Helvetica"/>
                <a:cs typeface="Helvetica"/>
              </a:rPr>
              <a:t> </a:t>
            </a:r>
            <a:r>
              <a:rPr lang="en-US" sz="1400" dirty="0">
                <a:solidFill>
                  <a:schemeClr val="bg2"/>
                </a:solidFill>
                <a:latin typeface="Helvetica"/>
                <a:cs typeface="Helvetica"/>
              </a:rPr>
              <a:t>(Universidad </a:t>
            </a:r>
            <a:r>
              <a:rPr lang="en-US" sz="1400" dirty="0" smtClean="0">
                <a:solidFill>
                  <a:schemeClr val="bg2"/>
                </a:solidFill>
                <a:latin typeface="Helvetica"/>
                <a:cs typeface="Helvetica"/>
              </a:rPr>
              <a:t>Diego Portales) </a:t>
            </a:r>
            <a:endParaRPr lang="en-US" sz="1400" dirty="0" smtClean="0">
              <a:solidFill>
                <a:schemeClr val="bg2"/>
              </a:solidFill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r>
              <a:rPr lang="en-US" sz="1600" b="1" i="1" dirty="0" smtClean="0">
                <a:latin typeface="Helvetica"/>
                <a:cs typeface="Helvetica"/>
              </a:rPr>
              <a:t>Sebastian Perez </a:t>
            </a:r>
            <a:r>
              <a:rPr lang="en-US" sz="1400" dirty="0">
                <a:solidFill>
                  <a:schemeClr val="bg2"/>
                </a:solidFill>
                <a:latin typeface="Helvetica"/>
                <a:cs typeface="Helvetica"/>
              </a:rPr>
              <a:t>(Universidad </a:t>
            </a:r>
            <a:r>
              <a:rPr lang="en-US" sz="1400" dirty="0" smtClean="0">
                <a:solidFill>
                  <a:schemeClr val="bg2"/>
                </a:solidFill>
                <a:latin typeface="Helvetica"/>
                <a:cs typeface="Helvetica"/>
              </a:rPr>
              <a:t>de Chile)</a:t>
            </a:r>
            <a:endParaRPr lang="en-US" sz="1400" dirty="0">
              <a:solidFill>
                <a:schemeClr val="bg2"/>
              </a:solidFill>
              <a:latin typeface="Helvetica"/>
              <a:cs typeface="Helvetica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295525" y="1872491"/>
            <a:ext cx="1447800" cy="53733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effectLst/>
              <a:latin typeface="Times New Roman" charset="0"/>
              <a:ea typeface="ＭＳ Ｐゴシック" charset="0"/>
              <a:cs typeface="msminch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75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90525" y="5173078"/>
            <a:ext cx="5649248" cy="91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effectLst/>
              <a:latin typeface="Times New Roman" charset="0"/>
              <a:ea typeface="ＭＳ Ｐゴシック" charset="0"/>
              <a:cs typeface="msmincho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280737"/>
            <a:ext cx="4286482" cy="46652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04" y="3003884"/>
            <a:ext cx="4868899" cy="364109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auto">
          <a:xfrm>
            <a:off x="5143500" y="4042611"/>
            <a:ext cx="5076825" cy="286301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effectLst/>
              <a:latin typeface="Times New Roman" charset="0"/>
              <a:ea typeface="ＭＳ Ｐゴシック" charset="0"/>
              <a:cs typeface="msmincho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215149" y="6677025"/>
            <a:ext cx="3570952" cy="320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1200" dirty="0" err="1" smtClean="0">
                <a:solidFill>
                  <a:schemeClr val="tx1"/>
                </a:solidFill>
                <a:latin typeface="Helvetica"/>
                <a:cs typeface="Helvetica"/>
              </a:rPr>
              <a:t>Cieza</a:t>
            </a:r>
            <a:r>
              <a:rPr lang="en-US" sz="1200" dirty="0" smtClean="0">
                <a:solidFill>
                  <a:schemeClr val="tx1"/>
                </a:solidFill>
                <a:latin typeface="Helvetica"/>
                <a:cs typeface="Helvetica"/>
              </a:rPr>
              <a:t> et al. (2016)</a:t>
            </a:r>
          </a:p>
          <a:p>
            <a:pPr algn="ctr">
              <a:lnSpc>
                <a:spcPct val="116000"/>
              </a:lnSpc>
            </a:pPr>
            <a:endParaRPr lang="en-US" sz="2800" b="1" dirty="0">
              <a:solidFill>
                <a:srgbClr val="280099"/>
              </a:solidFill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endParaRPr lang="en-US" sz="2800" b="1" dirty="0">
              <a:solidFill>
                <a:srgbClr val="280099"/>
              </a:solidFill>
              <a:latin typeface="Helvetica"/>
              <a:cs typeface="Helvetica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" y="4736578"/>
            <a:ext cx="3730752" cy="63502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auto">
          <a:xfrm>
            <a:off x="676736" y="276225"/>
            <a:ext cx="4305071" cy="236821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effectLst/>
              <a:latin typeface="Times New Roman" charset="0"/>
              <a:ea typeface="ＭＳ Ｐゴシック" charset="0"/>
              <a:cs typeface="msmincho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409575"/>
            <a:ext cx="10077450" cy="638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800" b="1" dirty="0" smtClean="0">
                <a:solidFill>
                  <a:schemeClr val="tx1"/>
                </a:solidFill>
                <a:latin typeface="Helvetica"/>
                <a:cs typeface="Helvetica"/>
              </a:rPr>
              <a:t>Signature of a snowline: Optical depth</a:t>
            </a:r>
            <a:endParaRPr lang="en-US" sz="2800" b="1" dirty="0">
              <a:solidFill>
                <a:srgbClr val="280099"/>
              </a:solidFill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endParaRPr lang="en-US" sz="2800" b="1" dirty="0">
              <a:solidFill>
                <a:srgbClr val="280099"/>
              </a:solidFill>
              <a:latin typeface="Helvetica"/>
              <a:cs typeface="Helvetic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16600" y="2318925"/>
            <a:ext cx="1406154" cy="292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smtClean="0">
                <a:solidFill>
                  <a:schemeClr val="accent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Optically thick</a:t>
            </a:r>
            <a:endParaRPr lang="en-US" sz="1400" b="1" i="1" dirty="0" smtClean="0">
              <a:solidFill>
                <a:schemeClr val="accent1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83428" y="2311745"/>
            <a:ext cx="1316386" cy="292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smtClean="0">
                <a:solidFill>
                  <a:schemeClr val="accent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Optically thin</a:t>
            </a:r>
            <a:endParaRPr lang="en-US" sz="1400" b="1" i="1" dirty="0" smtClean="0">
              <a:solidFill>
                <a:schemeClr val="accent1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63995" y="2898431"/>
            <a:ext cx="1595693" cy="6076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 smtClean="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rPr>
              <a:t>T=105+/-11 K</a:t>
            </a:r>
          </a:p>
          <a:p>
            <a:r>
              <a:rPr lang="en-US" sz="1800" b="1" i="1" dirty="0" smtClean="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rPr>
              <a:t>(R ~ 40AU)</a:t>
            </a:r>
            <a:endParaRPr lang="en-US" sz="1800" b="1" i="1" dirty="0">
              <a:solidFill>
                <a:schemeClr val="accent2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 flipH="1">
            <a:off x="3081314" y="3576388"/>
            <a:ext cx="462714" cy="65721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1418104" y="2830221"/>
            <a:ext cx="412678" cy="435825"/>
          </a:xfrm>
          <a:prstGeom prst="rect">
            <a:avLst/>
          </a:prstGeom>
          <a:solidFill>
            <a:srgbClr val="FFFFFF"/>
          </a:solidFill>
          <a:effectLst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10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925" y="1495425"/>
            <a:ext cx="8018360" cy="5574865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409575"/>
            <a:ext cx="100774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800" b="1" dirty="0" smtClean="0">
                <a:solidFill>
                  <a:schemeClr val="tx1"/>
                </a:solidFill>
                <a:latin typeface="Helvetica"/>
                <a:cs typeface="Helvetica"/>
              </a:rPr>
              <a:t>Snowline pushed outward during outburst</a:t>
            </a:r>
          </a:p>
          <a:p>
            <a:pPr algn="ctr">
              <a:lnSpc>
                <a:spcPct val="116000"/>
              </a:lnSpc>
            </a:pPr>
            <a:endParaRPr lang="en-US" sz="2800" b="1" dirty="0">
              <a:solidFill>
                <a:srgbClr val="280099"/>
              </a:solidFill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endParaRPr lang="en-US" sz="2800" b="1" dirty="0">
              <a:solidFill>
                <a:srgbClr val="280099"/>
              </a:solidFill>
              <a:latin typeface="Helvetica"/>
              <a:cs typeface="Helvetica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7134225"/>
            <a:ext cx="1007745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1400" dirty="0" err="1" smtClean="0">
                <a:solidFill>
                  <a:schemeClr val="tx1"/>
                </a:solidFill>
                <a:latin typeface="Helvetica"/>
                <a:cs typeface="Helvetica"/>
              </a:rPr>
              <a:t>Cieza</a:t>
            </a:r>
            <a:r>
              <a:rPr lang="en-US" sz="1400" dirty="0" smtClean="0">
                <a:solidFill>
                  <a:schemeClr val="tx1"/>
                </a:solidFill>
                <a:latin typeface="Helvetica"/>
                <a:cs typeface="Helvetica"/>
              </a:rPr>
              <a:t> et al. (2016)</a:t>
            </a:r>
          </a:p>
          <a:p>
            <a:pPr algn="ctr">
              <a:lnSpc>
                <a:spcPct val="116000"/>
              </a:lnSpc>
            </a:pPr>
            <a:endParaRPr lang="en-US" sz="2800" b="1" dirty="0">
              <a:solidFill>
                <a:srgbClr val="280099"/>
              </a:solidFill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endParaRPr lang="en-US" sz="2800" b="1" dirty="0">
              <a:solidFill>
                <a:srgbClr val="280099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3512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14805"/>
            <a:ext cx="3971925" cy="875738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409575"/>
            <a:ext cx="100774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800" b="1" dirty="0" smtClean="0">
                <a:solidFill>
                  <a:schemeClr val="tx1"/>
                </a:solidFill>
                <a:latin typeface="Helvetica"/>
                <a:cs typeface="Helvetica"/>
              </a:rPr>
              <a:t>The model</a:t>
            </a:r>
          </a:p>
          <a:p>
            <a:pPr algn="ctr">
              <a:lnSpc>
                <a:spcPct val="116000"/>
              </a:lnSpc>
            </a:pPr>
            <a:endParaRPr lang="en-US" sz="2800" b="1" dirty="0">
              <a:solidFill>
                <a:srgbClr val="280099"/>
              </a:solidFill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endParaRPr lang="en-US" sz="2800" b="1" dirty="0">
              <a:solidFill>
                <a:srgbClr val="280099"/>
              </a:solidFill>
              <a:latin typeface="Helvetica"/>
              <a:cs typeface="Helvetic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5" y="2486025"/>
            <a:ext cx="5600700" cy="685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92" y="3832225"/>
            <a:ext cx="958850" cy="711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5381625"/>
            <a:ext cx="7057412" cy="10387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72" y="3189169"/>
            <a:ext cx="2625227" cy="7446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47" y="4741475"/>
            <a:ext cx="3610978" cy="66032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auto">
          <a:xfrm>
            <a:off x="3133725" y="4741475"/>
            <a:ext cx="1219200" cy="66032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effectLst/>
              <a:latin typeface="Times New Roman" charset="0"/>
              <a:ea typeface="ＭＳ Ｐゴシック" charset="0"/>
              <a:cs typeface="msmincho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895725" y="5534025"/>
            <a:ext cx="3780812" cy="88635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-25000" dirty="0">
              <a:ln>
                <a:noFill/>
              </a:ln>
              <a:effectLst/>
              <a:latin typeface="Times New Roman" charset="0"/>
              <a:ea typeface="ＭＳ Ｐゴシック" charset="0"/>
              <a:cs typeface="msmincho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325" y="6041451"/>
            <a:ext cx="182563" cy="246460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 bwMode="auto">
          <a:xfrm>
            <a:off x="4048125" y="5983111"/>
            <a:ext cx="334963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925" y="5534025"/>
            <a:ext cx="490960" cy="41205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075" y="5762625"/>
            <a:ext cx="469650" cy="36438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791325" y="2659800"/>
            <a:ext cx="1824538" cy="378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Stellar heating</a:t>
            </a:r>
            <a:endParaRPr lang="en-US" sz="2000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05853" y="3748262"/>
            <a:ext cx="1991699" cy="378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rPr>
              <a:t>Viscous heating</a:t>
            </a:r>
            <a:endParaRPr lang="en-US" sz="2000" dirty="0">
              <a:solidFill>
                <a:schemeClr val="accent2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29325" y="4774460"/>
            <a:ext cx="2613664" cy="378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Helvetica" charset="0"/>
                <a:ea typeface="Helvetica" charset="0"/>
                <a:cs typeface="Helvetica" charset="0"/>
              </a:rPr>
              <a:t>Effective temperature</a:t>
            </a:r>
            <a:endParaRPr lang="en-US" sz="2000" dirty="0">
              <a:solidFill>
                <a:srgbClr val="00B05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20216" y="5688980"/>
            <a:ext cx="2677336" cy="378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C000"/>
                </a:solidFill>
                <a:latin typeface="Helvetica" charset="0"/>
                <a:ea typeface="Helvetica" charset="0"/>
                <a:cs typeface="Helvetica" charset="0"/>
              </a:rPr>
              <a:t>Midplane</a:t>
            </a:r>
            <a:r>
              <a:rPr lang="en-US" sz="2000" dirty="0" smtClean="0">
                <a:solidFill>
                  <a:srgbClr val="FFC000"/>
                </a:solidFill>
                <a:latin typeface="Helvetica" charset="0"/>
                <a:ea typeface="Helvetica" charset="0"/>
                <a:cs typeface="Helvetica" charset="0"/>
              </a:rPr>
              <a:t> temperature</a:t>
            </a:r>
            <a:endParaRPr lang="en-US" sz="2000" dirty="0">
              <a:solidFill>
                <a:srgbClr val="FFC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741947" y="2598460"/>
            <a:ext cx="7873916" cy="59230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effectLst/>
              <a:latin typeface="Times New Roman" charset="0"/>
              <a:ea typeface="ＭＳ Ｐゴシック" charset="0"/>
              <a:cs typeface="msmincho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771524" y="3341520"/>
            <a:ext cx="8011499" cy="1267488"/>
          </a:xfrm>
          <a:prstGeom prst="rect">
            <a:avLst/>
          </a:prstGeom>
          <a:noFill/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effectLst/>
              <a:latin typeface="Times New Roman" charset="0"/>
              <a:ea typeface="ＭＳ Ｐゴシック" charset="0"/>
              <a:cs typeface="msmincho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719388" y="4667347"/>
            <a:ext cx="8011499" cy="734211"/>
          </a:xfrm>
          <a:prstGeom prst="rect">
            <a:avLst/>
          </a:prstGeom>
          <a:noFill/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effectLst/>
              <a:latin typeface="Times New Roman" charset="0"/>
              <a:ea typeface="ＭＳ Ｐゴシック" charset="0"/>
              <a:cs typeface="msmincho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771525" y="5485614"/>
            <a:ext cx="8011499" cy="934764"/>
          </a:xfrm>
          <a:prstGeom prst="rect">
            <a:avLst/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C000"/>
              </a:solidFill>
              <a:effectLst/>
              <a:latin typeface="Times New Roman" charset="0"/>
              <a:ea typeface="ＭＳ Ｐゴシック" charset="0"/>
              <a:cs typeface="msmincho" charset="0"/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0" y="7134225"/>
            <a:ext cx="1007745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1400" dirty="0" smtClean="0">
                <a:solidFill>
                  <a:schemeClr val="tx1"/>
                </a:solidFill>
                <a:latin typeface="Helvetica"/>
                <a:cs typeface="Helvetica"/>
              </a:rPr>
              <a:t>Chiang et al. (2001), Alarcon et al. (in prep)</a:t>
            </a:r>
            <a:endParaRPr lang="en-US" sz="2800" b="1" dirty="0">
              <a:solidFill>
                <a:srgbClr val="280099"/>
              </a:solidFill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endParaRPr lang="en-US" sz="2800" b="1" dirty="0">
              <a:solidFill>
                <a:srgbClr val="280099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0991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7825"/>
            <a:ext cx="10077450" cy="4824480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7134225"/>
            <a:ext cx="1007745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1400" dirty="0" smtClean="0">
                <a:solidFill>
                  <a:schemeClr val="tx1"/>
                </a:solidFill>
                <a:latin typeface="Helvetica"/>
                <a:cs typeface="Helvetica"/>
              </a:rPr>
              <a:t>Alarcon et al. (in prep)</a:t>
            </a:r>
            <a:endParaRPr lang="en-US" sz="2800" b="1" dirty="0">
              <a:solidFill>
                <a:srgbClr val="280099"/>
              </a:solidFill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endParaRPr lang="en-US" sz="2800" b="1" dirty="0">
              <a:solidFill>
                <a:srgbClr val="280099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1147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01" y="1952625"/>
            <a:ext cx="7988848" cy="5137037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409575"/>
            <a:ext cx="100774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800" b="1" dirty="0" smtClean="0">
                <a:solidFill>
                  <a:schemeClr val="tx1"/>
                </a:solidFill>
                <a:latin typeface="Helvetica"/>
                <a:cs typeface="Helvetica"/>
              </a:rPr>
              <a:t>Viscous heating</a:t>
            </a:r>
          </a:p>
          <a:p>
            <a:pPr algn="ctr">
              <a:lnSpc>
                <a:spcPct val="116000"/>
              </a:lnSpc>
            </a:pPr>
            <a:endParaRPr lang="en-US" sz="2800" b="1" dirty="0">
              <a:solidFill>
                <a:srgbClr val="280099"/>
              </a:solidFill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endParaRPr lang="en-US" sz="2800" b="1" dirty="0">
              <a:solidFill>
                <a:srgbClr val="280099"/>
              </a:solidFill>
              <a:latin typeface="Helvetica"/>
              <a:cs typeface="Helvetic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886" y="1047750"/>
            <a:ext cx="1762125" cy="800100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7134225"/>
            <a:ext cx="1007745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1400" dirty="0" smtClean="0">
                <a:solidFill>
                  <a:schemeClr val="tx1"/>
                </a:solidFill>
                <a:latin typeface="Helvetica"/>
                <a:cs typeface="Helvetica"/>
              </a:rPr>
              <a:t>Alarcon et al. (in prep)</a:t>
            </a:r>
            <a:endParaRPr lang="en-US" sz="2800" b="1" dirty="0">
              <a:solidFill>
                <a:srgbClr val="280099"/>
              </a:solidFill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endParaRPr lang="en-US" sz="2800" b="1" dirty="0">
              <a:solidFill>
                <a:srgbClr val="280099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75695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3" y="1266825"/>
            <a:ext cx="5048283" cy="16011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168" y="2907779"/>
            <a:ext cx="4861691" cy="16051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896248"/>
            <a:ext cx="5120457" cy="16167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4531105"/>
            <a:ext cx="5120457" cy="16887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555" y="4560237"/>
            <a:ext cx="4977303" cy="16158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936" y="1266825"/>
            <a:ext cx="5063514" cy="1601194"/>
          </a:xfrm>
          <a:prstGeom prst="rect">
            <a:avLst/>
          </a:prstGeom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409575"/>
            <a:ext cx="100774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800" b="1" dirty="0" smtClean="0">
                <a:solidFill>
                  <a:schemeClr val="tx1"/>
                </a:solidFill>
                <a:latin typeface="Helvetica"/>
                <a:cs typeface="Helvetica"/>
              </a:rPr>
              <a:t>Best fit</a:t>
            </a:r>
          </a:p>
          <a:p>
            <a:pPr algn="ctr">
              <a:lnSpc>
                <a:spcPct val="116000"/>
              </a:lnSpc>
            </a:pPr>
            <a:endParaRPr lang="en-US" sz="2800" b="1" dirty="0">
              <a:solidFill>
                <a:srgbClr val="280099"/>
              </a:solidFill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endParaRPr lang="en-US" sz="2800" b="1" dirty="0">
              <a:solidFill>
                <a:srgbClr val="280099"/>
              </a:solidFill>
              <a:latin typeface="Helvetica"/>
              <a:cs typeface="Helvetica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5673392" y="3857625"/>
            <a:ext cx="4165933" cy="0"/>
          </a:xfrm>
          <a:prstGeom prst="line">
            <a:avLst/>
          </a:prstGeom>
          <a:solidFill>
            <a:srgbClr val="00B8FF"/>
          </a:solidFill>
          <a:ln w="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0" y="7134225"/>
            <a:ext cx="1007745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1400" dirty="0" smtClean="0">
                <a:solidFill>
                  <a:schemeClr val="tx1"/>
                </a:solidFill>
                <a:latin typeface="Helvetica"/>
                <a:cs typeface="Helvetica"/>
              </a:rPr>
              <a:t>Alarcon et al. (in prep)</a:t>
            </a:r>
            <a:endParaRPr lang="en-US" sz="2800" b="1" dirty="0">
              <a:solidFill>
                <a:srgbClr val="280099"/>
              </a:solidFill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endParaRPr lang="en-US" sz="2800" b="1" dirty="0">
              <a:solidFill>
                <a:srgbClr val="280099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44771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3" y="1266825"/>
            <a:ext cx="5048283" cy="16011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168" y="2907779"/>
            <a:ext cx="4861691" cy="16051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896248"/>
            <a:ext cx="5120457" cy="16167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876" y="1297610"/>
            <a:ext cx="4977303" cy="1615805"/>
          </a:xfrm>
          <a:prstGeom prst="rect">
            <a:avLst/>
          </a:prstGeom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409575"/>
            <a:ext cx="100774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800" b="1" dirty="0" smtClean="0">
                <a:solidFill>
                  <a:schemeClr val="tx1"/>
                </a:solidFill>
                <a:latin typeface="Helvetica"/>
                <a:cs typeface="Helvetica"/>
              </a:rPr>
              <a:t>Self-shadowing</a:t>
            </a:r>
          </a:p>
          <a:p>
            <a:pPr algn="ctr">
              <a:lnSpc>
                <a:spcPct val="116000"/>
              </a:lnSpc>
            </a:pPr>
            <a:endParaRPr lang="en-US" sz="2800" b="1" dirty="0">
              <a:solidFill>
                <a:srgbClr val="280099"/>
              </a:solidFill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endParaRPr lang="en-US" sz="2800" b="1" dirty="0">
              <a:solidFill>
                <a:srgbClr val="280099"/>
              </a:solidFill>
              <a:latin typeface="Helvetica"/>
              <a:cs typeface="Helvetic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525" y="4671050"/>
            <a:ext cx="4641434" cy="27075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64" y="4575344"/>
            <a:ext cx="3741299" cy="2814739"/>
          </a:xfrm>
          <a:prstGeom prst="rect">
            <a:avLst/>
          </a:prstGeom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7134225"/>
            <a:ext cx="1007745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1400" dirty="0" err="1" smtClean="0">
                <a:solidFill>
                  <a:schemeClr val="tx1"/>
                </a:solidFill>
                <a:latin typeface="Helvetica"/>
                <a:cs typeface="Helvetica"/>
              </a:rPr>
              <a:t>Cieza</a:t>
            </a:r>
            <a:r>
              <a:rPr lang="en-US" sz="1400" dirty="0" smtClean="0">
                <a:solidFill>
                  <a:schemeClr val="tx1"/>
                </a:solidFill>
                <a:latin typeface="Helvetica"/>
                <a:cs typeface="Helvetica"/>
              </a:rPr>
              <a:t> et al. </a:t>
            </a:r>
            <a:r>
              <a:rPr lang="en-US" sz="1400" smtClean="0">
                <a:solidFill>
                  <a:schemeClr val="tx1"/>
                </a:solidFill>
                <a:latin typeface="Helvetica"/>
                <a:cs typeface="Helvetica"/>
              </a:rPr>
              <a:t>(2016), Alarcon </a:t>
            </a:r>
            <a:r>
              <a:rPr lang="en-US" sz="1400" dirty="0" smtClean="0">
                <a:solidFill>
                  <a:schemeClr val="tx1"/>
                </a:solidFill>
                <a:latin typeface="Helvetica"/>
                <a:cs typeface="Helvetica"/>
              </a:rPr>
              <a:t>et al. (in prep)</a:t>
            </a:r>
            <a:endParaRPr lang="en-US" sz="2800" b="1" dirty="0">
              <a:solidFill>
                <a:srgbClr val="280099"/>
              </a:solidFill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endParaRPr lang="en-US" sz="2800" b="1" dirty="0">
              <a:solidFill>
                <a:srgbClr val="280099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3869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409575"/>
            <a:ext cx="100774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800" b="1" dirty="0" smtClean="0">
                <a:solidFill>
                  <a:schemeClr val="tx1"/>
                </a:solidFill>
                <a:latin typeface="Helvetica"/>
                <a:cs typeface="Helvetica"/>
              </a:rPr>
              <a:t>Conclusions</a:t>
            </a:r>
          </a:p>
          <a:p>
            <a:pPr algn="ctr">
              <a:lnSpc>
                <a:spcPct val="116000"/>
              </a:lnSpc>
            </a:pPr>
            <a:endParaRPr lang="en-US" sz="2800" b="1" dirty="0">
              <a:solidFill>
                <a:srgbClr val="280099"/>
              </a:solidFill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endParaRPr lang="en-US" sz="2800" b="1" dirty="0">
              <a:solidFill>
                <a:srgbClr val="280099"/>
              </a:solidFill>
              <a:latin typeface="Helvetica"/>
              <a:cs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3925" y="1495425"/>
            <a:ext cx="7382149" cy="55307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Helvetica" charset="0"/>
                <a:ea typeface="Helvetica" charset="0"/>
                <a:cs typeface="Helvetica" charset="0"/>
              </a:rPr>
              <a:t>First water snowline observed;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>
              <a:latin typeface="Helvetica" charset="0"/>
              <a:ea typeface="Helvetica" charset="0"/>
              <a:cs typeface="Helvetica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Brightness temperature needs active heating;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>
              <a:latin typeface="Helvetica" charset="0"/>
              <a:ea typeface="Helvetica" charset="0"/>
              <a:cs typeface="Helvetica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Helvetica" charset="0"/>
                <a:ea typeface="Helvetica" charset="0"/>
                <a:cs typeface="Helvetica" charset="0"/>
              </a:rPr>
              <a:t>Fit consistent with </a:t>
            </a:r>
            <a:r>
              <a:rPr lang="en-US" sz="2000" dirty="0" err="1" smtClean="0">
                <a:latin typeface="Helvetica" charset="0"/>
                <a:ea typeface="Helvetica" charset="0"/>
                <a:cs typeface="Helvetica" charset="0"/>
              </a:rPr>
              <a:t>accretional</a:t>
            </a:r>
            <a:r>
              <a:rPr lang="en-US" sz="2000" dirty="0" smtClean="0">
                <a:latin typeface="Helvetica" charset="0"/>
                <a:ea typeface="Helvetica" charset="0"/>
                <a:cs typeface="Helvetica" charset="0"/>
              </a:rPr>
              <a:t> inner disk, passive outer disk; 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>
              <a:latin typeface="Helvetica" charset="0"/>
              <a:ea typeface="Helvetica" charset="0"/>
              <a:cs typeface="Helvetica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Self-shadowing reproduced</a:t>
            </a:r>
            <a:r>
              <a:rPr lang="en-US" sz="2000" dirty="0" smtClean="0">
                <a:latin typeface="Helvetica" charset="0"/>
                <a:ea typeface="Helvetica" charset="0"/>
                <a:cs typeface="Helvetica" charset="0"/>
              </a:rPr>
              <a:t>;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>
              <a:latin typeface="Helvetica" charset="0"/>
              <a:ea typeface="Helvetica" charset="0"/>
              <a:cs typeface="Helvetica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Helvetica" charset="0"/>
                <a:ea typeface="Helvetica" charset="0"/>
                <a:cs typeface="Helvetica" charset="0"/>
              </a:rPr>
              <a:t>Episodic accretion is powering V883 Ori ! 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>
              <a:latin typeface="Helvetica" charset="0"/>
              <a:ea typeface="Helvetica" charset="0"/>
              <a:cs typeface="Helvetica" charset="0"/>
            </a:endParaRPr>
          </a:p>
          <a:p>
            <a:pPr marL="1085850" lvl="1" indent="-342900">
              <a:buFont typeface="Arial" charset="0"/>
              <a:buChar char="•"/>
            </a:pPr>
            <a:r>
              <a:rPr lang="en-US" sz="2000" i="1" dirty="0" smtClean="0">
                <a:solidFill>
                  <a:schemeClr val="bg2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What is the mechanism??? </a:t>
            </a:r>
          </a:p>
          <a:p>
            <a:pPr marL="1085850" lvl="1" indent="-342900">
              <a:buFont typeface="Arial" charset="0"/>
              <a:buChar char="•"/>
            </a:pPr>
            <a:endParaRPr lang="en-US" sz="2000" i="1" dirty="0" smtClean="0">
              <a:latin typeface="Helvetica" charset="0"/>
              <a:ea typeface="Helvetica" charset="0"/>
              <a:cs typeface="Helvetica" charset="0"/>
            </a:endParaRPr>
          </a:p>
          <a:p>
            <a:pPr marL="1085850" lvl="1" indent="-342900">
              <a:buFont typeface="Arial" charset="0"/>
              <a:buChar char="•"/>
            </a:pPr>
            <a:r>
              <a:rPr lang="en-US" sz="2000" i="1" dirty="0" smtClean="0">
                <a:latin typeface="Helvetica" charset="0"/>
                <a:ea typeface="Helvetica" charset="0"/>
                <a:cs typeface="Helvetica" charset="0"/>
              </a:rPr>
              <a:t>Can we use it to study whatever is causing it? </a:t>
            </a:r>
          </a:p>
          <a:p>
            <a:pPr marL="1085850" lvl="1" indent="-342900">
              <a:buFont typeface="Arial" charset="0"/>
              <a:buChar char="•"/>
            </a:pPr>
            <a:endParaRPr lang="en-US" sz="2000" i="1" dirty="0" smtClean="0">
              <a:latin typeface="Helvetica" charset="0"/>
              <a:ea typeface="Helvetica" charset="0"/>
              <a:cs typeface="Helvetica" charset="0"/>
            </a:endParaRPr>
          </a:p>
          <a:p>
            <a:pPr marL="1485900" lvl="2" indent="-342900">
              <a:buFont typeface="Arial" charset="0"/>
              <a:buChar char="•"/>
            </a:pPr>
            <a:r>
              <a:rPr lang="en-US" sz="2000" i="1" dirty="0" smtClean="0">
                <a:latin typeface="Helvetica" charset="0"/>
                <a:ea typeface="Helvetica" charset="0"/>
                <a:cs typeface="Helvetica" charset="0"/>
              </a:rPr>
              <a:t>Gravitational instability?</a:t>
            </a:r>
          </a:p>
          <a:p>
            <a:pPr marL="1485900" lvl="2" indent="-342900">
              <a:buFont typeface="Arial" charset="0"/>
              <a:buChar char="•"/>
            </a:pPr>
            <a:r>
              <a:rPr lang="en-US" sz="2000" i="1" dirty="0" err="1" smtClean="0">
                <a:latin typeface="Helvetica" charset="0"/>
                <a:ea typeface="Helvetica" charset="0"/>
                <a:cs typeface="Helvetica" charset="0"/>
              </a:rPr>
              <a:t>Magnetorotational</a:t>
            </a:r>
            <a:r>
              <a:rPr lang="en-US" sz="2000" i="1" dirty="0" smtClean="0">
                <a:latin typeface="Helvetica" charset="0"/>
                <a:ea typeface="Helvetica" charset="0"/>
                <a:cs typeface="Helvetica" charset="0"/>
              </a:rPr>
              <a:t> instability?</a:t>
            </a:r>
          </a:p>
          <a:p>
            <a:pPr marL="1485900" lvl="2" indent="-342900">
              <a:buFont typeface="Arial" charset="0"/>
              <a:buChar char="•"/>
            </a:pPr>
            <a:r>
              <a:rPr lang="en-US" sz="2000" i="1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Planet?</a:t>
            </a:r>
          </a:p>
          <a:p>
            <a:pPr marL="1485900" lvl="2" indent="-342900">
              <a:buFont typeface="Arial" charset="0"/>
              <a:buChar char="•"/>
            </a:pPr>
            <a:endParaRPr lang="en-US" sz="2000" i="1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1485900" lvl="2" indent="-342900">
              <a:buFont typeface="Arial" charset="0"/>
              <a:buChar char="•"/>
            </a:pPr>
            <a:r>
              <a:rPr lang="en-US" sz="2000" i="1" dirty="0" smtClean="0">
                <a:latin typeface="Helvetica" charset="0"/>
                <a:ea typeface="Helvetica" charset="0"/>
                <a:cs typeface="Helvetica" charset="0"/>
              </a:rPr>
              <a:t>All of the above?</a:t>
            </a:r>
            <a:endParaRPr lang="en-US" sz="2000" i="1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92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-509679" y="-39565"/>
            <a:ext cx="107537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endParaRPr lang="en-US" sz="2800" b="1" dirty="0">
              <a:solidFill>
                <a:srgbClr val="280099"/>
              </a:solidFill>
              <a:latin typeface="Helvetica"/>
              <a:cs typeface="Helvetica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1925" y="330534"/>
            <a:ext cx="7574050" cy="42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6000"/>
              </a:lnSpc>
            </a:pPr>
            <a:r>
              <a:rPr lang="en-US" sz="2000" b="1" i="1" dirty="0" smtClean="0">
                <a:latin typeface="Helvetica"/>
                <a:cs typeface="Helvetica"/>
              </a:rPr>
              <a:t>Felipe </a:t>
            </a:r>
            <a:r>
              <a:rPr lang="en-US" sz="2000" b="1" i="1" dirty="0" smtClean="0">
                <a:latin typeface="Helvetica"/>
                <a:cs typeface="Helvetica"/>
              </a:rPr>
              <a:t>Alarcon</a:t>
            </a:r>
            <a:endParaRPr lang="en-US" sz="1400" dirty="0">
              <a:latin typeface="Helvetica"/>
              <a:cs typeface="Helvetic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25" y="1961069"/>
            <a:ext cx="3709042" cy="27735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925" y="155458"/>
            <a:ext cx="3646453" cy="27336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66" y="1184489"/>
            <a:ext cx="2079959" cy="20799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3" y="4467225"/>
            <a:ext cx="6203535" cy="2405803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 bwMode="auto">
          <a:xfrm flipH="1" flipV="1">
            <a:off x="986728" y="1759078"/>
            <a:ext cx="690370" cy="1245089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986728" y="1716767"/>
            <a:ext cx="519976" cy="84622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750426" y="2885825"/>
            <a:ext cx="992579" cy="321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Santiago</a:t>
            </a:r>
            <a:endParaRPr lang="en-US" sz="1600" i="1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698" y="1572418"/>
            <a:ext cx="923651" cy="550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Los</a:t>
            </a:r>
          </a:p>
          <a:p>
            <a:r>
              <a:rPr lang="en-US" sz="1600" i="1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Angeles</a:t>
            </a:r>
            <a:endParaRPr lang="en-US" sz="1600" i="1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7447" y="1387702"/>
            <a:ext cx="1003801" cy="321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Michigan</a:t>
            </a:r>
            <a:endParaRPr lang="en-US" sz="1600" i="1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33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409575"/>
            <a:ext cx="100774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800" b="1" dirty="0" smtClean="0">
                <a:solidFill>
                  <a:schemeClr val="tx1"/>
                </a:solidFill>
                <a:latin typeface="Helvetica"/>
                <a:cs typeface="Helvetica"/>
              </a:rPr>
              <a:t>V883Ori</a:t>
            </a:r>
          </a:p>
          <a:p>
            <a:pPr algn="ctr">
              <a:lnSpc>
                <a:spcPct val="116000"/>
              </a:lnSpc>
            </a:pPr>
            <a:endParaRPr lang="en-US" sz="2800" b="1" dirty="0">
              <a:solidFill>
                <a:srgbClr val="280099"/>
              </a:solidFill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endParaRPr lang="en-US" sz="2800" b="1" dirty="0">
              <a:solidFill>
                <a:srgbClr val="280099"/>
              </a:solidFill>
              <a:latin typeface="Helvetica"/>
              <a:cs typeface="Helvetica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7134225"/>
            <a:ext cx="1007745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1400" dirty="0" err="1" smtClean="0">
                <a:solidFill>
                  <a:schemeClr val="tx1"/>
                </a:solidFill>
                <a:latin typeface="Helvetica"/>
                <a:cs typeface="Helvetica"/>
              </a:rPr>
              <a:t>Cieza</a:t>
            </a:r>
            <a:r>
              <a:rPr lang="en-US" sz="1400" dirty="0" smtClean="0">
                <a:solidFill>
                  <a:schemeClr val="tx1"/>
                </a:solidFill>
                <a:latin typeface="Helvetica"/>
                <a:cs typeface="Helvetica"/>
              </a:rPr>
              <a:t> et al. (2016)</a:t>
            </a:r>
          </a:p>
          <a:p>
            <a:pPr algn="ctr">
              <a:lnSpc>
                <a:spcPct val="116000"/>
              </a:lnSpc>
            </a:pPr>
            <a:endParaRPr lang="en-US" sz="2800" b="1" dirty="0">
              <a:solidFill>
                <a:srgbClr val="280099"/>
              </a:solidFill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endParaRPr lang="en-US" sz="2800" b="1" dirty="0">
              <a:solidFill>
                <a:srgbClr val="280099"/>
              </a:solidFill>
              <a:latin typeface="Helvetica"/>
              <a:cs typeface="Helvetic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91697" y="2333625"/>
            <a:ext cx="2935419" cy="2840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Helvetica" charset="0"/>
                <a:ea typeface="Helvetica" charset="0"/>
                <a:cs typeface="Helvetica" charset="0"/>
              </a:rPr>
              <a:t>Class I </a:t>
            </a:r>
            <a:r>
              <a:rPr lang="en-US" i="1" dirty="0" err="1" smtClean="0">
                <a:latin typeface="Helvetica" charset="0"/>
                <a:ea typeface="Helvetica" charset="0"/>
                <a:cs typeface="Helvetica" charset="0"/>
              </a:rPr>
              <a:t>protostar</a:t>
            </a:r>
            <a:r>
              <a:rPr lang="en-US" i="1" dirty="0" smtClean="0">
                <a:latin typeface="Helvetica" charset="0"/>
                <a:ea typeface="Helvetica" charset="0"/>
                <a:cs typeface="Helvetica" charset="0"/>
              </a:rPr>
              <a:t> </a:t>
            </a:r>
          </a:p>
          <a:p>
            <a:r>
              <a:rPr lang="en-US" i="1" dirty="0" smtClean="0">
                <a:latin typeface="Helvetica" charset="0"/>
                <a:ea typeface="Helvetica" charset="0"/>
                <a:cs typeface="Helvetica" charset="0"/>
              </a:rPr>
              <a:t>(Age ~0.5 </a:t>
            </a:r>
            <a:r>
              <a:rPr lang="en-US" i="1" dirty="0" err="1" smtClean="0">
                <a:latin typeface="Helvetica" charset="0"/>
                <a:ea typeface="Helvetica" charset="0"/>
                <a:cs typeface="Helvetica" charset="0"/>
              </a:rPr>
              <a:t>Myr</a:t>
            </a:r>
            <a:r>
              <a:rPr lang="en-US" i="1" dirty="0" smtClean="0">
                <a:latin typeface="Helvetica" charset="0"/>
                <a:ea typeface="Helvetica" charset="0"/>
                <a:cs typeface="Helvetica" charset="0"/>
              </a:rPr>
              <a:t>)</a:t>
            </a:r>
          </a:p>
          <a:p>
            <a:r>
              <a:rPr lang="en-US" i="1" dirty="0" smtClean="0">
                <a:latin typeface="Helvetica" charset="0"/>
                <a:ea typeface="Helvetica" charset="0"/>
                <a:cs typeface="Helvetica" charset="0"/>
              </a:rPr>
              <a:t>(</a:t>
            </a:r>
            <a:r>
              <a:rPr lang="en-US" i="1" dirty="0">
                <a:latin typeface="Helvetica" charset="0"/>
                <a:ea typeface="Helvetica" charset="0"/>
                <a:cs typeface="Helvetica" charset="0"/>
              </a:rPr>
              <a:t>L</a:t>
            </a:r>
            <a:r>
              <a:rPr lang="en-US" baseline="-25000" dirty="0">
                <a:latin typeface="Helvetica" charset="0"/>
                <a:ea typeface="Helvetica" charset="0"/>
                <a:cs typeface="Helvetica" charset="0"/>
              </a:rPr>
              <a:t> * 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~ 6 </a:t>
            </a:r>
            <a:r>
              <a:rPr lang="en-US" dirty="0" err="1" smtClean="0">
                <a:latin typeface="Helvetica" charset="0"/>
                <a:ea typeface="Helvetica" charset="0"/>
                <a:cs typeface="Helvetica" charset="0"/>
              </a:rPr>
              <a:t>L</a:t>
            </a:r>
            <a:r>
              <a:rPr lang="en-US" baseline="-25000" dirty="0" err="1" smtClean="0">
                <a:latin typeface="Helvetica" charset="0"/>
                <a:ea typeface="Helvetica" charset="0"/>
                <a:cs typeface="Helvetica" charset="0"/>
              </a:rPr>
              <a:t>sun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)</a:t>
            </a:r>
            <a:endParaRPr lang="en-US" i="1" dirty="0">
              <a:latin typeface="Helvetica" charset="0"/>
              <a:ea typeface="Helvetica" charset="0"/>
              <a:cs typeface="Helvetica" charset="0"/>
            </a:endParaRPr>
          </a:p>
          <a:p>
            <a:endParaRPr lang="en-US" i="1" dirty="0" smtClean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i="1" dirty="0" smtClean="0">
                <a:latin typeface="Helvetica" charset="0"/>
                <a:ea typeface="Helvetica" charset="0"/>
                <a:cs typeface="Helvetica" charset="0"/>
              </a:rPr>
              <a:t>M</a:t>
            </a:r>
            <a:r>
              <a:rPr lang="en-US" baseline="-25000" dirty="0" smtClean="0">
                <a:latin typeface="Helvetica" charset="0"/>
                <a:ea typeface="Helvetica" charset="0"/>
                <a:cs typeface="Helvetica" charset="0"/>
              </a:rPr>
              <a:t>*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= 1.3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+/- 0.1 </a:t>
            </a:r>
            <a:r>
              <a:rPr lang="en-US" i="1" dirty="0" err="1" smtClean="0">
                <a:latin typeface="Helvetica" charset="0"/>
                <a:ea typeface="Helvetica" charset="0"/>
                <a:cs typeface="Helvetica" charset="0"/>
              </a:rPr>
              <a:t>M</a:t>
            </a:r>
            <a:r>
              <a:rPr lang="en-US" baseline="-25000" dirty="0" err="1" smtClean="0">
                <a:latin typeface="Helvetica" charset="0"/>
                <a:ea typeface="Helvetica" charset="0"/>
                <a:cs typeface="Helvetica" charset="0"/>
              </a:rPr>
              <a:t>sun</a:t>
            </a:r>
            <a:endParaRPr lang="en-US" baseline="-25000" dirty="0" smtClean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i="1" dirty="0" err="1" smtClean="0">
                <a:latin typeface="Helvetica" charset="0"/>
                <a:ea typeface="Helvetica" charset="0"/>
                <a:cs typeface="Helvetica" charset="0"/>
              </a:rPr>
              <a:t>M</a:t>
            </a:r>
            <a:r>
              <a:rPr lang="en-US" baseline="-25000" dirty="0" err="1" smtClean="0">
                <a:latin typeface="Helvetica" charset="0"/>
                <a:ea typeface="Helvetica" charset="0"/>
                <a:cs typeface="Helvetica" charset="0"/>
              </a:rPr>
              <a:t>disk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~ 0.3 </a:t>
            </a:r>
            <a:r>
              <a:rPr lang="en-US" i="1" dirty="0" err="1" smtClean="0">
                <a:latin typeface="Helvetica" charset="0"/>
                <a:ea typeface="Helvetica" charset="0"/>
                <a:cs typeface="Helvetica" charset="0"/>
              </a:rPr>
              <a:t>M</a:t>
            </a:r>
            <a:r>
              <a:rPr lang="en-US" baseline="-25000" dirty="0" err="1" smtClean="0">
                <a:latin typeface="Helvetica" charset="0"/>
                <a:ea typeface="Helvetica" charset="0"/>
                <a:cs typeface="Helvetica" charset="0"/>
              </a:rPr>
              <a:t>sun</a:t>
            </a:r>
            <a:endParaRPr lang="en-US" baseline="-25000" dirty="0" smtClean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i="1" dirty="0" smtClean="0">
                <a:latin typeface="Helvetica" charset="0"/>
                <a:ea typeface="Helvetica" charset="0"/>
                <a:cs typeface="Helvetica" charset="0"/>
              </a:rPr>
              <a:t>d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= 414 +/-7 pc </a:t>
            </a:r>
          </a:p>
          <a:p>
            <a:r>
              <a:rPr lang="en-US" i="1" dirty="0" err="1" smtClean="0">
                <a:latin typeface="Helvetica" charset="0"/>
                <a:ea typeface="Helvetica" charset="0"/>
                <a:cs typeface="Helvetica" charset="0"/>
              </a:rPr>
              <a:t>Ldisk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= 400 </a:t>
            </a:r>
            <a:r>
              <a:rPr lang="en-US" i="1" dirty="0" err="1">
                <a:latin typeface="Helvetica" charset="0"/>
                <a:ea typeface="Helvetica" charset="0"/>
                <a:cs typeface="Helvetica" charset="0"/>
              </a:rPr>
              <a:t>L</a:t>
            </a:r>
            <a:r>
              <a:rPr lang="en-US" baseline="-25000" dirty="0" err="1" smtClean="0">
                <a:latin typeface="Helvetica" charset="0"/>
                <a:ea typeface="Helvetica" charset="0"/>
                <a:cs typeface="Helvetica" charset="0"/>
              </a:rPr>
              <a:t>sun</a:t>
            </a:r>
            <a:endParaRPr lang="en-US" baseline="-25000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1680369"/>
            <a:ext cx="6408299" cy="482123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 bwMode="auto">
          <a:xfrm>
            <a:off x="1609725" y="5610225"/>
            <a:ext cx="3810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1500000" y="5288919"/>
            <a:ext cx="643125" cy="292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50AU</a:t>
            </a:r>
            <a:endParaRPr lang="en-US" sz="140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0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409575"/>
            <a:ext cx="100774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800" b="1" dirty="0" smtClean="0">
                <a:solidFill>
                  <a:schemeClr val="tx1"/>
                </a:solidFill>
                <a:latin typeface="Helvetica"/>
                <a:cs typeface="Helvetica"/>
              </a:rPr>
              <a:t>V883Ori</a:t>
            </a:r>
          </a:p>
          <a:p>
            <a:pPr algn="ctr">
              <a:lnSpc>
                <a:spcPct val="116000"/>
              </a:lnSpc>
            </a:pPr>
            <a:endParaRPr lang="en-US" sz="2800" b="1" dirty="0">
              <a:solidFill>
                <a:srgbClr val="280099"/>
              </a:solidFill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endParaRPr lang="en-US" sz="2800" b="1" dirty="0">
              <a:solidFill>
                <a:srgbClr val="280099"/>
              </a:solidFill>
              <a:latin typeface="Helvetica"/>
              <a:cs typeface="Helvetic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561" y="2105025"/>
            <a:ext cx="5344889" cy="3117852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7134225"/>
            <a:ext cx="1007745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1400" dirty="0" err="1" smtClean="0">
                <a:solidFill>
                  <a:schemeClr val="tx1"/>
                </a:solidFill>
                <a:latin typeface="Helvetica"/>
                <a:cs typeface="Helvetica"/>
              </a:rPr>
              <a:t>Cieza</a:t>
            </a:r>
            <a:r>
              <a:rPr lang="en-US" sz="1400" dirty="0" smtClean="0">
                <a:solidFill>
                  <a:schemeClr val="tx1"/>
                </a:solidFill>
                <a:latin typeface="Helvetica"/>
                <a:cs typeface="Helvetica"/>
              </a:rPr>
              <a:t> et al. (2016)</a:t>
            </a:r>
          </a:p>
          <a:p>
            <a:pPr algn="ctr">
              <a:lnSpc>
                <a:spcPct val="116000"/>
              </a:lnSpc>
            </a:pPr>
            <a:endParaRPr lang="en-US" sz="2800" b="1" dirty="0">
              <a:solidFill>
                <a:srgbClr val="280099"/>
              </a:solidFill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endParaRPr lang="en-US" sz="2800" b="1" dirty="0">
              <a:solidFill>
                <a:srgbClr val="280099"/>
              </a:solidFill>
              <a:latin typeface="Helvetica"/>
              <a:cs typeface="Helvetic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6" y="1991517"/>
            <a:ext cx="4708636" cy="35425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00725" y="2514751"/>
            <a:ext cx="412678" cy="435825"/>
          </a:xfrm>
          <a:prstGeom prst="rect">
            <a:avLst/>
          </a:prstGeom>
          <a:solidFill>
            <a:srgbClr val="FFFFFF"/>
          </a:solidFill>
          <a:effectLst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9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5" y="1952625"/>
            <a:ext cx="7239000" cy="4475564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409575"/>
            <a:ext cx="100774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800" b="1" smtClean="0">
                <a:solidFill>
                  <a:schemeClr val="tx1"/>
                </a:solidFill>
                <a:latin typeface="Helvetica"/>
                <a:cs typeface="Helvetica"/>
              </a:rPr>
              <a:t>Extra source of heating needed</a:t>
            </a:r>
            <a:endParaRPr lang="en-US" sz="2800" b="1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endParaRPr lang="en-US" sz="2800" b="1" dirty="0">
              <a:solidFill>
                <a:srgbClr val="280099"/>
              </a:solidFill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endParaRPr lang="en-US" sz="2800" b="1" dirty="0">
              <a:solidFill>
                <a:srgbClr val="280099"/>
              </a:solidFill>
              <a:latin typeface="Helvetica"/>
              <a:cs typeface="Helvetica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3133725" y="2409825"/>
            <a:ext cx="990600" cy="7620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3714323" y="1952625"/>
            <a:ext cx="1324402" cy="378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Measured</a:t>
            </a:r>
            <a:endParaRPr lang="en-US" sz="2000" i="1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2962275" y="4040104"/>
            <a:ext cx="400050" cy="80812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2779369" y="4921130"/>
            <a:ext cx="1611339" cy="378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rPr>
              <a:t>Passive disk</a:t>
            </a:r>
            <a:endParaRPr lang="en-US" sz="2000" i="1" dirty="0">
              <a:solidFill>
                <a:schemeClr val="bg2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0" y="7134225"/>
            <a:ext cx="1007745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1400" dirty="0" err="1" smtClean="0">
                <a:solidFill>
                  <a:schemeClr val="tx1"/>
                </a:solidFill>
                <a:latin typeface="Helvetica"/>
                <a:cs typeface="Helvetica"/>
              </a:rPr>
              <a:t>Cieza</a:t>
            </a:r>
            <a:r>
              <a:rPr lang="en-US" sz="1400" dirty="0" smtClean="0">
                <a:solidFill>
                  <a:schemeClr val="tx1"/>
                </a:solidFill>
                <a:latin typeface="Helvetica"/>
                <a:cs typeface="Helvetica"/>
              </a:rPr>
              <a:t> et al. (2016)</a:t>
            </a:r>
          </a:p>
          <a:p>
            <a:pPr algn="ctr">
              <a:lnSpc>
                <a:spcPct val="116000"/>
              </a:lnSpc>
            </a:pPr>
            <a:endParaRPr lang="en-US" sz="2800" b="1" dirty="0">
              <a:solidFill>
                <a:srgbClr val="280099"/>
              </a:solidFill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endParaRPr lang="en-US" sz="2800" b="1" dirty="0">
              <a:solidFill>
                <a:srgbClr val="280099"/>
              </a:solidFill>
              <a:latin typeface="Helvetica"/>
              <a:cs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76525" y="1952625"/>
            <a:ext cx="591722" cy="435825"/>
          </a:xfrm>
          <a:prstGeom prst="rect">
            <a:avLst/>
          </a:prstGeom>
          <a:solidFill>
            <a:srgbClr val="FFFFFF"/>
          </a:solidFill>
          <a:effectLst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01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537" y="962025"/>
            <a:ext cx="5359988" cy="6308767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409575"/>
            <a:ext cx="100774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800" b="1" dirty="0" smtClean="0">
                <a:solidFill>
                  <a:schemeClr val="tx1"/>
                </a:solidFill>
                <a:latin typeface="Helvetica"/>
                <a:cs typeface="Helvetica"/>
              </a:rPr>
              <a:t>V883 Orionis is an FU Orionis star</a:t>
            </a:r>
          </a:p>
          <a:p>
            <a:pPr algn="ctr">
              <a:lnSpc>
                <a:spcPct val="116000"/>
              </a:lnSpc>
            </a:pPr>
            <a:endParaRPr lang="en-US" sz="2800" b="1" dirty="0">
              <a:solidFill>
                <a:srgbClr val="280099"/>
              </a:solidFill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endParaRPr lang="en-US" sz="2800" b="1" dirty="0">
              <a:solidFill>
                <a:srgbClr val="280099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276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mit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9" y="1190625"/>
            <a:ext cx="8763000" cy="4363689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771525" y="428625"/>
            <a:ext cx="8602663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 marL="11430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 marL="16002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 marL="20574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>
              <a:defRPr/>
            </a:pPr>
            <a:r>
              <a:rPr lang="en-US" sz="2800" b="1" dirty="0" smtClean="0">
                <a:latin typeface="Helvetica"/>
                <a:cs typeface="Helvetica"/>
              </a:rPr>
              <a:t>Episodic Accretion – Loading a dead zone</a:t>
            </a:r>
            <a:endParaRPr lang="en-US" sz="2800" b="1" dirty="0">
              <a:latin typeface="Helvetica"/>
              <a:cs typeface="Helvetica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2633330" y="3781425"/>
            <a:ext cx="881395" cy="2033627"/>
          </a:xfrm>
          <a:prstGeom prst="straightConnector1">
            <a:avLst/>
          </a:prstGeom>
          <a:solidFill>
            <a:srgbClr val="00B8FF"/>
          </a:solidFill>
          <a:ln w="635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990725" y="5878858"/>
            <a:ext cx="927652" cy="22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18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0.1 AU</a:t>
            </a:r>
            <a:endParaRPr lang="en-US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Helvetica"/>
              <a:cs typeface="Helvetica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 flipV="1">
            <a:off x="5876925" y="3781425"/>
            <a:ext cx="710604" cy="2046077"/>
          </a:xfrm>
          <a:prstGeom prst="straightConnector1">
            <a:avLst/>
          </a:prstGeom>
          <a:solidFill>
            <a:srgbClr val="00B8FF"/>
          </a:solidFill>
          <a:ln w="635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232227" y="5878858"/>
            <a:ext cx="927652" cy="22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18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~30 AU</a:t>
            </a:r>
            <a:endParaRPr lang="en-US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48528" y="6600825"/>
            <a:ext cx="5556329" cy="779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There should be a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magnetized, active zone</a:t>
            </a:r>
          </a:p>
          <a:p>
            <a:pPr algn="ctr"/>
            <a:r>
              <a:rPr lang="en-US" dirty="0"/>
              <a:t>a</a:t>
            </a:r>
            <a:r>
              <a:rPr lang="en-US" dirty="0" smtClean="0"/>
              <a:t>nd a </a:t>
            </a:r>
            <a:r>
              <a:rPr lang="en-US" b="1" dirty="0" smtClean="0">
                <a:solidFill>
                  <a:srgbClr val="FF0000"/>
                </a:solidFill>
              </a:rPr>
              <a:t>non-magnetic, dead zone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5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25" y="1266825"/>
            <a:ext cx="7312025" cy="496683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771525" y="428625"/>
            <a:ext cx="8602663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 marL="11430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 marL="16002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 marL="20574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>
              <a:defRPr/>
            </a:pPr>
            <a:r>
              <a:rPr lang="en-US" sz="2800" b="1" dirty="0" smtClean="0">
                <a:latin typeface="Helvetica"/>
                <a:cs typeface="Helvetica"/>
              </a:rPr>
              <a:t>Possible FU Ori triggers</a:t>
            </a:r>
            <a:endParaRPr lang="en-US" sz="2800" b="1" dirty="0">
              <a:latin typeface="Helvetica"/>
              <a:cs typeface="Helvetica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7134225"/>
            <a:ext cx="1007745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1400" dirty="0" err="1" smtClean="0">
                <a:solidFill>
                  <a:schemeClr val="tx1"/>
                </a:solidFill>
                <a:latin typeface="Helvetica"/>
                <a:cs typeface="Helvetica"/>
              </a:rPr>
              <a:t>Audard</a:t>
            </a:r>
            <a:r>
              <a:rPr lang="en-US" sz="1400" dirty="0" smtClean="0">
                <a:solidFill>
                  <a:schemeClr val="tx1"/>
                </a:solidFill>
                <a:latin typeface="Helvetica"/>
                <a:cs typeface="Helvetica"/>
              </a:rPr>
              <a:t> et al. (2014)</a:t>
            </a:r>
          </a:p>
          <a:p>
            <a:pPr algn="ctr">
              <a:lnSpc>
                <a:spcPct val="116000"/>
              </a:lnSpc>
            </a:pPr>
            <a:endParaRPr lang="en-US" sz="2800" b="1" dirty="0">
              <a:solidFill>
                <a:srgbClr val="280099"/>
              </a:solidFill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endParaRPr lang="en-US" sz="2800" b="1" dirty="0">
              <a:solidFill>
                <a:srgbClr val="280099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5162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97" y="2181225"/>
            <a:ext cx="4868899" cy="364109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390525" y="5173078"/>
            <a:ext cx="5649248" cy="91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effectLst/>
              <a:latin typeface="Times New Roman" charset="0"/>
              <a:ea typeface="ＭＳ Ｐゴシック" charset="0"/>
              <a:cs typeface="msmincho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84197" y="5311959"/>
            <a:ext cx="51149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1200" dirty="0" err="1" smtClean="0">
                <a:solidFill>
                  <a:schemeClr val="tx1"/>
                </a:solidFill>
                <a:latin typeface="Helvetica"/>
                <a:cs typeface="Helvetica"/>
              </a:rPr>
              <a:t>Banzatti</a:t>
            </a:r>
            <a:r>
              <a:rPr lang="en-US" sz="1200" dirty="0" smtClean="0">
                <a:solidFill>
                  <a:schemeClr val="tx1"/>
                </a:solidFill>
                <a:latin typeface="Helvetica"/>
                <a:cs typeface="Helvetica"/>
              </a:rPr>
              <a:t> et al. (2014)</a:t>
            </a:r>
          </a:p>
          <a:p>
            <a:pPr algn="ctr">
              <a:lnSpc>
                <a:spcPct val="116000"/>
              </a:lnSpc>
            </a:pPr>
            <a:endParaRPr lang="en-US" sz="2800" b="1" dirty="0">
              <a:solidFill>
                <a:srgbClr val="280099"/>
              </a:solidFill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endParaRPr lang="en-US" sz="2800" b="1" dirty="0">
              <a:solidFill>
                <a:srgbClr val="280099"/>
              </a:solidFill>
              <a:latin typeface="Helvetica"/>
              <a:cs typeface="Helvetic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632" y="2286000"/>
            <a:ext cx="4286482" cy="466524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5712657" y="4676825"/>
            <a:ext cx="4288593" cy="22744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effectLst/>
              <a:latin typeface="Times New Roman" charset="0"/>
              <a:ea typeface="ＭＳ Ｐゴシック" charset="0"/>
              <a:cs typeface="msmincho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281" y="4661444"/>
            <a:ext cx="3730752" cy="635021"/>
          </a:xfrm>
          <a:prstGeom prst="rect">
            <a:avLst/>
          </a:prstGeom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6039773" y="5501504"/>
            <a:ext cx="3570952" cy="320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1200" dirty="0" err="1" smtClean="0">
                <a:solidFill>
                  <a:schemeClr val="tx1"/>
                </a:solidFill>
                <a:latin typeface="Helvetica"/>
                <a:cs typeface="Helvetica"/>
              </a:rPr>
              <a:t>Cieza</a:t>
            </a:r>
            <a:r>
              <a:rPr lang="en-US" sz="1200" dirty="0" smtClean="0">
                <a:solidFill>
                  <a:schemeClr val="tx1"/>
                </a:solidFill>
                <a:latin typeface="Helvetica"/>
                <a:cs typeface="Helvetica"/>
              </a:rPr>
              <a:t> et al. (2016)</a:t>
            </a:r>
          </a:p>
          <a:p>
            <a:pPr algn="ctr">
              <a:lnSpc>
                <a:spcPct val="116000"/>
              </a:lnSpc>
            </a:pPr>
            <a:endParaRPr lang="en-US" sz="2800" b="1" dirty="0">
              <a:solidFill>
                <a:srgbClr val="280099"/>
              </a:solidFill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endParaRPr lang="en-US" sz="2800" b="1" dirty="0">
              <a:solidFill>
                <a:srgbClr val="280099"/>
              </a:solidFill>
              <a:latin typeface="Helvetica"/>
              <a:cs typeface="Helvetica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409575"/>
            <a:ext cx="100774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800" b="1" dirty="0" smtClean="0">
                <a:solidFill>
                  <a:schemeClr val="tx1"/>
                </a:solidFill>
                <a:latin typeface="Helvetica"/>
                <a:cs typeface="Helvetica"/>
              </a:rPr>
              <a:t>Signature of a snowline: Spectral index</a:t>
            </a:r>
            <a:endParaRPr lang="en-US" sz="2800" b="1" dirty="0">
              <a:solidFill>
                <a:srgbClr val="280099"/>
              </a:solidFill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endParaRPr lang="en-US" sz="2800" b="1" dirty="0">
              <a:solidFill>
                <a:srgbClr val="280099"/>
              </a:solidFill>
              <a:latin typeface="Helvetica"/>
              <a:cs typeface="Helvetic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86100" y="5457825"/>
            <a:ext cx="1893467" cy="493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Optically thick</a:t>
            </a:r>
          </a:p>
          <a:p>
            <a:r>
              <a:rPr lang="en-US" sz="1400" b="1" i="1" dirty="0">
                <a:solidFill>
                  <a:schemeClr val="accent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b</a:t>
            </a:r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lackbody emission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6026238" y="4762323"/>
            <a:ext cx="340651" cy="71948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8772525" y="2181225"/>
            <a:ext cx="304800" cy="56944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8117988" y="1664322"/>
            <a:ext cx="1467068" cy="493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Optically thin</a:t>
            </a:r>
          </a:p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ISM-</a:t>
            </a:r>
            <a:r>
              <a:rPr lang="en-US" sz="1400" b="1" i="1" dirty="0" err="1" smtClean="0">
                <a:solidFill>
                  <a:schemeClr val="accent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ilke</a:t>
            </a:r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 values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737" y="5842013"/>
            <a:ext cx="2031791" cy="148807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366889" y="2750672"/>
            <a:ext cx="412678" cy="435825"/>
          </a:xfrm>
          <a:prstGeom prst="rect">
            <a:avLst/>
          </a:prstGeom>
          <a:solidFill>
            <a:srgbClr val="FFFFFF"/>
          </a:solidFill>
          <a:effectLst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197195" y="6027354"/>
            <a:ext cx="412678" cy="435825"/>
          </a:xfrm>
          <a:prstGeom prst="rect">
            <a:avLst/>
          </a:prstGeom>
          <a:solidFill>
            <a:srgbClr val="FFFFFF"/>
          </a:solidFill>
          <a:effectLst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82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ＭＳ Ｐゴシック"/>
        <a:cs typeface="msmincho"/>
      </a:majorFont>
      <a:minorFont>
        <a:latin typeface="Times New Roman"/>
        <a:ea typeface="ＭＳ Ｐゴシック"/>
        <a:cs typeface="msminch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sz="2400" b="0" i="0" u="none" strike="noStrike" cap="none" normalizeH="0" baseline="0">
            <a:ln>
              <a:noFill/>
            </a:ln>
            <a:effectLst/>
            <a:latin typeface="Times New Roman" charset="0"/>
            <a:ea typeface="ＭＳ Ｐゴシック" charset="0"/>
            <a:cs typeface="msminch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effectLst/>
            <a:latin typeface="Times New Roman" charset="0"/>
            <a:ea typeface="ＭＳ Ｐゴシック" charset="0"/>
            <a:cs typeface="msmincho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DejaVu Sans"/>
      </a:majorFont>
      <a:minorFont>
        <a:latin typeface="Arial"/>
        <a:ea typeface="ＭＳ Ｐゴシック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effectLst/>
            <a:latin typeface="Times New Roman" charset="0"/>
            <a:ea typeface="ＭＳ Ｐゴシック" charset="0"/>
            <a:cs typeface="msminch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effectLst/>
            <a:latin typeface="Times New Roman" charset="0"/>
            <a:ea typeface="ＭＳ Ｐゴシック" charset="0"/>
            <a:cs typeface="msmincho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11533</TotalTime>
  <Words>370</Words>
  <Application>Microsoft Macintosh PowerPoint</Application>
  <PresentationFormat>Custom</PresentationFormat>
  <Paragraphs>88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DejaVu Sans</vt:lpstr>
      <vt:lpstr>Helvetica</vt:lpstr>
      <vt:lpstr>ＭＳ Ｐゴシック</vt:lpstr>
      <vt:lpstr>msmincho</vt:lpstr>
      <vt:lpstr>Times New Roman</vt:lpstr>
      <vt:lpstr>Arial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Wladimir Lyra</cp:lastModifiedBy>
  <cp:revision>694</cp:revision>
  <cp:lastPrinted>2017-04-11T21:06:01Z</cp:lastPrinted>
  <dcterms:created xsi:type="dcterms:W3CDTF">2006-06-21T17:05:33Z</dcterms:created>
  <dcterms:modified xsi:type="dcterms:W3CDTF">2018-09-18T19:13:05Z</dcterms:modified>
</cp:coreProperties>
</file>