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26"/>
  </p:notesMasterIdLst>
  <p:sldIdLst>
    <p:sldId id="487" r:id="rId3"/>
    <p:sldId id="969" r:id="rId4"/>
    <p:sldId id="970" r:id="rId5"/>
    <p:sldId id="960" r:id="rId6"/>
    <p:sldId id="951" r:id="rId7"/>
    <p:sldId id="952" r:id="rId8"/>
    <p:sldId id="692" r:id="rId9"/>
    <p:sldId id="609" r:id="rId10"/>
    <p:sldId id="693" r:id="rId11"/>
    <p:sldId id="694" r:id="rId12"/>
    <p:sldId id="696" r:id="rId13"/>
    <p:sldId id="968" r:id="rId14"/>
    <p:sldId id="698" r:id="rId15"/>
    <p:sldId id="794" r:id="rId16"/>
    <p:sldId id="963" r:id="rId17"/>
    <p:sldId id="872" r:id="rId18"/>
    <p:sldId id="874" r:id="rId19"/>
    <p:sldId id="875" r:id="rId20"/>
    <p:sldId id="876" r:id="rId21"/>
    <p:sldId id="964" r:id="rId22"/>
    <p:sldId id="957" r:id="rId23"/>
    <p:sldId id="959" r:id="rId24"/>
    <p:sldId id="967" r:id="rId25"/>
  </p:sldIdLst>
  <p:sldSz cx="10077450" cy="7562850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72"/>
    <p:restoredTop sz="84877" autoAdjust="0"/>
  </p:normalViewPr>
  <p:slideViewPr>
    <p:cSldViewPr>
      <p:cViewPr>
        <p:scale>
          <a:sx n="80" d="100"/>
          <a:sy n="80" d="100"/>
        </p:scale>
        <p:origin x="1536" y="-32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1275" y="1027113"/>
            <a:ext cx="4932363" cy="369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sp>
      <p:sp>
        <p:nvSpPr>
          <p:cNvPr id="409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7938"/>
            <a:ext cx="5221287" cy="41068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284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57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57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923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57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95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2918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671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2918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781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6150" cy="1620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1300" y="4286250"/>
            <a:ext cx="7054850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8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75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2963" y="627063"/>
            <a:ext cx="2149475" cy="6464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9775" y="627063"/>
            <a:ext cx="6300788" cy="6464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70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775" y="627063"/>
            <a:ext cx="8602663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6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6150" cy="1620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1300" y="4286250"/>
            <a:ext cx="7054850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18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94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859338"/>
            <a:ext cx="8566150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05163"/>
            <a:ext cx="8566150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0037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29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692275"/>
            <a:ext cx="4452937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398713"/>
            <a:ext cx="4452937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9688" y="1692275"/>
            <a:ext cx="4454525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688" y="2398713"/>
            <a:ext cx="4454525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42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97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874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2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3316287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0175" y="301625"/>
            <a:ext cx="5634038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582738"/>
            <a:ext cx="3316287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6628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850" y="5294313"/>
            <a:ext cx="6046788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4850" y="676275"/>
            <a:ext cx="60467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4850" y="5918200"/>
            <a:ext cx="6046788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660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763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6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6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59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859338"/>
            <a:ext cx="8566150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05163"/>
            <a:ext cx="8566150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1317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9775" y="2101850"/>
            <a:ext cx="4224338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2101850"/>
            <a:ext cx="422592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68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692275"/>
            <a:ext cx="4452937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398713"/>
            <a:ext cx="4452937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9688" y="1692275"/>
            <a:ext cx="4454525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688" y="2398713"/>
            <a:ext cx="4454525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43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79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685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3316287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0175" y="301625"/>
            <a:ext cx="5634038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582738"/>
            <a:ext cx="3316287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6016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850" y="5294313"/>
            <a:ext cx="6046788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4850" y="676275"/>
            <a:ext cx="60467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4850" y="5918200"/>
            <a:ext cx="6046788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7182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39775" y="627063"/>
            <a:ext cx="8602663" cy="12604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775" y="2101850"/>
            <a:ext cx="8602663" cy="49895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84" r:id="rId12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55650" y="6889750"/>
            <a:ext cx="20986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443288" y="6889750"/>
            <a:ext cx="318928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604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9895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Times New Roman" charset="0"/>
          <a:ea typeface="+mn-ea"/>
          <a:cs typeface="msmincho" charset="0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Times New Roman" charset="0"/>
          <a:ea typeface="+mn-ea"/>
          <a:cs typeface="msmincho" charset="0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3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3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jpg"/><Relationship Id="rId3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77" y="4301947"/>
            <a:ext cx="3451059" cy="207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1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12643" y="2409825"/>
            <a:ext cx="10077450" cy="1771650"/>
          </a:xfrm>
          <a:ln/>
        </p:spPr>
        <p:txBody>
          <a:bodyPr tIns="0" anchor="ctr"/>
          <a:lstStyle/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800" b="1" dirty="0" smtClean="0">
                <a:latin typeface="Helvetica"/>
                <a:cs typeface="Helvetica"/>
              </a:rPr>
              <a:t>Wladimir  Lyra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California State University, Northridge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Jet Propulsion Laboratory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1800" b="1" dirty="0" smtClean="0">
              <a:solidFill>
                <a:srgbClr val="4C4C4C"/>
              </a:solidFill>
              <a:latin typeface="Helvetica"/>
              <a:cs typeface="Helvetica"/>
            </a:endParaRP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409575"/>
            <a:ext cx="100774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 smtClean="0">
                <a:solidFill>
                  <a:srgbClr val="280099"/>
                </a:solidFill>
                <a:latin typeface="Helvetica"/>
                <a:cs typeface="Helvetica"/>
              </a:rPr>
              <a:t>Planet spirals</a:t>
            </a:r>
            <a:r>
              <a:rPr lang="en-US" sz="2800" b="1" dirty="0">
                <a:solidFill>
                  <a:srgbClr val="280099"/>
                </a:solidFill>
                <a:latin typeface="Helvetica"/>
                <a:cs typeface="Helvetica"/>
              </a:rPr>
              <a:t> </a:t>
            </a:r>
            <a:r>
              <a:rPr lang="en-US" sz="2800" b="1" dirty="0" smtClean="0">
                <a:solidFill>
                  <a:srgbClr val="280099"/>
                </a:solidFill>
                <a:latin typeface="Helvetica"/>
                <a:cs typeface="Helvetica"/>
              </a:rPr>
              <a:t>in transition disks:</a:t>
            </a:r>
          </a:p>
          <a:p>
            <a:pPr algn="ctr">
              <a:lnSpc>
                <a:spcPct val="116000"/>
              </a:lnSpc>
            </a:pPr>
            <a:r>
              <a:rPr lang="en-US" sz="2800" b="1" dirty="0">
                <a:solidFill>
                  <a:srgbClr val="280099"/>
                </a:solidFill>
                <a:latin typeface="Helvetica"/>
                <a:cs typeface="Helvetica"/>
              </a:rPr>
              <a:t>a</a:t>
            </a:r>
            <a:r>
              <a:rPr lang="en-US" sz="2800" b="1" dirty="0" smtClean="0">
                <a:solidFill>
                  <a:srgbClr val="280099"/>
                </a:solidFill>
                <a:latin typeface="Helvetica"/>
                <a:cs typeface="Helvetica"/>
              </a:rPr>
              <a:t> cautionary tale</a:t>
            </a:r>
          </a:p>
          <a:p>
            <a:pPr algn="ctr">
              <a:lnSpc>
                <a:spcPct val="116000"/>
              </a:lnSpc>
            </a:pPr>
            <a:endParaRPr lang="en-US" sz="2800" b="1" dirty="0">
              <a:solidFill>
                <a:srgbClr val="280099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800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13275" y="7058025"/>
            <a:ext cx="2486578" cy="3779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1600" dirty="0" err="1" smtClean="0">
                <a:solidFill>
                  <a:srgbClr val="4C4C4C"/>
                </a:solidFill>
                <a:latin typeface="Helvetica"/>
                <a:cs typeface="Helvetica"/>
              </a:rPr>
              <a:t>ExSoCal</a:t>
            </a:r>
            <a:r>
              <a:rPr lang="en-US" sz="1600" dirty="0" smtClean="0">
                <a:solidFill>
                  <a:srgbClr val="4C4C4C"/>
                </a:solidFill>
                <a:latin typeface="Helvetica"/>
                <a:cs typeface="Helvetica"/>
              </a:rPr>
              <a:t>, Sep 19</a:t>
            </a:r>
            <a:r>
              <a:rPr lang="en-US" sz="1600" baseline="30000" dirty="0" smtClean="0">
                <a:solidFill>
                  <a:srgbClr val="4C4C4C"/>
                </a:solidFill>
                <a:latin typeface="Helvetica"/>
                <a:cs typeface="Helvetica"/>
              </a:rPr>
              <a:t>th</a:t>
            </a:r>
            <a:r>
              <a:rPr lang="en-US" sz="1600" dirty="0" smtClean="0">
                <a:solidFill>
                  <a:srgbClr val="4C4C4C"/>
                </a:solidFill>
                <a:latin typeface="Helvetica"/>
                <a:cs typeface="Helvetica"/>
              </a:rPr>
              <a:t>, 2017 </a:t>
            </a:r>
            <a:endParaRPr lang="en-US" sz="1600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pic>
        <p:nvPicPr>
          <p:cNvPr id="12" name="Picture 11" descr="200px-CSUNS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" y="1365056"/>
            <a:ext cx="2540000" cy="2514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05126" y="4010025"/>
            <a:ext cx="6248400" cy="2413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</a:pPr>
            <a:endParaRPr lang="en-US" sz="1400" dirty="0" smtClean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14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600" b="1" i="1" dirty="0">
                <a:latin typeface="Helvetica"/>
                <a:cs typeface="Helvetica"/>
              </a:rPr>
              <a:t>Blake </a:t>
            </a:r>
            <a:r>
              <a:rPr lang="en-US" sz="1600" b="1" i="1" dirty="0" err="1">
                <a:latin typeface="Helvetica"/>
                <a:cs typeface="Helvetica"/>
              </a:rPr>
              <a:t>Hord</a:t>
            </a:r>
            <a:r>
              <a:rPr lang="en-US" sz="1400" dirty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(Dobbs Ferry High School, Stanford University)</a:t>
            </a:r>
            <a:r>
              <a:rPr lang="en-US" sz="1400" dirty="0" smtClean="0">
                <a:latin typeface="Helvetica"/>
                <a:cs typeface="Helvetica"/>
              </a:rPr>
              <a:t>,</a:t>
            </a:r>
          </a:p>
          <a:p>
            <a:pPr algn="ctr">
              <a:lnSpc>
                <a:spcPct val="116000"/>
              </a:lnSpc>
            </a:pPr>
            <a:r>
              <a:rPr lang="en-US" sz="1600" b="1" i="1" dirty="0" smtClean="0">
                <a:latin typeface="Helvetica"/>
                <a:cs typeface="Helvetica"/>
              </a:rPr>
              <a:t>Alex </a:t>
            </a:r>
            <a:r>
              <a:rPr lang="en-US" sz="1600" b="1" i="1" dirty="0" err="1" smtClean="0">
                <a:latin typeface="Helvetica"/>
                <a:cs typeface="Helvetica"/>
              </a:rPr>
              <a:t>Richert</a:t>
            </a:r>
            <a:r>
              <a:rPr lang="en-US" sz="1600" b="1" i="1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bg2"/>
                </a:solidFill>
                <a:latin typeface="Helvetica"/>
                <a:cs typeface="Helvetica"/>
              </a:rPr>
              <a:t>(Penn State University) </a:t>
            </a:r>
          </a:p>
          <a:p>
            <a:pPr algn="ctr">
              <a:lnSpc>
                <a:spcPct val="116000"/>
              </a:lnSpc>
            </a:pPr>
            <a:r>
              <a:rPr lang="en-US" sz="1400" dirty="0" smtClean="0">
                <a:latin typeface="Helvetica"/>
                <a:cs typeface="Helvetica"/>
              </a:rPr>
              <a:t>Mario Flock 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(JPL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)</a:t>
            </a:r>
            <a:r>
              <a:rPr lang="en-US" sz="1400" dirty="0" smtClean="0">
                <a:latin typeface="Helvetica"/>
                <a:cs typeface="Helvetica"/>
              </a:rPr>
              <a:t>, </a:t>
            </a:r>
          </a:p>
          <a:p>
            <a:pPr algn="ctr">
              <a:lnSpc>
                <a:spcPct val="116000"/>
              </a:lnSpc>
            </a:pPr>
            <a:r>
              <a:rPr lang="en-US" sz="1400" dirty="0" smtClean="0">
                <a:latin typeface="Helvetica"/>
                <a:cs typeface="Helvetica"/>
              </a:rPr>
              <a:t>Neal </a:t>
            </a:r>
            <a:r>
              <a:rPr lang="en-US" sz="1400" dirty="0">
                <a:latin typeface="Helvetica"/>
                <a:cs typeface="Helvetica"/>
              </a:rPr>
              <a:t>Turner 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(JPL), </a:t>
            </a:r>
          </a:p>
          <a:p>
            <a:pPr algn="ctr">
              <a:lnSpc>
                <a:spcPct val="116000"/>
              </a:lnSpc>
            </a:pPr>
            <a:r>
              <a:rPr lang="en-US" sz="1400" dirty="0" smtClean="0">
                <a:latin typeface="Helvetica"/>
                <a:cs typeface="Helvetica"/>
              </a:rPr>
              <a:t>Aaron </a:t>
            </a:r>
            <a:r>
              <a:rPr lang="en-US" sz="1400" dirty="0" err="1" smtClean="0">
                <a:latin typeface="Helvetica"/>
                <a:cs typeface="Helvetica"/>
              </a:rPr>
              <a:t>Boley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bg2"/>
                </a:solidFill>
                <a:latin typeface="Helvetica"/>
                <a:cs typeface="Helvetica"/>
              </a:rPr>
              <a:t>(University of British Columbia)</a:t>
            </a:r>
          </a:p>
          <a:p>
            <a:pPr algn="ctr">
              <a:lnSpc>
                <a:spcPct val="116000"/>
              </a:lnSpc>
            </a:pPr>
            <a:r>
              <a:rPr lang="en-US" sz="1400" dirty="0" smtClean="0">
                <a:latin typeface="Helvetica"/>
                <a:cs typeface="Helvetica"/>
              </a:rPr>
              <a:t>Mordecai-Mark </a:t>
            </a:r>
            <a:r>
              <a:rPr lang="en-US" sz="1400" dirty="0">
                <a:latin typeface="Helvetica"/>
                <a:cs typeface="Helvetica"/>
              </a:rPr>
              <a:t>Mac Low 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(AMNH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)</a:t>
            </a:r>
          </a:p>
          <a:p>
            <a:pPr algn="ctr">
              <a:lnSpc>
                <a:spcPct val="116000"/>
              </a:lnSpc>
            </a:pPr>
            <a:r>
              <a:rPr lang="en-US" sz="1400" dirty="0" smtClean="0">
                <a:latin typeface="Helvetica"/>
                <a:cs typeface="Helvetica"/>
              </a:rPr>
              <a:t>Satoshi </a:t>
            </a:r>
            <a:r>
              <a:rPr lang="en-US" sz="1400" dirty="0" err="1" smtClean="0">
                <a:latin typeface="Helvetica"/>
                <a:cs typeface="Helvetica"/>
              </a:rPr>
              <a:t>Okuzumi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 (Tokyo Tech)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295525" y="1872491"/>
            <a:ext cx="1447800" cy="53733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3022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4886325" y="1876425"/>
            <a:ext cx="228600" cy="3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254000"/>
            <a:ext cx="9436100" cy="7048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4467225"/>
            <a:ext cx="2803071" cy="1905000"/>
          </a:xfrm>
          <a:prstGeom prst="rect">
            <a:avLst/>
          </a:prstGeom>
        </p:spPr>
      </p:pic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1000125" y="4142483"/>
            <a:ext cx="2803071" cy="3247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940254" y="6372225"/>
            <a:ext cx="3031671" cy="3247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727" y="1972418"/>
            <a:ext cx="5747402" cy="369421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562725" y="6065666"/>
            <a:ext cx="1339727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smtClean="0">
                <a:latin typeface="Helvetica"/>
                <a:cs typeface="Helvetica"/>
              </a:rPr>
              <a:t>Lyra et al. (2016)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0031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ock_meridion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" y="1876425"/>
            <a:ext cx="4928852" cy="3717925"/>
          </a:xfrm>
          <a:prstGeom prst="rect">
            <a:avLst/>
          </a:prstGeom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533400" y="476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3D: Shock bores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5" name="Picture 4" descr="temperature_meridion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988" y="1800225"/>
            <a:ext cx="5062937" cy="3886200"/>
          </a:xfrm>
          <a:prstGeom prst="rect">
            <a:avLst/>
          </a:prstGeom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314326" y="1266825"/>
            <a:ext cx="4724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Shocks (</a:t>
            </a:r>
            <a:r>
              <a:rPr lang="en-US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v</a:t>
            </a: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elocity convergence)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5322389" y="1266825"/>
            <a:ext cx="4724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Temperature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0" y="7207250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Lyra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(2016)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7119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4" y="2486025"/>
            <a:ext cx="5943600" cy="4124683"/>
          </a:xfrm>
          <a:prstGeom prst="rect">
            <a:avLst/>
          </a:prstGeom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2176462" y="5810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Your model doesn’t look </a:t>
            </a:r>
          </a:p>
          <a:p>
            <a:pPr algn="ctr">
              <a:lnSpc>
                <a:spcPct val="116000"/>
              </a:lnSpc>
            </a:pPr>
            <a:r>
              <a:rPr lang="en-US" sz="2000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like my observation. </a:t>
            </a:r>
          </a:p>
          <a:p>
            <a:pPr algn="ctr">
              <a:lnSpc>
                <a:spcPct val="116000"/>
              </a:lnSpc>
            </a:pPr>
            <a:r>
              <a:rPr lang="en-US" sz="2000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Why should I care?</a:t>
            </a:r>
            <a:endParaRPr lang="en-US" sz="2000" i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5495925" y="1800225"/>
            <a:ext cx="25908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H="1">
            <a:off x="4352925" y="1800225"/>
            <a:ext cx="1676400" cy="9906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7014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0" y="7207250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Synthetic image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4" y="857538"/>
            <a:ext cx="7699375" cy="614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0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Observation vs Synthetic Image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4" name="Picture 3" descr="Screen Shot 2015-03-08 at 11.38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1557337"/>
            <a:ext cx="4191000" cy="3457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6" y="1390650"/>
            <a:ext cx="5191629" cy="4067175"/>
          </a:xfrm>
          <a:prstGeom prst="rect">
            <a:avLst/>
          </a:prstGeom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27110" y="7159625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196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7110" y="6485548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5" y="1688123"/>
            <a:ext cx="4509742" cy="33918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35" y="1724025"/>
            <a:ext cx="4447043" cy="3355975"/>
          </a:xfrm>
          <a:prstGeom prst="rect">
            <a:avLst/>
          </a:prstGeom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Effect of shocks alone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679572" y="1643917"/>
            <a:ext cx="3673353" cy="3934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1 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m</a:t>
            </a:r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5343525" y="1643917"/>
            <a:ext cx="3673353" cy="3934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10 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14605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7110" y="6485548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Scattering – A puffed up outer gap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944" y="2238566"/>
            <a:ext cx="4592781" cy="350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" y="2333625"/>
            <a:ext cx="5326458" cy="316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7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7110" y="6485548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Scattering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326" y="2028825"/>
            <a:ext cx="4867599" cy="3714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94" y="1876425"/>
            <a:ext cx="4814631" cy="394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6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7110" y="6485548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We see what is not in the </a:t>
            </a:r>
          </a:p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shadow of the inner disk spirals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25" y="0"/>
            <a:ext cx="2521618" cy="19244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2" y="2028825"/>
            <a:ext cx="9153525" cy="403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6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1724025"/>
            <a:ext cx="3906028" cy="3886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25" y="1343025"/>
            <a:ext cx="3938176" cy="4318000"/>
          </a:xfrm>
          <a:prstGeom prst="rect">
            <a:avLst/>
          </a:prstGeom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Primary and Secondary spiral arms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90391" y="7286625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Dong et al. (2015)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3345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75" y="1343025"/>
            <a:ext cx="5981700" cy="56115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1925" y="330534"/>
            <a:ext cx="9677400" cy="77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2000" b="1" dirty="0" smtClean="0">
                <a:latin typeface="Helvetica"/>
                <a:cs typeface="Helvetica"/>
              </a:rPr>
              <a:t>CSUN </a:t>
            </a:r>
            <a:r>
              <a:rPr lang="en-US" sz="2000" dirty="0" smtClean="0">
                <a:latin typeface="Helvetica"/>
                <a:cs typeface="Helvetica"/>
              </a:rPr>
              <a:t>(pronounced “sea-sun”) </a:t>
            </a:r>
          </a:p>
          <a:p>
            <a:pPr algn="ctr">
              <a:lnSpc>
                <a:spcPct val="116000"/>
              </a:lnSpc>
            </a:pPr>
            <a:r>
              <a:rPr lang="en-US" sz="2000" b="1" dirty="0" smtClean="0">
                <a:latin typeface="Helvetica"/>
                <a:cs typeface="Helvetica"/>
              </a:rPr>
              <a:t>aka Starfleet Academy</a:t>
            </a:r>
            <a:endParaRPr lang="en-US" sz="1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7970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87" y="1571625"/>
            <a:ext cx="8036615" cy="5375275"/>
          </a:xfrm>
          <a:prstGeom prst="rect">
            <a:avLst/>
          </a:prstGeom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</a:t>
            </a:r>
          </a:p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3D is needed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90391" y="7286625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Dong &amp; Fung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0133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Conclusions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5325" y="1190625"/>
            <a:ext cx="8067530" cy="1895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3D radiation-hydro models give results widely different than 2D isothermal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Planet-induced shocks modify disk structure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Hot lobes near high-mass planets in high resolution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Planets puff up their outer gaps – visible in scattered light</a:t>
            </a: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8" y="3554563"/>
            <a:ext cx="10077450" cy="310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9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Conclusions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5325" y="1190625"/>
            <a:ext cx="8067530" cy="1895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3D radiation-hydro models give results widely different than 2D isothermal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Planet-induced shocks modify disk structure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Hot lobes near high-mass planets in high resolution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Planets puff up their outer gaps – visible in scattered light</a:t>
            </a: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7" y="3645200"/>
            <a:ext cx="8010525" cy="358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6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1525" y="1495425"/>
            <a:ext cx="5334000" cy="4557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Helvetica" charset="0"/>
                <a:ea typeface="Helvetica" charset="0"/>
                <a:cs typeface="Helvetica" charset="0"/>
              </a:rPr>
              <a:t>Hellish glare and </a:t>
            </a:r>
            <a:r>
              <a:rPr lang="en-US" i="1" dirty="0" smtClean="0">
                <a:latin typeface="Helvetica" charset="0"/>
                <a:ea typeface="Helvetica" charset="0"/>
                <a:cs typeface="Helvetica" charset="0"/>
              </a:rPr>
              <a:t>in(</a:t>
            </a:r>
            <a:r>
              <a:rPr lang="en-US" i="1" dirty="0" err="1" smtClean="0">
                <a:latin typeface="Helvetica" charset="0"/>
                <a:ea typeface="Helvetica" charset="0"/>
                <a:cs typeface="Helvetica" charset="0"/>
              </a:rPr>
              <a:t>ter</a:t>
            </a:r>
            <a:r>
              <a:rPr lang="en-US" i="1" dirty="0" smtClean="0">
                <a:latin typeface="Helvetica" charset="0"/>
                <a:ea typeface="Helvetica" charset="0"/>
                <a:cs typeface="Helvetica" charset="0"/>
              </a:rPr>
              <a:t>)</a:t>
            </a:r>
            <a:r>
              <a:rPr lang="en-US" i="1" dirty="0" err="1" smtClean="0">
                <a:latin typeface="Helvetica" charset="0"/>
                <a:ea typeface="Helvetica" charset="0"/>
                <a:cs typeface="Helvetica" charset="0"/>
              </a:rPr>
              <a:t>ference</a:t>
            </a:r>
            <a:r>
              <a:rPr lang="en-US" i="1" dirty="0"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i="1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i="1" dirty="0">
                <a:latin typeface="Helvetica" charset="0"/>
                <a:ea typeface="Helvetica" charset="0"/>
                <a:cs typeface="Helvetica" charset="0"/>
              </a:rPr>
              <a:t>The Queenly flux, eternal light</a:t>
            </a:r>
            <a:br>
              <a:rPr lang="en-US" i="1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i="1" dirty="0">
                <a:latin typeface="Helvetica" charset="0"/>
                <a:ea typeface="Helvetica" charset="0"/>
                <a:cs typeface="Helvetica" charset="0"/>
              </a:rPr>
              <a:t>Or the light that never warms</a:t>
            </a:r>
            <a:br>
              <a:rPr lang="en-US" i="1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i="1" dirty="0">
                <a:latin typeface="Helvetica" charset="0"/>
                <a:ea typeface="Helvetica" charset="0"/>
                <a:cs typeface="Helvetica" charset="0"/>
              </a:rPr>
              <a:t>Yes the light that never, never warms</a:t>
            </a:r>
            <a:br>
              <a:rPr lang="en-US" i="1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i="1" dirty="0">
                <a:latin typeface="Helvetica" charset="0"/>
                <a:ea typeface="Helvetica" charset="0"/>
                <a:cs typeface="Helvetica" charset="0"/>
              </a:rPr>
              <a:t>Or the light that never</a:t>
            </a:r>
            <a:br>
              <a:rPr lang="en-US" i="1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i="1" dirty="0">
                <a:latin typeface="Helvetica" charset="0"/>
                <a:ea typeface="Helvetica" charset="0"/>
                <a:cs typeface="Helvetica" charset="0"/>
              </a:rPr>
              <a:t>Never warms</a:t>
            </a:r>
            <a:br>
              <a:rPr lang="en-US" i="1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i="1" dirty="0">
                <a:latin typeface="Helvetica" charset="0"/>
                <a:ea typeface="Helvetica" charset="0"/>
                <a:cs typeface="Helvetica" charset="0"/>
              </a:rPr>
              <a:t>Never warms</a:t>
            </a:r>
            <a:br>
              <a:rPr lang="en-US" i="1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i="1" dirty="0">
                <a:latin typeface="Helvetica" charset="0"/>
                <a:ea typeface="Helvetica" charset="0"/>
                <a:cs typeface="Helvetica" charset="0"/>
              </a:rPr>
              <a:t>Never </a:t>
            </a:r>
            <a:r>
              <a:rPr lang="en-US" i="1" dirty="0" smtClean="0">
                <a:latin typeface="Helvetica" charset="0"/>
                <a:ea typeface="Helvetica" charset="0"/>
                <a:cs typeface="Helvetica" charset="0"/>
              </a:rPr>
              <a:t>warms</a:t>
            </a:r>
          </a:p>
          <a:p>
            <a:endParaRPr lang="en-US" i="1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i="1" dirty="0" smtClean="0">
                <a:latin typeface="Helvetica" charset="0"/>
                <a:ea typeface="Helvetica" charset="0"/>
                <a:cs typeface="Helvetica" charset="0"/>
              </a:rPr>
              <a:t>Astronomy</a:t>
            </a:r>
            <a:r>
              <a:rPr lang="is-IS" i="1" dirty="0" smtClean="0">
                <a:latin typeface="Helvetica" charset="0"/>
                <a:ea typeface="Helvetica" charset="0"/>
                <a:cs typeface="Helvetica" charset="0"/>
              </a:rPr>
              <a:t>… </a:t>
            </a:r>
            <a:r>
              <a:rPr lang="is-IS" i="1" smtClean="0">
                <a:latin typeface="Helvetica" charset="0"/>
                <a:ea typeface="Helvetica" charset="0"/>
                <a:cs typeface="Helvetica" charset="0"/>
              </a:rPr>
              <a:t>a star</a:t>
            </a:r>
            <a:endParaRPr lang="en-US" i="1" dirty="0" smtClean="0">
              <a:latin typeface="Helvetica" charset="0"/>
              <a:ea typeface="Helvetica" charset="0"/>
              <a:cs typeface="Helvetica" charset="0"/>
            </a:endParaRPr>
          </a:p>
          <a:p>
            <a:endParaRPr lang="en-US" i="1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en-US" b="1" i="1" dirty="0" smtClean="0">
                <a:latin typeface="Helvetica" charset="0"/>
                <a:ea typeface="Helvetica" charset="0"/>
                <a:cs typeface="Helvetica" charset="0"/>
              </a:rPr>
              <a:t>Astronomy </a:t>
            </a:r>
          </a:p>
          <a:p>
            <a:pPr algn="r"/>
            <a:r>
              <a:rPr lang="en-US" b="1" i="1" dirty="0" smtClean="0">
                <a:latin typeface="Helvetica" charset="0"/>
                <a:ea typeface="Helvetica" charset="0"/>
                <a:cs typeface="Helvetica" charset="0"/>
              </a:rPr>
              <a:t>(Metallica, 1998)</a:t>
            </a:r>
            <a:endParaRPr lang="en-US" b="1" i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Scattering: “the light that never warms”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5383517"/>
            <a:ext cx="4800600" cy="21467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92" y="1266825"/>
            <a:ext cx="3920003" cy="395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44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77" y="4301947"/>
            <a:ext cx="3451059" cy="207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1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12643" y="2409825"/>
            <a:ext cx="10077450" cy="1771650"/>
          </a:xfrm>
          <a:ln/>
        </p:spPr>
        <p:txBody>
          <a:bodyPr tIns="0" anchor="ctr"/>
          <a:lstStyle/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800" b="1" dirty="0" smtClean="0">
                <a:latin typeface="Helvetica"/>
                <a:cs typeface="Helvetica"/>
              </a:rPr>
              <a:t>Wladimir  Lyra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California State University, Northridge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Jet Propulsion Laboratory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1800" b="1" dirty="0" smtClean="0">
              <a:solidFill>
                <a:srgbClr val="4C4C4C"/>
              </a:solidFill>
              <a:latin typeface="Helvetica"/>
              <a:cs typeface="Helvetica"/>
            </a:endParaRP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409575"/>
            <a:ext cx="100774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 smtClean="0">
                <a:solidFill>
                  <a:srgbClr val="280099"/>
                </a:solidFill>
                <a:latin typeface="Helvetica"/>
                <a:cs typeface="Helvetica"/>
              </a:rPr>
              <a:t>Planet spirals</a:t>
            </a:r>
            <a:r>
              <a:rPr lang="en-US" sz="2800" b="1" dirty="0">
                <a:solidFill>
                  <a:srgbClr val="280099"/>
                </a:solidFill>
                <a:latin typeface="Helvetica"/>
                <a:cs typeface="Helvetica"/>
              </a:rPr>
              <a:t> </a:t>
            </a:r>
            <a:r>
              <a:rPr lang="en-US" sz="2800" b="1" dirty="0" smtClean="0">
                <a:solidFill>
                  <a:srgbClr val="280099"/>
                </a:solidFill>
                <a:latin typeface="Helvetica"/>
                <a:cs typeface="Helvetica"/>
              </a:rPr>
              <a:t>in transition disks:</a:t>
            </a:r>
          </a:p>
          <a:p>
            <a:pPr algn="ctr">
              <a:lnSpc>
                <a:spcPct val="116000"/>
              </a:lnSpc>
            </a:pPr>
            <a:r>
              <a:rPr lang="en-US" sz="2800" b="1" dirty="0">
                <a:solidFill>
                  <a:srgbClr val="280099"/>
                </a:solidFill>
                <a:latin typeface="Helvetica"/>
                <a:cs typeface="Helvetica"/>
              </a:rPr>
              <a:t>a</a:t>
            </a:r>
            <a:r>
              <a:rPr lang="en-US" sz="2800" b="1" dirty="0" smtClean="0">
                <a:solidFill>
                  <a:srgbClr val="280099"/>
                </a:solidFill>
                <a:latin typeface="Helvetica"/>
                <a:cs typeface="Helvetica"/>
              </a:rPr>
              <a:t> cautionary tale</a:t>
            </a:r>
          </a:p>
          <a:p>
            <a:pPr algn="ctr">
              <a:lnSpc>
                <a:spcPct val="116000"/>
              </a:lnSpc>
            </a:pPr>
            <a:endParaRPr lang="en-US" sz="2800" b="1" dirty="0">
              <a:solidFill>
                <a:srgbClr val="280099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800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13275" y="7058025"/>
            <a:ext cx="2486578" cy="3779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1600" dirty="0" err="1" smtClean="0">
                <a:solidFill>
                  <a:srgbClr val="4C4C4C"/>
                </a:solidFill>
                <a:latin typeface="Helvetica"/>
                <a:cs typeface="Helvetica"/>
              </a:rPr>
              <a:t>ExSoCal</a:t>
            </a:r>
            <a:r>
              <a:rPr lang="en-US" sz="1600" dirty="0" smtClean="0">
                <a:solidFill>
                  <a:srgbClr val="4C4C4C"/>
                </a:solidFill>
                <a:latin typeface="Helvetica"/>
                <a:cs typeface="Helvetica"/>
              </a:rPr>
              <a:t>, Sep 19</a:t>
            </a:r>
            <a:r>
              <a:rPr lang="en-US" sz="1600" baseline="30000" dirty="0" smtClean="0">
                <a:solidFill>
                  <a:srgbClr val="4C4C4C"/>
                </a:solidFill>
                <a:latin typeface="Helvetica"/>
                <a:cs typeface="Helvetica"/>
              </a:rPr>
              <a:t>th</a:t>
            </a:r>
            <a:r>
              <a:rPr lang="en-US" sz="1600" dirty="0" smtClean="0">
                <a:solidFill>
                  <a:srgbClr val="4C4C4C"/>
                </a:solidFill>
                <a:latin typeface="Helvetica"/>
                <a:cs typeface="Helvetica"/>
              </a:rPr>
              <a:t>, 2017 </a:t>
            </a:r>
            <a:endParaRPr lang="en-US" sz="1600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pic>
        <p:nvPicPr>
          <p:cNvPr id="12" name="Picture 11" descr="200px-CSUNS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" y="1365056"/>
            <a:ext cx="2540000" cy="2514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05126" y="4010025"/>
            <a:ext cx="6248400" cy="2413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</a:pPr>
            <a:endParaRPr lang="en-US" sz="1400" dirty="0" smtClean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14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600" b="1" i="1" dirty="0">
                <a:latin typeface="Helvetica"/>
                <a:cs typeface="Helvetica"/>
              </a:rPr>
              <a:t>Blake </a:t>
            </a:r>
            <a:r>
              <a:rPr lang="en-US" sz="1600" b="1" i="1" dirty="0" err="1">
                <a:latin typeface="Helvetica"/>
                <a:cs typeface="Helvetica"/>
              </a:rPr>
              <a:t>Hord</a:t>
            </a:r>
            <a:r>
              <a:rPr lang="en-US" sz="1400" dirty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(Dobbs Ferry High School, Stanford University)</a:t>
            </a:r>
            <a:r>
              <a:rPr lang="en-US" sz="1400" dirty="0" smtClean="0">
                <a:latin typeface="Helvetica"/>
                <a:cs typeface="Helvetica"/>
              </a:rPr>
              <a:t>,</a:t>
            </a:r>
          </a:p>
          <a:p>
            <a:pPr algn="ctr">
              <a:lnSpc>
                <a:spcPct val="116000"/>
              </a:lnSpc>
            </a:pPr>
            <a:r>
              <a:rPr lang="en-US" sz="1600" b="1" i="1" dirty="0" smtClean="0">
                <a:latin typeface="Helvetica"/>
                <a:cs typeface="Helvetica"/>
              </a:rPr>
              <a:t>Alex </a:t>
            </a:r>
            <a:r>
              <a:rPr lang="en-US" sz="1600" b="1" i="1" dirty="0" err="1" smtClean="0">
                <a:latin typeface="Helvetica"/>
                <a:cs typeface="Helvetica"/>
              </a:rPr>
              <a:t>Richert</a:t>
            </a:r>
            <a:r>
              <a:rPr lang="en-US" sz="1600" b="1" i="1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bg2"/>
                </a:solidFill>
                <a:latin typeface="Helvetica"/>
                <a:cs typeface="Helvetica"/>
              </a:rPr>
              <a:t>(Penn State University) </a:t>
            </a:r>
          </a:p>
          <a:p>
            <a:pPr algn="ctr">
              <a:lnSpc>
                <a:spcPct val="116000"/>
              </a:lnSpc>
            </a:pPr>
            <a:r>
              <a:rPr lang="en-US" sz="1400" dirty="0" smtClean="0">
                <a:latin typeface="Helvetica"/>
                <a:cs typeface="Helvetica"/>
              </a:rPr>
              <a:t>Mario Flock 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(JPL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)</a:t>
            </a:r>
            <a:r>
              <a:rPr lang="en-US" sz="1400" dirty="0" smtClean="0">
                <a:latin typeface="Helvetica"/>
                <a:cs typeface="Helvetica"/>
              </a:rPr>
              <a:t>, </a:t>
            </a:r>
          </a:p>
          <a:p>
            <a:pPr algn="ctr">
              <a:lnSpc>
                <a:spcPct val="116000"/>
              </a:lnSpc>
            </a:pPr>
            <a:r>
              <a:rPr lang="en-US" sz="1400" dirty="0" smtClean="0">
                <a:latin typeface="Helvetica"/>
                <a:cs typeface="Helvetica"/>
              </a:rPr>
              <a:t>Neal </a:t>
            </a:r>
            <a:r>
              <a:rPr lang="en-US" sz="1400" dirty="0">
                <a:latin typeface="Helvetica"/>
                <a:cs typeface="Helvetica"/>
              </a:rPr>
              <a:t>Turner 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(JPL), </a:t>
            </a:r>
          </a:p>
          <a:p>
            <a:pPr algn="ctr">
              <a:lnSpc>
                <a:spcPct val="116000"/>
              </a:lnSpc>
            </a:pPr>
            <a:r>
              <a:rPr lang="en-US" sz="1400" dirty="0" smtClean="0">
                <a:latin typeface="Helvetica"/>
                <a:cs typeface="Helvetica"/>
              </a:rPr>
              <a:t>Aaron </a:t>
            </a:r>
            <a:r>
              <a:rPr lang="en-US" sz="1400" dirty="0" err="1" smtClean="0">
                <a:latin typeface="Helvetica"/>
                <a:cs typeface="Helvetica"/>
              </a:rPr>
              <a:t>Boley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bg2"/>
                </a:solidFill>
                <a:latin typeface="Helvetica"/>
                <a:cs typeface="Helvetica"/>
              </a:rPr>
              <a:t>(University of British Columbia)</a:t>
            </a:r>
          </a:p>
          <a:p>
            <a:pPr algn="ctr">
              <a:lnSpc>
                <a:spcPct val="116000"/>
              </a:lnSpc>
            </a:pPr>
            <a:r>
              <a:rPr lang="en-US" sz="1400" dirty="0" smtClean="0">
                <a:latin typeface="Helvetica"/>
                <a:cs typeface="Helvetica"/>
              </a:rPr>
              <a:t>Mordecai-Mark </a:t>
            </a:r>
            <a:r>
              <a:rPr lang="en-US" sz="1400" dirty="0">
                <a:latin typeface="Helvetica"/>
                <a:cs typeface="Helvetica"/>
              </a:rPr>
              <a:t>Mac Low 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(AMNH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)</a:t>
            </a:r>
          </a:p>
          <a:p>
            <a:pPr algn="ctr">
              <a:lnSpc>
                <a:spcPct val="116000"/>
              </a:lnSpc>
            </a:pPr>
            <a:r>
              <a:rPr lang="en-US" sz="1400" dirty="0" smtClean="0">
                <a:latin typeface="Helvetica"/>
                <a:cs typeface="Helvetica"/>
              </a:rPr>
              <a:t>Satoshi </a:t>
            </a:r>
            <a:r>
              <a:rPr lang="en-US" sz="1400" dirty="0" err="1" smtClean="0">
                <a:latin typeface="Helvetica"/>
                <a:cs typeface="Helvetica"/>
              </a:rPr>
              <a:t>Okuzumi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 (Tokyo Tech)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295525" y="1872491"/>
            <a:ext cx="1447800" cy="53733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0491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872670" y="1455326"/>
            <a:ext cx="9775768" cy="1771650"/>
          </a:xfrm>
          <a:ln/>
        </p:spPr>
        <p:txBody>
          <a:bodyPr tIns="0" anchor="ctr"/>
          <a:lstStyle/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i="1" dirty="0" smtClean="0">
                <a:solidFill>
                  <a:schemeClr val="bg2"/>
                </a:solidFill>
                <a:latin typeface="Helvetica"/>
                <a:cs typeface="Helvetica"/>
              </a:rPr>
              <a:t>Associate</a:t>
            </a:r>
            <a:endParaRPr lang="en-US" sz="2000" i="1" dirty="0">
              <a:solidFill>
                <a:schemeClr val="bg2"/>
              </a:solidFill>
              <a:latin typeface="Helvetica"/>
              <a:cs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1017176"/>
            <a:ext cx="3803313" cy="28404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590" y="1113393"/>
            <a:ext cx="4209052" cy="4477912"/>
          </a:xfrm>
          <a:prstGeom prst="rect">
            <a:avLst/>
          </a:prstGeom>
        </p:spPr>
      </p:pic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-509679" y="-39565"/>
            <a:ext cx="107537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endParaRPr lang="en-US" sz="2800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1925" y="330534"/>
            <a:ext cx="7574050" cy="42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6000"/>
              </a:lnSpc>
            </a:pPr>
            <a:r>
              <a:rPr lang="en-US" sz="2000" b="1" i="1" dirty="0" smtClean="0">
                <a:latin typeface="Helvetica"/>
                <a:cs typeface="Helvetica"/>
              </a:rPr>
              <a:t>Blake </a:t>
            </a:r>
            <a:r>
              <a:rPr lang="en-US" sz="2000" b="1" i="1" dirty="0" err="1" smtClean="0">
                <a:latin typeface="Helvetica"/>
                <a:cs typeface="Helvetica"/>
              </a:rPr>
              <a:t>Hord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031195" y="3769894"/>
            <a:ext cx="4914462" cy="2209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80" y="4213821"/>
            <a:ext cx="4434203" cy="29944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4325" y="3999692"/>
            <a:ext cx="7574050" cy="42825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lnSpc>
                <a:spcPct val="116000"/>
              </a:lnSpc>
            </a:pPr>
            <a:r>
              <a:rPr lang="en-US" sz="2000" b="1" i="1" dirty="0" smtClean="0">
                <a:latin typeface="Helvetica"/>
                <a:cs typeface="Helvetica"/>
              </a:rPr>
              <a:t>Alex </a:t>
            </a:r>
            <a:r>
              <a:rPr lang="en-US" sz="2000" b="1" i="1" dirty="0" err="1" smtClean="0">
                <a:latin typeface="Helvetica"/>
                <a:cs typeface="Helvetica"/>
              </a:rPr>
              <a:t>Richert</a:t>
            </a:r>
            <a:endParaRPr lang="en-US" sz="1400" dirty="0">
              <a:latin typeface="Helvetica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590" y="3388771"/>
            <a:ext cx="4535671" cy="34017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5096616" y="3315926"/>
            <a:ext cx="4740505" cy="15355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3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458788" y="303213"/>
            <a:ext cx="8926512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b="1" dirty="0" smtClean="0">
                <a:latin typeface="Helvetica"/>
                <a:cs typeface="Helvetica"/>
              </a:rPr>
              <a:t>Planet-disk interaction model predictions: </a:t>
            </a:r>
          </a:p>
          <a:p>
            <a:pPr algn="ctr">
              <a:lnSpc>
                <a:spcPct val="116000"/>
              </a:lnSpc>
            </a:pPr>
            <a:r>
              <a:rPr lang="en-US" b="1" dirty="0" smtClean="0">
                <a:latin typeface="Helvetica"/>
                <a:cs typeface="Helvetica"/>
              </a:rPr>
              <a:t>gaps, spirals, and vortices.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29125" y="7079499"/>
            <a:ext cx="1218603" cy="235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(Lyra et al. 2009b)</a:t>
            </a:r>
            <a:endParaRPr lang="en-US" sz="1000" dirty="0"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1419224"/>
            <a:ext cx="5410200" cy="5380635"/>
          </a:xfrm>
          <a:prstGeom prst="rect">
            <a:avLst/>
          </a:prstGeom>
        </p:spPr>
      </p:pic>
      <p:pic>
        <p:nvPicPr>
          <p:cNvPr id="7" name="sph_plane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876425"/>
            <a:ext cx="4324779" cy="378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6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L_Tau_protoplanetary_dis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2257425"/>
            <a:ext cx="2984115" cy="29841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725" y="2257426"/>
            <a:ext cx="2971799" cy="2971799"/>
          </a:xfrm>
          <a:prstGeom prst="rect">
            <a:avLst/>
          </a:prstGeom>
        </p:spPr>
      </p:pic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531813" y="303213"/>
            <a:ext cx="8926512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b="1" dirty="0" smtClean="0">
                <a:latin typeface="Helvetica"/>
                <a:cs typeface="Helvetica"/>
              </a:rPr>
              <a:t>Observational evidence: gaps, spirals, and vortices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655220" y="2197520"/>
            <a:ext cx="364705" cy="3505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8725" y="1724025"/>
            <a:ext cx="1111903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HL Tau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097578" y="1724025"/>
            <a:ext cx="1800643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SAO 206462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477125" y="1701970"/>
            <a:ext cx="1656223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Oph</a:t>
            </a:r>
            <a:r>
              <a:rPr lang="en-US" dirty="0" smtClean="0"/>
              <a:t> IRS 48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43214" y="5467271"/>
            <a:ext cx="2190023" cy="235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The ALMA Partnership et al. (2015)</a:t>
            </a:r>
            <a:endParaRPr lang="en-US" sz="1000" dirty="0"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76725" y="5480799"/>
            <a:ext cx="1183337" cy="235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Muto et al. (2012)</a:t>
            </a:r>
            <a:endParaRPr lang="en-US" sz="1000" dirty="0">
              <a:latin typeface="Helvetica"/>
              <a:cs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220" y="2181225"/>
            <a:ext cx="3184489" cy="309199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25657" y="5467271"/>
            <a:ext cx="1680268" cy="235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van der </a:t>
            </a:r>
            <a:r>
              <a:rPr lang="en-US" sz="1000" dirty="0" err="1" smtClean="0">
                <a:latin typeface="Helvetica"/>
                <a:cs typeface="Helvetica"/>
              </a:rPr>
              <a:t>Marel</a:t>
            </a:r>
            <a:r>
              <a:rPr lang="en-US" sz="1000" dirty="0" smtClean="0">
                <a:latin typeface="Helvetica"/>
                <a:cs typeface="Helvetica"/>
              </a:rPr>
              <a:t> et al. (2013)</a:t>
            </a:r>
            <a:endParaRPr lang="en-US" sz="1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9712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2438400"/>
            <a:ext cx="3629025" cy="3629025"/>
          </a:xfrm>
          <a:prstGeom prst="rect">
            <a:avLst/>
          </a:prstGeom>
        </p:spPr>
      </p:pic>
      <p:pic>
        <p:nvPicPr>
          <p:cNvPr id="4" name="Picture 3" descr="Screen Shot 2015-05-26 at 11.41.1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25" y="2438400"/>
            <a:ext cx="4830806" cy="3886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71525" y="4286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latin typeface="Helvetica"/>
                <a:cs typeface="Helvetica"/>
              </a:rPr>
              <a:t>Observational Evidence: Spirals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90662" y="6498971"/>
            <a:ext cx="1390750" cy="301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smtClean="0">
                <a:latin typeface="Helvetica"/>
                <a:cs typeface="Helvetica"/>
              </a:rPr>
              <a:t>Muto et al. (2012)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5635" y="1721774"/>
            <a:ext cx="1965603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SAO 206462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6125" y="1744770"/>
            <a:ext cx="1553630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MWC 748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1322" y="6488241"/>
            <a:ext cx="1550425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err="1" smtClean="0">
                <a:latin typeface="Helvetica"/>
                <a:cs typeface="Helvetica"/>
              </a:rPr>
              <a:t>Benisty</a:t>
            </a:r>
            <a:r>
              <a:rPr lang="en-US" sz="1200" dirty="0" smtClean="0">
                <a:latin typeface="Helvetica"/>
                <a:cs typeface="Helvetica"/>
              </a:rPr>
              <a:t> et al. (2015)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9793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06" y="4772025"/>
            <a:ext cx="3394519" cy="1371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3514725" y="5686425"/>
            <a:ext cx="228600" cy="762000"/>
          </a:xfrm>
          <a:prstGeom prst="rect">
            <a:avLst/>
          </a:prstGeom>
          <a:solidFill>
            <a:schemeClr val="bg1"/>
          </a:solidFill>
          <a:ln w="539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390525" y="352425"/>
            <a:ext cx="92932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Spiral arm fitting leads to problems</a:t>
            </a:r>
          </a:p>
          <a:p>
            <a:pPr algn="ctr">
              <a:lnSpc>
                <a:spcPct val="116000"/>
              </a:lnSpc>
            </a:pP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4321173" y="1239634"/>
            <a:ext cx="5640388" cy="58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Spirals are </a:t>
            </a:r>
            <a:r>
              <a:rPr lang="en-US" sz="1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too wide</a:t>
            </a:r>
            <a:r>
              <a:rPr lang="en-US" sz="1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, </a:t>
            </a:r>
          </a:p>
          <a:p>
            <a:pPr algn="ctr">
              <a:lnSpc>
                <a:spcPct val="116000"/>
              </a:lnSpc>
            </a:pP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hotter</a:t>
            </a:r>
            <a:r>
              <a:rPr 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1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(300K) than ambient gas (50K).</a:t>
            </a:r>
            <a:endParaRPr lang="en-US" sz="1400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28725" y="6237391"/>
            <a:ext cx="1390750" cy="515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err="1" smtClean="0">
                <a:latin typeface="Helvetica"/>
                <a:cs typeface="Helvetica"/>
              </a:rPr>
              <a:t>Rafikov</a:t>
            </a:r>
            <a:r>
              <a:rPr lang="en-US" sz="1200" dirty="0" smtClean="0">
                <a:latin typeface="Helvetica"/>
                <a:cs typeface="Helvetica"/>
              </a:rPr>
              <a:t> (2002)</a:t>
            </a:r>
          </a:p>
          <a:p>
            <a:pPr algn="ctr">
              <a:lnSpc>
                <a:spcPct val="116000"/>
              </a:lnSpc>
            </a:pPr>
            <a:r>
              <a:rPr lang="en-US" sz="1200" dirty="0" smtClean="0">
                <a:latin typeface="Helvetica"/>
                <a:cs typeface="Helvetica"/>
              </a:rPr>
              <a:t>Muto et al. (2012)</a:t>
            </a:r>
            <a:endParaRPr lang="en-US" sz="1200" dirty="0">
              <a:latin typeface="Helvetica"/>
              <a:cs typeface="Helvetic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57" y="2045106"/>
            <a:ext cx="2642168" cy="26507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238125" y="1038225"/>
            <a:ext cx="3352800" cy="5867400"/>
          </a:xfrm>
          <a:prstGeom prst="rect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15" name="Text Box 1"/>
          <p:cNvSpPr txBox="1">
            <a:spLocks noChangeArrowheads="1"/>
          </p:cNvSpPr>
          <p:nvPr/>
        </p:nvSpPr>
        <p:spPr bwMode="auto">
          <a:xfrm>
            <a:off x="390526" y="1266825"/>
            <a:ext cx="3276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Analytical spiral fit</a:t>
            </a:r>
          </a:p>
          <a:p>
            <a:pPr algn="ctr">
              <a:lnSpc>
                <a:spcPct val="116000"/>
              </a:lnSpc>
            </a:pP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pic>
        <p:nvPicPr>
          <p:cNvPr id="9" name="Picture 8" descr="Screen Shot 2015-05-26 at 11.41.1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980" y="2244763"/>
            <a:ext cx="5604319" cy="450846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682476" y="6753225"/>
            <a:ext cx="1553280" cy="301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err="1" smtClean="0">
                <a:latin typeface="Helvetica"/>
                <a:cs typeface="Helvetica"/>
              </a:rPr>
              <a:t>Benisty</a:t>
            </a:r>
            <a:r>
              <a:rPr lang="en-US" sz="1200" dirty="0" smtClean="0">
                <a:latin typeface="Helvetica"/>
                <a:cs typeface="Helvetica"/>
              </a:rPr>
              <a:t> et al. (2015)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5181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558800"/>
            <a:ext cx="8585200" cy="6438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4886325" y="1876425"/>
            <a:ext cx="228600" cy="3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971925" y="558800"/>
            <a:ext cx="2514600" cy="10128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125" y="1353712"/>
            <a:ext cx="2533194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L band (~3.5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m)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29325" y="1288200"/>
            <a:ext cx="2595582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H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band (~1.6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m)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9377" y="340888"/>
            <a:ext cx="8957901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The strange case of </a:t>
            </a:r>
            <a:r>
              <a:rPr lang="en-US" sz="2800" b="1" smtClean="0">
                <a:latin typeface="Helvetica" charset="0"/>
                <a:ea typeface="Helvetica" charset="0"/>
                <a:cs typeface="Helvetica" charset="0"/>
              </a:rPr>
              <a:t>thermal emission in HD </a:t>
            </a:r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100546</a:t>
            </a:r>
            <a:endParaRPr lang="en-US" sz="2800" b="1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8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ＭＳ Ｐゴシック"/>
        <a:cs typeface="msmincho"/>
      </a:majorFont>
      <a:minorFont>
        <a:latin typeface="Times New Roman"/>
        <a:ea typeface="ＭＳ Ｐゴシック"/>
        <a:cs typeface="msminch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ejaVu Sans"/>
      </a:majorFont>
      <a:minorFont>
        <a:latin typeface="Arial"/>
        <a:ea typeface="ＭＳ Ｐゴシック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11222</TotalTime>
  <Words>524</Words>
  <Application>Microsoft Macintosh PowerPoint</Application>
  <PresentationFormat>Custom</PresentationFormat>
  <Paragraphs>111</Paragraphs>
  <Slides>23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Comic Sans MS</vt:lpstr>
      <vt:lpstr>DejaVu Sans</vt:lpstr>
      <vt:lpstr>Helvetica</vt:lpstr>
      <vt:lpstr>ＭＳ Ｐゴシック</vt:lpstr>
      <vt:lpstr>msmincho</vt:lpstr>
      <vt:lpstr>Symbol</vt:lpstr>
      <vt:lpstr>Times New Roman</vt:lpstr>
      <vt:lpstr>Arial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Wladimir Lyra</cp:lastModifiedBy>
  <cp:revision>667</cp:revision>
  <cp:lastPrinted>2017-04-11T21:06:01Z</cp:lastPrinted>
  <dcterms:created xsi:type="dcterms:W3CDTF">2006-06-21T17:05:33Z</dcterms:created>
  <dcterms:modified xsi:type="dcterms:W3CDTF">2017-09-26T23:02:16Z</dcterms:modified>
</cp:coreProperties>
</file>