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649" r:id="rId3"/>
    <p:sldId id="724" r:id="rId4"/>
    <p:sldId id="677" r:id="rId5"/>
    <p:sldId id="680" r:id="rId6"/>
    <p:sldId id="685" r:id="rId7"/>
    <p:sldId id="686" r:id="rId8"/>
    <p:sldId id="727" r:id="rId9"/>
    <p:sldId id="730" r:id="rId10"/>
    <p:sldId id="762" r:id="rId11"/>
    <p:sldId id="776" r:id="rId12"/>
    <p:sldId id="764" r:id="rId13"/>
    <p:sldId id="766" r:id="rId14"/>
    <p:sldId id="792" r:id="rId15"/>
    <p:sldId id="793" r:id="rId16"/>
    <p:sldId id="773" r:id="rId17"/>
    <p:sldId id="794" r:id="rId18"/>
    <p:sldId id="753" r:id="rId19"/>
    <p:sldId id="795" r:id="rId20"/>
    <p:sldId id="746" r:id="rId21"/>
    <p:sldId id="7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3"/>
    <p:restoredTop sz="94588"/>
  </p:normalViewPr>
  <p:slideViewPr>
    <p:cSldViewPr snapToGrid="0" snapToObjects="1">
      <p:cViewPr varScale="1">
        <p:scale>
          <a:sx n="100" d="100"/>
          <a:sy n="100" d="100"/>
        </p:scale>
        <p:origin x="29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AD38-897B-8F48-BB79-AF149F2BD044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712A0-4374-EE4D-8660-286782BE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7938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5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712A0-4374-EE4D-8660-286782BE63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7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02" y="568622"/>
            <a:ext cx="1040775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77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4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1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9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3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2156-0D06-F941-AE72-FDE11470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Evolution of MU69 </a:t>
            </a:r>
          </a:p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from a binary </a:t>
            </a:r>
            <a:r>
              <a:rPr lang="en-US" sz="2539" b="1" dirty="0" err="1">
                <a:solidFill>
                  <a:srgbClr val="280099"/>
                </a:solidFill>
                <a:latin typeface="Helvetica"/>
                <a:cs typeface="Helvetica"/>
              </a:rPr>
              <a:t>planetesimal</a:t>
            </a: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 into contact</a:t>
            </a:r>
          </a:p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via </a:t>
            </a:r>
            <a:r>
              <a:rPr lang="en-US" sz="2539" b="1" dirty="0" err="1">
                <a:solidFill>
                  <a:srgbClr val="280099"/>
                </a:solidFill>
                <a:latin typeface="Helvetica"/>
                <a:cs typeface="Helvetica"/>
              </a:rPr>
              <a:t>Kozai-Lidov</a:t>
            </a:r>
            <a:r>
              <a:rPr lang="en-US" sz="2539" b="1" dirty="0">
                <a:solidFill>
                  <a:srgbClr val="280099"/>
                </a:solidFill>
                <a:latin typeface="Helvetica"/>
                <a:cs typeface="Helvetica"/>
              </a:rPr>
              <a:t> oscillations and nebular drag</a:t>
            </a:r>
          </a:p>
        </p:txBody>
      </p:sp>
      <p:sp>
        <p:nvSpPr>
          <p:cNvPr id="9" name="Rectangle 8"/>
          <p:cNvSpPr/>
          <p:nvPr/>
        </p:nvSpPr>
        <p:spPr>
          <a:xfrm>
            <a:off x="5687380" y="6400225"/>
            <a:ext cx="1030988" cy="337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DSP 2020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608464" y="1697977"/>
            <a:ext cx="1312866" cy="4872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defTabSz="41458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176"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12643" y="2305677"/>
            <a:ext cx="12179357" cy="1771650"/>
          </a:xfrm>
          <a:prstGeom prst="rect">
            <a:avLst/>
          </a:prstGeom>
          <a:ln/>
        </p:spPr>
        <p:txBody>
          <a:bodyPr vert="horz" lIns="91440" tIns="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b="1" dirty="0">
                <a:latin typeface="Helvetica"/>
                <a:cs typeface="Helvetica"/>
              </a:rPr>
              <a:t>Wladimir  Lyra</a:t>
            </a: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>
                <a:solidFill>
                  <a:srgbClr val="4C4C4C"/>
                </a:solidFill>
                <a:latin typeface="Helvetica"/>
                <a:cs typeface="Helvetica"/>
              </a:rPr>
              <a:t>New Mexico State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4" y="1984762"/>
            <a:ext cx="3178954" cy="349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65E3F1-2B1B-0D47-9AFD-03EB78FEC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080" y="4670987"/>
            <a:ext cx="1147068" cy="7391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9A0380B-752D-9B43-A645-C1B113EEE271}"/>
              </a:ext>
            </a:extLst>
          </p:cNvPr>
          <p:cNvSpPr/>
          <p:nvPr/>
        </p:nvSpPr>
        <p:spPr>
          <a:xfrm>
            <a:off x="10440616" y="5493763"/>
            <a:ext cx="967509" cy="288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HST - 2016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AB3553-9417-AE4F-A0A1-67B794BFA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739" y="3377294"/>
            <a:ext cx="1101264" cy="9550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F9B1F29-21FD-6246-B3D9-EE1E676BD0E3}"/>
              </a:ext>
            </a:extLst>
          </p:cNvPr>
          <p:cNvSpPr/>
          <p:nvPr/>
        </p:nvSpPr>
        <p:spPr>
          <a:xfrm>
            <a:off x="9952667" y="4296332"/>
            <a:ext cx="1944292" cy="28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NRAO - 2017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7B7B66-3442-E04A-A52D-A10E0CE3A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1" y="6139107"/>
            <a:ext cx="2060457" cy="66353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EB67F0E-8824-7C49-AFFE-EEA79326422B}"/>
              </a:ext>
            </a:extLst>
          </p:cNvPr>
          <p:cNvSpPr/>
          <p:nvPr/>
        </p:nvSpPr>
        <p:spPr>
          <a:xfrm>
            <a:off x="9355544" y="5739033"/>
            <a:ext cx="2250937" cy="329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00" b="1" i="1" dirty="0">
                <a:solidFill>
                  <a:srgbClr val="FF0000"/>
                </a:solidFill>
                <a:latin typeface="Helvetica"/>
                <a:cs typeface="Helvetica"/>
              </a:rPr>
              <a:t>Computational Facilities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5D933E-5C76-DD43-92F0-5E6F0AA06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8" y="1603045"/>
            <a:ext cx="850394" cy="703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D7FA10-679C-B048-AA0E-4F01431BBA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97" y="6077982"/>
            <a:ext cx="798416" cy="8025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06D267-74CA-EE4E-A373-A821866BCDBA}"/>
              </a:ext>
            </a:extLst>
          </p:cNvPr>
          <p:cNvSpPr/>
          <p:nvPr/>
        </p:nvSpPr>
        <p:spPr>
          <a:xfrm>
            <a:off x="9971467" y="67257"/>
            <a:ext cx="1804245" cy="34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00" b="1" i="1" dirty="0">
                <a:solidFill>
                  <a:srgbClr val="FF0000"/>
                </a:solidFill>
                <a:latin typeface="Helvetica"/>
                <a:cs typeface="Helvetica"/>
              </a:rPr>
              <a:t>Funding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973E43-E572-CD4D-9A7E-4581DDFC6ACF}"/>
              </a:ext>
            </a:extLst>
          </p:cNvPr>
          <p:cNvSpPr/>
          <p:nvPr/>
        </p:nvSpPr>
        <p:spPr>
          <a:xfrm>
            <a:off x="10092714" y="2415552"/>
            <a:ext cx="1701799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TCAN – 2020</a:t>
            </a:r>
          </a:p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NFDAP </a:t>
            </a:r>
            <a:r>
              <a:rPr lang="mr-IN" sz="1200" dirty="0">
                <a:solidFill>
                  <a:srgbClr val="002060"/>
                </a:solidFill>
                <a:latin typeface="Helvetica"/>
                <a:cs typeface="Helvetica"/>
              </a:rPr>
              <a:t>–</a:t>
            </a: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 2019</a:t>
            </a:r>
          </a:p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XRP </a:t>
            </a:r>
            <a:r>
              <a:rPr lang="mr-IN" sz="1200" dirty="0">
                <a:solidFill>
                  <a:srgbClr val="002060"/>
                </a:solidFill>
                <a:latin typeface="Helvetica"/>
                <a:cs typeface="Helvetica"/>
              </a:rPr>
              <a:t>–</a:t>
            </a: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 2016, 2018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67476A-D6C6-824E-888D-2DD86F33C3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374" y="479054"/>
            <a:ext cx="774795" cy="77884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6BBC7A3-C6F9-994E-A4DA-293F8AF9DDFC}"/>
              </a:ext>
            </a:extLst>
          </p:cNvPr>
          <p:cNvSpPr/>
          <p:nvPr/>
        </p:nvSpPr>
        <p:spPr>
          <a:xfrm>
            <a:off x="9971467" y="1255646"/>
            <a:ext cx="1944292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200" dirty="0">
                <a:solidFill>
                  <a:srgbClr val="002060"/>
                </a:solidFill>
                <a:latin typeface="Helvetica"/>
                <a:cs typeface="Helvetica"/>
              </a:rPr>
              <a:t>AAG – 2020, 2010</a:t>
            </a:r>
          </a:p>
        </p:txBody>
      </p:sp>
    </p:spTree>
    <p:extLst>
      <p:ext uri="{BB962C8B-B14F-4D97-AF65-F5344CB8AC3E}">
        <p14:creationId xmlns:p14="http://schemas.microsoft.com/office/powerpoint/2010/main" val="9133891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10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Timescales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0622" y="2711364"/>
            <a:ext cx="4132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Wind has a strong effect in the distances of the asteroid belt.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Little effect in the Kuiper belt. </a:t>
            </a:r>
          </a:p>
          <a:p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989701"/>
            <a:ext cx="6738548" cy="505391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BBDC3D-AC02-8F4B-A5FA-9B3E0D335A15}"/>
              </a:ext>
            </a:extLst>
          </p:cNvPr>
          <p:cNvCxnSpPr/>
          <p:nvPr/>
        </p:nvCxnSpPr>
        <p:spPr>
          <a:xfrm flipH="1" flipV="1">
            <a:off x="2719449" y="3450396"/>
            <a:ext cx="403761" cy="366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EAE3C0-F6BB-9348-A23A-903F85131BDC}"/>
              </a:ext>
            </a:extLst>
          </p:cNvPr>
          <p:cNvSpPr txBox="1"/>
          <p:nvPr/>
        </p:nvSpPr>
        <p:spPr>
          <a:xfrm>
            <a:off x="2971298" y="3450396"/>
            <a:ext cx="218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Helvetica" pitchFamily="2" charset="0"/>
              </a:rPr>
              <a:t>Typical pressure gradient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5B2730-1B7C-5D40-B749-115EBE608A27}"/>
              </a:ext>
            </a:extLst>
          </p:cNvPr>
          <p:cNvCxnSpPr>
            <a:cxnSpLocks/>
          </p:cNvCxnSpPr>
          <p:nvPr/>
        </p:nvCxnSpPr>
        <p:spPr>
          <a:xfrm>
            <a:off x="2031502" y="2198882"/>
            <a:ext cx="340637" cy="3985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A3BC89-02E3-324E-9DD4-651D653F1B4C}"/>
              </a:ext>
            </a:extLst>
          </p:cNvPr>
          <p:cNvSpPr txBox="1"/>
          <p:nvPr/>
        </p:nvSpPr>
        <p:spPr>
          <a:xfrm>
            <a:off x="1326019" y="1675662"/>
            <a:ext cx="209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Helvetica" pitchFamily="2" charset="0"/>
              </a:rPr>
              <a:t>No wind</a:t>
            </a:r>
          </a:p>
          <a:p>
            <a:r>
              <a:rPr lang="en-US" sz="1400" dirty="0">
                <a:solidFill>
                  <a:srgbClr val="0070C0"/>
                </a:solidFill>
                <a:latin typeface="Helvetica" pitchFamily="2" charset="0"/>
              </a:rPr>
              <a:t>(zero pressure gradient)</a:t>
            </a:r>
          </a:p>
        </p:txBody>
      </p:sp>
    </p:spTree>
    <p:extLst>
      <p:ext uri="{BB962C8B-B14F-4D97-AF65-F5344CB8AC3E}">
        <p14:creationId xmlns:p14="http://schemas.microsoft.com/office/powerpoint/2010/main" val="96865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8" y="1023541"/>
            <a:ext cx="7110412" cy="5332809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Linear vs quadratic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0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18" y="1115656"/>
            <a:ext cx="9786516" cy="489325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Effect of Inclination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265" y="1115656"/>
            <a:ext cx="11783269" cy="16555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399" y="2771192"/>
            <a:ext cx="11783269" cy="142623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265" y="4197427"/>
            <a:ext cx="11783269" cy="181148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3720" y="191693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= 0</a:t>
            </a:r>
            <a:r>
              <a:rPr lang="en-US" b="1" i="1" baseline="3000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US" b="1" i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719" y="3299643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= 60</a:t>
            </a:r>
            <a:r>
              <a:rPr lang="en-US" b="1" i="1" baseline="3000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US" b="1" i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128" y="488851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= 90</a:t>
            </a:r>
            <a:r>
              <a:rPr lang="en-US" b="1" i="1" baseline="30000" dirty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B4A2EF-C5A2-494E-B6A7-F840D864FA53}"/>
              </a:ext>
            </a:extLst>
          </p:cNvPr>
          <p:cNvSpPr/>
          <p:nvPr/>
        </p:nvSpPr>
        <p:spPr>
          <a:xfrm>
            <a:off x="199895" y="1029614"/>
            <a:ext cx="11874557" cy="17104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00C24E-D651-1B47-BBC2-536969A07BFC}"/>
              </a:ext>
            </a:extLst>
          </p:cNvPr>
          <p:cNvSpPr/>
          <p:nvPr/>
        </p:nvSpPr>
        <p:spPr>
          <a:xfrm>
            <a:off x="0" y="4213905"/>
            <a:ext cx="12192000" cy="19483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0ACBA6-A41A-8B47-8473-5D94E2D20E9F}"/>
              </a:ext>
            </a:extLst>
          </p:cNvPr>
          <p:cNvSpPr/>
          <p:nvPr/>
        </p:nvSpPr>
        <p:spPr>
          <a:xfrm>
            <a:off x="4333461" y="2794471"/>
            <a:ext cx="3790121" cy="13718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30F165-5222-E245-B55A-6DA363AB28FD}"/>
              </a:ext>
            </a:extLst>
          </p:cNvPr>
          <p:cNvSpPr/>
          <p:nvPr/>
        </p:nvSpPr>
        <p:spPr>
          <a:xfrm>
            <a:off x="10134726" y="2824425"/>
            <a:ext cx="1830875" cy="130908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7" y="2221604"/>
            <a:ext cx="10600231" cy="201909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Kozai-Lidov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Oscillations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F951B5-5EB9-4B49-B10D-45B15E55E133}"/>
              </a:ext>
            </a:extLst>
          </p:cNvPr>
          <p:cNvSpPr/>
          <p:nvPr/>
        </p:nvSpPr>
        <p:spPr>
          <a:xfrm>
            <a:off x="1921565" y="3231149"/>
            <a:ext cx="2279374" cy="36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9DAAB-2D1A-5A42-AE15-0891BFEE9307}"/>
              </a:ext>
            </a:extLst>
          </p:cNvPr>
          <p:cNvSpPr/>
          <p:nvPr/>
        </p:nvSpPr>
        <p:spPr>
          <a:xfrm>
            <a:off x="8421756" y="3297410"/>
            <a:ext cx="1364974" cy="36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3D823-60F4-C744-B9FA-9D6291395187}"/>
              </a:ext>
            </a:extLst>
          </p:cNvPr>
          <p:cNvSpPr txBox="1"/>
          <p:nvPr/>
        </p:nvSpPr>
        <p:spPr>
          <a:xfrm>
            <a:off x="9462051" y="2503143"/>
            <a:ext cx="11898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(Sun)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E1132-BDD4-0743-8647-B5188D9C9536}"/>
              </a:ext>
            </a:extLst>
          </p:cNvPr>
          <p:cNvSpPr txBox="1"/>
          <p:nvPr/>
        </p:nvSpPr>
        <p:spPr>
          <a:xfrm>
            <a:off x="3074504" y="3231149"/>
            <a:ext cx="11898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test particle</a:t>
            </a:r>
          </a:p>
        </p:txBody>
      </p:sp>
    </p:spTree>
    <p:extLst>
      <p:ext uri="{BB962C8B-B14F-4D97-AF65-F5344CB8AC3E}">
        <p14:creationId xmlns:p14="http://schemas.microsoft.com/office/powerpoint/2010/main" val="290068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18" y="1115656"/>
            <a:ext cx="9786516" cy="489325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Effect of Inclination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265" y="1115656"/>
            <a:ext cx="11783269" cy="16555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399" y="2771192"/>
            <a:ext cx="11783269" cy="142623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265" y="4197427"/>
            <a:ext cx="11783269" cy="181148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3720" y="191693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= 0</a:t>
            </a:r>
            <a:r>
              <a:rPr lang="en-US" b="1" i="1" baseline="3000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US" b="1" i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719" y="3299643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= 60</a:t>
            </a:r>
            <a:r>
              <a:rPr lang="en-US" b="1" i="1" baseline="3000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US" b="1" i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128" y="488851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= 90</a:t>
            </a:r>
            <a:r>
              <a:rPr lang="en-US" b="1" i="1" baseline="30000" dirty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B4A2EF-C5A2-494E-B6A7-F840D864FA53}"/>
              </a:ext>
            </a:extLst>
          </p:cNvPr>
          <p:cNvSpPr/>
          <p:nvPr/>
        </p:nvSpPr>
        <p:spPr>
          <a:xfrm>
            <a:off x="199895" y="1003109"/>
            <a:ext cx="11874557" cy="31678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33" y="1524777"/>
            <a:ext cx="7132361" cy="32431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0" y="1738064"/>
            <a:ext cx="3429531" cy="325257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+ Tidal Friction +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5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524000"/>
            <a:ext cx="7594600" cy="379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93" y="5017529"/>
            <a:ext cx="6972300" cy="6731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Critical Inclination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4E9C9-B908-C645-8EA1-2EC394C496D0}"/>
              </a:ext>
            </a:extLst>
          </p:cNvPr>
          <p:cNvSpPr txBox="1"/>
          <p:nvPr/>
        </p:nvSpPr>
        <p:spPr>
          <a:xfrm>
            <a:off x="650490" y="3475166"/>
            <a:ext cx="1493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No contact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CCD4B-96DA-8B46-86F2-8E4FD6230823}"/>
              </a:ext>
            </a:extLst>
          </p:cNvPr>
          <p:cNvSpPr/>
          <p:nvPr/>
        </p:nvSpPr>
        <p:spPr>
          <a:xfrm>
            <a:off x="650490" y="3429000"/>
            <a:ext cx="119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11254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9950"/>
            <a:ext cx="10972800" cy="5486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107102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+ Tidal Friction +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E2DA5-5A1C-E749-8263-462DB01582B8}"/>
              </a:ext>
            </a:extLst>
          </p:cNvPr>
          <p:cNvSpPr/>
          <p:nvPr/>
        </p:nvSpPr>
        <p:spPr>
          <a:xfrm>
            <a:off x="265043" y="3616378"/>
            <a:ext cx="12192000" cy="25558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9950"/>
            <a:ext cx="10972800" cy="5486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107102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+ Tidal Friction +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E2DA5-5A1C-E749-8263-462DB01582B8}"/>
              </a:ext>
            </a:extLst>
          </p:cNvPr>
          <p:cNvSpPr/>
          <p:nvPr/>
        </p:nvSpPr>
        <p:spPr>
          <a:xfrm>
            <a:off x="6095999" y="873179"/>
            <a:ext cx="6334539" cy="5483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39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9950"/>
            <a:ext cx="10972800" cy="5486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107102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 err="1">
                <a:solidFill>
                  <a:schemeClr val="tx1"/>
                </a:solidFill>
                <a:latin typeface="Helvetica"/>
                <a:cs typeface="Helvetica"/>
              </a:rPr>
              <a:t>Kozai</a:t>
            </a: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 + Tidal Friction +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E2DA5-5A1C-E749-8263-462DB01582B8}"/>
              </a:ext>
            </a:extLst>
          </p:cNvPr>
          <p:cNvSpPr/>
          <p:nvPr/>
        </p:nvSpPr>
        <p:spPr>
          <a:xfrm>
            <a:off x="609601" y="873179"/>
            <a:ext cx="11820938" cy="27579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444BC-98CE-BC4E-A820-5B7FCC7409A0}"/>
              </a:ext>
            </a:extLst>
          </p:cNvPr>
          <p:cNvSpPr/>
          <p:nvPr/>
        </p:nvSpPr>
        <p:spPr>
          <a:xfrm>
            <a:off x="609599" y="3429000"/>
            <a:ext cx="5532782" cy="27579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04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12192000" cy="4907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The Cartoon Image</a:t>
            </a: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76B03B-216A-2745-9B32-E62647E294BC}"/>
              </a:ext>
            </a:extLst>
          </p:cNvPr>
          <p:cNvSpPr/>
          <p:nvPr/>
        </p:nvSpPr>
        <p:spPr>
          <a:xfrm>
            <a:off x="5286394" y="6581001"/>
            <a:ext cx="1646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Sketch by J.T. Keane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96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0972800" cy="3200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6879" y="454997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Effect </a:t>
            </a:r>
            <a:r>
              <a:rPr lang="en-US" sz="2539" b="1">
                <a:solidFill>
                  <a:schemeClr val="tx1"/>
                </a:solidFill>
                <a:latin typeface="Helvetica"/>
                <a:cs typeface="Helvetica"/>
              </a:rPr>
              <a:t>of Drag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8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98336"/>
            <a:ext cx="3319511" cy="399509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6708" y="336775"/>
            <a:ext cx="6339863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83" y="1129004"/>
            <a:ext cx="734387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Solved the binary planetesimal problem with gas drag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Implemented the solution into 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Kozai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plus tidal friction code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Contact possible in the asteroid belt within 0.1 </a:t>
            </a:r>
            <a:r>
              <a:rPr lang="en-US" dirty="0" err="1"/>
              <a:t>Myr</a:t>
            </a:r>
            <a:r>
              <a:rPr lang="en-US" dirty="0"/>
              <a:t> (depleted of binaries)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Contact via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Kozai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cycles in the Kuiper belt, orbits become grazing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Window of contact increased by </a:t>
            </a:r>
            <a:r>
              <a:rPr lang="en-US" i="1" dirty="0"/>
              <a:t>J</a:t>
            </a:r>
            <a:r>
              <a:rPr lang="en-US" i="1" baseline="-25000" dirty="0"/>
              <a:t>2</a:t>
            </a:r>
            <a:r>
              <a:rPr lang="en-US" dirty="0"/>
              <a:t> and drag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Model predictions: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~ 10% of KBCC binaries should be contact binaries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Velocities at contact should be about 3-4 m/s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Open questions: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Single-averaged (or N-body) needed to reproduce final inclinations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Combine our model with single-averaged </a:t>
            </a:r>
            <a:r>
              <a:rPr lang="en-US" dirty="0" err="1"/>
              <a:t>Kozai</a:t>
            </a:r>
            <a:r>
              <a:rPr lang="en-US" dirty="0"/>
              <a:t> (or N-body)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E99B6-6E06-7C44-9F80-F74A15A2C639}"/>
              </a:ext>
            </a:extLst>
          </p:cNvPr>
          <p:cNvSpPr/>
          <p:nvPr/>
        </p:nvSpPr>
        <p:spPr>
          <a:xfrm>
            <a:off x="9572888" y="5509389"/>
            <a:ext cx="13949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Helvetica Light" charset="0"/>
              </a:rPr>
              <a:t>Sketch by J.T. Keane</a:t>
            </a:r>
            <a:endParaRPr lang="en-US" sz="10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156-0D06-F941-AE72-FDE114709D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63" y="1589479"/>
            <a:ext cx="6126494" cy="47668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7955" y="209158"/>
            <a:ext cx="1705916" cy="484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2400" b="1" dirty="0">
                <a:latin typeface="Helvetica"/>
                <a:cs typeface="Helvetica"/>
              </a:rPr>
              <a:t>Hardening</a:t>
            </a:r>
            <a:endParaRPr lang="en-US" sz="2400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6394" y="6581001"/>
            <a:ext cx="1646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Sketch by J.T. Keane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625BF07-A6CE-4947-8AE3-BB2012B3E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32" y="1534749"/>
            <a:ext cx="4999652" cy="4452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52269" y="3734596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Lobe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1530" y="3843354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Lobe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4" y="1447442"/>
            <a:ext cx="3200400" cy="142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4" y="3487754"/>
            <a:ext cx="2184400" cy="71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3062" y="4002371"/>
            <a:ext cx="164892" cy="286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90472" y="3540177"/>
            <a:ext cx="164892" cy="286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23150" y="3692577"/>
            <a:ext cx="109728" cy="137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7173" y="314463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Solve for angular momentum: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83" y="4178546"/>
            <a:ext cx="1600200" cy="8001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90866" y="4709407"/>
            <a:ext cx="332283" cy="323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49" y="5528549"/>
            <a:ext cx="1549400" cy="520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13286" y="5716243"/>
            <a:ext cx="332283" cy="323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3844" y="5528549"/>
            <a:ext cx="1719305" cy="520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3912" y="5002356"/>
            <a:ext cx="4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Exponential decay of angular momentum 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Angular momentum loss via </a:t>
            </a:r>
            <a:r>
              <a:rPr lang="en-US" sz="2539" b="1">
                <a:solidFill>
                  <a:schemeClr val="tx1"/>
                </a:solidFill>
                <a:latin typeface="Helvetica"/>
                <a:cs typeface="Helvetica"/>
              </a:rPr>
              <a:t>nebular drag</a:t>
            </a:r>
            <a:endParaRPr lang="en-US" sz="2539" b="1" baseline="-250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48449" y="1213203"/>
            <a:ext cx="137997" cy="20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94115" y="85113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gravity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485031" y="1238906"/>
            <a:ext cx="243277" cy="263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06669" y="9501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drag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14" y="2110642"/>
            <a:ext cx="6162388" cy="36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54" y="2959073"/>
            <a:ext cx="4008169" cy="2164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23" y="2727583"/>
            <a:ext cx="3838317" cy="239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" y="2712992"/>
            <a:ext cx="4008854" cy="2392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3" y="5058938"/>
            <a:ext cx="2858164" cy="50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91" y="5040626"/>
            <a:ext cx="2858164" cy="504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73" y="5099404"/>
            <a:ext cx="2858164" cy="504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16" y="2695762"/>
            <a:ext cx="1376181" cy="2954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7974" y="1770491"/>
            <a:ext cx="164892" cy="286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58062" y="1460697"/>
            <a:ext cx="109728" cy="137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1" y="2116395"/>
            <a:ext cx="1704340" cy="5727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38756" y="2116395"/>
            <a:ext cx="2014110" cy="57277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8824" y="1597771"/>
            <a:ext cx="412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Exponential decay of angular momentum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43" y="2045068"/>
            <a:ext cx="1841500" cy="520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8316" y="1597771"/>
            <a:ext cx="287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Exponential decay of energy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89254" y="2064337"/>
            <a:ext cx="2014110" cy="57277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7416" y="1597771"/>
            <a:ext cx="389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Exponential increase of orbital velocity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10" y="2073759"/>
            <a:ext cx="1879600" cy="558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032397" y="2078086"/>
            <a:ext cx="2014110" cy="572770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Analytical solution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9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Getting quantitative…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1571" y="1927555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Time until contact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56" y="2404911"/>
            <a:ext cx="1480487" cy="646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" y="2456993"/>
            <a:ext cx="4008169" cy="2164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78" y="2124578"/>
            <a:ext cx="1376181" cy="2954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5756" y="3472412"/>
            <a:ext cx="655820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For </a:t>
            </a:r>
            <a:r>
              <a:rPr lang="en-US" i="1" dirty="0">
                <a:latin typeface="Ayuthaya" charset="-34"/>
                <a:ea typeface="Ayuthaya" charset="-34"/>
                <a:cs typeface="Ayuthaya" charset="-34"/>
              </a:rPr>
              <a:t>a</a:t>
            </a:r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 = 0.1 </a:t>
            </a:r>
            <a:r>
              <a:rPr lang="en-US" i="1" dirty="0" err="1">
                <a:latin typeface="Helvetica" charset="0"/>
                <a:ea typeface="Helvetica" charset="0"/>
                <a:cs typeface="Helvetica" charset="0"/>
              </a:rPr>
              <a:t>r</a:t>
            </a:r>
            <a:r>
              <a:rPr lang="en-US" i="1" baseline="-25000" dirty="0" err="1">
                <a:latin typeface="Helvetica" charset="0"/>
                <a:ea typeface="Helvetica" charset="0"/>
                <a:cs typeface="Helvetica" charset="0"/>
              </a:rPr>
              <a:t>H</a:t>
            </a:r>
            <a:r>
              <a:rPr lang="en-US" i="1" baseline="-25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(4000 km), hardening to </a:t>
            </a:r>
            <a:r>
              <a:rPr lang="en-US" i="1" dirty="0">
                <a:latin typeface="Ayuthaya" charset="-34"/>
                <a:ea typeface="Ayuthaya" charset="-34"/>
                <a:cs typeface="Ayuthaya" charset="-34"/>
              </a:rPr>
              <a:t>a</a:t>
            </a:r>
            <a:r>
              <a:rPr lang="en-US" i="1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=20km and</a:t>
            </a:r>
            <a:r>
              <a:rPr lang="en-US" dirty="0"/>
              <a:t> </a:t>
            </a:r>
            <a:r>
              <a:rPr lang="en-US" i="1" dirty="0" err="1">
                <a:latin typeface="Symbol" charset="2"/>
                <a:ea typeface="Symbol" charset="2"/>
                <a:cs typeface="Symbol" charset="2"/>
              </a:rPr>
              <a:t>tW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=10</a:t>
            </a:r>
            <a:r>
              <a:rPr lang="en-US" baseline="30000" dirty="0">
                <a:latin typeface="Helvetica" charset="0"/>
                <a:ea typeface="Helvetica" charset="0"/>
                <a:cs typeface="Helvetica" charset="0"/>
              </a:rPr>
              <a:t>7 </a:t>
            </a:r>
            <a:r>
              <a:rPr lang="mr-IN" dirty="0">
                <a:latin typeface="Helvetica" charset="0"/>
                <a:ea typeface="Helvetica" charset="0"/>
                <a:cs typeface="Helvetica" charset="0"/>
              </a:rPr>
              <a:t>…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b="1" baseline="30000" dirty="0"/>
          </a:p>
          <a:p>
            <a:endParaRPr lang="en-US" b="1" baseline="30000" dirty="0"/>
          </a:p>
          <a:p>
            <a:endParaRPr lang="en-US" b="1" baseline="30000" dirty="0"/>
          </a:p>
          <a:p>
            <a:r>
              <a:rPr lang="en-US" sz="4000" b="1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 ~ 100 </a:t>
            </a:r>
            <a:r>
              <a:rPr lang="en-US" sz="4000" b="1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Myr</a:t>
            </a:r>
            <a:r>
              <a:rPr lang="en-US" b="1" dirty="0"/>
              <a:t> </a:t>
            </a:r>
          </a:p>
        </p:txBody>
      </p:sp>
      <p:sp>
        <p:nvSpPr>
          <p:cNvPr id="9" name="Smiley Face 8"/>
          <p:cNvSpPr/>
          <p:nvPr/>
        </p:nvSpPr>
        <p:spPr>
          <a:xfrm>
            <a:off x="8526712" y="4241853"/>
            <a:ext cx="914400" cy="914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Wind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71" y="830041"/>
            <a:ext cx="4999652" cy="4452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3153" y="3056448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8051" y="3146388"/>
            <a:ext cx="815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407" y="1620173"/>
            <a:ext cx="38010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Helvetica" pitchFamily="2" charset="0"/>
                <a:ea typeface="Ayuthaya" charset="-34"/>
                <a:cs typeface="Ayuthaya" charset="-34"/>
              </a:rPr>
              <a:t>At initial separation </a:t>
            </a:r>
            <a:r>
              <a:rPr lang="en-US" i="1" u="sng" dirty="0">
                <a:latin typeface="Helvetica" pitchFamily="2" charset="0"/>
                <a:ea typeface="Ayuthaya" charset="-34"/>
                <a:cs typeface="Ayuthaya" charset="-34"/>
              </a:rPr>
              <a:t>a</a:t>
            </a:r>
            <a:r>
              <a:rPr lang="en-US" u="sng" dirty="0">
                <a:latin typeface="Helvetica" pitchFamily="2" charset="0"/>
                <a:ea typeface="Helvetica" charset="0"/>
                <a:cs typeface="Helvetica" charset="0"/>
              </a:rPr>
              <a:t> ~ 4000 km: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Binary orbital velocity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 ~ 0.1 m/s</a:t>
            </a:r>
          </a:p>
          <a:p>
            <a:endParaRPr lang="en-US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Solar orbit velocity at 45AU </a:t>
            </a:r>
          </a:p>
          <a:p>
            <a:r>
              <a:rPr lang="en-US" b="1" i="1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b="1" i="1" dirty="0" err="1">
                <a:latin typeface="Helvetica" charset="0"/>
                <a:ea typeface="Helvetica" charset="0"/>
                <a:cs typeface="Helvetica" charset="0"/>
              </a:rPr>
              <a:t>v</a:t>
            </a:r>
            <a:r>
              <a:rPr lang="en-US" b="1" i="1" baseline="-25000" dirty="0" err="1">
                <a:latin typeface="Helvetica" charset="0"/>
                <a:ea typeface="Helvetica" charset="0"/>
                <a:cs typeface="Helvetica" charset="0"/>
              </a:rPr>
              <a:t>k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 ~ 4.5 km/s</a:t>
            </a:r>
          </a:p>
          <a:p>
            <a:endParaRPr lang="en-US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Sub-Keplerian pressure support </a:t>
            </a:r>
          </a:p>
          <a:p>
            <a:pPr algn="ctr"/>
            <a:r>
              <a:rPr lang="en-US" dirty="0">
                <a:latin typeface="Helvetica" pitchFamily="2" charset="0"/>
                <a:ea typeface="Symbol" charset="2"/>
                <a:cs typeface="Symbol" charset="2"/>
              </a:rPr>
              <a:t>v = </a:t>
            </a:r>
            <a:r>
              <a:rPr lang="en-US" dirty="0" err="1">
                <a:latin typeface="Helvetica" pitchFamily="2" charset="0"/>
                <a:ea typeface="Symbol" charset="2"/>
                <a:cs typeface="Symbol" charset="2"/>
              </a:rPr>
              <a:t>v</a:t>
            </a:r>
            <a:r>
              <a:rPr lang="en-US" baseline="-25000" dirty="0" err="1">
                <a:latin typeface="Helvetica" pitchFamily="2" charset="0"/>
                <a:ea typeface="Helvetica" charset="0"/>
                <a:cs typeface="Helvetica" charset="0"/>
              </a:rPr>
              <a:t>k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 (1-h)</a:t>
            </a:r>
            <a:endParaRPr lang="en-US" dirty="0">
              <a:latin typeface="Helvetica" charset="0"/>
              <a:ea typeface="Symbol" charset="2"/>
              <a:cs typeface="Symbol" charset="2"/>
            </a:endParaRPr>
          </a:p>
          <a:p>
            <a:pPr algn="ctr"/>
            <a:r>
              <a:rPr lang="en-US" dirty="0">
                <a:latin typeface="Symbol" charset="2"/>
                <a:ea typeface="Symbol" charset="2"/>
                <a:cs typeface="Symbol" charset="2"/>
              </a:rPr>
              <a:t>h ~ </a:t>
            </a:r>
            <a:r>
              <a:rPr lang="en-US" dirty="0">
                <a:latin typeface="Helvetica" charset="0"/>
                <a:ea typeface="Symbol" charset="2"/>
                <a:cs typeface="Symbol" charset="2"/>
              </a:rPr>
              <a:t>0.01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endParaRPr lang="en-US" b="1" dirty="0">
              <a:latin typeface="Symbol" pitchFamily="2" charset="2"/>
              <a:ea typeface="Helvetica" charset="0"/>
              <a:cs typeface="Helvetica" charset="0"/>
            </a:endParaRPr>
          </a:p>
          <a:p>
            <a:r>
              <a:rPr lang="en-US" b="1" i="1" dirty="0">
                <a:latin typeface="Helvetica" pitchFamily="2" charset="0"/>
                <a:ea typeface="Helvetica" charset="0"/>
                <a:cs typeface="Helvetica" charset="0"/>
              </a:rPr>
              <a:t>Headwind velocity (</a:t>
            </a:r>
            <a:r>
              <a:rPr lang="en-US" b="1" i="1" dirty="0" err="1">
                <a:latin typeface="Helvetica" pitchFamily="2" charset="0"/>
                <a:ea typeface="Helvetica" charset="0"/>
                <a:cs typeface="Helvetica" charset="0"/>
              </a:rPr>
              <a:t>v</a:t>
            </a:r>
            <a:r>
              <a:rPr lang="en-US" b="1" i="1" baseline="-25000" dirty="0" err="1">
                <a:latin typeface="Helvetica" pitchFamily="2" charset="0"/>
                <a:ea typeface="Helvetica" charset="0"/>
                <a:cs typeface="Helvetica" charset="0"/>
              </a:rPr>
              <a:t>k</a:t>
            </a:r>
            <a:r>
              <a:rPr lang="en-US" b="1" i="1" dirty="0">
                <a:latin typeface="Helvetica" pitchFamily="2" charset="0"/>
                <a:ea typeface="Helvetica" charset="0"/>
                <a:cs typeface="Helvetica" charset="0"/>
              </a:rPr>
              <a:t>-v): </a:t>
            </a:r>
          </a:p>
          <a:p>
            <a:r>
              <a:rPr lang="en-US" b="1" i="1" dirty="0">
                <a:latin typeface="Helvetica" pitchFamily="2" charset="0"/>
                <a:ea typeface="Helvetica" charset="0"/>
                <a:cs typeface="Helvetica" charset="0"/>
              </a:rPr>
              <a:t>	</a:t>
            </a:r>
            <a:r>
              <a:rPr lang="en-US" b="1" i="1" dirty="0" err="1">
                <a:latin typeface="Symbol" pitchFamily="2" charset="2"/>
                <a:ea typeface="Helvetica" charset="0"/>
                <a:cs typeface="Helvetica" charset="0"/>
              </a:rPr>
              <a:t>h</a:t>
            </a:r>
            <a:r>
              <a:rPr lang="en-US" b="1" i="1" dirty="0" err="1">
                <a:latin typeface="Helvetica" charset="0"/>
                <a:ea typeface="Helvetica" charset="0"/>
                <a:cs typeface="Helvetica" charset="0"/>
              </a:rPr>
              <a:t>v</a:t>
            </a:r>
            <a:r>
              <a:rPr lang="en-US" b="1" i="1" dirty="0">
                <a:latin typeface="Helvetica" charset="0"/>
                <a:ea typeface="Helvetica" charset="0"/>
                <a:cs typeface="Helvetica" charset="0"/>
              </a:rPr>
              <a:t> ~ 50 m/s</a:t>
            </a:r>
          </a:p>
          <a:p>
            <a:endParaRPr lang="en-US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 dirty="0" err="1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Subkeplerian</a:t>
            </a:r>
            <a:r>
              <a:rPr lang="en-US" b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 wind on the binary </a:t>
            </a:r>
          </a:p>
          <a:p>
            <a:r>
              <a:rPr lang="en-US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     = 500 times orbital velocity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8136836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362816" y="2120348"/>
            <a:ext cx="0" cy="885365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843297" y="3086658"/>
            <a:ext cx="0" cy="721813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477553" y="2073456"/>
            <a:ext cx="7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v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029" y="3567848"/>
            <a:ext cx="9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v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62816" y="4843986"/>
            <a:ext cx="7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500 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6867" y="6449694"/>
            <a:ext cx="810735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tabLst>
                <a:tab pos="656433" algn="l"/>
                <a:tab pos="1312865" algn="l"/>
                <a:tab pos="1969298" algn="l"/>
                <a:tab pos="2625730" algn="l"/>
                <a:tab pos="3282163" algn="l"/>
                <a:tab pos="3938595" algn="l"/>
                <a:tab pos="4595028" algn="l"/>
                <a:tab pos="5251460" algn="l"/>
                <a:tab pos="5907893" algn="l"/>
                <a:tab pos="6564325" algn="l"/>
                <a:tab pos="7220758" algn="l"/>
                <a:tab pos="7877190" algn="l"/>
                <a:tab pos="8533623" algn="l"/>
              </a:tabLst>
            </a:pPr>
            <a:r>
              <a:rPr lang="en-US" sz="1451" dirty="0">
                <a:solidFill>
                  <a:srgbClr val="4C4C4C"/>
                </a:solidFill>
                <a:latin typeface="Helvetica"/>
                <a:cs typeface="Helvetica"/>
              </a:rPr>
              <a:t>W. Lyra</a:t>
            </a:r>
            <a:endParaRPr lang="en-US" sz="1451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880289-2A41-1C4B-B51B-BCCEDF537BB0}"/>
              </a:ext>
            </a:extLst>
          </p:cNvPr>
          <p:cNvCxnSpPr>
            <a:cxnSpLocks/>
          </p:cNvCxnSpPr>
          <p:nvPr/>
        </p:nvCxnSpPr>
        <p:spPr>
          <a:xfrm flipV="1">
            <a:off x="8594036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16117D-1A08-B843-A9A1-A63299E27D92}"/>
              </a:ext>
            </a:extLst>
          </p:cNvPr>
          <p:cNvCxnSpPr>
            <a:cxnSpLocks/>
          </p:cNvCxnSpPr>
          <p:nvPr/>
        </p:nvCxnSpPr>
        <p:spPr>
          <a:xfrm flipV="1">
            <a:off x="9051236" y="546095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072213-0D03-B74D-A88B-088427FEA26A}"/>
              </a:ext>
            </a:extLst>
          </p:cNvPr>
          <p:cNvCxnSpPr>
            <a:cxnSpLocks/>
          </p:cNvCxnSpPr>
          <p:nvPr/>
        </p:nvCxnSpPr>
        <p:spPr>
          <a:xfrm flipV="1">
            <a:off x="9508436" y="546095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E699CC-B429-AE4D-B56F-710DF8C6D0E6}"/>
              </a:ext>
            </a:extLst>
          </p:cNvPr>
          <p:cNvCxnSpPr>
            <a:cxnSpLocks/>
          </p:cNvCxnSpPr>
          <p:nvPr/>
        </p:nvCxnSpPr>
        <p:spPr>
          <a:xfrm flipV="1">
            <a:off x="9965636" y="546095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0EB4C7-3BD8-E74A-9B32-D1EE2DDE8D39}"/>
              </a:ext>
            </a:extLst>
          </p:cNvPr>
          <p:cNvCxnSpPr>
            <a:cxnSpLocks/>
          </p:cNvCxnSpPr>
          <p:nvPr/>
        </p:nvCxnSpPr>
        <p:spPr>
          <a:xfrm flipV="1">
            <a:off x="10422836" y="546095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8E5DC5-21E8-4741-832B-1E3D5445A8B5}"/>
              </a:ext>
            </a:extLst>
          </p:cNvPr>
          <p:cNvCxnSpPr>
            <a:cxnSpLocks/>
          </p:cNvCxnSpPr>
          <p:nvPr/>
        </p:nvCxnSpPr>
        <p:spPr>
          <a:xfrm flipV="1">
            <a:off x="58250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37CAAE-0C40-6748-A429-144ACEAEF4EF}"/>
              </a:ext>
            </a:extLst>
          </p:cNvPr>
          <p:cNvCxnSpPr>
            <a:cxnSpLocks/>
          </p:cNvCxnSpPr>
          <p:nvPr/>
        </p:nvCxnSpPr>
        <p:spPr>
          <a:xfrm flipV="1">
            <a:off x="62822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BD919F-EC9B-4D45-8D03-34AA46268474}"/>
              </a:ext>
            </a:extLst>
          </p:cNvPr>
          <p:cNvCxnSpPr>
            <a:cxnSpLocks/>
          </p:cNvCxnSpPr>
          <p:nvPr/>
        </p:nvCxnSpPr>
        <p:spPr>
          <a:xfrm flipV="1">
            <a:off x="67394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13963E-090B-2D4A-9194-D1878E6F5CC4}"/>
              </a:ext>
            </a:extLst>
          </p:cNvPr>
          <p:cNvCxnSpPr>
            <a:cxnSpLocks/>
          </p:cNvCxnSpPr>
          <p:nvPr/>
        </p:nvCxnSpPr>
        <p:spPr>
          <a:xfrm flipV="1">
            <a:off x="71966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E9C03B-B8DD-2641-A7EA-0E7311F25712}"/>
              </a:ext>
            </a:extLst>
          </p:cNvPr>
          <p:cNvCxnSpPr>
            <a:cxnSpLocks/>
          </p:cNvCxnSpPr>
          <p:nvPr/>
        </p:nvCxnSpPr>
        <p:spPr>
          <a:xfrm flipV="1">
            <a:off x="7653833" y="5459896"/>
            <a:ext cx="0" cy="676855"/>
          </a:xfrm>
          <a:prstGeom prst="straightConnector1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7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Wind solution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48733" y="4201222"/>
            <a:ext cx="104932" cy="11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9611194" y="5623808"/>
            <a:ext cx="357265" cy="11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" y="1842113"/>
            <a:ext cx="11216040" cy="34510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9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6879" y="371403"/>
            <a:ext cx="9138242" cy="5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39" b="1" dirty="0">
                <a:solidFill>
                  <a:schemeClr val="tx1"/>
                </a:solidFill>
                <a:latin typeface="Helvetica"/>
                <a:cs typeface="Helvetica"/>
              </a:rPr>
              <a:t>Wind solution</a:t>
            </a:r>
            <a:endParaRPr lang="en-US" sz="2539" b="1" dirty="0">
              <a:solidFill>
                <a:srgbClr val="280099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4275" y="4586990"/>
            <a:ext cx="104932" cy="110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5216577" y="5156616"/>
            <a:ext cx="479684" cy="168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644"/>
            <a:ext cx="7357362" cy="5518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4357" y="2990375"/>
            <a:ext cx="52986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Angular momentum loss at constant energy.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Eccentricity increase at constant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semimajor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axis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0828" y="6524010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Helvetica Light" charset="0"/>
              </a:rPr>
              <a:t>Lyra, </a:t>
            </a:r>
            <a:r>
              <a:rPr lang="en-US" sz="1200" dirty="0" err="1">
                <a:latin typeface="Helvetica Light" charset="0"/>
              </a:rPr>
              <a:t>Youdin</a:t>
            </a:r>
            <a:r>
              <a:rPr lang="en-US" sz="1200" dirty="0">
                <a:latin typeface="Helvetica Light" charset="0"/>
              </a:rPr>
              <a:t>, &amp; Johansen 2020</a:t>
            </a:r>
            <a:endParaRPr lang="en-US" sz="1200" dirty="0">
              <a:effectLst/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3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572</Words>
  <Application>Microsoft Macintosh PowerPoint</Application>
  <PresentationFormat>Widescreen</PresentationFormat>
  <Paragraphs>150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Ayuthaya</vt:lpstr>
      <vt:lpstr>Calibri</vt:lpstr>
      <vt:lpstr>Calibri Light</vt:lpstr>
      <vt:lpstr>Courier New</vt:lpstr>
      <vt:lpstr>Helvetica</vt:lpstr>
      <vt:lpstr>Helvetica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 Lyra</dc:creator>
  <cp:lastModifiedBy>Wladimir Lyra</cp:lastModifiedBy>
  <cp:revision>160</cp:revision>
  <cp:lastPrinted>2019-05-18T17:08:43Z</cp:lastPrinted>
  <dcterms:created xsi:type="dcterms:W3CDTF">2019-03-20T18:15:39Z</dcterms:created>
  <dcterms:modified xsi:type="dcterms:W3CDTF">2020-10-10T03:54:46Z</dcterms:modified>
</cp:coreProperties>
</file>