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61"/>
  </p:notesMasterIdLst>
  <p:sldIdLst>
    <p:sldId id="487" r:id="rId3"/>
    <p:sldId id="995" r:id="rId4"/>
    <p:sldId id="996" r:id="rId5"/>
    <p:sldId id="939" r:id="rId6"/>
    <p:sldId id="940" r:id="rId7"/>
    <p:sldId id="979" r:id="rId8"/>
    <p:sldId id="984" r:id="rId9"/>
    <p:sldId id="985" r:id="rId10"/>
    <p:sldId id="983" r:id="rId11"/>
    <p:sldId id="980" r:id="rId12"/>
    <p:sldId id="987" r:id="rId13"/>
    <p:sldId id="981" r:id="rId14"/>
    <p:sldId id="982" r:id="rId15"/>
    <p:sldId id="949" r:id="rId16"/>
    <p:sldId id="950" r:id="rId17"/>
    <p:sldId id="951" r:id="rId18"/>
    <p:sldId id="970" r:id="rId19"/>
    <p:sldId id="971" r:id="rId20"/>
    <p:sldId id="972" r:id="rId21"/>
    <p:sldId id="1019" r:id="rId22"/>
    <p:sldId id="1020" r:id="rId23"/>
    <p:sldId id="974" r:id="rId24"/>
    <p:sldId id="975" r:id="rId25"/>
    <p:sldId id="976" r:id="rId26"/>
    <p:sldId id="962" r:id="rId27"/>
    <p:sldId id="963" r:id="rId28"/>
    <p:sldId id="964" r:id="rId29"/>
    <p:sldId id="1024" r:id="rId30"/>
    <p:sldId id="1025" r:id="rId31"/>
    <p:sldId id="965" r:id="rId32"/>
    <p:sldId id="966" r:id="rId33"/>
    <p:sldId id="967" r:id="rId34"/>
    <p:sldId id="968" r:id="rId35"/>
    <p:sldId id="1022" r:id="rId36"/>
    <p:sldId id="1023" r:id="rId37"/>
    <p:sldId id="969" r:id="rId38"/>
    <p:sldId id="692" r:id="rId39"/>
    <p:sldId id="609" r:id="rId40"/>
    <p:sldId id="998" r:id="rId41"/>
    <p:sldId id="693" r:id="rId42"/>
    <p:sldId id="694" r:id="rId43"/>
    <p:sldId id="955" r:id="rId44"/>
    <p:sldId id="994" r:id="rId45"/>
    <p:sldId id="958" r:id="rId46"/>
    <p:sldId id="954" r:id="rId47"/>
    <p:sldId id="990" r:id="rId48"/>
    <p:sldId id="989" r:id="rId49"/>
    <p:sldId id="991" r:id="rId50"/>
    <p:sldId id="698" r:id="rId51"/>
    <p:sldId id="794" r:id="rId52"/>
    <p:sldId id="795" r:id="rId53"/>
    <p:sldId id="872" r:id="rId54"/>
    <p:sldId id="874" r:id="rId55"/>
    <p:sldId id="808" r:id="rId56"/>
    <p:sldId id="876" r:id="rId57"/>
    <p:sldId id="877" r:id="rId58"/>
    <p:sldId id="1021" r:id="rId59"/>
    <p:sldId id="1018" r:id="rId60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61"/>
    <p:restoredTop sz="84815" autoAdjust="0"/>
  </p:normalViewPr>
  <p:slideViewPr>
    <p:cSldViewPr>
      <p:cViewPr>
        <p:scale>
          <a:sx n="80" d="100"/>
          <a:sy n="80" d="100"/>
        </p:scale>
        <p:origin x="408" y="-2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4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6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9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9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www.researchgate.net/profile/Krzysztof_Mizerski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20" Type="http://schemas.openxmlformats.org/officeDocument/2006/relationships/image" Target="../media/image60.png"/><Relationship Id="rId21" Type="http://schemas.openxmlformats.org/officeDocument/2006/relationships/image" Target="../media/image61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microsoft.com/office/2007/relationships/media" Target="file://localhost/Users/wlyra/Movies/QuickTimeFormat/np%20part%20St05%20max1000%20log.mov" TargetMode="External"/><Relationship Id="rId2" Type="http://schemas.openxmlformats.org/officeDocument/2006/relationships/video" Target="file://localhost/Users/wlyra/Movies/QuickTimeFormat/np%20part%20St05%20max1000%20log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1.emf"/><Relationship Id="rId6" Type="http://schemas.openxmlformats.org/officeDocument/2006/relationships/image" Target="../media/image8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1.emf"/><Relationship Id="rId7" Type="http://schemas.openxmlformats.org/officeDocument/2006/relationships/image" Target="../media/image83.png"/><Relationship Id="rId8" Type="http://schemas.openxmlformats.org/officeDocument/2006/relationships/image" Target="../media/image8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9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emf"/><Relationship Id="rId3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png"/><Relationship Id="rId3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96241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-2051" y="2089484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 signatures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0677" y="7058025"/>
            <a:ext cx="2271777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Caltech, Dec 7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2018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" y="4277764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3705225"/>
            <a:ext cx="6248400" cy="334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Vancouver)</a:t>
            </a:r>
            <a:r>
              <a:rPr lang="en-US" sz="1400" dirty="0">
                <a:latin typeface="Helvetica"/>
                <a:cs typeface="Helvetica"/>
              </a:rPr>
              <a:t>, Axel Brandenburg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(Stockholm)</a:t>
            </a:r>
            <a:r>
              <a:rPr lang="en-US" sz="1400" dirty="0" smtClean="0">
                <a:latin typeface="Helvetica"/>
                <a:cs typeface="Helvetica"/>
              </a:rPr>
              <a:t>, Simon </a:t>
            </a:r>
            <a:r>
              <a:rPr lang="en-US" sz="1400" dirty="0" err="1" smtClean="0">
                <a:latin typeface="Helvetica"/>
                <a:cs typeface="Helvetica"/>
              </a:rPr>
              <a:t>Casassus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(Chile)</a:t>
            </a:r>
            <a:r>
              <a:rPr lang="en-US" sz="1400" dirty="0" smtClean="0">
                <a:latin typeface="Helvetica"/>
                <a:cs typeface="Helvetica"/>
              </a:rPr>
              <a:t>, Thayne Currie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(NASA Ames)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Kees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Dullemond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(Heidelberg), </a:t>
            </a: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</a:t>
            </a:r>
            <a:r>
              <a:rPr lang="en-US" sz="1400" dirty="0" err="1" smtClean="0">
                <a:solidFill>
                  <a:srgbClr val="666666"/>
                </a:solidFill>
                <a:latin typeface="Helvetica"/>
                <a:cs typeface="Helvetica"/>
              </a:rPr>
              <a:t>Heildeberg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, Blake </a:t>
            </a:r>
            <a:r>
              <a:rPr lang="en-US" sz="1400" dirty="0" err="1" smtClean="0">
                <a:latin typeface="Helvetica"/>
                <a:cs typeface="Helvetica"/>
              </a:rPr>
              <a:t>Hord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(Stanford), </a:t>
            </a:r>
            <a:r>
              <a:rPr lang="en-US" sz="1400" dirty="0" smtClean="0">
                <a:latin typeface="Helvetica"/>
                <a:cs typeface="Helvetica"/>
              </a:rPr>
              <a:t>Anders </a:t>
            </a:r>
            <a:r>
              <a:rPr lang="en-US" sz="1400" dirty="0">
                <a:latin typeface="Helvetica"/>
                <a:cs typeface="Helvetica"/>
              </a:rPr>
              <a:t>Johansen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(Lund)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Tobias </a:t>
            </a:r>
            <a:r>
              <a:rPr lang="en-US" sz="1400" dirty="0">
                <a:latin typeface="Helvetica"/>
                <a:cs typeface="Helvetica"/>
              </a:rPr>
              <a:t>Heinemann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(Copenhagen)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>
                <a:latin typeface="Helvetica"/>
                <a:cs typeface="Helvetica"/>
              </a:rPr>
              <a:t>Hubert </a:t>
            </a:r>
            <a:r>
              <a:rPr lang="en-US" sz="1400" dirty="0" err="1">
                <a:latin typeface="Helvetica"/>
                <a:cs typeface="Helvetica"/>
              </a:rPr>
              <a:t>Klahr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Marc </a:t>
            </a:r>
            <a:r>
              <a:rPr lang="en-US" sz="1400" dirty="0" err="1" smtClean="0">
                <a:latin typeface="Helvetica"/>
                <a:cs typeface="Helvetica"/>
              </a:rPr>
              <a:t>Kuchner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(Goddard)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Michiel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Lambrechts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(Lund)</a:t>
            </a:r>
            <a:r>
              <a:rPr lang="en-US" sz="1400" dirty="0" smtClean="0">
                <a:latin typeface="Helvetica"/>
                <a:cs typeface="Helvetica"/>
              </a:rPr>
              <a:t>, Min-Kai </a:t>
            </a:r>
            <a:r>
              <a:rPr lang="en-US" sz="1400" dirty="0">
                <a:latin typeface="Helvetica"/>
                <a:cs typeface="Helvetica"/>
              </a:rPr>
              <a:t>Lin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(ASIAA)</a:t>
            </a:r>
            <a:r>
              <a:rPr lang="en-US" sz="1400" dirty="0" smtClean="0">
                <a:latin typeface="Helvetica"/>
                <a:cs typeface="Helvetica"/>
              </a:rPr>
              <a:t>, Mordecai</a:t>
            </a:r>
            <a:r>
              <a:rPr lang="en-US" sz="1400" dirty="0">
                <a:latin typeface="Helvetica"/>
                <a:cs typeface="Helvetica"/>
              </a:rPr>
              <a:t>-Mark 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Frederic Masset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(Mexico)</a:t>
            </a:r>
            <a:r>
              <a:rPr lang="en-US" sz="1400" dirty="0" smtClean="0">
                <a:latin typeface="Helvetica"/>
                <a:cs typeface="Helvetica"/>
              </a:rPr>
              <a:t>, Colin </a:t>
            </a:r>
            <a:r>
              <a:rPr lang="en-US" sz="1400" dirty="0">
                <a:latin typeface="Helvetica"/>
                <a:cs typeface="Helvetica"/>
              </a:rPr>
              <a:t>McNally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(London)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  <a:r>
              <a:rPr lang="en-US" sz="1400" b="1" dirty="0" smtClean="0">
                <a:hlinkClick r:id="rId5"/>
              </a:rPr>
              <a:t> </a:t>
            </a:r>
            <a:r>
              <a:rPr lang="en-US" sz="1400" dirty="0" smtClean="0">
                <a:latin typeface="Helvetica"/>
                <a:cs typeface="Helvetica"/>
              </a:rPr>
              <a:t>Krzysztof </a:t>
            </a:r>
            <a:r>
              <a:rPr lang="en-US" sz="1400" dirty="0" err="1" smtClean="0">
                <a:latin typeface="Helvetica"/>
                <a:cs typeface="Helvetica"/>
              </a:rPr>
              <a:t>Mizerski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(Warsaw), </a:t>
            </a:r>
            <a:r>
              <a:rPr lang="en-US" sz="1400" dirty="0" smtClean="0">
                <a:latin typeface="Helvetica"/>
                <a:cs typeface="Helvetica"/>
              </a:rPr>
              <a:t>Richard Nelson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(London) </a:t>
            </a: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(Tokyo)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Sijme</a:t>
            </a:r>
            <a:r>
              <a:rPr lang="en-US" sz="1400" dirty="0">
                <a:latin typeface="Helvetica"/>
                <a:cs typeface="Helvetica"/>
              </a:rPr>
              <a:t>-Jan </a:t>
            </a:r>
            <a:r>
              <a:rPr lang="en-US" sz="1400" dirty="0" err="1">
                <a:latin typeface="Helvetica"/>
                <a:cs typeface="Helvetica"/>
              </a:rPr>
              <a:t>Paardekooper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(London)</a:t>
            </a:r>
            <a:r>
              <a:rPr lang="en-US" sz="1400" dirty="0" smtClean="0">
                <a:latin typeface="Helvetica"/>
                <a:cs typeface="Helvetica"/>
              </a:rPr>
              <a:t>, Sebastian Perez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(Chile)</a:t>
            </a:r>
            <a:r>
              <a:rPr lang="en-US" sz="1400" dirty="0" smtClean="0">
                <a:latin typeface="Helvetica"/>
                <a:cs typeface="Helvetica"/>
              </a:rPr>
              <a:t>, Nikolai </a:t>
            </a:r>
            <a:r>
              <a:rPr lang="en-US" sz="1400" dirty="0" err="1">
                <a:latin typeface="Helvetica"/>
                <a:cs typeface="Helvetica"/>
              </a:rPr>
              <a:t>Piskunov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(Uppsala)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Natalie </a:t>
            </a:r>
            <a:r>
              <a:rPr lang="en-US" sz="1400" dirty="0" err="1">
                <a:latin typeface="Helvetica"/>
                <a:cs typeface="Helvetica"/>
              </a:rPr>
              <a:t>Raettig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 </a:t>
            </a:r>
            <a:r>
              <a:rPr lang="en-US" sz="1400" dirty="0" smtClean="0">
                <a:latin typeface="Helvetica"/>
                <a:cs typeface="Helvetica"/>
              </a:rPr>
              <a:t>Alex </a:t>
            </a:r>
            <a:r>
              <a:rPr lang="en-US" sz="1400" dirty="0" err="1" smtClean="0">
                <a:latin typeface="Helvetica"/>
                <a:cs typeface="Helvetica"/>
              </a:rPr>
              <a:t>Richert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(PSU)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Zsolt</a:t>
            </a:r>
            <a:r>
              <a:rPr lang="en-US" sz="1400" dirty="0" smtClean="0">
                <a:latin typeface="Helvetica"/>
                <a:cs typeface="Helvetica"/>
              </a:rPr>
              <a:t> Sandor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(Budapest),</a:t>
            </a:r>
            <a:r>
              <a:rPr lang="en-US" sz="1400" dirty="0" smtClean="0">
                <a:latin typeface="Helvetica"/>
                <a:cs typeface="Helvetica"/>
              </a:rPr>
              <a:t> 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Orkan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Umurhan</a:t>
            </a:r>
            <a:r>
              <a:rPr lang="en-US" sz="1400" dirty="0" smtClean="0">
                <a:latin typeface="Helvetica"/>
                <a:cs typeface="Helvetica"/>
              </a:rPr>
              <a:t> (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NASA Ames</a:t>
            </a:r>
            <a:r>
              <a:rPr lang="en-US" sz="1400" dirty="0" smtClean="0">
                <a:latin typeface="Helvetica"/>
                <a:cs typeface="Helvetica"/>
              </a:rPr>
              <a:t>), Nienke van der </a:t>
            </a:r>
            <a:r>
              <a:rPr lang="en-US" sz="1400" dirty="0" err="1" smtClean="0">
                <a:latin typeface="Helvetica"/>
                <a:cs typeface="Helvetica"/>
              </a:rPr>
              <a:t>Marel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(Victoria), </a:t>
            </a:r>
            <a:r>
              <a:rPr lang="en-US" sz="1400" dirty="0" smtClean="0">
                <a:latin typeface="Helvetica"/>
                <a:cs typeface="Helvetica"/>
              </a:rPr>
              <a:t>Chao-Chin Yang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 (UNLV)</a:t>
            </a:r>
            <a:r>
              <a:rPr lang="en-US" sz="1400" dirty="0" smtClean="0">
                <a:latin typeface="Helvetica"/>
                <a:cs typeface="Helvetica"/>
              </a:rPr>
              <a:t>. 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01" y="915903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635" y="1443609"/>
            <a:ext cx="857764" cy="857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032" y="2313536"/>
            <a:ext cx="501673" cy="50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725" y="2874868"/>
            <a:ext cx="736288" cy="702341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10" y="3572504"/>
            <a:ext cx="727715" cy="614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525" y="6143625"/>
            <a:ext cx="904965" cy="583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2125" y="6876034"/>
            <a:ext cx="587375" cy="587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0941" y="4263009"/>
            <a:ext cx="886984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9725" y="5253609"/>
            <a:ext cx="8382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1" y="123825"/>
            <a:ext cx="633984" cy="633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.3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1190625"/>
            <a:ext cx="3667130" cy="1475214"/>
          </a:xfrm>
          <a:prstGeom prst="rect">
            <a:avLst/>
          </a:prstGeom>
        </p:spPr>
      </p:pic>
      <p:pic>
        <p:nvPicPr>
          <p:cNvPr id="5" name="Picture 4" descr="Screen Shot 2015-05-14 at 1.3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03" y="2333625"/>
            <a:ext cx="3402714" cy="1402873"/>
          </a:xfrm>
          <a:prstGeom prst="rect">
            <a:avLst/>
          </a:prstGeom>
        </p:spPr>
      </p:pic>
      <p:pic>
        <p:nvPicPr>
          <p:cNvPr id="6" name="Picture 5" descr="Screen Shot 2015-05-14 at 1.35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3476625"/>
            <a:ext cx="3657600" cy="1433303"/>
          </a:xfrm>
          <a:prstGeom prst="rect">
            <a:avLst/>
          </a:prstGeom>
        </p:spPr>
      </p:pic>
      <p:pic>
        <p:nvPicPr>
          <p:cNvPr id="7" name="Picture 6" descr="Screen Shot 2015-05-14 at 1.36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61" y="4619625"/>
            <a:ext cx="3402441" cy="1288361"/>
          </a:xfrm>
          <a:prstGeom prst="rect">
            <a:avLst/>
          </a:prstGeom>
        </p:spPr>
      </p:pic>
      <p:pic>
        <p:nvPicPr>
          <p:cNvPr id="8" name="Picture 7" descr="Screen Shot 2015-05-14 at 1.36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12" y="5818432"/>
            <a:ext cx="3185066" cy="123959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Photoevaporation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64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1" y="1800225"/>
            <a:ext cx="7561454" cy="548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123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UV excess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62125" y="1571625"/>
            <a:ext cx="5029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47725" y="1149062"/>
            <a:ext cx="8602663" cy="692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Helvetica"/>
                <a:cs typeface="Helvetica"/>
              </a:rPr>
              <a:t>Many transitional disks show signs of accretion, </a:t>
            </a:r>
          </a:p>
          <a:p>
            <a:pPr>
              <a:defRPr/>
            </a:pPr>
            <a:r>
              <a:rPr lang="en-US" sz="2400" dirty="0" smtClean="0">
                <a:latin typeface="Helvetica"/>
                <a:cs typeface="Helvetica"/>
              </a:rPr>
              <a:t>at the level of primordial (classical T-</a:t>
            </a:r>
            <a:r>
              <a:rPr lang="en-US" sz="2400" dirty="0" err="1" smtClean="0">
                <a:latin typeface="Helvetica"/>
                <a:cs typeface="Helvetica"/>
              </a:rPr>
              <a:t>Tauri</a:t>
            </a:r>
            <a:r>
              <a:rPr lang="en-US" sz="2400" dirty="0">
                <a:latin typeface="Helvetica"/>
                <a:cs typeface="Helvetica"/>
              </a:rPr>
              <a:t>)</a:t>
            </a:r>
            <a:r>
              <a:rPr lang="en-US" sz="2400" dirty="0" smtClean="0">
                <a:latin typeface="Helvetica"/>
                <a:cs typeface="Helvetica"/>
              </a:rPr>
              <a:t> disks.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638425"/>
            <a:ext cx="5080000" cy="3810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438525" y="3552825"/>
            <a:ext cx="990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Helvetica"/>
                <a:cs typeface="Helvetica"/>
              </a:rPr>
              <a:t>Accretion shock</a:t>
            </a:r>
            <a:endParaRPr lang="en-US" sz="1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57725" y="6905625"/>
            <a:ext cx="5029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1525" y="7201781"/>
            <a:ext cx="1308709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</a:t>
            </a:r>
            <a:r>
              <a:rPr lang="en-US" sz="1000" dirty="0" err="1" smtClean="0">
                <a:latin typeface="Helvetica"/>
                <a:cs typeface="Helvetica"/>
              </a:rPr>
              <a:t>Ingleby</a:t>
            </a:r>
            <a:r>
              <a:rPr lang="en-US" sz="1000" dirty="0" smtClean="0">
                <a:latin typeface="Helvetica"/>
                <a:cs typeface="Helvetica"/>
              </a:rPr>
              <a:t> et al. 2011)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15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03 at 1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190625"/>
            <a:ext cx="7118299" cy="60298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123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Bimodal distribution of transition disks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1525" y="7201781"/>
            <a:ext cx="1230187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(Owen et al. 2011)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04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03 at 1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190625"/>
            <a:ext cx="7118299" cy="60298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123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Bimodal distribution of transition disks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1525" y="7201781"/>
            <a:ext cx="1230187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(Owen et al. 2011)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838325" y="2943225"/>
            <a:ext cx="1981200" cy="3505200"/>
          </a:xfrm>
          <a:prstGeom prst="ellipse">
            <a:avLst/>
          </a:prstGeom>
          <a:noFill/>
          <a:ln w="1047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62425"/>
            <a:ext cx="1555459" cy="868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Explained by </a:t>
            </a:r>
          </a:p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Photo-</a:t>
            </a:r>
          </a:p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evaporation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066925" y="1343025"/>
            <a:ext cx="5181600" cy="1981200"/>
          </a:xfrm>
          <a:prstGeom prst="ellipse">
            <a:avLst/>
          </a:prstGeom>
          <a:noFill/>
          <a:ln w="1047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8925" y="962025"/>
            <a:ext cx="4191000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smtClean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Not explained by photo-evaporation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60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1.53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429250"/>
            <a:ext cx="4122472" cy="1752601"/>
          </a:xfrm>
          <a:prstGeom prst="rect">
            <a:avLst/>
          </a:prstGeom>
        </p:spPr>
      </p:pic>
      <p:pic>
        <p:nvPicPr>
          <p:cNvPr id="5" name="Picture 4" descr="Screen Shot 2015-05-14 at 11.53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981450"/>
            <a:ext cx="4196479" cy="1676400"/>
          </a:xfrm>
          <a:prstGeom prst="rect">
            <a:avLst/>
          </a:prstGeom>
        </p:spPr>
      </p:pic>
      <p:pic>
        <p:nvPicPr>
          <p:cNvPr id="3" name="Picture 2" descr="Screen Shot 2015-05-14 at 11.52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038225"/>
            <a:ext cx="4343400" cy="1592581"/>
          </a:xfrm>
          <a:prstGeom prst="rect">
            <a:avLst/>
          </a:prstGeom>
        </p:spPr>
      </p:pic>
      <p:pic>
        <p:nvPicPr>
          <p:cNvPr id="4" name="Picture 3" descr="Screen Shot 2015-05-14 at 11.52.5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569540"/>
            <a:ext cx="4326002" cy="16405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Planetary companion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650" y="1729996"/>
            <a:ext cx="5018314" cy="43910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10262" y="7064126"/>
            <a:ext cx="837089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2009)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79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61925" y="352425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Helvetica"/>
                <a:cs typeface="Helvetica"/>
              </a:rPr>
              <a:t>These cavities may be the telltale signature of forming planets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125" y="6800850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Helvetica"/>
                <a:cs typeface="Helvetica"/>
              </a:rPr>
              <a:t>A way to directly study planet-disk interaction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781" y="6143125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27" y="1970087"/>
            <a:ext cx="3983669" cy="396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026742"/>
            <a:ext cx="4572000" cy="49550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38125" y="6143125"/>
            <a:ext cx="4572000" cy="838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304925" y="1198144"/>
            <a:ext cx="3505200" cy="828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Helvetica"/>
                <a:cs typeface="Helvetica"/>
              </a:rPr>
              <a:t>PDS 70 and PDS 70b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5525" y="6265277"/>
            <a:ext cx="1249060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(Muller et al. 2018)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96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interaction: 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125" y="7079499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962025"/>
            <a:ext cx="5992036" cy="59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57425"/>
            <a:ext cx="2984115" cy="298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257426"/>
            <a:ext cx="2971799" cy="2971799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31813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Observational evidence: gaps, spirals, and vortices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55220" y="2197520"/>
            <a:ext cx="364705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25" y="1724025"/>
            <a:ext cx="111190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 Tau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7578" y="1724025"/>
            <a:ext cx="180064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SAO 206462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77125" y="1701970"/>
            <a:ext cx="165622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Oph</a:t>
            </a:r>
            <a:r>
              <a:rPr lang="en-US" dirty="0" smtClean="0"/>
              <a:t> IRS 48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214" y="5467271"/>
            <a:ext cx="219002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The ALMA Partnership et al.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6725" y="5480799"/>
            <a:ext cx="1183337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Muto et al. (2012)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20" y="2181225"/>
            <a:ext cx="3184489" cy="30919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5657" y="5467271"/>
            <a:ext cx="168026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van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33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7" y="1190625"/>
            <a:ext cx="9823848" cy="6372225"/>
          </a:xfrm>
          <a:prstGeom prst="rect">
            <a:avLst/>
          </a:prstGeom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14325" y="341731"/>
            <a:ext cx="9230484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The Atacama Large Millimeter Array (ALMA)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03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2028825"/>
            <a:ext cx="4201284" cy="419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028825"/>
            <a:ext cx="4191000" cy="4253821"/>
          </a:xfrm>
          <a:prstGeom prst="rect">
            <a:avLst/>
          </a:prstGeom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684213" y="303213"/>
            <a:ext cx="39735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Before ALMA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5571297" y="341731"/>
            <a:ext cx="39735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smtClean="0">
                <a:latin typeface="Helvetica"/>
                <a:cs typeface="Helvetica"/>
              </a:rPr>
              <a:t>ALMA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9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2"/>
          <p:cNvSpPr/>
          <p:nvPr/>
        </p:nvSpPr>
        <p:spPr>
          <a:xfrm>
            <a:off x="260466" y="831710"/>
            <a:ext cx="2658150" cy="2559312"/>
          </a:xfrm>
          <a:custGeom>
            <a:avLst/>
            <a:gdLst/>
            <a:ahLst/>
            <a:cxnLst/>
            <a:rect l="0" t="0" r="r" b="b"/>
            <a:pathLst>
              <a:path w="6860" h="6605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3"/>
                </a:lnTo>
                <a:cubicBezTo>
                  <a:pt x="0" y="6053"/>
                  <a:pt x="550" y="6604"/>
                  <a:pt x="1100" y="6604"/>
                </a:cubicBezTo>
                <a:lnTo>
                  <a:pt x="5758" y="6604"/>
                </a:lnTo>
                <a:cubicBezTo>
                  <a:pt x="6308" y="6604"/>
                  <a:pt x="6859" y="6053"/>
                  <a:pt x="6859" y="5503"/>
                </a:cubicBezTo>
                <a:lnTo>
                  <a:pt x="6859" y="1100"/>
                </a:lnTo>
                <a:cubicBezTo>
                  <a:pt x="6859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TextShape 3"/>
          <p:cNvSpPr txBox="1"/>
          <p:nvPr/>
        </p:nvSpPr>
        <p:spPr>
          <a:xfrm>
            <a:off x="931786" y="895276"/>
            <a:ext cx="1353106" cy="568994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Transits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5"/>
          <p:cNvSpPr/>
          <p:nvPr/>
        </p:nvSpPr>
        <p:spPr>
          <a:xfrm>
            <a:off x="263179" y="1360006"/>
            <a:ext cx="2657762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2388381" y="1618535"/>
            <a:ext cx="197288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B3B3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 rot="3300000">
            <a:off x="2243420" y="1585976"/>
            <a:ext cx="491862" cy="296900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2290319" y="1750318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1646906" y="2299157"/>
            <a:ext cx="1181012" cy="4926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Line 10"/>
          <p:cNvSpPr/>
          <p:nvPr/>
        </p:nvSpPr>
        <p:spPr>
          <a:xfrm flipH="1">
            <a:off x="1646518" y="2436367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Line 11"/>
          <p:cNvSpPr/>
          <p:nvPr/>
        </p:nvSpPr>
        <p:spPr>
          <a:xfrm flipH="1">
            <a:off x="2516289" y="2436367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Line 12"/>
          <p:cNvSpPr/>
          <p:nvPr/>
        </p:nvSpPr>
        <p:spPr>
          <a:xfrm>
            <a:off x="1959697" y="2436367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Line 13"/>
          <p:cNvSpPr/>
          <p:nvPr/>
        </p:nvSpPr>
        <p:spPr>
          <a:xfrm flipH="1">
            <a:off x="2419389" y="2436367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14"/>
          <p:cNvSpPr/>
          <p:nvPr/>
        </p:nvSpPr>
        <p:spPr>
          <a:xfrm>
            <a:off x="2058147" y="2633267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5"/>
          <p:cNvSpPr/>
          <p:nvPr/>
        </p:nvSpPr>
        <p:spPr>
          <a:xfrm>
            <a:off x="1706596" y="2423964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16"/>
          <p:cNvSpPr/>
          <p:nvPr/>
        </p:nvSpPr>
        <p:spPr>
          <a:xfrm>
            <a:off x="1745355" y="239954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17"/>
          <p:cNvSpPr/>
          <p:nvPr/>
        </p:nvSpPr>
        <p:spPr>
          <a:xfrm>
            <a:off x="1768611" y="243365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18"/>
          <p:cNvSpPr/>
          <p:nvPr/>
        </p:nvSpPr>
        <p:spPr>
          <a:xfrm>
            <a:off x="1813573" y="2410011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9"/>
          <p:cNvSpPr/>
          <p:nvPr/>
        </p:nvSpPr>
        <p:spPr>
          <a:xfrm>
            <a:off x="1669386" y="2429003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0"/>
          <p:cNvSpPr/>
          <p:nvPr/>
        </p:nvSpPr>
        <p:spPr>
          <a:xfrm>
            <a:off x="1846131" y="242396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>
            <a:off x="1892643" y="2414661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2"/>
          <p:cNvSpPr/>
          <p:nvPr/>
        </p:nvSpPr>
        <p:spPr>
          <a:xfrm>
            <a:off x="1934503" y="243365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3"/>
          <p:cNvSpPr/>
          <p:nvPr/>
        </p:nvSpPr>
        <p:spPr>
          <a:xfrm flipH="1" flipV="1">
            <a:off x="2226365" y="259760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4"/>
          <p:cNvSpPr/>
          <p:nvPr/>
        </p:nvSpPr>
        <p:spPr>
          <a:xfrm flipH="1" flipV="1">
            <a:off x="2187217" y="262202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25"/>
          <p:cNvSpPr/>
          <p:nvPr/>
        </p:nvSpPr>
        <p:spPr>
          <a:xfrm flipH="1" flipV="1">
            <a:off x="2163961" y="258791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26"/>
          <p:cNvSpPr/>
          <p:nvPr/>
        </p:nvSpPr>
        <p:spPr>
          <a:xfrm flipH="1" flipV="1">
            <a:off x="2119000" y="258791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27"/>
          <p:cNvSpPr/>
          <p:nvPr/>
        </p:nvSpPr>
        <p:spPr>
          <a:xfrm flipH="1" flipV="1">
            <a:off x="2263187" y="259256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28"/>
          <p:cNvSpPr/>
          <p:nvPr/>
        </p:nvSpPr>
        <p:spPr>
          <a:xfrm flipH="1" flipV="1">
            <a:off x="2086442" y="2597221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29"/>
          <p:cNvSpPr/>
          <p:nvPr/>
        </p:nvSpPr>
        <p:spPr>
          <a:xfrm flipH="1" flipV="1">
            <a:off x="2039930" y="2619701"/>
            <a:ext cx="19768" cy="2209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0"/>
          <p:cNvSpPr/>
          <p:nvPr/>
        </p:nvSpPr>
        <p:spPr>
          <a:xfrm flipH="1" flipV="1">
            <a:off x="2002721" y="257822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31"/>
          <p:cNvSpPr/>
          <p:nvPr/>
        </p:nvSpPr>
        <p:spPr>
          <a:xfrm flipH="1" flipV="1">
            <a:off x="2716289" y="240380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32"/>
          <p:cNvSpPr/>
          <p:nvPr/>
        </p:nvSpPr>
        <p:spPr>
          <a:xfrm flipH="1" flipV="1">
            <a:off x="2667839" y="240768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33"/>
          <p:cNvSpPr/>
          <p:nvPr/>
        </p:nvSpPr>
        <p:spPr>
          <a:xfrm flipH="1" flipV="1">
            <a:off x="2623653" y="2416987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34"/>
          <p:cNvSpPr/>
          <p:nvPr/>
        </p:nvSpPr>
        <p:spPr>
          <a:xfrm flipH="1" flipV="1">
            <a:off x="2767065" y="2398770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35"/>
          <p:cNvSpPr/>
          <p:nvPr/>
        </p:nvSpPr>
        <p:spPr>
          <a:xfrm flipH="1" flipV="1">
            <a:off x="2591095" y="2403033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36"/>
          <p:cNvSpPr/>
          <p:nvPr/>
        </p:nvSpPr>
        <p:spPr>
          <a:xfrm flipH="1" flipV="1">
            <a:off x="2543808" y="2403033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37"/>
          <p:cNvSpPr/>
          <p:nvPr/>
        </p:nvSpPr>
        <p:spPr>
          <a:xfrm flipH="1" flipV="1">
            <a:off x="2501947" y="23941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38"/>
          <p:cNvSpPr/>
          <p:nvPr/>
        </p:nvSpPr>
        <p:spPr>
          <a:xfrm flipH="1" flipV="1">
            <a:off x="2296133" y="26158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39"/>
          <p:cNvSpPr/>
          <p:nvPr/>
        </p:nvSpPr>
        <p:spPr>
          <a:xfrm>
            <a:off x="1973263" y="245225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40"/>
          <p:cNvSpPr/>
          <p:nvPr/>
        </p:nvSpPr>
        <p:spPr>
          <a:xfrm>
            <a:off x="1990318" y="2517375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41"/>
          <p:cNvSpPr/>
          <p:nvPr/>
        </p:nvSpPr>
        <p:spPr>
          <a:xfrm flipH="1" flipV="1">
            <a:off x="2333342" y="26158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42"/>
          <p:cNvSpPr/>
          <p:nvPr/>
        </p:nvSpPr>
        <p:spPr>
          <a:xfrm flipH="1" flipV="1">
            <a:off x="2362799" y="2591794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43"/>
          <p:cNvSpPr/>
          <p:nvPr/>
        </p:nvSpPr>
        <p:spPr>
          <a:xfrm flipH="1" flipV="1">
            <a:off x="2479079" y="246233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44"/>
          <p:cNvSpPr/>
          <p:nvPr/>
        </p:nvSpPr>
        <p:spPr>
          <a:xfrm flipH="1" flipV="1">
            <a:off x="2452722" y="25053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45"/>
          <p:cNvSpPr/>
          <p:nvPr/>
        </p:nvSpPr>
        <p:spPr>
          <a:xfrm flipH="1" flipV="1">
            <a:off x="2424815" y="2549546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6"/>
          <p:cNvSpPr/>
          <p:nvPr/>
        </p:nvSpPr>
        <p:spPr>
          <a:xfrm flipH="1" flipV="1">
            <a:off x="2404660" y="259256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icture 84"/>
          <p:cNvPicPr/>
          <p:nvPr/>
        </p:nvPicPr>
        <p:blipFill>
          <a:blip r:embed="rId3"/>
          <a:stretch/>
        </p:blipFill>
        <p:spPr>
          <a:xfrm>
            <a:off x="588762" y="2147219"/>
            <a:ext cx="561242" cy="738762"/>
          </a:xfrm>
          <a:prstGeom prst="rect">
            <a:avLst/>
          </a:prstGeom>
          <a:ln>
            <a:noFill/>
          </a:ln>
        </p:spPr>
      </p:pic>
      <p:sp>
        <p:nvSpPr>
          <p:cNvPr id="86" name="CustomShape 47"/>
          <p:cNvSpPr/>
          <p:nvPr/>
        </p:nvSpPr>
        <p:spPr>
          <a:xfrm>
            <a:off x="1984503" y="3663116"/>
            <a:ext cx="2658150" cy="2559312"/>
          </a:xfrm>
          <a:custGeom>
            <a:avLst/>
            <a:gdLst/>
            <a:ahLst/>
            <a:cxnLst/>
            <a:rect l="0" t="0" r="r" b="b"/>
            <a:pathLst>
              <a:path w="6860" h="6605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3"/>
                </a:lnTo>
                <a:cubicBezTo>
                  <a:pt x="0" y="6053"/>
                  <a:pt x="550" y="6604"/>
                  <a:pt x="1100" y="6604"/>
                </a:cubicBezTo>
                <a:lnTo>
                  <a:pt x="5758" y="6604"/>
                </a:lnTo>
                <a:cubicBezTo>
                  <a:pt x="6308" y="6604"/>
                  <a:pt x="6859" y="6053"/>
                  <a:pt x="6859" y="5503"/>
                </a:cubicBezTo>
                <a:lnTo>
                  <a:pt x="6859" y="1100"/>
                </a:lnTo>
                <a:cubicBezTo>
                  <a:pt x="6859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48"/>
          <p:cNvSpPr txBox="1"/>
          <p:nvPr/>
        </p:nvSpPr>
        <p:spPr>
          <a:xfrm>
            <a:off x="2061248" y="3726682"/>
            <a:ext cx="2517839" cy="1010857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variations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49"/>
          <p:cNvSpPr/>
          <p:nvPr/>
        </p:nvSpPr>
        <p:spPr>
          <a:xfrm>
            <a:off x="5451959" y="3663503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50"/>
          <p:cNvSpPr txBox="1"/>
          <p:nvPr/>
        </p:nvSpPr>
        <p:spPr>
          <a:xfrm>
            <a:off x="5731417" y="3728620"/>
            <a:ext cx="2166675" cy="1010857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imaging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53"/>
          <p:cNvSpPr/>
          <p:nvPr/>
        </p:nvSpPr>
        <p:spPr>
          <a:xfrm>
            <a:off x="1985279" y="4181335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54"/>
          <p:cNvSpPr/>
          <p:nvPr/>
        </p:nvSpPr>
        <p:spPr>
          <a:xfrm>
            <a:off x="5455060" y="4180947"/>
            <a:ext cx="2658537" cy="15271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5"/>
          <p:cNvSpPr/>
          <p:nvPr/>
        </p:nvSpPr>
        <p:spPr>
          <a:xfrm>
            <a:off x="4003116" y="4511569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56"/>
          <p:cNvSpPr/>
          <p:nvPr/>
        </p:nvSpPr>
        <p:spPr>
          <a:xfrm rot="3300000">
            <a:off x="3858154" y="4479011"/>
            <a:ext cx="491862" cy="296900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57"/>
          <p:cNvSpPr/>
          <p:nvPr/>
        </p:nvSpPr>
        <p:spPr>
          <a:xfrm>
            <a:off x="3991488" y="4726686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58"/>
          <p:cNvSpPr/>
          <p:nvPr/>
        </p:nvSpPr>
        <p:spPr>
          <a:xfrm rot="3300000">
            <a:off x="3720944" y="4394902"/>
            <a:ext cx="758918" cy="456978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9"/>
          <p:cNvSpPr/>
          <p:nvPr/>
        </p:nvSpPr>
        <p:spPr>
          <a:xfrm>
            <a:off x="3793037" y="4582887"/>
            <a:ext cx="118218" cy="117830"/>
          </a:xfrm>
          <a:prstGeom prst="ellipse">
            <a:avLst/>
          </a:prstGeom>
          <a:solidFill>
            <a:srgbClr val="00008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60"/>
          <p:cNvSpPr/>
          <p:nvPr/>
        </p:nvSpPr>
        <p:spPr>
          <a:xfrm>
            <a:off x="3337222" y="5116998"/>
            <a:ext cx="1181400" cy="49186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Line 61"/>
          <p:cNvSpPr/>
          <p:nvPr/>
        </p:nvSpPr>
        <p:spPr>
          <a:xfrm flipH="1">
            <a:off x="3337222" y="5253820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Line 62"/>
          <p:cNvSpPr/>
          <p:nvPr/>
        </p:nvSpPr>
        <p:spPr>
          <a:xfrm flipH="1">
            <a:off x="4206993" y="5253820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Line 63"/>
          <p:cNvSpPr/>
          <p:nvPr/>
        </p:nvSpPr>
        <p:spPr>
          <a:xfrm>
            <a:off x="3650401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64"/>
          <p:cNvSpPr/>
          <p:nvPr/>
        </p:nvSpPr>
        <p:spPr>
          <a:xfrm flipH="1">
            <a:off x="4110093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65"/>
          <p:cNvSpPr/>
          <p:nvPr/>
        </p:nvSpPr>
        <p:spPr>
          <a:xfrm>
            <a:off x="3748851" y="5450720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6"/>
          <p:cNvSpPr/>
          <p:nvPr/>
        </p:nvSpPr>
        <p:spPr>
          <a:xfrm>
            <a:off x="3396912" y="524102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67"/>
          <p:cNvSpPr/>
          <p:nvPr/>
        </p:nvSpPr>
        <p:spPr>
          <a:xfrm>
            <a:off x="3436059" y="52166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68"/>
          <p:cNvSpPr/>
          <p:nvPr/>
        </p:nvSpPr>
        <p:spPr>
          <a:xfrm>
            <a:off x="3459316" y="5250719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69"/>
          <p:cNvSpPr/>
          <p:nvPr/>
        </p:nvSpPr>
        <p:spPr>
          <a:xfrm>
            <a:off x="3504277" y="522785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70"/>
          <p:cNvSpPr/>
          <p:nvPr/>
        </p:nvSpPr>
        <p:spPr>
          <a:xfrm>
            <a:off x="3360090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71"/>
          <p:cNvSpPr/>
          <p:nvPr/>
        </p:nvSpPr>
        <p:spPr>
          <a:xfrm>
            <a:off x="3536835" y="5241417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72"/>
          <p:cNvSpPr/>
          <p:nvPr/>
        </p:nvSpPr>
        <p:spPr>
          <a:xfrm>
            <a:off x="3583347" y="523250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73"/>
          <p:cNvSpPr/>
          <p:nvPr/>
        </p:nvSpPr>
        <p:spPr>
          <a:xfrm>
            <a:off x="3625207" y="52507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74"/>
          <p:cNvSpPr/>
          <p:nvPr/>
        </p:nvSpPr>
        <p:spPr>
          <a:xfrm flipH="1" flipV="1">
            <a:off x="3917069" y="541467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75"/>
          <p:cNvSpPr/>
          <p:nvPr/>
        </p:nvSpPr>
        <p:spPr>
          <a:xfrm flipH="1" flipV="1">
            <a:off x="3877921" y="543909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76"/>
          <p:cNvSpPr/>
          <p:nvPr/>
        </p:nvSpPr>
        <p:spPr>
          <a:xfrm flipH="1" flipV="1">
            <a:off x="3854666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77"/>
          <p:cNvSpPr/>
          <p:nvPr/>
        </p:nvSpPr>
        <p:spPr>
          <a:xfrm flipH="1" flipV="1">
            <a:off x="3810480" y="5404983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78"/>
          <p:cNvSpPr/>
          <p:nvPr/>
        </p:nvSpPr>
        <p:spPr>
          <a:xfrm flipH="1" flipV="1">
            <a:off x="3953891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79"/>
          <p:cNvSpPr/>
          <p:nvPr/>
        </p:nvSpPr>
        <p:spPr>
          <a:xfrm flipH="1" flipV="1">
            <a:off x="3777921" y="5415061"/>
            <a:ext cx="19380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80"/>
          <p:cNvSpPr/>
          <p:nvPr/>
        </p:nvSpPr>
        <p:spPr>
          <a:xfrm flipH="1" flipV="1">
            <a:off x="3730634" y="5437541"/>
            <a:ext cx="19768" cy="2131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81"/>
          <p:cNvSpPr/>
          <p:nvPr/>
        </p:nvSpPr>
        <p:spPr>
          <a:xfrm flipH="1" flipV="1">
            <a:off x="3693425" y="5396068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82"/>
          <p:cNvSpPr/>
          <p:nvPr/>
        </p:nvSpPr>
        <p:spPr>
          <a:xfrm flipH="1" flipV="1">
            <a:off x="4406993" y="522087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83"/>
          <p:cNvSpPr/>
          <p:nvPr/>
        </p:nvSpPr>
        <p:spPr>
          <a:xfrm flipH="1" flipV="1">
            <a:off x="4358543" y="52255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84"/>
          <p:cNvSpPr/>
          <p:nvPr/>
        </p:nvSpPr>
        <p:spPr>
          <a:xfrm flipH="1" flipV="1">
            <a:off x="4313582" y="52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85"/>
          <p:cNvSpPr/>
          <p:nvPr/>
        </p:nvSpPr>
        <p:spPr>
          <a:xfrm flipH="1" flipV="1">
            <a:off x="4457769" y="52158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86"/>
          <p:cNvSpPr/>
          <p:nvPr/>
        </p:nvSpPr>
        <p:spPr>
          <a:xfrm flipH="1" flipV="1">
            <a:off x="4281024" y="522126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87"/>
          <p:cNvSpPr/>
          <p:nvPr/>
        </p:nvSpPr>
        <p:spPr>
          <a:xfrm flipH="1" flipV="1">
            <a:off x="4234512" y="5220874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88"/>
          <p:cNvSpPr/>
          <p:nvPr/>
        </p:nvSpPr>
        <p:spPr>
          <a:xfrm flipH="1" flipV="1">
            <a:off x="4192651" y="521118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89"/>
          <p:cNvSpPr/>
          <p:nvPr/>
        </p:nvSpPr>
        <p:spPr>
          <a:xfrm flipH="1" flipV="1">
            <a:off x="3986837" y="543366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90"/>
          <p:cNvSpPr/>
          <p:nvPr/>
        </p:nvSpPr>
        <p:spPr>
          <a:xfrm>
            <a:off x="3663967" y="5270099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91"/>
          <p:cNvSpPr/>
          <p:nvPr/>
        </p:nvSpPr>
        <p:spPr>
          <a:xfrm>
            <a:off x="3681021" y="5335215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92"/>
          <p:cNvSpPr/>
          <p:nvPr/>
        </p:nvSpPr>
        <p:spPr>
          <a:xfrm flipH="1" flipV="1">
            <a:off x="4024046" y="543366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93"/>
          <p:cNvSpPr/>
          <p:nvPr/>
        </p:nvSpPr>
        <p:spPr>
          <a:xfrm flipH="1" flipV="1">
            <a:off x="4053504" y="540847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94"/>
          <p:cNvSpPr/>
          <p:nvPr/>
        </p:nvSpPr>
        <p:spPr>
          <a:xfrm flipH="1" flipV="1">
            <a:off x="4170171" y="5279401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95"/>
          <p:cNvSpPr/>
          <p:nvPr/>
        </p:nvSpPr>
        <p:spPr>
          <a:xfrm flipH="1" flipV="1">
            <a:off x="4143426" y="532320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96"/>
          <p:cNvSpPr/>
          <p:nvPr/>
        </p:nvSpPr>
        <p:spPr>
          <a:xfrm flipH="1" flipV="1">
            <a:off x="4115907" y="5366223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97"/>
          <p:cNvSpPr/>
          <p:nvPr/>
        </p:nvSpPr>
        <p:spPr>
          <a:xfrm flipH="1" flipV="1">
            <a:off x="4095364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Line 98"/>
          <p:cNvSpPr/>
          <p:nvPr/>
        </p:nvSpPr>
        <p:spPr>
          <a:xfrm>
            <a:off x="3502339" y="5253820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Line 99"/>
          <p:cNvSpPr/>
          <p:nvPr/>
        </p:nvSpPr>
        <p:spPr>
          <a:xfrm flipH="1">
            <a:off x="4273660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Line 100"/>
          <p:cNvSpPr/>
          <p:nvPr/>
        </p:nvSpPr>
        <p:spPr>
          <a:xfrm>
            <a:off x="3813968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Line 101"/>
          <p:cNvSpPr/>
          <p:nvPr/>
        </p:nvSpPr>
        <p:spPr>
          <a:xfrm flipH="1">
            <a:off x="3912418" y="5450720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102"/>
          <p:cNvSpPr/>
          <p:nvPr/>
        </p:nvSpPr>
        <p:spPr>
          <a:xfrm flipH="1">
            <a:off x="4483350" y="5227851"/>
            <a:ext cx="19380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103"/>
          <p:cNvSpPr/>
          <p:nvPr/>
        </p:nvSpPr>
        <p:spPr>
          <a:xfrm flipH="1">
            <a:off x="4450792" y="5241417"/>
            <a:ext cx="19380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104"/>
          <p:cNvSpPr/>
          <p:nvPr/>
        </p:nvSpPr>
        <p:spPr>
          <a:xfrm flipH="1">
            <a:off x="4403505" y="523250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105"/>
          <p:cNvSpPr/>
          <p:nvPr/>
        </p:nvSpPr>
        <p:spPr>
          <a:xfrm flipH="1">
            <a:off x="4361644" y="52507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106"/>
          <p:cNvSpPr/>
          <p:nvPr/>
        </p:nvSpPr>
        <p:spPr>
          <a:xfrm flipV="1">
            <a:off x="4069783" y="541467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107"/>
          <p:cNvSpPr/>
          <p:nvPr/>
        </p:nvSpPr>
        <p:spPr>
          <a:xfrm flipV="1">
            <a:off x="4108930" y="543909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108"/>
          <p:cNvSpPr/>
          <p:nvPr/>
        </p:nvSpPr>
        <p:spPr>
          <a:xfrm flipV="1">
            <a:off x="4132186" y="5404983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109"/>
          <p:cNvSpPr/>
          <p:nvPr/>
        </p:nvSpPr>
        <p:spPr>
          <a:xfrm flipV="1">
            <a:off x="4177147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110"/>
          <p:cNvSpPr/>
          <p:nvPr/>
        </p:nvSpPr>
        <p:spPr>
          <a:xfrm flipV="1">
            <a:off x="4032961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111"/>
          <p:cNvSpPr/>
          <p:nvPr/>
        </p:nvSpPr>
        <p:spPr>
          <a:xfrm flipV="1">
            <a:off x="4209706" y="541506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12"/>
          <p:cNvSpPr/>
          <p:nvPr/>
        </p:nvSpPr>
        <p:spPr>
          <a:xfrm flipV="1">
            <a:off x="4256217" y="5437541"/>
            <a:ext cx="19768" cy="2131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113"/>
          <p:cNvSpPr/>
          <p:nvPr/>
        </p:nvSpPr>
        <p:spPr>
          <a:xfrm flipV="1">
            <a:off x="4293427" y="5396068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114"/>
          <p:cNvSpPr/>
          <p:nvPr/>
        </p:nvSpPr>
        <p:spPr>
          <a:xfrm flipV="1">
            <a:off x="3579858" y="522087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15"/>
          <p:cNvSpPr/>
          <p:nvPr/>
        </p:nvSpPr>
        <p:spPr>
          <a:xfrm flipV="1">
            <a:off x="3628308" y="52255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116"/>
          <p:cNvSpPr/>
          <p:nvPr/>
        </p:nvSpPr>
        <p:spPr>
          <a:xfrm flipV="1">
            <a:off x="3673270" y="52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117"/>
          <p:cNvSpPr/>
          <p:nvPr/>
        </p:nvSpPr>
        <p:spPr>
          <a:xfrm flipV="1">
            <a:off x="3529083" y="52158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118"/>
          <p:cNvSpPr/>
          <p:nvPr/>
        </p:nvSpPr>
        <p:spPr>
          <a:xfrm flipV="1">
            <a:off x="3705828" y="522126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19"/>
          <p:cNvSpPr/>
          <p:nvPr/>
        </p:nvSpPr>
        <p:spPr>
          <a:xfrm flipV="1">
            <a:off x="3752340" y="5220874"/>
            <a:ext cx="20155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120"/>
          <p:cNvSpPr/>
          <p:nvPr/>
        </p:nvSpPr>
        <p:spPr>
          <a:xfrm flipV="1">
            <a:off x="3794200" y="521118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121"/>
          <p:cNvSpPr/>
          <p:nvPr/>
        </p:nvSpPr>
        <p:spPr>
          <a:xfrm flipV="1">
            <a:off x="4000403" y="5433665"/>
            <a:ext cx="19380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122"/>
          <p:cNvSpPr/>
          <p:nvPr/>
        </p:nvSpPr>
        <p:spPr>
          <a:xfrm flipH="1">
            <a:off x="4322884" y="5270099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123"/>
          <p:cNvSpPr/>
          <p:nvPr/>
        </p:nvSpPr>
        <p:spPr>
          <a:xfrm flipH="1">
            <a:off x="4305830" y="5335215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124"/>
          <p:cNvSpPr/>
          <p:nvPr/>
        </p:nvSpPr>
        <p:spPr>
          <a:xfrm flipV="1">
            <a:off x="3962806" y="543366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125"/>
          <p:cNvSpPr/>
          <p:nvPr/>
        </p:nvSpPr>
        <p:spPr>
          <a:xfrm flipV="1">
            <a:off x="3933348" y="540847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126"/>
          <p:cNvSpPr/>
          <p:nvPr/>
        </p:nvSpPr>
        <p:spPr>
          <a:xfrm flipV="1">
            <a:off x="3817069" y="527940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127"/>
          <p:cNvSpPr/>
          <p:nvPr/>
        </p:nvSpPr>
        <p:spPr>
          <a:xfrm flipV="1">
            <a:off x="3843425" y="532320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28"/>
          <p:cNvSpPr/>
          <p:nvPr/>
        </p:nvSpPr>
        <p:spPr>
          <a:xfrm flipV="1">
            <a:off x="3871332" y="536622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129"/>
          <p:cNvSpPr/>
          <p:nvPr/>
        </p:nvSpPr>
        <p:spPr>
          <a:xfrm flipV="1">
            <a:off x="3891875" y="5409634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130"/>
          <p:cNvSpPr/>
          <p:nvPr/>
        </p:nvSpPr>
        <p:spPr>
          <a:xfrm>
            <a:off x="4080636" y="5253820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131"/>
          <p:cNvSpPr/>
          <p:nvPr/>
        </p:nvSpPr>
        <p:spPr>
          <a:xfrm>
            <a:off x="3337222" y="5253820"/>
            <a:ext cx="18682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132"/>
          <p:cNvSpPr/>
          <p:nvPr/>
        </p:nvSpPr>
        <p:spPr>
          <a:xfrm flipH="1">
            <a:off x="3982186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133"/>
          <p:cNvSpPr/>
          <p:nvPr/>
        </p:nvSpPr>
        <p:spPr>
          <a:xfrm>
            <a:off x="3522494" y="5253820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134"/>
          <p:cNvSpPr/>
          <p:nvPr/>
        </p:nvSpPr>
        <p:spPr>
          <a:xfrm flipH="1">
            <a:off x="3620944" y="5450720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35"/>
          <p:cNvSpPr/>
          <p:nvPr/>
        </p:nvSpPr>
        <p:spPr>
          <a:xfrm flipH="1">
            <a:off x="4298466" y="524102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36"/>
          <p:cNvSpPr/>
          <p:nvPr/>
        </p:nvSpPr>
        <p:spPr>
          <a:xfrm flipH="1">
            <a:off x="4259318" y="52166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37"/>
          <p:cNvSpPr/>
          <p:nvPr/>
        </p:nvSpPr>
        <p:spPr>
          <a:xfrm flipH="1">
            <a:off x="4236062" y="52507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38"/>
          <p:cNvSpPr/>
          <p:nvPr/>
        </p:nvSpPr>
        <p:spPr>
          <a:xfrm flipH="1">
            <a:off x="4191101" y="522785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39"/>
          <p:cNvSpPr/>
          <p:nvPr/>
        </p:nvSpPr>
        <p:spPr>
          <a:xfrm flipH="1">
            <a:off x="4335288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40"/>
          <p:cNvSpPr/>
          <p:nvPr/>
        </p:nvSpPr>
        <p:spPr>
          <a:xfrm flipH="1">
            <a:off x="4158543" y="5241417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1"/>
          <p:cNvSpPr/>
          <p:nvPr/>
        </p:nvSpPr>
        <p:spPr>
          <a:xfrm flipH="1">
            <a:off x="4112031" y="523250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42"/>
          <p:cNvSpPr/>
          <p:nvPr/>
        </p:nvSpPr>
        <p:spPr>
          <a:xfrm flipH="1">
            <a:off x="4070946" y="5250719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43"/>
          <p:cNvSpPr/>
          <p:nvPr/>
        </p:nvSpPr>
        <p:spPr>
          <a:xfrm flipV="1">
            <a:off x="3778309" y="541467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44"/>
          <p:cNvSpPr/>
          <p:nvPr/>
        </p:nvSpPr>
        <p:spPr>
          <a:xfrm flipV="1">
            <a:off x="3817456" y="5439091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45"/>
          <p:cNvSpPr/>
          <p:nvPr/>
        </p:nvSpPr>
        <p:spPr>
          <a:xfrm flipV="1">
            <a:off x="3840712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146"/>
          <p:cNvSpPr/>
          <p:nvPr/>
        </p:nvSpPr>
        <p:spPr>
          <a:xfrm flipV="1">
            <a:off x="3885673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47"/>
          <p:cNvSpPr/>
          <p:nvPr/>
        </p:nvSpPr>
        <p:spPr>
          <a:xfrm flipV="1">
            <a:off x="3741487" y="5409634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48"/>
          <p:cNvSpPr/>
          <p:nvPr/>
        </p:nvSpPr>
        <p:spPr>
          <a:xfrm flipV="1">
            <a:off x="3918232" y="541506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49"/>
          <p:cNvSpPr/>
          <p:nvPr/>
        </p:nvSpPr>
        <p:spPr>
          <a:xfrm flipV="1">
            <a:off x="3964744" y="5437541"/>
            <a:ext cx="19768" cy="2131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50"/>
          <p:cNvSpPr/>
          <p:nvPr/>
        </p:nvSpPr>
        <p:spPr>
          <a:xfrm flipV="1">
            <a:off x="4001953" y="5396068"/>
            <a:ext cx="20155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151"/>
          <p:cNvSpPr/>
          <p:nvPr/>
        </p:nvSpPr>
        <p:spPr>
          <a:xfrm flipV="1">
            <a:off x="3336834" y="52255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152"/>
          <p:cNvSpPr/>
          <p:nvPr/>
        </p:nvSpPr>
        <p:spPr>
          <a:xfrm flipV="1">
            <a:off x="3381796" y="52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153"/>
          <p:cNvSpPr/>
          <p:nvPr/>
        </p:nvSpPr>
        <p:spPr>
          <a:xfrm flipV="1">
            <a:off x="3414354" y="5221261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154"/>
          <p:cNvSpPr/>
          <p:nvPr/>
        </p:nvSpPr>
        <p:spPr>
          <a:xfrm flipV="1">
            <a:off x="3460866" y="5220874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155"/>
          <p:cNvSpPr/>
          <p:nvPr/>
        </p:nvSpPr>
        <p:spPr>
          <a:xfrm flipV="1">
            <a:off x="3502727" y="5211184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56"/>
          <p:cNvSpPr/>
          <p:nvPr/>
        </p:nvSpPr>
        <p:spPr>
          <a:xfrm flipV="1">
            <a:off x="3708541" y="543366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57"/>
          <p:cNvSpPr/>
          <p:nvPr/>
        </p:nvSpPr>
        <p:spPr>
          <a:xfrm flipH="1">
            <a:off x="4031410" y="5270099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58"/>
          <p:cNvSpPr/>
          <p:nvPr/>
        </p:nvSpPr>
        <p:spPr>
          <a:xfrm flipH="1">
            <a:off x="4014356" y="5335215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159"/>
          <p:cNvSpPr/>
          <p:nvPr/>
        </p:nvSpPr>
        <p:spPr>
          <a:xfrm flipV="1">
            <a:off x="3671332" y="543366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160"/>
          <p:cNvSpPr/>
          <p:nvPr/>
        </p:nvSpPr>
        <p:spPr>
          <a:xfrm flipV="1">
            <a:off x="3642262" y="5408471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161"/>
          <p:cNvSpPr/>
          <p:nvPr/>
        </p:nvSpPr>
        <p:spPr>
          <a:xfrm flipV="1">
            <a:off x="3525595" y="527940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62"/>
          <p:cNvSpPr/>
          <p:nvPr/>
        </p:nvSpPr>
        <p:spPr>
          <a:xfrm flipV="1">
            <a:off x="3551951" y="532320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163"/>
          <p:cNvSpPr/>
          <p:nvPr/>
        </p:nvSpPr>
        <p:spPr>
          <a:xfrm flipV="1">
            <a:off x="3579858" y="536622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164"/>
          <p:cNvSpPr/>
          <p:nvPr/>
        </p:nvSpPr>
        <p:spPr>
          <a:xfrm flipV="1">
            <a:off x="3600013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165"/>
          <p:cNvSpPr/>
          <p:nvPr/>
        </p:nvSpPr>
        <p:spPr>
          <a:xfrm>
            <a:off x="7309330" y="4425522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166"/>
          <p:cNvSpPr/>
          <p:nvPr/>
        </p:nvSpPr>
        <p:spPr>
          <a:xfrm rot="3300000">
            <a:off x="7164368" y="4392964"/>
            <a:ext cx="491862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167"/>
          <p:cNvSpPr/>
          <p:nvPr/>
        </p:nvSpPr>
        <p:spPr>
          <a:xfrm>
            <a:off x="7499253" y="4668159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7" name="Picture 206"/>
          <p:cNvPicPr/>
          <p:nvPr/>
        </p:nvPicPr>
        <p:blipFill>
          <a:blip r:embed="rId3"/>
          <a:stretch/>
        </p:blipFill>
        <p:spPr>
          <a:xfrm>
            <a:off x="2279466" y="4957695"/>
            <a:ext cx="561242" cy="737987"/>
          </a:xfrm>
          <a:prstGeom prst="rect">
            <a:avLst/>
          </a:prstGeom>
          <a:ln>
            <a:noFill/>
          </a:ln>
        </p:spPr>
      </p:pic>
      <p:pic>
        <p:nvPicPr>
          <p:cNvPr id="208" name="Picture 207"/>
          <p:cNvPicPr/>
          <p:nvPr/>
        </p:nvPicPr>
        <p:blipFill>
          <a:blip r:embed="rId3"/>
          <a:stretch/>
        </p:blipFill>
        <p:spPr>
          <a:xfrm>
            <a:off x="5784518" y="4956532"/>
            <a:ext cx="561242" cy="738375"/>
          </a:xfrm>
          <a:prstGeom prst="rect">
            <a:avLst/>
          </a:prstGeom>
          <a:ln>
            <a:noFill/>
          </a:ln>
        </p:spPr>
      </p:pic>
      <p:sp>
        <p:nvSpPr>
          <p:cNvPr id="209" name="CustomShape 168"/>
          <p:cNvSpPr/>
          <p:nvPr/>
        </p:nvSpPr>
        <p:spPr>
          <a:xfrm>
            <a:off x="7146539" y="831710"/>
            <a:ext cx="2658150" cy="2559312"/>
          </a:xfrm>
          <a:custGeom>
            <a:avLst/>
            <a:gdLst/>
            <a:ahLst/>
            <a:cxnLst/>
            <a:rect l="0" t="0" r="r" b="b"/>
            <a:pathLst>
              <a:path w="6860" h="6605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3"/>
                </a:lnTo>
                <a:cubicBezTo>
                  <a:pt x="0" y="6053"/>
                  <a:pt x="550" y="6604"/>
                  <a:pt x="1100" y="6604"/>
                </a:cubicBezTo>
                <a:lnTo>
                  <a:pt x="5758" y="6604"/>
                </a:lnTo>
                <a:cubicBezTo>
                  <a:pt x="6308" y="6604"/>
                  <a:pt x="6859" y="6053"/>
                  <a:pt x="6859" y="5503"/>
                </a:cubicBezTo>
                <a:lnTo>
                  <a:pt x="6859" y="1100"/>
                </a:lnTo>
                <a:cubicBezTo>
                  <a:pt x="6859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TextShape 169"/>
          <p:cNvSpPr txBox="1"/>
          <p:nvPr/>
        </p:nvSpPr>
        <p:spPr>
          <a:xfrm>
            <a:off x="7507781" y="895276"/>
            <a:ext cx="2006209" cy="1010857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Microlensing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171"/>
          <p:cNvSpPr/>
          <p:nvPr/>
        </p:nvSpPr>
        <p:spPr>
          <a:xfrm>
            <a:off x="7146151" y="1359619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72"/>
          <p:cNvSpPr/>
          <p:nvPr/>
        </p:nvSpPr>
        <p:spPr>
          <a:xfrm>
            <a:off x="8589955" y="1811946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73"/>
          <p:cNvSpPr/>
          <p:nvPr/>
        </p:nvSpPr>
        <p:spPr>
          <a:xfrm rot="3300000">
            <a:off x="8444993" y="1779388"/>
            <a:ext cx="492250" cy="296900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74"/>
          <p:cNvSpPr/>
          <p:nvPr/>
        </p:nvSpPr>
        <p:spPr>
          <a:xfrm>
            <a:off x="8700033" y="2054583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75"/>
          <p:cNvSpPr/>
          <p:nvPr/>
        </p:nvSpPr>
        <p:spPr>
          <a:xfrm>
            <a:off x="8584529" y="2299157"/>
            <a:ext cx="1181400" cy="4926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76"/>
          <p:cNvSpPr/>
          <p:nvPr/>
        </p:nvSpPr>
        <p:spPr>
          <a:xfrm flipV="1">
            <a:off x="8644219" y="271350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7"/>
          <p:cNvSpPr/>
          <p:nvPr/>
        </p:nvSpPr>
        <p:spPr>
          <a:xfrm flipV="1">
            <a:off x="8683366" y="273791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178"/>
          <p:cNvSpPr/>
          <p:nvPr/>
        </p:nvSpPr>
        <p:spPr>
          <a:xfrm flipV="1">
            <a:off x="8706622" y="27038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79"/>
          <p:cNvSpPr/>
          <p:nvPr/>
        </p:nvSpPr>
        <p:spPr>
          <a:xfrm flipV="1">
            <a:off x="8751583" y="2727454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180"/>
          <p:cNvSpPr/>
          <p:nvPr/>
        </p:nvSpPr>
        <p:spPr>
          <a:xfrm flipV="1">
            <a:off x="8607397" y="27084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181"/>
          <p:cNvSpPr/>
          <p:nvPr/>
        </p:nvSpPr>
        <p:spPr>
          <a:xfrm flipV="1">
            <a:off x="8784142" y="2713888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82"/>
          <p:cNvSpPr/>
          <p:nvPr/>
        </p:nvSpPr>
        <p:spPr>
          <a:xfrm flipV="1">
            <a:off x="8831041" y="2722802"/>
            <a:ext cx="19380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183"/>
          <p:cNvSpPr/>
          <p:nvPr/>
        </p:nvSpPr>
        <p:spPr>
          <a:xfrm flipV="1">
            <a:off x="8872514" y="27038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84"/>
          <p:cNvSpPr/>
          <p:nvPr/>
        </p:nvSpPr>
        <p:spPr>
          <a:xfrm flipH="1">
            <a:off x="9162825" y="241117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185"/>
          <p:cNvSpPr/>
          <p:nvPr/>
        </p:nvSpPr>
        <p:spPr>
          <a:xfrm flipH="1">
            <a:off x="9125616" y="2401095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186"/>
          <p:cNvSpPr/>
          <p:nvPr/>
        </p:nvSpPr>
        <p:spPr>
          <a:xfrm flipH="1">
            <a:off x="9095771" y="243520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187"/>
          <p:cNvSpPr/>
          <p:nvPr/>
        </p:nvSpPr>
        <p:spPr>
          <a:xfrm flipH="1">
            <a:off x="9053910" y="249063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188"/>
          <p:cNvSpPr/>
          <p:nvPr/>
        </p:nvSpPr>
        <p:spPr>
          <a:xfrm flipH="1">
            <a:off x="9193446" y="244877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189"/>
          <p:cNvSpPr/>
          <p:nvPr/>
        </p:nvSpPr>
        <p:spPr>
          <a:xfrm flipH="1">
            <a:off x="9024453" y="2540244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190"/>
          <p:cNvSpPr/>
          <p:nvPr/>
        </p:nvSpPr>
        <p:spPr>
          <a:xfrm flipH="1">
            <a:off x="9002747" y="2569701"/>
            <a:ext cx="19768" cy="2209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191"/>
          <p:cNvSpPr/>
          <p:nvPr/>
        </p:nvSpPr>
        <p:spPr>
          <a:xfrm flipH="1">
            <a:off x="8973678" y="2613112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92"/>
          <p:cNvSpPr/>
          <p:nvPr/>
        </p:nvSpPr>
        <p:spPr>
          <a:xfrm flipH="1">
            <a:off x="9656626" y="27452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193"/>
          <p:cNvSpPr/>
          <p:nvPr/>
        </p:nvSpPr>
        <p:spPr>
          <a:xfrm flipH="1">
            <a:off x="9605850" y="272977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94"/>
          <p:cNvSpPr/>
          <p:nvPr/>
        </p:nvSpPr>
        <p:spPr>
          <a:xfrm flipH="1">
            <a:off x="9560889" y="2720477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195"/>
          <p:cNvSpPr/>
          <p:nvPr/>
        </p:nvSpPr>
        <p:spPr>
          <a:xfrm flipH="1">
            <a:off x="9705075" y="2750322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196"/>
          <p:cNvSpPr/>
          <p:nvPr/>
        </p:nvSpPr>
        <p:spPr>
          <a:xfrm flipH="1">
            <a:off x="9528331" y="2734043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97"/>
          <p:cNvSpPr/>
          <p:nvPr/>
        </p:nvSpPr>
        <p:spPr>
          <a:xfrm flipH="1">
            <a:off x="9481819" y="2747996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98"/>
          <p:cNvSpPr/>
          <p:nvPr/>
        </p:nvSpPr>
        <p:spPr>
          <a:xfrm flipH="1">
            <a:off x="9440346" y="2743345"/>
            <a:ext cx="20155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99"/>
          <p:cNvSpPr/>
          <p:nvPr/>
        </p:nvSpPr>
        <p:spPr>
          <a:xfrm flipH="1">
            <a:off x="9227942" y="250884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00"/>
          <p:cNvSpPr/>
          <p:nvPr/>
        </p:nvSpPr>
        <p:spPr>
          <a:xfrm flipV="1">
            <a:off x="8911274" y="2685205"/>
            <a:ext cx="19768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201"/>
          <p:cNvSpPr/>
          <p:nvPr/>
        </p:nvSpPr>
        <p:spPr>
          <a:xfrm flipV="1">
            <a:off x="8950422" y="2651097"/>
            <a:ext cx="19380" cy="2015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202"/>
          <p:cNvSpPr/>
          <p:nvPr/>
        </p:nvSpPr>
        <p:spPr>
          <a:xfrm flipH="1">
            <a:off x="9257399" y="256039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03"/>
          <p:cNvSpPr/>
          <p:nvPr/>
        </p:nvSpPr>
        <p:spPr>
          <a:xfrm flipH="1">
            <a:off x="9286857" y="2585205"/>
            <a:ext cx="19768" cy="193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204"/>
          <p:cNvSpPr/>
          <p:nvPr/>
        </p:nvSpPr>
        <p:spPr>
          <a:xfrm flipH="1">
            <a:off x="9360500" y="265884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205"/>
          <p:cNvSpPr/>
          <p:nvPr/>
        </p:nvSpPr>
        <p:spPr>
          <a:xfrm flipH="1">
            <a:off x="9346934" y="26061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06"/>
          <p:cNvSpPr/>
          <p:nvPr/>
        </p:nvSpPr>
        <p:spPr>
          <a:xfrm flipH="1">
            <a:off x="9333756" y="255729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07"/>
          <p:cNvSpPr/>
          <p:nvPr/>
        </p:nvSpPr>
        <p:spPr>
          <a:xfrm flipH="1">
            <a:off x="9312438" y="258171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208"/>
          <p:cNvSpPr/>
          <p:nvPr/>
        </p:nvSpPr>
        <p:spPr>
          <a:xfrm flipH="1">
            <a:off x="9383369" y="269256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09"/>
          <p:cNvSpPr/>
          <p:nvPr/>
        </p:nvSpPr>
        <p:spPr>
          <a:xfrm flipH="1">
            <a:off x="9411663" y="272047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Freeform 210"/>
          <p:cNvSpPr/>
          <p:nvPr/>
        </p:nvSpPr>
        <p:spPr>
          <a:xfrm>
            <a:off x="8584529" y="2411173"/>
            <a:ext cx="1181787" cy="368218"/>
          </a:xfrm>
          <a:custGeom>
            <a:avLst/>
            <a:gdLst/>
            <a:ahLst/>
            <a:cxnLst/>
            <a:rect l="0" t="0" r="r" b="b"/>
            <a:pathLst>
              <a:path w="3049" h="950">
                <a:moveTo>
                  <a:pt x="0" y="859"/>
                </a:moveTo>
                <a:cubicBezTo>
                  <a:pt x="566" y="871"/>
                  <a:pt x="743" y="847"/>
                  <a:pt x="743" y="847"/>
                </a:cubicBezTo>
                <a:lnTo>
                  <a:pt x="843" y="798"/>
                </a:lnTo>
                <a:lnTo>
                  <a:pt x="994" y="659"/>
                </a:lnTo>
                <a:lnTo>
                  <a:pt x="1171" y="410"/>
                </a:lnTo>
                <a:lnTo>
                  <a:pt x="1303" y="206"/>
                </a:lnTo>
                <a:lnTo>
                  <a:pt x="1436" y="24"/>
                </a:lnTo>
                <a:lnTo>
                  <a:pt x="1487" y="0"/>
                </a:lnTo>
                <a:lnTo>
                  <a:pt x="1533" y="0"/>
                </a:lnTo>
                <a:lnTo>
                  <a:pt x="1612" y="148"/>
                </a:lnTo>
                <a:lnTo>
                  <a:pt x="1752" y="303"/>
                </a:lnTo>
                <a:lnTo>
                  <a:pt x="1828" y="436"/>
                </a:lnTo>
                <a:lnTo>
                  <a:pt x="1919" y="494"/>
                </a:lnTo>
                <a:lnTo>
                  <a:pt x="1976" y="363"/>
                </a:lnTo>
                <a:lnTo>
                  <a:pt x="2017" y="494"/>
                </a:lnTo>
                <a:lnTo>
                  <a:pt x="2043" y="690"/>
                </a:lnTo>
                <a:lnTo>
                  <a:pt x="2153" y="777"/>
                </a:lnTo>
                <a:cubicBezTo>
                  <a:pt x="2153" y="777"/>
                  <a:pt x="2248" y="850"/>
                  <a:pt x="2226" y="849"/>
                </a:cubicBezTo>
                <a:cubicBezTo>
                  <a:pt x="2204" y="850"/>
                  <a:pt x="2407" y="869"/>
                  <a:pt x="2407" y="869"/>
                </a:cubicBezTo>
                <a:lnTo>
                  <a:pt x="2676" y="873"/>
                </a:lnTo>
                <a:lnTo>
                  <a:pt x="3048" y="949"/>
                </a:lnTo>
              </a:path>
            </a:pathLst>
          </a:custGeom>
          <a:ln>
            <a:solidFill>
              <a:srgbClr val="666666"/>
            </a:solidFill>
          </a:ln>
        </p:spPr>
      </p:sp>
      <p:sp>
        <p:nvSpPr>
          <p:cNvPr id="252" name="CustomShape 211"/>
          <p:cNvSpPr/>
          <p:nvPr/>
        </p:nvSpPr>
        <p:spPr>
          <a:xfrm>
            <a:off x="9443059" y="1385976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212"/>
          <p:cNvSpPr/>
          <p:nvPr/>
        </p:nvSpPr>
        <p:spPr>
          <a:xfrm flipH="1">
            <a:off x="8562823" y="1498767"/>
            <a:ext cx="880236" cy="196900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Line 213"/>
          <p:cNvSpPr/>
          <p:nvPr/>
        </p:nvSpPr>
        <p:spPr>
          <a:xfrm flipH="1">
            <a:off x="8010495" y="1695667"/>
            <a:ext cx="552328" cy="496901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Line 214"/>
          <p:cNvSpPr/>
          <p:nvPr/>
        </p:nvSpPr>
        <p:spPr>
          <a:xfrm flipH="1">
            <a:off x="8889956" y="1597217"/>
            <a:ext cx="657367" cy="582173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Line 215"/>
          <p:cNvSpPr/>
          <p:nvPr/>
        </p:nvSpPr>
        <p:spPr>
          <a:xfrm flipV="1">
            <a:off x="8010495" y="2179390"/>
            <a:ext cx="879461" cy="51938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7" name="Picture 256"/>
          <p:cNvPicPr/>
          <p:nvPr/>
        </p:nvPicPr>
        <p:blipFill>
          <a:blip r:embed="rId3"/>
          <a:stretch/>
        </p:blipFill>
        <p:spPr>
          <a:xfrm>
            <a:off x="7449641" y="2147607"/>
            <a:ext cx="561242" cy="738762"/>
          </a:xfrm>
          <a:prstGeom prst="rect">
            <a:avLst/>
          </a:prstGeom>
          <a:ln>
            <a:noFill/>
          </a:ln>
        </p:spPr>
      </p:pic>
      <p:sp>
        <p:nvSpPr>
          <p:cNvPr id="258" name="CustomShape 216"/>
          <p:cNvSpPr/>
          <p:nvPr/>
        </p:nvSpPr>
        <p:spPr>
          <a:xfrm>
            <a:off x="3722882" y="830547"/>
            <a:ext cx="2658150" cy="2559312"/>
          </a:xfrm>
          <a:custGeom>
            <a:avLst/>
            <a:gdLst/>
            <a:ahLst/>
            <a:cxnLst/>
            <a:rect l="0" t="0" r="r" b="b"/>
            <a:pathLst>
              <a:path w="6860" h="6605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3"/>
                </a:lnTo>
                <a:cubicBezTo>
                  <a:pt x="0" y="6053"/>
                  <a:pt x="550" y="6604"/>
                  <a:pt x="1100" y="6604"/>
                </a:cubicBezTo>
                <a:lnTo>
                  <a:pt x="5758" y="6604"/>
                </a:lnTo>
                <a:cubicBezTo>
                  <a:pt x="6308" y="6604"/>
                  <a:pt x="6859" y="6053"/>
                  <a:pt x="6859" y="5503"/>
                </a:cubicBezTo>
                <a:lnTo>
                  <a:pt x="6859" y="1100"/>
                </a:lnTo>
                <a:cubicBezTo>
                  <a:pt x="6859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TextShape 217"/>
          <p:cNvSpPr txBox="1"/>
          <p:nvPr/>
        </p:nvSpPr>
        <p:spPr>
          <a:xfrm>
            <a:off x="3799627" y="894113"/>
            <a:ext cx="2517839" cy="1010857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Radial velocities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19"/>
          <p:cNvSpPr/>
          <p:nvPr/>
        </p:nvSpPr>
        <p:spPr>
          <a:xfrm>
            <a:off x="3722882" y="1360006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20"/>
          <p:cNvSpPr/>
          <p:nvPr/>
        </p:nvSpPr>
        <p:spPr>
          <a:xfrm>
            <a:off x="5767851" y="1695279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21"/>
          <p:cNvSpPr/>
          <p:nvPr/>
        </p:nvSpPr>
        <p:spPr>
          <a:xfrm rot="3300000">
            <a:off x="5622890" y="1662721"/>
            <a:ext cx="491862" cy="296900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22"/>
          <p:cNvSpPr/>
          <p:nvPr/>
        </p:nvSpPr>
        <p:spPr>
          <a:xfrm>
            <a:off x="5686455" y="1550317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223"/>
          <p:cNvSpPr/>
          <p:nvPr/>
        </p:nvSpPr>
        <p:spPr>
          <a:xfrm>
            <a:off x="5957774" y="1937916"/>
            <a:ext cx="118218" cy="118605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Line 224"/>
          <p:cNvSpPr/>
          <p:nvPr/>
        </p:nvSpPr>
        <p:spPr>
          <a:xfrm flipV="1">
            <a:off x="5809712" y="1498379"/>
            <a:ext cx="116280" cy="5193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Line 225"/>
          <p:cNvSpPr/>
          <p:nvPr/>
        </p:nvSpPr>
        <p:spPr>
          <a:xfrm flipH="1">
            <a:off x="5818239" y="2045280"/>
            <a:ext cx="116280" cy="5193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8" name="Picture 267"/>
          <p:cNvPicPr/>
          <p:nvPr/>
        </p:nvPicPr>
        <p:blipFill>
          <a:blip r:embed="rId3"/>
          <a:stretch/>
        </p:blipFill>
        <p:spPr>
          <a:xfrm>
            <a:off x="4017070" y="2146444"/>
            <a:ext cx="561242" cy="738762"/>
          </a:xfrm>
          <a:prstGeom prst="rect">
            <a:avLst/>
          </a:prstGeom>
          <a:ln>
            <a:noFill/>
          </a:ln>
        </p:spPr>
      </p:pic>
      <p:pic>
        <p:nvPicPr>
          <p:cNvPr id="269" name="Picture 268"/>
          <p:cNvPicPr/>
          <p:nvPr/>
        </p:nvPicPr>
        <p:blipFill>
          <a:blip r:embed="rId4"/>
          <a:stretch/>
        </p:blipFill>
        <p:spPr>
          <a:xfrm rot="20492400">
            <a:off x="4700405" y="2046831"/>
            <a:ext cx="1034500" cy="151163"/>
          </a:xfrm>
          <a:prstGeom prst="rect">
            <a:avLst/>
          </a:prstGeom>
          <a:ln>
            <a:noFill/>
          </a:ln>
        </p:spPr>
      </p:pic>
      <p:pic>
        <p:nvPicPr>
          <p:cNvPr id="270" name="Picture 269"/>
          <p:cNvPicPr/>
          <p:nvPr/>
        </p:nvPicPr>
        <p:blipFill>
          <a:blip r:embed="rId5"/>
          <a:stretch/>
        </p:blipFill>
        <p:spPr>
          <a:xfrm rot="20305800">
            <a:off x="4629475" y="1878225"/>
            <a:ext cx="957368" cy="161241"/>
          </a:xfrm>
          <a:prstGeom prst="rect">
            <a:avLst/>
          </a:prstGeom>
          <a:ln>
            <a:noFill/>
          </a:ln>
        </p:spPr>
      </p:pic>
      <p:sp>
        <p:nvSpPr>
          <p:cNvPr id="271" name="Line 226"/>
          <p:cNvSpPr/>
          <p:nvPr/>
        </p:nvSpPr>
        <p:spPr>
          <a:xfrm flipV="1">
            <a:off x="5964364" y="1775899"/>
            <a:ext cx="88372" cy="3488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Line 227"/>
          <p:cNvSpPr/>
          <p:nvPr/>
        </p:nvSpPr>
        <p:spPr>
          <a:xfrm flipH="1">
            <a:off x="5669014" y="1797605"/>
            <a:ext cx="88372" cy="3488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Text Box 2"/>
          <p:cNvSpPr txBox="1">
            <a:spLocks noChangeArrowheads="1"/>
          </p:cNvSpPr>
          <p:nvPr/>
        </p:nvSpPr>
        <p:spPr bwMode="auto">
          <a:xfrm>
            <a:off x="0" y="7134225"/>
            <a:ext cx="100774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r">
              <a:lnSpc>
                <a:spcPct val="116000"/>
              </a:lnSpc>
            </a:pP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Slide by A. </a:t>
            </a:r>
            <a:r>
              <a:rPr lang="en-US" sz="1400" dirty="0" err="1" smtClean="0">
                <a:solidFill>
                  <a:schemeClr val="tx1"/>
                </a:solidFill>
                <a:latin typeface="Helvetica"/>
                <a:cs typeface="Helvetica"/>
              </a:rPr>
              <a:t>Richert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" y="5519623"/>
            <a:ext cx="2043315" cy="2043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38" y="5519623"/>
            <a:ext cx="2090176" cy="20809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16" y="5587666"/>
            <a:ext cx="2040876" cy="1979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98" y="5596138"/>
            <a:ext cx="2022851" cy="1966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93" y="5579162"/>
            <a:ext cx="2135789" cy="19962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" y="3681760"/>
            <a:ext cx="2103208" cy="2033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4" y="3648546"/>
            <a:ext cx="2041856" cy="2053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21" y="3718701"/>
            <a:ext cx="2038171" cy="1996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42" y="3651632"/>
            <a:ext cx="2043908" cy="2072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50" y="3681760"/>
            <a:ext cx="2031887" cy="202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" y="1783027"/>
            <a:ext cx="2037073" cy="2033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38" y="1791797"/>
            <a:ext cx="2129372" cy="2024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08" y="1783027"/>
            <a:ext cx="2064986" cy="2033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89" y="1783026"/>
            <a:ext cx="2070643" cy="2033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63" y="1779039"/>
            <a:ext cx="2088309" cy="20992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2950"/>
            <a:ext cx="2029838" cy="197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38" y="-102950"/>
            <a:ext cx="2129372" cy="1975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9" y="-94180"/>
            <a:ext cx="2036485" cy="196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48" y="-94180"/>
            <a:ext cx="2029938" cy="1966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86" y="-94180"/>
            <a:ext cx="2018710" cy="19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Screen Shot 2017-04-23 at 9.13.18 PM.png" descr="Screen Shot 2017-04-23 at 9.13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4504" y="922463"/>
            <a:ext cx="3073604" cy="305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Screen Shot 2017-04-23 at 9.13.44 PM.png" descr="Screen Shot 2017-04-23 at 9.13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6054" y="4058292"/>
            <a:ext cx="3111312" cy="3149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Screen Shot 2017-04-23 at 9.13.25 PM.png" descr="Screen Shot 2017-04-23 at 9.13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6275" y="4058292"/>
            <a:ext cx="3125210" cy="313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Screen Shot 2017-04-23 at 9.13.03 PM.png" descr="Screen Shot 2017-04-23 at 9.13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4135" y="810786"/>
            <a:ext cx="3111312" cy="3149255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ALMA Partnership+15, Andrews, Ricci+16, Isella, Ricci+16, Cieza+16, Fedele+17"/>
          <p:cNvSpPr txBox="1"/>
          <p:nvPr/>
        </p:nvSpPr>
        <p:spPr>
          <a:xfrm>
            <a:off x="2115129" y="7176382"/>
            <a:ext cx="7218961" cy="32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386" rIns="50386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sz="1600" dirty="0"/>
              <a:t>ALMA Partnership+</a:t>
            </a:r>
            <a:r>
              <a:rPr lang="en-US" sz="1600" dirty="0"/>
              <a:t> </a:t>
            </a:r>
            <a:r>
              <a:rPr sz="1600" dirty="0">
                <a:latin typeface="+mn-lt"/>
              </a:rPr>
              <a:t>15</a:t>
            </a:r>
            <a:r>
              <a:rPr sz="1600" dirty="0"/>
              <a:t>, Andrews, Ricci+</a:t>
            </a:r>
            <a:r>
              <a:rPr lang="en-US" sz="1600" dirty="0"/>
              <a:t> </a:t>
            </a:r>
            <a:r>
              <a:rPr sz="1600" dirty="0">
                <a:latin typeface="+mn-lt"/>
              </a:rPr>
              <a:t>16</a:t>
            </a:r>
            <a:r>
              <a:rPr sz="1600" dirty="0"/>
              <a:t>, Isella, Ricci+</a:t>
            </a:r>
            <a:r>
              <a:rPr lang="en-US" sz="1600" dirty="0"/>
              <a:t> </a:t>
            </a:r>
            <a:r>
              <a:rPr sz="1600" dirty="0">
                <a:latin typeface="+mn-lt"/>
              </a:rPr>
              <a:t>16</a:t>
            </a:r>
            <a:r>
              <a:rPr sz="1600" dirty="0"/>
              <a:t>, Cieza+</a:t>
            </a:r>
            <a:r>
              <a:rPr lang="en-US" sz="1600" dirty="0"/>
              <a:t> </a:t>
            </a:r>
            <a:r>
              <a:rPr sz="1600" dirty="0">
                <a:latin typeface="+mn-lt"/>
              </a:rPr>
              <a:t>16</a:t>
            </a:r>
            <a:r>
              <a:rPr sz="1600" dirty="0"/>
              <a:t>, Fedele+</a:t>
            </a:r>
            <a:r>
              <a:rPr lang="en-US" sz="1600" dirty="0"/>
              <a:t> </a:t>
            </a:r>
            <a:r>
              <a:rPr sz="1600" dirty="0">
                <a:latin typeface="+mn-lt"/>
              </a:rPr>
              <a:t>17</a:t>
            </a:r>
          </a:p>
        </p:txBody>
      </p:sp>
      <p:sp>
        <p:nvSpPr>
          <p:cNvPr id="578" name="Rings and gaps"/>
          <p:cNvSpPr txBox="1"/>
          <p:nvPr/>
        </p:nvSpPr>
        <p:spPr>
          <a:xfrm>
            <a:off x="262433" y="166980"/>
            <a:ext cx="9465106" cy="66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386" rIns="50386">
            <a:spAutoFit/>
          </a:bodyPr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sz="3968" dirty="0"/>
              <a:t>Rings and gaps</a:t>
            </a:r>
          </a:p>
        </p:txBody>
      </p:sp>
      <p:sp>
        <p:nvSpPr>
          <p:cNvPr id="579" name="HL Tau"/>
          <p:cNvSpPr txBox="1"/>
          <p:nvPr/>
        </p:nvSpPr>
        <p:spPr>
          <a:xfrm>
            <a:off x="325351" y="820627"/>
            <a:ext cx="1922693" cy="49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986" tIns="55986" rIns="55986" bIns="55986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2645"/>
              <a:t>HL Tau</a:t>
            </a:r>
          </a:p>
        </p:txBody>
      </p:sp>
      <p:sp>
        <p:nvSpPr>
          <p:cNvPr id="580" name="V883 Ori"/>
          <p:cNvSpPr txBox="1"/>
          <p:nvPr/>
        </p:nvSpPr>
        <p:spPr>
          <a:xfrm>
            <a:off x="5322087" y="4064414"/>
            <a:ext cx="1922693" cy="49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986" tIns="55986" rIns="55986" bIns="55986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2645" dirty="0"/>
              <a:t>V</a:t>
            </a:r>
            <a:r>
              <a:rPr sz="2425" dirty="0">
                <a:latin typeface="+mn-lt"/>
              </a:rPr>
              <a:t>883</a:t>
            </a:r>
            <a:r>
              <a:rPr sz="2645" dirty="0"/>
              <a:t> Ori</a:t>
            </a:r>
          </a:p>
        </p:txBody>
      </p:sp>
      <p:sp>
        <p:nvSpPr>
          <p:cNvPr id="581" name="TW Hya"/>
          <p:cNvSpPr txBox="1"/>
          <p:nvPr/>
        </p:nvSpPr>
        <p:spPr>
          <a:xfrm>
            <a:off x="3670505" y="820627"/>
            <a:ext cx="1922693" cy="49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986" tIns="55986" rIns="55986" bIns="55986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2645"/>
              <a:t>TW Hya</a:t>
            </a:r>
          </a:p>
        </p:txBody>
      </p:sp>
      <p:sp>
        <p:nvSpPr>
          <p:cNvPr id="582" name="HD 163296"/>
          <p:cNvSpPr txBox="1"/>
          <p:nvPr/>
        </p:nvSpPr>
        <p:spPr>
          <a:xfrm>
            <a:off x="1906951" y="4053810"/>
            <a:ext cx="1922693" cy="49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986" tIns="55986" rIns="55986" bIns="55986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2645" dirty="0"/>
              <a:t>HD </a:t>
            </a:r>
            <a:r>
              <a:rPr sz="2425" dirty="0">
                <a:latin typeface="+mn-lt"/>
              </a:rPr>
              <a:t>163296</a:t>
            </a:r>
          </a:p>
        </p:txBody>
      </p:sp>
      <p:pic>
        <p:nvPicPr>
          <p:cNvPr id="583" name="Screen Shot 2017-04-24 at 11.05.53 AM.png" descr="Screen Shot 2017-04-24 at 11.05.53 AM.png"/>
          <p:cNvPicPr>
            <a:picLocks noChangeAspect="1"/>
          </p:cNvPicPr>
          <p:nvPr/>
        </p:nvPicPr>
        <p:blipFill>
          <a:blip r:embed="rId6">
            <a:extLst/>
          </a:blip>
          <a:srcRect l="2874" r="6898"/>
          <a:stretch>
            <a:fillRect/>
          </a:stretch>
        </p:blipFill>
        <p:spPr>
          <a:xfrm>
            <a:off x="6859714" y="1400250"/>
            <a:ext cx="3025445" cy="2587060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HD 169142"/>
          <p:cNvSpPr txBox="1"/>
          <p:nvPr/>
        </p:nvSpPr>
        <p:spPr>
          <a:xfrm>
            <a:off x="6917683" y="933365"/>
            <a:ext cx="1922693" cy="49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5986" tIns="55986" rIns="55986" bIns="55986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2645" dirty="0"/>
              <a:t>HD </a:t>
            </a:r>
            <a:r>
              <a:rPr sz="2425" dirty="0">
                <a:latin typeface="+mn-lt"/>
              </a:rPr>
              <a:t>169142</a:t>
            </a:r>
          </a:p>
        </p:txBody>
      </p:sp>
    </p:spTree>
    <p:extLst>
      <p:ext uri="{BB962C8B-B14F-4D97-AF65-F5344CB8AC3E}">
        <p14:creationId xmlns:p14="http://schemas.microsoft.com/office/powerpoint/2010/main" val="13360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57200" y="342900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Oph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IRS 48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 descr="130607_8a68d_cometes-fabrique_sn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00225"/>
            <a:ext cx="5828126" cy="3276600"/>
          </a:xfrm>
          <a:prstGeom prst="rect">
            <a:avLst/>
          </a:prstGeom>
        </p:spPr>
      </p:pic>
      <p:pic>
        <p:nvPicPr>
          <p:cNvPr id="4" name="Picture 3" descr="Title-vanderMar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952625"/>
            <a:ext cx="3837373" cy="29718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42925" y="5762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 der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Marel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2013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 huge vortex observed with ALMA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26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61925" y="389379"/>
            <a:ext cx="7769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2000" b="1" i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2000" b="1" i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Oph</a:t>
            </a:r>
            <a:r>
              <a:rPr lang="en-US" sz="2000" b="1" i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IRS 48 “comet formation factory”</a:t>
            </a:r>
            <a:endParaRPr lang="en-US" sz="2000" b="1" i="1" u="sng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 descr="vanderMarel-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0"/>
            <a:ext cx="3364783" cy="7562850"/>
          </a:xfrm>
          <a:prstGeom prst="rect">
            <a:avLst/>
          </a:prstGeom>
        </p:spPr>
      </p:pic>
      <p:pic>
        <p:nvPicPr>
          <p:cNvPr id="7" name="Picture 6" descr="vanderMarel-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495425"/>
            <a:ext cx="5459901" cy="5139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62572" y="1551462"/>
            <a:ext cx="1236236" cy="782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asymmetric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mm dust</a:t>
            </a:r>
          </a:p>
          <a:p>
            <a:pPr algn="ctr"/>
            <a:r>
              <a:rPr lang="en-US" sz="1600" dirty="0">
                <a:latin typeface="Helvetica"/>
                <a:cs typeface="Helvetica"/>
              </a:rPr>
              <a:t>a</a:t>
            </a:r>
            <a:r>
              <a:rPr lang="en-US" sz="1600" dirty="0" smtClean="0">
                <a:latin typeface="Helvetica"/>
                <a:cs typeface="Helvetica"/>
              </a:rPr>
              <a:t>t 63 AU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1995" y="3724459"/>
            <a:ext cx="1390901" cy="437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Gas detection:</a:t>
            </a:r>
          </a:p>
          <a:p>
            <a:pPr algn="ctr"/>
            <a:r>
              <a:rPr lang="en-US" sz="1200" dirty="0" err="1" smtClean="0">
                <a:latin typeface="Helvetica"/>
                <a:cs typeface="Helvetica"/>
              </a:rPr>
              <a:t>Keplerian</a:t>
            </a:r>
            <a:r>
              <a:rPr lang="en-US" sz="1200" dirty="0" smtClean="0">
                <a:latin typeface="Helvetica"/>
                <a:cs typeface="Helvetica"/>
              </a:rPr>
              <a:t> rotation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1351" y="5705659"/>
            <a:ext cx="1279542" cy="437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Micron-sized</a:t>
            </a:r>
          </a:p>
          <a:p>
            <a:pPr algn="ctr"/>
            <a:r>
              <a:rPr lang="en-US" sz="1200" dirty="0" smtClean="0">
                <a:latin typeface="Helvetica"/>
                <a:cs typeface="Helvetica"/>
              </a:rPr>
              <a:t>dust follows gas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90525" y="68294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>
                <a:latin typeface="Helvetica"/>
                <a:cs typeface="Helvetica"/>
              </a:rPr>
              <a:t>v</a:t>
            </a:r>
            <a:r>
              <a:rPr lang="en-US" sz="1000" dirty="0" smtClean="0">
                <a:latin typeface="Helvetica"/>
                <a:cs typeface="Helvetica"/>
              </a:rPr>
              <a:t>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2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9461500" cy="70866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457200" y="342899"/>
            <a:ext cx="9077325" cy="771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Asymmetries everywhere!</a:t>
            </a:r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87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7 at 4.2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8" y="1038224"/>
            <a:ext cx="6971952" cy="620774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38125" y="3324225"/>
            <a:ext cx="3124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 (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m)</a:t>
            </a:r>
          </a:p>
          <a:p>
            <a:pPr algn="ctr">
              <a:lnSpc>
                <a:spcPct val="116000"/>
              </a:lnSpc>
            </a:pPr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ALMA ( ~ mm)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VLA (cm-m)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SPHERE-ALMA-VLA overlay of MWC 758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5058" y="7224187"/>
            <a:ext cx="1519016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Marino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4582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57200" y="342899"/>
            <a:ext cx="9077325" cy="771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MWC 758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1343025"/>
            <a:ext cx="5270500" cy="5803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60612" y="1190624"/>
            <a:ext cx="5270500" cy="2286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8551" y="7211262"/>
            <a:ext cx="1412566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Dong et al. (2018)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5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27" y="4554855"/>
            <a:ext cx="3136798" cy="2884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114425"/>
            <a:ext cx="3342021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346325"/>
            <a:ext cx="4140577" cy="37846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57200" y="342899"/>
            <a:ext cx="9077325" cy="771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Pebble trapping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72127" y="1114425"/>
            <a:ext cx="442398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48327" y="3514725"/>
            <a:ext cx="442398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5208" y="1114425"/>
            <a:ext cx="4719717" cy="28956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525" y="4543425"/>
            <a:ext cx="4719717" cy="2895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488061" y="2138362"/>
            <a:ext cx="126328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ALMA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(mm)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46531" y="5508625"/>
            <a:ext cx="126328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VLA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(cm-m)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5777781" y="1784668"/>
            <a:ext cx="3528144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Overlay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2756" y="7224187"/>
            <a:ext cx="1763624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Casassus</a:t>
            </a:r>
            <a:r>
              <a:rPr lang="en-US" sz="1200" dirty="0" smtClean="0">
                <a:latin typeface="Helvetica"/>
                <a:cs typeface="Helvetica"/>
              </a:rPr>
              <a:t>  et al. (2018)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10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Line 1"/>
          <p:cNvSpPr>
            <a:spLocks noChangeShapeType="1"/>
          </p:cNvSpPr>
          <p:nvPr/>
        </p:nvSpPr>
        <p:spPr bwMode="auto">
          <a:xfrm>
            <a:off x="1169988" y="1116013"/>
            <a:ext cx="2681287" cy="33877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993775" y="1089025"/>
            <a:ext cx="2978150" cy="2938463"/>
            <a:chOff x="626" y="686"/>
            <a:chExt cx="1876" cy="1851"/>
          </a:xfrm>
        </p:grpSpPr>
        <p:sp>
          <p:nvSpPr>
            <p:cNvPr id="22531" name="Freeform 3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925513" y="869950"/>
            <a:ext cx="3876675" cy="3741738"/>
            <a:chOff x="583" y="548"/>
            <a:chExt cx="2442" cy="2357"/>
          </a:xfrm>
        </p:grpSpPr>
        <p:sp>
          <p:nvSpPr>
            <p:cNvPr id="22533" name="Freeform 5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704850" y="1455738"/>
            <a:ext cx="2243138" cy="2284412"/>
            <a:chOff x="444" y="917"/>
            <a:chExt cx="1413" cy="1439"/>
          </a:xfrm>
        </p:grpSpPr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1657350" y="3729038"/>
            <a:ext cx="412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1873250" y="1455738"/>
            <a:ext cx="112713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717550" y="2408238"/>
            <a:ext cx="1588" cy="2047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2951163" y="2625725"/>
            <a:ext cx="1587" cy="714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3208338" y="2573338"/>
            <a:ext cx="938212" cy="14287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1697038" y="2557463"/>
            <a:ext cx="941387" cy="17462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1331913" y="2803525"/>
            <a:ext cx="18637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err="1">
                <a:solidFill>
                  <a:srgbClr val="0000FF"/>
                </a:solidFill>
                <a:latin typeface="Helvetica"/>
                <a:cs typeface="Helvetica"/>
              </a:rPr>
              <a:t>Coriolis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0000FF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692400" y="2817813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Pressure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922338" y="3932238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Vortex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streamline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-57150" y="884238"/>
            <a:ext cx="425926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Geostrophic balance:</a:t>
            </a: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3074988" y="1320800"/>
            <a:ext cx="244475" cy="1635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062038" y="4879975"/>
            <a:ext cx="8286750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latin typeface="Helvetica"/>
                <a:cs typeface="Helvetica"/>
              </a:rPr>
              <a:t>Grains </a:t>
            </a:r>
            <a:r>
              <a:rPr lang="en-US" sz="2000" dirty="0">
                <a:latin typeface="Helvetica"/>
                <a:cs typeface="Helvetica"/>
              </a:rPr>
              <a:t>do not feel the pressure gradient. 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They sink towards the center, where they accumulate.</a:t>
            </a:r>
          </a:p>
          <a:p>
            <a:pPr algn="ctr">
              <a:lnSpc>
                <a:spcPct val="116000"/>
              </a:lnSpc>
            </a:pPr>
            <a:endParaRPr lang="en-US" sz="2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Aid to planet formation </a:t>
            </a:r>
            <a:endParaRPr lang="en-US" sz="18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Barge &amp; </a:t>
            </a:r>
            <a:r>
              <a:rPr lang="en-US" sz="1800" dirty="0" err="1">
                <a:solidFill>
                  <a:schemeClr val="bg2"/>
                </a:solidFill>
                <a:latin typeface="Helvetica"/>
                <a:cs typeface="Helvetica"/>
              </a:rPr>
              <a:t>Sommeria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1995, </a:t>
            </a:r>
            <a:r>
              <a:rPr lang="en-US" sz="1800" dirty="0" err="1" smtClean="0">
                <a:solidFill>
                  <a:schemeClr val="bg2"/>
                </a:solidFill>
                <a:latin typeface="Helvetica"/>
                <a:cs typeface="Helvetica"/>
              </a:rPr>
              <a:t>Tanga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 et al. 1996, </a:t>
            </a:r>
            <a:r>
              <a:rPr lang="en-US" sz="1800" dirty="0" err="1" smtClean="0">
                <a:solidFill>
                  <a:schemeClr val="bg2"/>
                </a:solidFill>
                <a:latin typeface="Helvetica"/>
                <a:cs typeface="Helvetica"/>
              </a:rPr>
              <a:t>Barranco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 &amp; Marcus 2005)</a:t>
            </a:r>
            <a:endParaRPr lang="en-US" sz="1800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Speed up planet formation enormously 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chemeClr val="bg2"/>
                </a:solidFill>
                <a:latin typeface="Helvetica"/>
                <a:cs typeface="Helvetica"/>
              </a:rPr>
              <a:t>Lyra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 et al. 2008b,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2009ab, </a:t>
            </a:r>
            <a:r>
              <a:rPr lang="en-US" sz="1800" dirty="0" err="1" smtClean="0">
                <a:solidFill>
                  <a:schemeClr val="bg2"/>
                </a:solidFill>
                <a:latin typeface="Helvetica"/>
                <a:cs typeface="Helvetica"/>
              </a:rPr>
              <a:t>Raettig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 et al. 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2012)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Vortex Trapping</a:t>
            </a:r>
            <a:endParaRPr lang="en-US" b="1" dirty="0">
              <a:latin typeface="Helvetica"/>
              <a:cs typeface="Helvetica"/>
            </a:endParaRPr>
          </a:p>
        </p:txBody>
      </p:sp>
      <p:grpSp>
        <p:nvGrpSpPr>
          <p:cNvPr id="22550" name="Group 22"/>
          <p:cNvGrpSpPr>
            <a:grpSpLocks/>
          </p:cNvGrpSpPr>
          <p:nvPr/>
        </p:nvGrpSpPr>
        <p:grpSpPr bwMode="auto">
          <a:xfrm>
            <a:off x="1795463" y="4816475"/>
            <a:ext cx="6788150" cy="882650"/>
            <a:chOff x="1131" y="3034"/>
            <a:chExt cx="4276" cy="556"/>
          </a:xfrm>
        </p:grpSpPr>
        <p:sp>
          <p:nvSpPr>
            <p:cNvPr id="22551" name="AutoShape 23"/>
            <p:cNvSpPr>
              <a:spLocks noChangeArrowheads="1"/>
            </p:cNvSpPr>
            <p:nvPr/>
          </p:nvSpPr>
          <p:spPr bwMode="auto">
            <a:xfrm>
              <a:off x="1131" y="3034"/>
              <a:ext cx="4276" cy="556"/>
            </a:xfrm>
            <a:prstGeom prst="roundRect">
              <a:avLst>
                <a:gd name="adj" fmla="val 176"/>
              </a:avLst>
            </a:prstGeom>
            <a:noFill/>
            <a:ln w="72000" cap="flat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55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076325"/>
            <a:ext cx="4319587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6172200" y="4265613"/>
            <a:ext cx="34766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466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300"/>
              <a:t>Barge &amp; Sommeria (1995)</a:t>
            </a:r>
          </a:p>
        </p:txBody>
      </p:sp>
    </p:spTree>
    <p:extLst>
      <p:ext uri="{BB962C8B-B14F-4D97-AF65-F5344CB8AC3E}">
        <p14:creationId xmlns:p14="http://schemas.microsoft.com/office/powerpoint/2010/main" val="1642945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Line 1"/>
          <p:cNvSpPr>
            <a:spLocks noChangeShapeType="1"/>
          </p:cNvSpPr>
          <p:nvPr/>
        </p:nvSpPr>
        <p:spPr bwMode="auto">
          <a:xfrm>
            <a:off x="1169988" y="1116013"/>
            <a:ext cx="2681287" cy="33877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993775" y="1089025"/>
            <a:ext cx="2978150" cy="2938463"/>
            <a:chOff x="626" y="686"/>
            <a:chExt cx="1876" cy="1851"/>
          </a:xfrm>
        </p:grpSpPr>
        <p:sp>
          <p:nvSpPr>
            <p:cNvPr id="23555" name="Freeform 3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925513" y="869950"/>
            <a:ext cx="3876675" cy="3741738"/>
            <a:chOff x="583" y="548"/>
            <a:chExt cx="2442" cy="2357"/>
          </a:xfrm>
        </p:grpSpPr>
        <p:sp>
          <p:nvSpPr>
            <p:cNvPr id="23557" name="Freeform 5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704850" y="1455738"/>
            <a:ext cx="2243138" cy="2284412"/>
            <a:chOff x="444" y="917"/>
            <a:chExt cx="1413" cy="1439"/>
          </a:xfrm>
        </p:grpSpPr>
        <p:sp>
          <p:nvSpPr>
            <p:cNvPr id="23559" name="Freeform 7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1657350" y="3729038"/>
            <a:ext cx="412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1873250" y="1455738"/>
            <a:ext cx="112713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717550" y="2408238"/>
            <a:ext cx="1588" cy="2047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V="1">
            <a:off x="2951163" y="2625725"/>
            <a:ext cx="1587" cy="714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208338" y="2573338"/>
            <a:ext cx="938212" cy="14287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H="1" flipV="1">
            <a:off x="1697038" y="2557463"/>
            <a:ext cx="941387" cy="17462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331913" y="2803525"/>
            <a:ext cx="18637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err="1">
                <a:solidFill>
                  <a:srgbClr val="0000FF"/>
                </a:solidFill>
                <a:latin typeface="Helvetica"/>
                <a:cs typeface="Helvetica"/>
              </a:rPr>
              <a:t>Coriolis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0000FF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692400" y="2817813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Pressure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922338" y="3932238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Vortex </a:t>
            </a:r>
          </a:p>
          <a:p>
            <a:pPr algn="ctr">
              <a:lnSpc>
                <a:spcPct val="116000"/>
              </a:lnSpc>
            </a:pPr>
            <a:r>
              <a:rPr lang="en-US" sz="1600" dirty="0">
                <a:latin typeface="Helvetica"/>
                <a:cs typeface="Helvetica"/>
              </a:rPr>
              <a:t>streamline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-57150" y="884238"/>
            <a:ext cx="425926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Geostrophic balance: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3074988" y="1320800"/>
            <a:ext cx="244475" cy="1635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1062038" y="4879975"/>
            <a:ext cx="8286750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latin typeface="Helvetica"/>
                <a:cs typeface="Helvetica"/>
              </a:rPr>
              <a:t>Grains </a:t>
            </a:r>
            <a:r>
              <a:rPr lang="en-US" sz="2000" dirty="0">
                <a:latin typeface="Helvetica"/>
                <a:cs typeface="Helvetica"/>
              </a:rPr>
              <a:t>do not feel the pressure gradient. 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They sink towards the center, where they accumulate.</a:t>
            </a:r>
          </a:p>
          <a:p>
            <a:pPr algn="ctr">
              <a:lnSpc>
                <a:spcPct val="116000"/>
              </a:lnSpc>
            </a:pPr>
            <a:endParaRPr lang="en-US" sz="20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latin typeface="Helvetica"/>
                <a:cs typeface="Helvetica"/>
              </a:rPr>
              <a:t>Aid </a:t>
            </a:r>
            <a:r>
              <a:rPr lang="en-US" sz="1800" dirty="0">
                <a:latin typeface="Helvetica"/>
                <a:cs typeface="Helvetica"/>
              </a:rPr>
              <a:t>to planet formation </a:t>
            </a: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(Barge 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&amp; </a:t>
            </a:r>
            <a:r>
              <a:rPr lang="en-US" sz="1800" dirty="0" err="1">
                <a:solidFill>
                  <a:schemeClr val="bg2"/>
                </a:solidFill>
                <a:latin typeface="Helvetica"/>
                <a:cs typeface="Helvetica"/>
              </a:rPr>
              <a:t>Sommeria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1995, </a:t>
            </a:r>
            <a:r>
              <a:rPr lang="en-US" sz="1800" dirty="0" err="1" smtClean="0">
                <a:solidFill>
                  <a:schemeClr val="bg2"/>
                </a:solidFill>
                <a:latin typeface="Helvetica"/>
                <a:cs typeface="Helvetica"/>
              </a:rPr>
              <a:t>Tanga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 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et al.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1996, </a:t>
            </a:r>
            <a:r>
              <a:rPr lang="en-US" sz="1800" dirty="0" err="1" smtClean="0">
                <a:solidFill>
                  <a:schemeClr val="bg2"/>
                </a:solidFill>
                <a:latin typeface="Helvetica"/>
                <a:cs typeface="Helvetica"/>
              </a:rPr>
              <a:t>Barranco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 &amp; Marcus 2005)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Speed up planet formation enormously 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800" dirty="0" err="1">
                <a:solidFill>
                  <a:schemeClr val="bg2"/>
                </a:solidFill>
                <a:latin typeface="Helvetica"/>
                <a:cs typeface="Helvetica"/>
              </a:rPr>
              <a:t>Lyra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 et al. </a:t>
            </a:r>
            <a:r>
              <a:rPr lang="en-US" sz="1800" dirty="0" smtClean="0">
                <a:solidFill>
                  <a:schemeClr val="bg2"/>
                </a:solidFill>
                <a:latin typeface="Helvetica"/>
                <a:cs typeface="Helvetica"/>
              </a:rPr>
              <a:t>2008b, 2009ab, </a:t>
            </a:r>
            <a:r>
              <a:rPr lang="en-US" sz="1800" dirty="0" err="1">
                <a:solidFill>
                  <a:schemeClr val="bg2"/>
                </a:solidFill>
                <a:latin typeface="Helvetica"/>
                <a:cs typeface="Helvetica"/>
              </a:rPr>
              <a:t>Raettig</a:t>
            </a:r>
            <a:r>
              <a:rPr lang="en-US" sz="1800" dirty="0">
                <a:solidFill>
                  <a:schemeClr val="bg2"/>
                </a:solidFill>
                <a:latin typeface="Helvetica"/>
                <a:cs typeface="Helvetica"/>
              </a:rPr>
              <a:t> et al. 2012)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</p:txBody>
      </p:sp>
      <p:grpSp>
        <p:nvGrpSpPr>
          <p:cNvPr id="23573" name="Group 21"/>
          <p:cNvGrpSpPr>
            <a:grpSpLocks/>
          </p:cNvGrpSpPr>
          <p:nvPr/>
        </p:nvGrpSpPr>
        <p:grpSpPr bwMode="auto">
          <a:xfrm>
            <a:off x="1795463" y="4816475"/>
            <a:ext cx="6788150" cy="882650"/>
            <a:chOff x="1131" y="3034"/>
            <a:chExt cx="4276" cy="556"/>
          </a:xfrm>
        </p:grpSpPr>
        <p:sp>
          <p:nvSpPr>
            <p:cNvPr id="23574" name="AutoShape 22"/>
            <p:cNvSpPr>
              <a:spLocks noChangeArrowheads="1"/>
            </p:cNvSpPr>
            <p:nvPr/>
          </p:nvSpPr>
          <p:spPr bwMode="auto">
            <a:xfrm>
              <a:off x="1131" y="3034"/>
              <a:ext cx="4276" cy="556"/>
            </a:xfrm>
            <a:prstGeom prst="roundRect">
              <a:avLst>
                <a:gd name="adj" fmla="val 176"/>
              </a:avLst>
            </a:prstGeom>
            <a:noFill/>
            <a:ln w="72000" cap="flat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6181725" y="4219286"/>
            <a:ext cx="34766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466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300" dirty="0" err="1" smtClean="0"/>
              <a:t>Raettig</a:t>
            </a:r>
            <a:r>
              <a:rPr lang="en-US" sz="1300" dirty="0" smtClean="0"/>
              <a:t>, Lyra, &amp; </a:t>
            </a:r>
            <a:r>
              <a:rPr lang="en-US" sz="1300" dirty="0" err="1" smtClean="0"/>
              <a:t>Klahr</a:t>
            </a:r>
            <a:r>
              <a:rPr lang="en-US" sz="1300" dirty="0" smtClean="0"/>
              <a:t> </a:t>
            </a:r>
            <a:r>
              <a:rPr lang="en-US" sz="1300" dirty="0"/>
              <a:t>(</a:t>
            </a:r>
            <a:r>
              <a:rPr lang="en-US" sz="1300" dirty="0" smtClean="0"/>
              <a:t>2013)</a:t>
            </a:r>
            <a:endParaRPr lang="en-US" sz="1300" dirty="0"/>
          </a:p>
        </p:txBody>
      </p:sp>
      <p:sp>
        <p:nvSpPr>
          <p:cNvPr id="23576" name="AutoShape 24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5970588" y="906463"/>
            <a:ext cx="3657600" cy="317341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26" descr="geostrophi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419225"/>
            <a:ext cx="2156298" cy="533400"/>
          </a:xfrm>
          <a:prstGeom prst="rect">
            <a:avLst/>
          </a:prstGeom>
        </p:spPr>
      </p:pic>
      <p:pic>
        <p:nvPicPr>
          <p:cNvPr id="3" name="np_part_St05_max1000_log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1725" y="1038225"/>
            <a:ext cx="3530600" cy="3062689"/>
          </a:xfrm>
          <a:prstGeom prst="rect">
            <a:avLst/>
          </a:prstGeom>
        </p:spPr>
      </p:pic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Vortex Trapping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5724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7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57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stomShape 1"/>
          <p:cNvSpPr/>
          <p:nvPr/>
        </p:nvSpPr>
        <p:spPr>
          <a:xfrm>
            <a:off x="7143438" y="3658852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TextShape 2"/>
          <p:cNvSpPr txBox="1"/>
          <p:nvPr/>
        </p:nvSpPr>
        <p:spPr>
          <a:xfrm>
            <a:off x="7200027" y="3722806"/>
            <a:ext cx="2527917" cy="479847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Disk interactions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CustomShape 4"/>
          <p:cNvSpPr/>
          <p:nvPr/>
        </p:nvSpPr>
        <p:spPr>
          <a:xfrm>
            <a:off x="7143825" y="4175909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6"/>
          <p:cNvSpPr/>
          <p:nvPr/>
        </p:nvSpPr>
        <p:spPr>
          <a:xfrm>
            <a:off x="241474" y="826671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TextShape 7"/>
          <p:cNvSpPr txBox="1"/>
          <p:nvPr/>
        </p:nvSpPr>
        <p:spPr>
          <a:xfrm>
            <a:off x="912794" y="890625"/>
            <a:ext cx="1353106" cy="482560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Transits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9"/>
          <p:cNvSpPr/>
          <p:nvPr/>
        </p:nvSpPr>
        <p:spPr>
          <a:xfrm>
            <a:off x="243799" y="1355355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0"/>
          <p:cNvSpPr/>
          <p:nvPr/>
        </p:nvSpPr>
        <p:spPr>
          <a:xfrm>
            <a:off x="2369389" y="1613883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B3B3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1"/>
          <p:cNvSpPr/>
          <p:nvPr/>
        </p:nvSpPr>
        <p:spPr>
          <a:xfrm rot="3300000">
            <a:off x="2224427" y="1581713"/>
            <a:ext cx="492250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2"/>
          <p:cNvSpPr/>
          <p:nvPr/>
        </p:nvSpPr>
        <p:spPr>
          <a:xfrm>
            <a:off x="2271326" y="1745667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3"/>
          <p:cNvSpPr/>
          <p:nvPr/>
        </p:nvSpPr>
        <p:spPr>
          <a:xfrm>
            <a:off x="1627525" y="2294506"/>
            <a:ext cx="1181400" cy="492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Line 14"/>
          <p:cNvSpPr/>
          <p:nvPr/>
        </p:nvSpPr>
        <p:spPr>
          <a:xfrm flipH="1">
            <a:off x="1627526" y="2431716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Line 15"/>
          <p:cNvSpPr/>
          <p:nvPr/>
        </p:nvSpPr>
        <p:spPr>
          <a:xfrm flipH="1">
            <a:off x="2497297" y="2431716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Line 16"/>
          <p:cNvSpPr/>
          <p:nvPr/>
        </p:nvSpPr>
        <p:spPr>
          <a:xfrm>
            <a:off x="1940705" y="2431716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Line 17"/>
          <p:cNvSpPr/>
          <p:nvPr/>
        </p:nvSpPr>
        <p:spPr>
          <a:xfrm flipH="1">
            <a:off x="2400397" y="2431716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18"/>
          <p:cNvSpPr/>
          <p:nvPr/>
        </p:nvSpPr>
        <p:spPr>
          <a:xfrm>
            <a:off x="2039155" y="2628616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9"/>
          <p:cNvSpPr/>
          <p:nvPr/>
        </p:nvSpPr>
        <p:spPr>
          <a:xfrm>
            <a:off x="1687215" y="24189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20"/>
          <p:cNvSpPr/>
          <p:nvPr/>
        </p:nvSpPr>
        <p:spPr>
          <a:xfrm>
            <a:off x="1726363" y="239450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21"/>
          <p:cNvSpPr/>
          <p:nvPr/>
        </p:nvSpPr>
        <p:spPr>
          <a:xfrm>
            <a:off x="1749619" y="242861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2"/>
          <p:cNvSpPr/>
          <p:nvPr/>
        </p:nvSpPr>
        <p:spPr>
          <a:xfrm>
            <a:off x="1794580" y="24053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23"/>
          <p:cNvSpPr/>
          <p:nvPr/>
        </p:nvSpPr>
        <p:spPr>
          <a:xfrm>
            <a:off x="1650394" y="242396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4"/>
          <p:cNvSpPr/>
          <p:nvPr/>
        </p:nvSpPr>
        <p:spPr>
          <a:xfrm>
            <a:off x="1827138" y="241931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5"/>
          <p:cNvSpPr/>
          <p:nvPr/>
        </p:nvSpPr>
        <p:spPr>
          <a:xfrm>
            <a:off x="1873650" y="24100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6"/>
          <p:cNvSpPr/>
          <p:nvPr/>
        </p:nvSpPr>
        <p:spPr>
          <a:xfrm>
            <a:off x="1915511" y="242861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7"/>
          <p:cNvSpPr/>
          <p:nvPr/>
        </p:nvSpPr>
        <p:spPr>
          <a:xfrm flipH="1" flipV="1">
            <a:off x="2207372" y="259256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8"/>
          <p:cNvSpPr/>
          <p:nvPr/>
        </p:nvSpPr>
        <p:spPr>
          <a:xfrm flipH="1" flipV="1">
            <a:off x="2168225" y="261698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29"/>
          <p:cNvSpPr/>
          <p:nvPr/>
        </p:nvSpPr>
        <p:spPr>
          <a:xfrm flipH="1" flipV="1">
            <a:off x="2144969" y="258287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30"/>
          <p:cNvSpPr/>
          <p:nvPr/>
        </p:nvSpPr>
        <p:spPr>
          <a:xfrm flipH="1" flipV="1">
            <a:off x="2100008" y="258287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31"/>
          <p:cNvSpPr/>
          <p:nvPr/>
        </p:nvSpPr>
        <p:spPr>
          <a:xfrm flipH="1" flipV="1">
            <a:off x="2244194" y="258753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32"/>
          <p:cNvSpPr/>
          <p:nvPr/>
        </p:nvSpPr>
        <p:spPr>
          <a:xfrm flipH="1" flipV="1">
            <a:off x="2067449" y="259218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33"/>
          <p:cNvSpPr/>
          <p:nvPr/>
        </p:nvSpPr>
        <p:spPr>
          <a:xfrm flipH="1" flipV="1">
            <a:off x="2020938" y="2615437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4"/>
          <p:cNvSpPr/>
          <p:nvPr/>
        </p:nvSpPr>
        <p:spPr>
          <a:xfrm flipH="1" flipV="1">
            <a:off x="1983728" y="257357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35"/>
          <p:cNvSpPr/>
          <p:nvPr/>
        </p:nvSpPr>
        <p:spPr>
          <a:xfrm flipH="1" flipV="1">
            <a:off x="2697297" y="239877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36"/>
          <p:cNvSpPr/>
          <p:nvPr/>
        </p:nvSpPr>
        <p:spPr>
          <a:xfrm flipH="1" flipV="1">
            <a:off x="2648847" y="240303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37"/>
          <p:cNvSpPr/>
          <p:nvPr/>
        </p:nvSpPr>
        <p:spPr>
          <a:xfrm flipH="1" flipV="1">
            <a:off x="2603886" y="241233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38"/>
          <p:cNvSpPr/>
          <p:nvPr/>
        </p:nvSpPr>
        <p:spPr>
          <a:xfrm flipH="1" flipV="1">
            <a:off x="2748072" y="239373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39"/>
          <p:cNvSpPr/>
          <p:nvPr/>
        </p:nvSpPr>
        <p:spPr>
          <a:xfrm flipH="1" flipV="1">
            <a:off x="2571327" y="239838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40"/>
          <p:cNvSpPr/>
          <p:nvPr/>
        </p:nvSpPr>
        <p:spPr>
          <a:xfrm flipH="1" flipV="1">
            <a:off x="2524816" y="2398382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41"/>
          <p:cNvSpPr/>
          <p:nvPr/>
        </p:nvSpPr>
        <p:spPr>
          <a:xfrm flipH="1" flipV="1">
            <a:off x="2482955" y="238908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42"/>
          <p:cNvSpPr/>
          <p:nvPr/>
        </p:nvSpPr>
        <p:spPr>
          <a:xfrm flipH="1" flipV="1">
            <a:off x="2277140" y="261117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43"/>
          <p:cNvSpPr/>
          <p:nvPr/>
        </p:nvSpPr>
        <p:spPr>
          <a:xfrm>
            <a:off x="1954271" y="244760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44"/>
          <p:cNvSpPr/>
          <p:nvPr/>
        </p:nvSpPr>
        <p:spPr>
          <a:xfrm>
            <a:off x="1971325" y="251272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45"/>
          <p:cNvSpPr/>
          <p:nvPr/>
        </p:nvSpPr>
        <p:spPr>
          <a:xfrm flipH="1" flipV="1">
            <a:off x="2314350" y="261117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46"/>
          <p:cNvSpPr/>
          <p:nvPr/>
        </p:nvSpPr>
        <p:spPr>
          <a:xfrm flipH="1" flipV="1">
            <a:off x="2343807" y="25863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47"/>
          <p:cNvSpPr/>
          <p:nvPr/>
        </p:nvSpPr>
        <p:spPr>
          <a:xfrm flipH="1" flipV="1">
            <a:off x="2460087" y="245729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48"/>
          <p:cNvSpPr/>
          <p:nvPr/>
        </p:nvSpPr>
        <p:spPr>
          <a:xfrm flipH="1" flipV="1">
            <a:off x="2433730" y="250070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49"/>
          <p:cNvSpPr/>
          <p:nvPr/>
        </p:nvSpPr>
        <p:spPr>
          <a:xfrm flipH="1" flipV="1">
            <a:off x="2405823" y="25441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50"/>
          <p:cNvSpPr/>
          <p:nvPr/>
        </p:nvSpPr>
        <p:spPr>
          <a:xfrm flipH="1" flipV="1">
            <a:off x="2385668" y="258753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icture 84"/>
          <p:cNvPicPr/>
          <p:nvPr/>
        </p:nvPicPr>
        <p:blipFill>
          <a:blip r:embed="rId3"/>
          <a:stretch/>
        </p:blipFill>
        <p:spPr>
          <a:xfrm>
            <a:off x="569770" y="2142568"/>
            <a:ext cx="561242" cy="738375"/>
          </a:xfrm>
          <a:prstGeom prst="rect">
            <a:avLst/>
          </a:prstGeom>
          <a:ln>
            <a:noFill/>
          </a:ln>
        </p:spPr>
      </p:pic>
      <p:sp>
        <p:nvSpPr>
          <p:cNvPr id="86" name="CustomShape 51"/>
          <p:cNvSpPr/>
          <p:nvPr/>
        </p:nvSpPr>
        <p:spPr>
          <a:xfrm>
            <a:off x="221318" y="3658077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52"/>
          <p:cNvSpPr txBox="1"/>
          <p:nvPr/>
        </p:nvSpPr>
        <p:spPr>
          <a:xfrm>
            <a:off x="298063" y="3722031"/>
            <a:ext cx="2517839" cy="482560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Timing variations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53"/>
          <p:cNvSpPr/>
          <p:nvPr/>
        </p:nvSpPr>
        <p:spPr>
          <a:xfrm>
            <a:off x="3688774" y="3658852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54"/>
          <p:cNvSpPr txBox="1"/>
          <p:nvPr/>
        </p:nvSpPr>
        <p:spPr>
          <a:xfrm>
            <a:off x="3967845" y="3723581"/>
            <a:ext cx="2167062" cy="433723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imaging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57"/>
          <p:cNvSpPr/>
          <p:nvPr/>
        </p:nvSpPr>
        <p:spPr>
          <a:xfrm>
            <a:off x="222094" y="4176684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58"/>
          <p:cNvSpPr/>
          <p:nvPr/>
        </p:nvSpPr>
        <p:spPr>
          <a:xfrm>
            <a:off x="3691874" y="4176296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9"/>
          <p:cNvSpPr/>
          <p:nvPr/>
        </p:nvSpPr>
        <p:spPr>
          <a:xfrm>
            <a:off x="2239931" y="4506918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60"/>
          <p:cNvSpPr/>
          <p:nvPr/>
        </p:nvSpPr>
        <p:spPr>
          <a:xfrm rot="3300000">
            <a:off x="2094969" y="4474747"/>
            <a:ext cx="492250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61"/>
          <p:cNvSpPr/>
          <p:nvPr/>
        </p:nvSpPr>
        <p:spPr>
          <a:xfrm>
            <a:off x="2228303" y="4722034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62"/>
          <p:cNvSpPr/>
          <p:nvPr/>
        </p:nvSpPr>
        <p:spPr>
          <a:xfrm rot="3300000">
            <a:off x="1957759" y="4390251"/>
            <a:ext cx="758918" cy="456978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63"/>
          <p:cNvSpPr/>
          <p:nvPr/>
        </p:nvSpPr>
        <p:spPr>
          <a:xfrm>
            <a:off x="2029852" y="4577848"/>
            <a:ext cx="118218" cy="118218"/>
          </a:xfrm>
          <a:prstGeom prst="ellipse">
            <a:avLst/>
          </a:prstGeom>
          <a:solidFill>
            <a:srgbClr val="00008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64"/>
          <p:cNvSpPr/>
          <p:nvPr/>
        </p:nvSpPr>
        <p:spPr>
          <a:xfrm>
            <a:off x="1574037" y="5111959"/>
            <a:ext cx="1181400" cy="492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Line 65"/>
          <p:cNvSpPr/>
          <p:nvPr/>
        </p:nvSpPr>
        <p:spPr>
          <a:xfrm flipH="1">
            <a:off x="1574037" y="5249169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Line 66"/>
          <p:cNvSpPr/>
          <p:nvPr/>
        </p:nvSpPr>
        <p:spPr>
          <a:xfrm flipH="1">
            <a:off x="2443808" y="5249169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Line 67"/>
          <p:cNvSpPr/>
          <p:nvPr/>
        </p:nvSpPr>
        <p:spPr>
          <a:xfrm>
            <a:off x="1887216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68"/>
          <p:cNvSpPr/>
          <p:nvPr/>
        </p:nvSpPr>
        <p:spPr>
          <a:xfrm flipH="1">
            <a:off x="2346908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69"/>
          <p:cNvSpPr/>
          <p:nvPr/>
        </p:nvSpPr>
        <p:spPr>
          <a:xfrm>
            <a:off x="1985666" y="5446068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70"/>
          <p:cNvSpPr/>
          <p:nvPr/>
        </p:nvSpPr>
        <p:spPr>
          <a:xfrm>
            <a:off x="1633727" y="523637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71"/>
          <p:cNvSpPr/>
          <p:nvPr/>
        </p:nvSpPr>
        <p:spPr>
          <a:xfrm>
            <a:off x="1672874" y="52119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72"/>
          <p:cNvSpPr/>
          <p:nvPr/>
        </p:nvSpPr>
        <p:spPr>
          <a:xfrm>
            <a:off x="1696130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73"/>
          <p:cNvSpPr/>
          <p:nvPr/>
        </p:nvSpPr>
        <p:spPr>
          <a:xfrm>
            <a:off x="1741092" y="522281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74"/>
          <p:cNvSpPr/>
          <p:nvPr/>
        </p:nvSpPr>
        <p:spPr>
          <a:xfrm>
            <a:off x="1596905" y="524141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75"/>
          <p:cNvSpPr/>
          <p:nvPr/>
        </p:nvSpPr>
        <p:spPr>
          <a:xfrm>
            <a:off x="1773650" y="523676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76"/>
          <p:cNvSpPr/>
          <p:nvPr/>
        </p:nvSpPr>
        <p:spPr>
          <a:xfrm>
            <a:off x="1820162" y="522746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77"/>
          <p:cNvSpPr/>
          <p:nvPr/>
        </p:nvSpPr>
        <p:spPr>
          <a:xfrm>
            <a:off x="1862022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78"/>
          <p:cNvSpPr/>
          <p:nvPr/>
        </p:nvSpPr>
        <p:spPr>
          <a:xfrm flipH="1" flipV="1">
            <a:off x="2153884" y="54100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79"/>
          <p:cNvSpPr/>
          <p:nvPr/>
        </p:nvSpPr>
        <p:spPr>
          <a:xfrm flipH="1" flipV="1">
            <a:off x="2114736" y="54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80"/>
          <p:cNvSpPr/>
          <p:nvPr/>
        </p:nvSpPr>
        <p:spPr>
          <a:xfrm flipH="1" flipV="1">
            <a:off x="2091481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81"/>
          <p:cNvSpPr/>
          <p:nvPr/>
        </p:nvSpPr>
        <p:spPr>
          <a:xfrm flipH="1" flipV="1">
            <a:off x="2046519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82"/>
          <p:cNvSpPr/>
          <p:nvPr/>
        </p:nvSpPr>
        <p:spPr>
          <a:xfrm flipH="1" flipV="1">
            <a:off x="2190706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83"/>
          <p:cNvSpPr/>
          <p:nvPr/>
        </p:nvSpPr>
        <p:spPr>
          <a:xfrm flipH="1" flipV="1">
            <a:off x="2013961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84"/>
          <p:cNvSpPr/>
          <p:nvPr/>
        </p:nvSpPr>
        <p:spPr>
          <a:xfrm flipH="1" flipV="1">
            <a:off x="1967449" y="5432890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85"/>
          <p:cNvSpPr/>
          <p:nvPr/>
        </p:nvSpPr>
        <p:spPr>
          <a:xfrm flipH="1" flipV="1">
            <a:off x="1930240" y="539102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86"/>
          <p:cNvSpPr/>
          <p:nvPr/>
        </p:nvSpPr>
        <p:spPr>
          <a:xfrm flipH="1" flipV="1">
            <a:off x="2643808" y="52162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87"/>
          <p:cNvSpPr/>
          <p:nvPr/>
        </p:nvSpPr>
        <p:spPr>
          <a:xfrm flipH="1" flipV="1">
            <a:off x="2595358" y="522048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88"/>
          <p:cNvSpPr/>
          <p:nvPr/>
        </p:nvSpPr>
        <p:spPr>
          <a:xfrm flipH="1" flipV="1">
            <a:off x="2550397" y="522978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89"/>
          <p:cNvSpPr/>
          <p:nvPr/>
        </p:nvSpPr>
        <p:spPr>
          <a:xfrm flipH="1" flipV="1">
            <a:off x="2694584" y="521118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90"/>
          <p:cNvSpPr/>
          <p:nvPr/>
        </p:nvSpPr>
        <p:spPr>
          <a:xfrm flipH="1" flipV="1">
            <a:off x="2517839" y="52158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91"/>
          <p:cNvSpPr/>
          <p:nvPr/>
        </p:nvSpPr>
        <p:spPr>
          <a:xfrm flipH="1" flipV="1">
            <a:off x="2471327" y="5215835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92"/>
          <p:cNvSpPr/>
          <p:nvPr/>
        </p:nvSpPr>
        <p:spPr>
          <a:xfrm flipH="1" flipV="1">
            <a:off x="2429466" y="52065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93"/>
          <p:cNvSpPr/>
          <p:nvPr/>
        </p:nvSpPr>
        <p:spPr>
          <a:xfrm flipH="1" flipV="1">
            <a:off x="2223652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94"/>
          <p:cNvSpPr/>
          <p:nvPr/>
        </p:nvSpPr>
        <p:spPr>
          <a:xfrm>
            <a:off x="1900782" y="526506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95"/>
          <p:cNvSpPr/>
          <p:nvPr/>
        </p:nvSpPr>
        <p:spPr>
          <a:xfrm>
            <a:off x="1917837" y="533017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96"/>
          <p:cNvSpPr/>
          <p:nvPr/>
        </p:nvSpPr>
        <p:spPr>
          <a:xfrm flipH="1" flipV="1">
            <a:off x="2260861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97"/>
          <p:cNvSpPr/>
          <p:nvPr/>
        </p:nvSpPr>
        <p:spPr>
          <a:xfrm flipH="1" flipV="1">
            <a:off x="2290319" y="540382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98"/>
          <p:cNvSpPr/>
          <p:nvPr/>
        </p:nvSpPr>
        <p:spPr>
          <a:xfrm flipH="1" flipV="1">
            <a:off x="2406598" y="527475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99"/>
          <p:cNvSpPr/>
          <p:nvPr/>
        </p:nvSpPr>
        <p:spPr>
          <a:xfrm flipH="1" flipV="1">
            <a:off x="2380241" y="53181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100"/>
          <p:cNvSpPr/>
          <p:nvPr/>
        </p:nvSpPr>
        <p:spPr>
          <a:xfrm flipH="1" flipV="1">
            <a:off x="2352334" y="536157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101"/>
          <p:cNvSpPr/>
          <p:nvPr/>
        </p:nvSpPr>
        <p:spPr>
          <a:xfrm flipH="1" flipV="1">
            <a:off x="2332179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Line 102"/>
          <p:cNvSpPr/>
          <p:nvPr/>
        </p:nvSpPr>
        <p:spPr>
          <a:xfrm>
            <a:off x="1739154" y="5249169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Line 103"/>
          <p:cNvSpPr/>
          <p:nvPr/>
        </p:nvSpPr>
        <p:spPr>
          <a:xfrm flipH="1">
            <a:off x="2510475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Line 104"/>
          <p:cNvSpPr/>
          <p:nvPr/>
        </p:nvSpPr>
        <p:spPr>
          <a:xfrm>
            <a:off x="2050783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Line 105"/>
          <p:cNvSpPr/>
          <p:nvPr/>
        </p:nvSpPr>
        <p:spPr>
          <a:xfrm flipH="1">
            <a:off x="2149233" y="5446068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106"/>
          <p:cNvSpPr/>
          <p:nvPr/>
        </p:nvSpPr>
        <p:spPr>
          <a:xfrm flipH="1">
            <a:off x="2719390" y="522281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107"/>
          <p:cNvSpPr/>
          <p:nvPr/>
        </p:nvSpPr>
        <p:spPr>
          <a:xfrm flipH="1">
            <a:off x="2686832" y="523676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108"/>
          <p:cNvSpPr/>
          <p:nvPr/>
        </p:nvSpPr>
        <p:spPr>
          <a:xfrm flipH="1">
            <a:off x="2640320" y="522746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109"/>
          <p:cNvSpPr/>
          <p:nvPr/>
        </p:nvSpPr>
        <p:spPr>
          <a:xfrm flipH="1">
            <a:off x="2598459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110"/>
          <p:cNvSpPr/>
          <p:nvPr/>
        </p:nvSpPr>
        <p:spPr>
          <a:xfrm flipV="1">
            <a:off x="2306598" y="54100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111"/>
          <p:cNvSpPr/>
          <p:nvPr/>
        </p:nvSpPr>
        <p:spPr>
          <a:xfrm flipV="1">
            <a:off x="2345745" y="54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112"/>
          <p:cNvSpPr/>
          <p:nvPr/>
        </p:nvSpPr>
        <p:spPr>
          <a:xfrm flipV="1">
            <a:off x="2369001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113"/>
          <p:cNvSpPr/>
          <p:nvPr/>
        </p:nvSpPr>
        <p:spPr>
          <a:xfrm flipV="1">
            <a:off x="2413962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114"/>
          <p:cNvSpPr/>
          <p:nvPr/>
        </p:nvSpPr>
        <p:spPr>
          <a:xfrm flipV="1">
            <a:off x="2269776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115"/>
          <p:cNvSpPr/>
          <p:nvPr/>
        </p:nvSpPr>
        <p:spPr>
          <a:xfrm flipV="1">
            <a:off x="2446521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116"/>
          <p:cNvSpPr/>
          <p:nvPr/>
        </p:nvSpPr>
        <p:spPr>
          <a:xfrm flipV="1">
            <a:off x="2493032" y="5432890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117"/>
          <p:cNvSpPr/>
          <p:nvPr/>
        </p:nvSpPr>
        <p:spPr>
          <a:xfrm flipV="1">
            <a:off x="2530242" y="539102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118"/>
          <p:cNvSpPr/>
          <p:nvPr/>
        </p:nvSpPr>
        <p:spPr>
          <a:xfrm flipV="1">
            <a:off x="1816673" y="52162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19"/>
          <p:cNvSpPr/>
          <p:nvPr/>
        </p:nvSpPr>
        <p:spPr>
          <a:xfrm flipV="1">
            <a:off x="1865123" y="522048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120"/>
          <p:cNvSpPr/>
          <p:nvPr/>
        </p:nvSpPr>
        <p:spPr>
          <a:xfrm flipV="1">
            <a:off x="1910085" y="522978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121"/>
          <p:cNvSpPr/>
          <p:nvPr/>
        </p:nvSpPr>
        <p:spPr>
          <a:xfrm flipV="1">
            <a:off x="1765898" y="521118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122"/>
          <p:cNvSpPr/>
          <p:nvPr/>
        </p:nvSpPr>
        <p:spPr>
          <a:xfrm flipV="1">
            <a:off x="1942643" y="52158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23"/>
          <p:cNvSpPr/>
          <p:nvPr/>
        </p:nvSpPr>
        <p:spPr>
          <a:xfrm flipV="1">
            <a:off x="1989155" y="5215835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124"/>
          <p:cNvSpPr/>
          <p:nvPr/>
        </p:nvSpPr>
        <p:spPr>
          <a:xfrm flipV="1">
            <a:off x="2031015" y="52065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125"/>
          <p:cNvSpPr/>
          <p:nvPr/>
        </p:nvSpPr>
        <p:spPr>
          <a:xfrm flipV="1">
            <a:off x="2236830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126"/>
          <p:cNvSpPr/>
          <p:nvPr/>
        </p:nvSpPr>
        <p:spPr>
          <a:xfrm flipH="1">
            <a:off x="2559699" y="526506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127"/>
          <p:cNvSpPr/>
          <p:nvPr/>
        </p:nvSpPr>
        <p:spPr>
          <a:xfrm flipH="1">
            <a:off x="2542645" y="533017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128"/>
          <p:cNvSpPr/>
          <p:nvPr/>
        </p:nvSpPr>
        <p:spPr>
          <a:xfrm flipV="1">
            <a:off x="2199621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129"/>
          <p:cNvSpPr/>
          <p:nvPr/>
        </p:nvSpPr>
        <p:spPr>
          <a:xfrm flipV="1">
            <a:off x="2170163" y="540382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130"/>
          <p:cNvSpPr/>
          <p:nvPr/>
        </p:nvSpPr>
        <p:spPr>
          <a:xfrm flipV="1">
            <a:off x="2053884" y="527475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131"/>
          <p:cNvSpPr/>
          <p:nvPr/>
        </p:nvSpPr>
        <p:spPr>
          <a:xfrm flipV="1">
            <a:off x="2080240" y="53181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32"/>
          <p:cNvSpPr/>
          <p:nvPr/>
        </p:nvSpPr>
        <p:spPr>
          <a:xfrm flipV="1">
            <a:off x="2108147" y="536157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133"/>
          <p:cNvSpPr/>
          <p:nvPr/>
        </p:nvSpPr>
        <p:spPr>
          <a:xfrm flipV="1">
            <a:off x="2128302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134"/>
          <p:cNvSpPr/>
          <p:nvPr/>
        </p:nvSpPr>
        <p:spPr>
          <a:xfrm>
            <a:off x="2317451" y="5249169"/>
            <a:ext cx="313179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135"/>
          <p:cNvSpPr/>
          <p:nvPr/>
        </p:nvSpPr>
        <p:spPr>
          <a:xfrm>
            <a:off x="1574037" y="5249169"/>
            <a:ext cx="18682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136"/>
          <p:cNvSpPr/>
          <p:nvPr/>
        </p:nvSpPr>
        <p:spPr>
          <a:xfrm flipH="1">
            <a:off x="2219001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137"/>
          <p:cNvSpPr/>
          <p:nvPr/>
        </p:nvSpPr>
        <p:spPr>
          <a:xfrm>
            <a:off x="1759309" y="5249169"/>
            <a:ext cx="98450" cy="19690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138"/>
          <p:cNvSpPr/>
          <p:nvPr/>
        </p:nvSpPr>
        <p:spPr>
          <a:xfrm flipH="1">
            <a:off x="1857759" y="5446068"/>
            <a:ext cx="36124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39"/>
          <p:cNvSpPr/>
          <p:nvPr/>
        </p:nvSpPr>
        <p:spPr>
          <a:xfrm flipH="1">
            <a:off x="2535281" y="523637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40"/>
          <p:cNvSpPr/>
          <p:nvPr/>
        </p:nvSpPr>
        <p:spPr>
          <a:xfrm flipH="1">
            <a:off x="2496133" y="52119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41"/>
          <p:cNvSpPr/>
          <p:nvPr/>
        </p:nvSpPr>
        <p:spPr>
          <a:xfrm flipH="1">
            <a:off x="2472877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42"/>
          <p:cNvSpPr/>
          <p:nvPr/>
        </p:nvSpPr>
        <p:spPr>
          <a:xfrm flipH="1">
            <a:off x="2427916" y="522281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43"/>
          <p:cNvSpPr/>
          <p:nvPr/>
        </p:nvSpPr>
        <p:spPr>
          <a:xfrm flipH="1">
            <a:off x="2572103" y="524141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44"/>
          <p:cNvSpPr/>
          <p:nvPr/>
        </p:nvSpPr>
        <p:spPr>
          <a:xfrm flipH="1">
            <a:off x="2395358" y="523676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5"/>
          <p:cNvSpPr/>
          <p:nvPr/>
        </p:nvSpPr>
        <p:spPr>
          <a:xfrm flipH="1">
            <a:off x="2348846" y="522746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46"/>
          <p:cNvSpPr/>
          <p:nvPr/>
        </p:nvSpPr>
        <p:spPr>
          <a:xfrm flipH="1">
            <a:off x="2306985" y="52460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47"/>
          <p:cNvSpPr/>
          <p:nvPr/>
        </p:nvSpPr>
        <p:spPr>
          <a:xfrm flipV="1">
            <a:off x="2015124" y="54100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48"/>
          <p:cNvSpPr/>
          <p:nvPr/>
        </p:nvSpPr>
        <p:spPr>
          <a:xfrm flipV="1">
            <a:off x="2054271" y="54344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49"/>
          <p:cNvSpPr/>
          <p:nvPr/>
        </p:nvSpPr>
        <p:spPr>
          <a:xfrm flipV="1">
            <a:off x="2077527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150"/>
          <p:cNvSpPr/>
          <p:nvPr/>
        </p:nvSpPr>
        <p:spPr>
          <a:xfrm flipV="1">
            <a:off x="2122488" y="54003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151"/>
          <p:cNvSpPr/>
          <p:nvPr/>
        </p:nvSpPr>
        <p:spPr>
          <a:xfrm flipV="1">
            <a:off x="1978302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52"/>
          <p:cNvSpPr/>
          <p:nvPr/>
        </p:nvSpPr>
        <p:spPr>
          <a:xfrm flipV="1">
            <a:off x="2155047" y="540963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53"/>
          <p:cNvSpPr/>
          <p:nvPr/>
        </p:nvSpPr>
        <p:spPr>
          <a:xfrm flipV="1">
            <a:off x="2201559" y="5432890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54"/>
          <p:cNvSpPr/>
          <p:nvPr/>
        </p:nvSpPr>
        <p:spPr>
          <a:xfrm flipV="1">
            <a:off x="2238768" y="539102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155"/>
          <p:cNvSpPr/>
          <p:nvPr/>
        </p:nvSpPr>
        <p:spPr>
          <a:xfrm flipV="1">
            <a:off x="1573649" y="522048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156"/>
          <p:cNvSpPr/>
          <p:nvPr/>
        </p:nvSpPr>
        <p:spPr>
          <a:xfrm flipV="1">
            <a:off x="1618611" y="522978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157"/>
          <p:cNvSpPr/>
          <p:nvPr/>
        </p:nvSpPr>
        <p:spPr>
          <a:xfrm flipV="1">
            <a:off x="1651169" y="521583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158"/>
          <p:cNvSpPr/>
          <p:nvPr/>
        </p:nvSpPr>
        <p:spPr>
          <a:xfrm flipV="1">
            <a:off x="1697681" y="5215835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159"/>
          <p:cNvSpPr/>
          <p:nvPr/>
        </p:nvSpPr>
        <p:spPr>
          <a:xfrm flipV="1">
            <a:off x="1739541" y="52065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60"/>
          <p:cNvSpPr/>
          <p:nvPr/>
        </p:nvSpPr>
        <p:spPr>
          <a:xfrm flipV="1">
            <a:off x="1945356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61"/>
          <p:cNvSpPr/>
          <p:nvPr/>
        </p:nvSpPr>
        <p:spPr>
          <a:xfrm flipH="1">
            <a:off x="2268225" y="526506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62"/>
          <p:cNvSpPr/>
          <p:nvPr/>
        </p:nvSpPr>
        <p:spPr>
          <a:xfrm flipH="1">
            <a:off x="2251171" y="533017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163"/>
          <p:cNvSpPr/>
          <p:nvPr/>
        </p:nvSpPr>
        <p:spPr>
          <a:xfrm flipV="1">
            <a:off x="1908147" y="542862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164"/>
          <p:cNvSpPr/>
          <p:nvPr/>
        </p:nvSpPr>
        <p:spPr>
          <a:xfrm flipV="1">
            <a:off x="1878689" y="540382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165"/>
          <p:cNvSpPr/>
          <p:nvPr/>
        </p:nvSpPr>
        <p:spPr>
          <a:xfrm flipV="1">
            <a:off x="1762410" y="527475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66"/>
          <p:cNvSpPr/>
          <p:nvPr/>
        </p:nvSpPr>
        <p:spPr>
          <a:xfrm flipV="1">
            <a:off x="1788766" y="53181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167"/>
          <p:cNvSpPr/>
          <p:nvPr/>
        </p:nvSpPr>
        <p:spPr>
          <a:xfrm flipV="1">
            <a:off x="1816673" y="536157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168"/>
          <p:cNvSpPr/>
          <p:nvPr/>
        </p:nvSpPr>
        <p:spPr>
          <a:xfrm flipV="1">
            <a:off x="1836828" y="540498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169"/>
          <p:cNvSpPr/>
          <p:nvPr/>
        </p:nvSpPr>
        <p:spPr>
          <a:xfrm>
            <a:off x="5546145" y="4420871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170"/>
          <p:cNvSpPr/>
          <p:nvPr/>
        </p:nvSpPr>
        <p:spPr>
          <a:xfrm rot="3300000">
            <a:off x="5401183" y="4388700"/>
            <a:ext cx="492250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171"/>
          <p:cNvSpPr/>
          <p:nvPr/>
        </p:nvSpPr>
        <p:spPr>
          <a:xfrm>
            <a:off x="5736068" y="4663507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7" name="Picture 206"/>
          <p:cNvPicPr/>
          <p:nvPr/>
        </p:nvPicPr>
        <p:blipFill>
          <a:blip r:embed="rId3"/>
          <a:stretch/>
        </p:blipFill>
        <p:spPr>
          <a:xfrm>
            <a:off x="516281" y="4952656"/>
            <a:ext cx="561242" cy="738375"/>
          </a:xfrm>
          <a:prstGeom prst="rect">
            <a:avLst/>
          </a:prstGeom>
          <a:ln>
            <a:noFill/>
          </a:ln>
        </p:spPr>
      </p:pic>
      <p:pic>
        <p:nvPicPr>
          <p:cNvPr id="208" name="Picture 207"/>
          <p:cNvPicPr/>
          <p:nvPr/>
        </p:nvPicPr>
        <p:blipFill>
          <a:blip r:embed="rId3"/>
          <a:stretch/>
        </p:blipFill>
        <p:spPr>
          <a:xfrm>
            <a:off x="4021333" y="4951881"/>
            <a:ext cx="561242" cy="738375"/>
          </a:xfrm>
          <a:prstGeom prst="rect">
            <a:avLst/>
          </a:prstGeom>
          <a:ln>
            <a:noFill/>
          </a:ln>
        </p:spPr>
      </p:pic>
      <p:sp>
        <p:nvSpPr>
          <p:cNvPr id="209" name="CustomShape 172"/>
          <p:cNvSpPr/>
          <p:nvPr/>
        </p:nvSpPr>
        <p:spPr>
          <a:xfrm>
            <a:off x="7127546" y="826671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TextShape 173"/>
          <p:cNvSpPr txBox="1"/>
          <p:nvPr/>
        </p:nvSpPr>
        <p:spPr>
          <a:xfrm>
            <a:off x="7488788" y="890625"/>
            <a:ext cx="2006209" cy="482560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Microlensing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175"/>
          <p:cNvSpPr/>
          <p:nvPr/>
        </p:nvSpPr>
        <p:spPr>
          <a:xfrm>
            <a:off x="7127159" y="1354968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76"/>
          <p:cNvSpPr/>
          <p:nvPr/>
        </p:nvSpPr>
        <p:spPr>
          <a:xfrm>
            <a:off x="8570963" y="1807295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77"/>
          <p:cNvSpPr/>
          <p:nvPr/>
        </p:nvSpPr>
        <p:spPr>
          <a:xfrm rot="3300000">
            <a:off x="8426001" y="1775124"/>
            <a:ext cx="492250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78"/>
          <p:cNvSpPr/>
          <p:nvPr/>
        </p:nvSpPr>
        <p:spPr>
          <a:xfrm>
            <a:off x="8681040" y="2049931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79"/>
          <p:cNvSpPr/>
          <p:nvPr/>
        </p:nvSpPr>
        <p:spPr>
          <a:xfrm>
            <a:off x="8565536" y="2294506"/>
            <a:ext cx="1181400" cy="492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80"/>
          <p:cNvSpPr/>
          <p:nvPr/>
        </p:nvSpPr>
        <p:spPr>
          <a:xfrm flipV="1">
            <a:off x="8625226" y="270884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81"/>
          <p:cNvSpPr/>
          <p:nvPr/>
        </p:nvSpPr>
        <p:spPr>
          <a:xfrm flipV="1">
            <a:off x="8664374" y="273326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182"/>
          <p:cNvSpPr/>
          <p:nvPr/>
        </p:nvSpPr>
        <p:spPr>
          <a:xfrm flipV="1">
            <a:off x="8687630" y="26991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83"/>
          <p:cNvSpPr/>
          <p:nvPr/>
        </p:nvSpPr>
        <p:spPr>
          <a:xfrm flipV="1">
            <a:off x="8732591" y="272241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184"/>
          <p:cNvSpPr/>
          <p:nvPr/>
        </p:nvSpPr>
        <p:spPr>
          <a:xfrm flipV="1">
            <a:off x="8588404" y="270381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185"/>
          <p:cNvSpPr/>
          <p:nvPr/>
        </p:nvSpPr>
        <p:spPr>
          <a:xfrm flipV="1">
            <a:off x="8765149" y="27084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86"/>
          <p:cNvSpPr/>
          <p:nvPr/>
        </p:nvSpPr>
        <p:spPr>
          <a:xfrm flipV="1">
            <a:off x="8811661" y="2717763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187"/>
          <p:cNvSpPr/>
          <p:nvPr/>
        </p:nvSpPr>
        <p:spPr>
          <a:xfrm flipV="1">
            <a:off x="8853522" y="26991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88"/>
          <p:cNvSpPr/>
          <p:nvPr/>
        </p:nvSpPr>
        <p:spPr>
          <a:xfrm flipH="1">
            <a:off x="9143833" y="240652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189"/>
          <p:cNvSpPr/>
          <p:nvPr/>
        </p:nvSpPr>
        <p:spPr>
          <a:xfrm flipH="1">
            <a:off x="9106236" y="239605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190"/>
          <p:cNvSpPr/>
          <p:nvPr/>
        </p:nvSpPr>
        <p:spPr>
          <a:xfrm flipH="1">
            <a:off x="9076778" y="243016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191"/>
          <p:cNvSpPr/>
          <p:nvPr/>
        </p:nvSpPr>
        <p:spPr>
          <a:xfrm flipH="1">
            <a:off x="9034918" y="248597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192"/>
          <p:cNvSpPr/>
          <p:nvPr/>
        </p:nvSpPr>
        <p:spPr>
          <a:xfrm flipH="1">
            <a:off x="9174453" y="244411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193"/>
          <p:cNvSpPr/>
          <p:nvPr/>
        </p:nvSpPr>
        <p:spPr>
          <a:xfrm flipH="1">
            <a:off x="9005460" y="253559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194"/>
          <p:cNvSpPr/>
          <p:nvPr/>
        </p:nvSpPr>
        <p:spPr>
          <a:xfrm flipH="1">
            <a:off x="8983755" y="2565050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195"/>
          <p:cNvSpPr/>
          <p:nvPr/>
        </p:nvSpPr>
        <p:spPr>
          <a:xfrm flipH="1">
            <a:off x="8954297" y="260846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96"/>
          <p:cNvSpPr/>
          <p:nvPr/>
        </p:nvSpPr>
        <p:spPr>
          <a:xfrm flipH="1">
            <a:off x="9637633" y="2740632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197"/>
          <p:cNvSpPr/>
          <p:nvPr/>
        </p:nvSpPr>
        <p:spPr>
          <a:xfrm flipH="1">
            <a:off x="9586858" y="272474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98"/>
          <p:cNvSpPr/>
          <p:nvPr/>
        </p:nvSpPr>
        <p:spPr>
          <a:xfrm flipH="1">
            <a:off x="9541896" y="271543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199"/>
          <p:cNvSpPr/>
          <p:nvPr/>
        </p:nvSpPr>
        <p:spPr>
          <a:xfrm flipH="1">
            <a:off x="9686083" y="274567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200"/>
          <p:cNvSpPr/>
          <p:nvPr/>
        </p:nvSpPr>
        <p:spPr>
          <a:xfrm flipH="1">
            <a:off x="9509338" y="272939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01"/>
          <p:cNvSpPr/>
          <p:nvPr/>
        </p:nvSpPr>
        <p:spPr>
          <a:xfrm flipH="1">
            <a:off x="9462826" y="2743345"/>
            <a:ext cx="19768" cy="2170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202"/>
          <p:cNvSpPr/>
          <p:nvPr/>
        </p:nvSpPr>
        <p:spPr>
          <a:xfrm flipH="1">
            <a:off x="9420966" y="2738694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03"/>
          <p:cNvSpPr/>
          <p:nvPr/>
        </p:nvSpPr>
        <p:spPr>
          <a:xfrm flipH="1">
            <a:off x="9208949" y="250419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04"/>
          <p:cNvSpPr/>
          <p:nvPr/>
        </p:nvSpPr>
        <p:spPr>
          <a:xfrm flipV="1">
            <a:off x="8892282" y="268016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205"/>
          <p:cNvSpPr/>
          <p:nvPr/>
        </p:nvSpPr>
        <p:spPr>
          <a:xfrm flipV="1">
            <a:off x="8931041" y="264605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206"/>
          <p:cNvSpPr/>
          <p:nvPr/>
        </p:nvSpPr>
        <p:spPr>
          <a:xfrm flipH="1">
            <a:off x="9238407" y="2555360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07"/>
          <p:cNvSpPr/>
          <p:nvPr/>
        </p:nvSpPr>
        <p:spPr>
          <a:xfrm flipH="1">
            <a:off x="9267864" y="258016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208"/>
          <p:cNvSpPr/>
          <p:nvPr/>
        </p:nvSpPr>
        <p:spPr>
          <a:xfrm flipH="1">
            <a:off x="9341508" y="2654197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209"/>
          <p:cNvSpPr/>
          <p:nvPr/>
        </p:nvSpPr>
        <p:spPr>
          <a:xfrm flipH="1">
            <a:off x="9327942" y="2601096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10"/>
          <p:cNvSpPr/>
          <p:nvPr/>
        </p:nvSpPr>
        <p:spPr>
          <a:xfrm flipH="1">
            <a:off x="9314764" y="2552259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11"/>
          <p:cNvSpPr/>
          <p:nvPr/>
        </p:nvSpPr>
        <p:spPr>
          <a:xfrm flipH="1">
            <a:off x="9293446" y="2576678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212"/>
          <p:cNvSpPr/>
          <p:nvPr/>
        </p:nvSpPr>
        <p:spPr>
          <a:xfrm flipH="1">
            <a:off x="9364376" y="2687531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13"/>
          <p:cNvSpPr/>
          <p:nvPr/>
        </p:nvSpPr>
        <p:spPr>
          <a:xfrm flipH="1">
            <a:off x="9392671" y="2715825"/>
            <a:ext cx="19768" cy="1976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Freeform 214"/>
          <p:cNvSpPr/>
          <p:nvPr/>
        </p:nvSpPr>
        <p:spPr>
          <a:xfrm>
            <a:off x="8565537" y="2406522"/>
            <a:ext cx="1181787" cy="367831"/>
          </a:xfrm>
          <a:custGeom>
            <a:avLst/>
            <a:gdLst/>
            <a:ahLst/>
            <a:cxnLst/>
            <a:rect l="0" t="0" r="r" b="b"/>
            <a:pathLst>
              <a:path w="3049" h="949">
                <a:moveTo>
                  <a:pt x="0" y="859"/>
                </a:moveTo>
                <a:cubicBezTo>
                  <a:pt x="566" y="871"/>
                  <a:pt x="743" y="847"/>
                  <a:pt x="743" y="847"/>
                </a:cubicBezTo>
                <a:lnTo>
                  <a:pt x="843" y="798"/>
                </a:lnTo>
                <a:lnTo>
                  <a:pt x="994" y="659"/>
                </a:lnTo>
                <a:lnTo>
                  <a:pt x="1171" y="409"/>
                </a:lnTo>
                <a:lnTo>
                  <a:pt x="1303" y="205"/>
                </a:lnTo>
                <a:lnTo>
                  <a:pt x="1436" y="24"/>
                </a:lnTo>
                <a:lnTo>
                  <a:pt x="1487" y="0"/>
                </a:lnTo>
                <a:lnTo>
                  <a:pt x="1533" y="0"/>
                </a:lnTo>
                <a:lnTo>
                  <a:pt x="1612" y="148"/>
                </a:lnTo>
                <a:lnTo>
                  <a:pt x="1752" y="303"/>
                </a:lnTo>
                <a:lnTo>
                  <a:pt x="1828" y="435"/>
                </a:lnTo>
                <a:lnTo>
                  <a:pt x="1919" y="493"/>
                </a:lnTo>
                <a:lnTo>
                  <a:pt x="1976" y="362"/>
                </a:lnTo>
                <a:lnTo>
                  <a:pt x="2017" y="493"/>
                </a:lnTo>
                <a:lnTo>
                  <a:pt x="2043" y="690"/>
                </a:lnTo>
                <a:lnTo>
                  <a:pt x="2153" y="776"/>
                </a:lnTo>
                <a:cubicBezTo>
                  <a:pt x="2153" y="776"/>
                  <a:pt x="2248" y="849"/>
                  <a:pt x="2226" y="849"/>
                </a:cubicBezTo>
                <a:cubicBezTo>
                  <a:pt x="2204" y="849"/>
                  <a:pt x="2407" y="869"/>
                  <a:pt x="2407" y="869"/>
                </a:cubicBezTo>
                <a:lnTo>
                  <a:pt x="2676" y="872"/>
                </a:lnTo>
                <a:lnTo>
                  <a:pt x="3048" y="948"/>
                </a:lnTo>
              </a:path>
            </a:pathLst>
          </a:custGeom>
          <a:ln>
            <a:solidFill>
              <a:srgbClr val="666666"/>
            </a:solidFill>
          </a:ln>
        </p:spPr>
      </p:sp>
      <p:sp>
        <p:nvSpPr>
          <p:cNvPr id="252" name="CustomShape 215"/>
          <p:cNvSpPr/>
          <p:nvPr/>
        </p:nvSpPr>
        <p:spPr>
          <a:xfrm>
            <a:off x="9424067" y="1381324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216"/>
          <p:cNvSpPr/>
          <p:nvPr/>
        </p:nvSpPr>
        <p:spPr>
          <a:xfrm flipH="1">
            <a:off x="8543831" y="1494115"/>
            <a:ext cx="880236" cy="196900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Line 217"/>
          <p:cNvSpPr/>
          <p:nvPr/>
        </p:nvSpPr>
        <p:spPr>
          <a:xfrm flipH="1">
            <a:off x="7991503" y="1691016"/>
            <a:ext cx="552328" cy="496901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Line 218"/>
          <p:cNvSpPr/>
          <p:nvPr/>
        </p:nvSpPr>
        <p:spPr>
          <a:xfrm flipH="1">
            <a:off x="8870964" y="1592565"/>
            <a:ext cx="657367" cy="582173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Line 219"/>
          <p:cNvSpPr/>
          <p:nvPr/>
        </p:nvSpPr>
        <p:spPr>
          <a:xfrm flipV="1">
            <a:off x="7991503" y="2174738"/>
            <a:ext cx="879461" cy="51938"/>
          </a:xfrm>
          <a:prstGeom prst="line">
            <a:avLst/>
          </a:prstGeom>
          <a:ln w="27360">
            <a:solidFill>
              <a:srgbClr val="333333"/>
            </a:solidFill>
            <a:custDash>
              <a:ds d="2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7" name="Picture 256"/>
          <p:cNvPicPr/>
          <p:nvPr/>
        </p:nvPicPr>
        <p:blipFill>
          <a:blip r:embed="rId3"/>
          <a:stretch/>
        </p:blipFill>
        <p:spPr>
          <a:xfrm>
            <a:off x="7430649" y="2142955"/>
            <a:ext cx="561242" cy="738375"/>
          </a:xfrm>
          <a:prstGeom prst="rect">
            <a:avLst/>
          </a:prstGeom>
          <a:ln>
            <a:noFill/>
          </a:ln>
        </p:spPr>
      </p:pic>
      <p:pic>
        <p:nvPicPr>
          <p:cNvPr id="258" name="Picture 257"/>
          <p:cNvPicPr/>
          <p:nvPr/>
        </p:nvPicPr>
        <p:blipFill>
          <a:blip r:embed="rId3"/>
          <a:stretch/>
        </p:blipFill>
        <p:spPr>
          <a:xfrm>
            <a:off x="7527936" y="4952268"/>
            <a:ext cx="561242" cy="738375"/>
          </a:xfrm>
          <a:prstGeom prst="rect">
            <a:avLst/>
          </a:prstGeom>
          <a:ln>
            <a:noFill/>
          </a:ln>
        </p:spPr>
      </p:pic>
      <p:sp>
        <p:nvSpPr>
          <p:cNvPr id="259" name="CustomShape 220"/>
          <p:cNvSpPr/>
          <p:nvPr/>
        </p:nvSpPr>
        <p:spPr>
          <a:xfrm rot="2686200">
            <a:off x="8559335" y="4327459"/>
            <a:ext cx="1154268" cy="725197"/>
          </a:xfrm>
          <a:prstGeom prst="ellipse">
            <a:avLst/>
          </a:prstGeom>
          <a:gradFill>
            <a:gsLst>
              <a:gs pos="0">
                <a:srgbClr val="E6FF00"/>
              </a:gs>
              <a:gs pos="100000">
                <a:srgbClr val="FF3333"/>
              </a:gs>
            </a:gsLst>
            <a:path path="circle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221"/>
          <p:cNvSpPr/>
          <p:nvPr/>
        </p:nvSpPr>
        <p:spPr>
          <a:xfrm rot="2686200">
            <a:off x="8721738" y="4443739"/>
            <a:ext cx="831399" cy="50349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222"/>
          <p:cNvSpPr/>
          <p:nvPr/>
        </p:nvSpPr>
        <p:spPr>
          <a:xfrm rot="2686200">
            <a:off x="8698483" y="4434049"/>
            <a:ext cx="858143" cy="503490"/>
          </a:xfrm>
          <a:prstGeom prst="ellipse">
            <a:avLst/>
          </a:prstGeom>
          <a:gradFill>
            <a:gsLst>
              <a:gs pos="0">
                <a:srgbClr val="E6FF00"/>
              </a:gs>
              <a:gs pos="100000">
                <a:srgbClr val="FF3333"/>
              </a:gs>
            </a:gsLst>
            <a:path path="circle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23"/>
          <p:cNvSpPr/>
          <p:nvPr/>
        </p:nvSpPr>
        <p:spPr>
          <a:xfrm rot="2686200">
            <a:off x="8854297" y="4515057"/>
            <a:ext cx="560467" cy="358916"/>
          </a:xfrm>
          <a:prstGeom prst="ellipse">
            <a:avLst/>
          </a:prstGeom>
          <a:gradFill>
            <a:gsLst>
              <a:gs pos="0">
                <a:srgbClr val="E6FF00"/>
              </a:gs>
              <a:gs pos="100000">
                <a:srgbClr val="FF3333"/>
              </a:gs>
            </a:gsLst>
            <a:path path="circle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24"/>
          <p:cNvSpPr/>
          <p:nvPr/>
        </p:nvSpPr>
        <p:spPr>
          <a:xfrm rot="2686200">
            <a:off x="8971739" y="4592577"/>
            <a:ext cx="321707" cy="19457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25"/>
          <p:cNvSpPr/>
          <p:nvPr/>
        </p:nvSpPr>
        <p:spPr>
          <a:xfrm rot="20986200">
            <a:off x="9035306" y="4583275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226"/>
          <p:cNvSpPr/>
          <p:nvPr/>
        </p:nvSpPr>
        <p:spPr>
          <a:xfrm rot="20986200">
            <a:off x="9327555" y="4869322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227"/>
          <p:cNvSpPr/>
          <p:nvPr/>
        </p:nvSpPr>
        <p:spPr>
          <a:xfrm>
            <a:off x="3703890" y="825896"/>
            <a:ext cx="2658150" cy="2559700"/>
          </a:xfrm>
          <a:custGeom>
            <a:avLst/>
            <a:gdLst/>
            <a:ahLst/>
            <a:cxnLst/>
            <a:rect l="0" t="0" r="r" b="b"/>
            <a:pathLst>
              <a:path w="6859" h="6606">
                <a:moveTo>
                  <a:pt x="1100" y="0"/>
                </a:moveTo>
                <a:cubicBezTo>
                  <a:pt x="550" y="0"/>
                  <a:pt x="0" y="550"/>
                  <a:pt x="0" y="1100"/>
                </a:cubicBezTo>
                <a:lnTo>
                  <a:pt x="0" y="5504"/>
                </a:lnTo>
                <a:cubicBezTo>
                  <a:pt x="0" y="6054"/>
                  <a:pt x="550" y="6605"/>
                  <a:pt x="1100" y="6605"/>
                </a:cubicBezTo>
                <a:lnTo>
                  <a:pt x="5758" y="6605"/>
                </a:lnTo>
                <a:cubicBezTo>
                  <a:pt x="6308" y="6605"/>
                  <a:pt x="6858" y="6054"/>
                  <a:pt x="6858" y="5504"/>
                </a:cubicBezTo>
                <a:lnTo>
                  <a:pt x="6858" y="1100"/>
                </a:lnTo>
                <a:cubicBezTo>
                  <a:pt x="6858" y="550"/>
                  <a:pt x="6308" y="0"/>
                  <a:pt x="5758" y="0"/>
                </a:cubicBezTo>
                <a:lnTo>
                  <a:pt x="1100" y="0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  <a:effectLst>
            <a:outerShdw dist="103350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TextShape 228"/>
          <p:cNvSpPr txBox="1"/>
          <p:nvPr/>
        </p:nvSpPr>
        <p:spPr>
          <a:xfrm>
            <a:off x="3780635" y="889850"/>
            <a:ext cx="2517839" cy="482560"/>
          </a:xfrm>
          <a:prstGeom prst="rect">
            <a:avLst/>
          </a:prstGeom>
          <a:noFill/>
          <a:ln>
            <a:noFill/>
          </a:ln>
        </p:spPr>
        <p:txBody>
          <a:bodyPr lIns="96900" tIns="48450" rIns="96900" bIns="48450"/>
          <a:lstStyle/>
          <a:p>
            <a:pPr algn="ctr"/>
            <a:r>
              <a:rPr lang="ru-RU" sz="2369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Radial velocities</a:t>
            </a:r>
            <a:endParaRPr lang="ru-RU" sz="193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230"/>
          <p:cNvSpPr/>
          <p:nvPr/>
        </p:nvSpPr>
        <p:spPr>
          <a:xfrm>
            <a:off x="3703890" y="1355743"/>
            <a:ext cx="2658150" cy="1526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1"/>
          <p:cNvSpPr/>
          <p:nvPr/>
        </p:nvSpPr>
        <p:spPr>
          <a:xfrm>
            <a:off x="5748859" y="1691015"/>
            <a:ext cx="196900" cy="1969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232"/>
          <p:cNvSpPr/>
          <p:nvPr/>
        </p:nvSpPr>
        <p:spPr>
          <a:xfrm rot="3300000">
            <a:off x="5603897" y="1658845"/>
            <a:ext cx="492250" cy="296513"/>
          </a:xfrm>
          <a:prstGeom prst="ellipse">
            <a:avLst/>
          </a:prstGeom>
          <a:noFill/>
          <a:ln>
            <a:solidFill>
              <a:srgbClr val="6666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233"/>
          <p:cNvSpPr/>
          <p:nvPr/>
        </p:nvSpPr>
        <p:spPr>
          <a:xfrm>
            <a:off x="5667463" y="1546053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234"/>
          <p:cNvSpPr/>
          <p:nvPr/>
        </p:nvSpPr>
        <p:spPr>
          <a:xfrm>
            <a:off x="5938782" y="1933652"/>
            <a:ext cx="118218" cy="118218"/>
          </a:xfrm>
          <a:prstGeom prst="ellipse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Line 235"/>
          <p:cNvSpPr/>
          <p:nvPr/>
        </p:nvSpPr>
        <p:spPr>
          <a:xfrm flipV="1">
            <a:off x="5790719" y="1494116"/>
            <a:ext cx="116280" cy="5193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Line 236"/>
          <p:cNvSpPr/>
          <p:nvPr/>
        </p:nvSpPr>
        <p:spPr>
          <a:xfrm flipH="1">
            <a:off x="5799247" y="2041017"/>
            <a:ext cx="116280" cy="5193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6" name="Picture 275"/>
          <p:cNvPicPr/>
          <p:nvPr/>
        </p:nvPicPr>
        <p:blipFill>
          <a:blip r:embed="rId3"/>
          <a:stretch/>
        </p:blipFill>
        <p:spPr>
          <a:xfrm>
            <a:off x="3998077" y="2142180"/>
            <a:ext cx="561242" cy="738375"/>
          </a:xfrm>
          <a:prstGeom prst="rect">
            <a:avLst/>
          </a:prstGeom>
          <a:ln>
            <a:noFill/>
          </a:ln>
        </p:spPr>
      </p:pic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 rot="20492400">
            <a:off x="4681413" y="2042180"/>
            <a:ext cx="1034112" cy="151551"/>
          </a:xfrm>
          <a:prstGeom prst="rect">
            <a:avLst/>
          </a:prstGeom>
          <a:ln>
            <a:noFill/>
          </a:ln>
        </p:spPr>
      </p:pic>
      <p:pic>
        <p:nvPicPr>
          <p:cNvPr id="278" name="Picture 277"/>
          <p:cNvPicPr/>
          <p:nvPr/>
        </p:nvPicPr>
        <p:blipFill>
          <a:blip r:embed="rId5"/>
          <a:stretch/>
        </p:blipFill>
        <p:spPr>
          <a:xfrm rot="20305800">
            <a:off x="4610870" y="1873574"/>
            <a:ext cx="957368" cy="161629"/>
          </a:xfrm>
          <a:prstGeom prst="rect">
            <a:avLst/>
          </a:prstGeom>
          <a:ln>
            <a:noFill/>
          </a:ln>
        </p:spPr>
      </p:pic>
      <p:sp>
        <p:nvSpPr>
          <p:cNvPr id="279" name="Line 237"/>
          <p:cNvSpPr/>
          <p:nvPr/>
        </p:nvSpPr>
        <p:spPr>
          <a:xfrm flipV="1">
            <a:off x="5945372" y="1771636"/>
            <a:ext cx="88372" cy="3488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Line 238"/>
          <p:cNvSpPr/>
          <p:nvPr/>
        </p:nvSpPr>
        <p:spPr>
          <a:xfrm flipH="1">
            <a:off x="5650022" y="1793341"/>
            <a:ext cx="88372" cy="3488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Text Box 2"/>
          <p:cNvSpPr txBox="1">
            <a:spLocks noChangeArrowheads="1"/>
          </p:cNvSpPr>
          <p:nvPr/>
        </p:nvSpPr>
        <p:spPr bwMode="auto">
          <a:xfrm>
            <a:off x="0" y="7134225"/>
            <a:ext cx="100774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r">
              <a:lnSpc>
                <a:spcPct val="116000"/>
              </a:lnSpc>
            </a:pP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Slide by A. </a:t>
            </a:r>
            <a:r>
              <a:rPr lang="en-US" sz="1400" smtClean="0">
                <a:solidFill>
                  <a:schemeClr val="tx1"/>
                </a:solidFill>
                <a:latin typeface="Helvetica"/>
                <a:cs typeface="Helvetica"/>
              </a:rPr>
              <a:t>Richert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046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3125" y="352425"/>
            <a:ext cx="5562600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Drag-Diffusion Equilibrium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2" name="Picture 21" descr="eq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0" y="2867025"/>
            <a:ext cx="4152900" cy="711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35650" y="2486025"/>
            <a:ext cx="2648419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Dust continuity equation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45050" y="2486025"/>
            <a:ext cx="4495800" cy="205740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161317" y="3813175"/>
            <a:ext cx="172233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400" b="1" dirty="0">
                <a:solidFill>
                  <a:srgbClr val="0000FF"/>
                </a:solidFill>
              </a:rPr>
              <a:t>compression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8350250" y="4232275"/>
            <a:ext cx="14890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400" b="1" dirty="0" smtClean="0">
                <a:solidFill>
                  <a:srgbClr val="FF6633"/>
                </a:solidFill>
              </a:rPr>
              <a:t>diffusion</a:t>
            </a:r>
            <a:endParaRPr lang="en-US" sz="1400" b="1" dirty="0">
              <a:solidFill>
                <a:srgbClr val="FF6633"/>
              </a:solidFill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8637754" y="3476624"/>
            <a:ext cx="2355" cy="737027"/>
          </a:xfrm>
          <a:prstGeom prst="line">
            <a:avLst/>
          </a:prstGeom>
          <a:noFill/>
          <a:ln w="9525" cap="flat">
            <a:solidFill>
              <a:srgbClr val="FF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7603191" y="3476624"/>
            <a:ext cx="2355" cy="368513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7222191" y="3476625"/>
            <a:ext cx="768043" cy="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8268007" y="3476625"/>
            <a:ext cx="691843" cy="0"/>
          </a:xfrm>
          <a:prstGeom prst="line">
            <a:avLst/>
          </a:prstGeom>
          <a:noFill/>
          <a:ln w="9525" cap="flat">
            <a:solidFill>
              <a:srgbClr val="FF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170332" y="4149725"/>
            <a:ext cx="132885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400" b="1" dirty="0">
                <a:solidFill>
                  <a:srgbClr val="333333"/>
                </a:solidFill>
              </a:rPr>
              <a:t>advection</a:t>
            </a: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>
            <a:off x="6535531" y="3476624"/>
            <a:ext cx="2355" cy="737027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6094133" y="3476625"/>
            <a:ext cx="869576" cy="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"/>
          <p:cNvSpPr>
            <a:spLocks noChangeShapeType="1"/>
          </p:cNvSpPr>
          <p:nvPr/>
        </p:nvSpPr>
        <p:spPr bwMode="auto">
          <a:xfrm>
            <a:off x="1101725" y="2579688"/>
            <a:ext cx="2681287" cy="33877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925512" y="2552700"/>
            <a:ext cx="2978150" cy="2938463"/>
            <a:chOff x="626" y="686"/>
            <a:chExt cx="1876" cy="1851"/>
          </a:xfrm>
        </p:grpSpPr>
        <p:sp>
          <p:nvSpPr>
            <p:cNvPr id="36" name="Freeform 35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857250" y="2333625"/>
            <a:ext cx="3876675" cy="3741738"/>
            <a:chOff x="583" y="548"/>
            <a:chExt cx="2442" cy="2357"/>
          </a:xfrm>
        </p:grpSpPr>
        <p:sp>
          <p:nvSpPr>
            <p:cNvPr id="38" name="Freeform 37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36587" y="1647825"/>
            <a:ext cx="2243138" cy="3556000"/>
            <a:chOff x="444" y="917"/>
            <a:chExt cx="1413" cy="1439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1703387" y="5197854"/>
            <a:ext cx="412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1804987" y="1647825"/>
            <a:ext cx="112713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634999" y="3095625"/>
            <a:ext cx="1588" cy="2047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V="1">
            <a:off x="2882900" y="3248025"/>
            <a:ext cx="1587" cy="714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>
            <a:off x="3140075" y="3263900"/>
            <a:ext cx="938212" cy="14287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 flipV="1">
            <a:off x="1628775" y="3248025"/>
            <a:ext cx="941387" cy="17462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263650" y="3494087"/>
            <a:ext cx="18637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Drag force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2624137" y="3508375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Diffusion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854075" y="5534025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latin typeface="Helvetica"/>
                <a:cs typeface="Helvetica"/>
              </a:rPr>
              <a:t>Trapped particle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>
            <a:off x="3006725" y="2784475"/>
            <a:ext cx="244475" cy="1635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3125" y="352425"/>
            <a:ext cx="5562600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Drag-Diffusion Equilibrium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8" name="Picture 17" descr="Screen Shot 2013-12-08 at 8.29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64" y="1647825"/>
            <a:ext cx="5905500" cy="1244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3971925" y="2638425"/>
            <a:ext cx="5867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9557" y="4836215"/>
            <a:ext cx="3762568" cy="164121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a    </a:t>
            </a:r>
            <a:r>
              <a:rPr lang="en-US" sz="1800" dirty="0" smtClean="0"/>
              <a:t>= vortex semi-minor axis</a:t>
            </a:r>
          </a:p>
          <a:p>
            <a:r>
              <a:rPr lang="en-US" sz="1800" i="1" dirty="0" smtClean="0"/>
              <a:t>H</a:t>
            </a:r>
            <a:r>
              <a:rPr lang="en-US" sz="1800" dirty="0" smtClean="0"/>
              <a:t>   = disk scale height (temperature)</a:t>
            </a:r>
          </a:p>
          <a:p>
            <a:r>
              <a:rPr lang="en-US" sz="1800" i="1" dirty="0" smtClean="0">
                <a:latin typeface="Symbol" charset="2"/>
                <a:cs typeface="Symbol" charset="2"/>
              </a:rPr>
              <a:t>c    </a:t>
            </a:r>
            <a:r>
              <a:rPr lang="en-US" sz="1800" dirty="0" smtClean="0"/>
              <a:t>= vortex aspect ratio</a:t>
            </a:r>
          </a:p>
          <a:p>
            <a:r>
              <a:rPr lang="en-US" sz="1800" i="1" dirty="0">
                <a:latin typeface="Symbol" charset="2"/>
                <a:cs typeface="Symbol" charset="2"/>
              </a:rPr>
              <a:t>d</a:t>
            </a:r>
            <a:r>
              <a:rPr lang="en-US" sz="1800" i="1" dirty="0" smtClean="0">
                <a:latin typeface="Symbol" charset="2"/>
                <a:cs typeface="Symbol" charset="2"/>
              </a:rPr>
              <a:t>    </a:t>
            </a:r>
            <a:r>
              <a:rPr lang="en-US" sz="1800" dirty="0" smtClean="0">
                <a:latin typeface="+mj-lt"/>
                <a:cs typeface="Symbol" charset="2"/>
              </a:rPr>
              <a:t>= diffusion parameter</a:t>
            </a:r>
          </a:p>
          <a:p>
            <a:r>
              <a:rPr lang="en-US" sz="1800" dirty="0" smtClean="0">
                <a:latin typeface="+mj-lt"/>
                <a:cs typeface="Symbol" charset="2"/>
              </a:rPr>
              <a:t>St   = Stokes number (particle size)</a:t>
            </a:r>
          </a:p>
          <a:p>
            <a:r>
              <a:rPr lang="en-US" sz="1800" i="1" dirty="0">
                <a:latin typeface="+mj-lt"/>
                <a:cs typeface="Symbol" charset="2"/>
              </a:rPr>
              <a:t>f</a:t>
            </a:r>
            <a:r>
              <a:rPr lang="en-US" sz="1800" i="1" dirty="0" smtClean="0">
                <a:latin typeface="+mj-lt"/>
                <a:cs typeface="Symbol" charset="2"/>
              </a:rPr>
              <a:t>(</a:t>
            </a:r>
            <a:r>
              <a:rPr lang="en-US" sz="1800" i="1" dirty="0" smtClean="0">
                <a:latin typeface="Symbol" charset="2"/>
                <a:cs typeface="Symbol" charset="2"/>
              </a:rPr>
              <a:t>c</a:t>
            </a:r>
            <a:r>
              <a:rPr lang="en-US" sz="1800" i="1" dirty="0" smtClean="0">
                <a:latin typeface="+mj-lt"/>
                <a:cs typeface="Symbol" charset="2"/>
              </a:rPr>
              <a:t>)</a:t>
            </a:r>
            <a:r>
              <a:rPr lang="en-US" sz="1800" dirty="0" smtClean="0">
                <a:latin typeface="+mj-lt"/>
                <a:cs typeface="Symbol" charset="2"/>
              </a:rPr>
              <a:t> = model-dependent scale function</a:t>
            </a:r>
            <a:endParaRPr lang="en-US" sz="1800" dirty="0">
              <a:latin typeface="+mj-lt"/>
              <a:cs typeface="Symbol" charset="2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4048125" y="2638425"/>
            <a:ext cx="594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Comic Sans MS" charset="0"/>
              </a:rPr>
              <a:t>Lyra</a:t>
            </a:r>
            <a:r>
              <a:rPr lang="en-US" sz="1000" dirty="0" smtClean="0">
                <a:latin typeface="Comic Sans MS" charset="0"/>
              </a:rPr>
              <a:t> &amp; Lin (2013)</a:t>
            </a:r>
            <a:endParaRPr lang="en-US" sz="1000" dirty="0">
              <a:latin typeface="Comic Sans MS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918325" y="3421320"/>
          <a:ext cx="609600" cy="555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4" imgW="431800" imgH="393700" progId="Equation.3">
                  <p:embed/>
                </p:oleObj>
              </mc:Choice>
              <mc:Fallback>
                <p:oleObj name="Equation" r:id="rId4" imgW="43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8325" y="3421320"/>
                        <a:ext cx="609600" cy="555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 descr="Screen Shot 2013-07-31 at 11.14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25" y="4035425"/>
            <a:ext cx="1549400" cy="508000"/>
          </a:xfrm>
          <a:prstGeom prst="rect">
            <a:avLst/>
          </a:prstGeom>
        </p:spPr>
      </p:pic>
      <p:sp>
        <p:nvSpPr>
          <p:cNvPr id="28" name="Line 1"/>
          <p:cNvSpPr>
            <a:spLocks noChangeShapeType="1"/>
          </p:cNvSpPr>
          <p:nvPr/>
        </p:nvSpPr>
        <p:spPr bwMode="auto">
          <a:xfrm>
            <a:off x="1101725" y="2579688"/>
            <a:ext cx="2681287" cy="33877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925512" y="2552700"/>
            <a:ext cx="2978150" cy="2938463"/>
            <a:chOff x="626" y="686"/>
            <a:chExt cx="1876" cy="1851"/>
          </a:xfrm>
        </p:grpSpPr>
        <p:sp>
          <p:nvSpPr>
            <p:cNvPr id="30" name="Freeform 29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57250" y="2333625"/>
            <a:ext cx="3876675" cy="3741738"/>
            <a:chOff x="583" y="548"/>
            <a:chExt cx="2442" cy="2357"/>
          </a:xfrm>
        </p:grpSpPr>
        <p:sp>
          <p:nvSpPr>
            <p:cNvPr id="32" name="Freeform 31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36587" y="1647825"/>
            <a:ext cx="2243138" cy="3556000"/>
            <a:chOff x="444" y="917"/>
            <a:chExt cx="1413" cy="1439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1703387" y="5197854"/>
            <a:ext cx="412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H="1">
            <a:off x="1804987" y="1647825"/>
            <a:ext cx="112713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634999" y="3095625"/>
            <a:ext cx="1588" cy="2047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V="1">
            <a:off x="2882900" y="3248025"/>
            <a:ext cx="1587" cy="7143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>
            <a:off x="3140075" y="3263900"/>
            <a:ext cx="938212" cy="14287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 flipV="1">
            <a:off x="1628775" y="3248025"/>
            <a:ext cx="941387" cy="17462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1263650" y="3494087"/>
            <a:ext cx="18637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Drag force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2624137" y="3508375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Diffusion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854075" y="5534025"/>
            <a:ext cx="18637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00" dirty="0" smtClean="0">
                <a:latin typeface="Helvetica"/>
                <a:cs typeface="Helvetica"/>
              </a:rPr>
              <a:t>Trapped particle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>
            <a:off x="3006725" y="2784475"/>
            <a:ext cx="244475" cy="1635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048125" y="1343025"/>
            <a:ext cx="5954619" cy="1600200"/>
          </a:xfrm>
          <a:prstGeom prst="rect">
            <a:avLst/>
          </a:prstGeom>
          <a:noFill/>
          <a:ln w="50800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endParaRPr lang="en-US" sz="1800" dirty="0">
              <a:latin typeface="+mj-lt"/>
              <a:cs typeface="Symbol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24325" y="1419225"/>
            <a:ext cx="57912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Steady-state solution</a:t>
            </a:r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758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6219825" y="1266825"/>
            <a:ext cx="3683000" cy="2362200"/>
          </a:xfrm>
          <a:prstGeom prst="rect">
            <a:avLst/>
          </a:prstGeom>
          <a:noFill/>
          <a:ln w="1016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21014" y="1343025"/>
            <a:ext cx="110777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2"/>
                </a:solidFill>
                <a:latin typeface="Helvetica"/>
                <a:cs typeface="Helvetica"/>
              </a:rPr>
              <a:t>Solution</a:t>
            </a:r>
            <a:endParaRPr lang="en-US" b="1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2828925" y="70580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Lyra</a:t>
            </a:r>
            <a:r>
              <a:rPr lang="en-US" sz="1000" dirty="0" smtClean="0">
                <a:latin typeface="Helvetica"/>
                <a:cs typeface="Helvetica"/>
              </a:rPr>
              <a:t> &amp; Lin (2013)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 descr="Screen Shot 2013-07-31 at 11.05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5" y="2486025"/>
            <a:ext cx="2260600" cy="876300"/>
          </a:xfrm>
          <a:prstGeom prst="rect">
            <a:avLst/>
          </a:prstGeom>
        </p:spPr>
      </p:pic>
      <p:pic>
        <p:nvPicPr>
          <p:cNvPr id="6" name="Picture 5" descr="Screen Shot 2013-07-31 at 11.05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1643320"/>
            <a:ext cx="3187700" cy="9017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858125" y="4010025"/>
          <a:ext cx="609600" cy="555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5" imgW="431800" imgH="393700" progId="Equation.3">
                  <p:embed/>
                </p:oleObj>
              </mc:Choice>
              <mc:Fallback>
                <p:oleObj name="Equation" r:id="rId5" imgW="43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58125" y="4010025"/>
                        <a:ext cx="609600" cy="555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reen Shot 2013-07-31 at 11.14.4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4624130"/>
            <a:ext cx="1549400" cy="508000"/>
          </a:xfrm>
          <a:prstGeom prst="rect">
            <a:avLst/>
          </a:prstGeom>
        </p:spPr>
      </p:pic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solution for dust in drag-diffusion equilibrium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 descr="Screen Shot 2013-07-31 at 11.07.0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962025"/>
            <a:ext cx="6070600" cy="4673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46164" y="5915025"/>
            <a:ext cx="2707404" cy="1384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Solution for </a:t>
            </a:r>
            <a:endParaRPr lang="en-US" dirty="0" smtClean="0">
              <a:latin typeface="Helvetica"/>
              <a:cs typeface="Helvetica"/>
            </a:endParaRPr>
          </a:p>
          <a:p>
            <a:pPr algn="ctr"/>
            <a:endParaRPr lang="en-US" i="1" dirty="0" smtClean="0">
              <a:latin typeface="Helvetica"/>
              <a:cs typeface="Helvetica"/>
            </a:endParaRPr>
          </a:p>
          <a:p>
            <a:pPr algn="ctr"/>
            <a:r>
              <a:rPr lang="en-US" i="1" dirty="0" smtClean="0">
                <a:solidFill>
                  <a:schemeClr val="accent2"/>
                </a:solidFill>
                <a:latin typeface="Helvetica"/>
                <a:cs typeface="Helvetica"/>
              </a:rPr>
              <a:t>H/r=0.1  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=4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=1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76757" y="5340607"/>
            <a:ext cx="3724096" cy="1638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a    </a:t>
            </a:r>
            <a:r>
              <a:rPr lang="en-US" sz="1800" dirty="0" smtClean="0"/>
              <a:t>= distance to vortex center</a:t>
            </a:r>
          </a:p>
          <a:p>
            <a:r>
              <a:rPr lang="en-US" sz="1800" i="1" dirty="0" smtClean="0"/>
              <a:t>H</a:t>
            </a:r>
            <a:r>
              <a:rPr lang="en-US" sz="1800" dirty="0" smtClean="0"/>
              <a:t>   = disk scale height (temperature)</a:t>
            </a:r>
          </a:p>
          <a:p>
            <a:r>
              <a:rPr lang="en-US" sz="1800" i="1" dirty="0" smtClean="0">
                <a:latin typeface="Symbol" charset="2"/>
                <a:cs typeface="Symbol" charset="2"/>
              </a:rPr>
              <a:t>c    </a:t>
            </a:r>
            <a:r>
              <a:rPr lang="en-US" sz="1800" dirty="0" smtClean="0"/>
              <a:t>= vortex aspect ratio</a:t>
            </a:r>
          </a:p>
          <a:p>
            <a:r>
              <a:rPr lang="en-US" sz="1800" i="1" dirty="0">
                <a:latin typeface="Symbol" charset="2"/>
                <a:cs typeface="Symbol" charset="2"/>
              </a:rPr>
              <a:t>d</a:t>
            </a:r>
            <a:r>
              <a:rPr lang="en-US" sz="1800" i="1" dirty="0" smtClean="0">
                <a:latin typeface="Symbol" charset="2"/>
                <a:cs typeface="Symbol" charset="2"/>
              </a:rPr>
              <a:t>    </a:t>
            </a:r>
            <a:r>
              <a:rPr lang="en-US" sz="1800" dirty="0" smtClean="0">
                <a:latin typeface="+mj-lt"/>
                <a:cs typeface="Symbol" charset="2"/>
              </a:rPr>
              <a:t>= diffusion parameter</a:t>
            </a:r>
          </a:p>
          <a:p>
            <a:r>
              <a:rPr lang="en-US" sz="1800" dirty="0" smtClean="0">
                <a:latin typeface="+mj-lt"/>
                <a:cs typeface="Symbol" charset="2"/>
              </a:rPr>
              <a:t>St   = Stokes number (grain size)</a:t>
            </a:r>
          </a:p>
          <a:p>
            <a:r>
              <a:rPr lang="en-US" sz="1800" i="1" dirty="0">
                <a:latin typeface="+mj-lt"/>
                <a:cs typeface="Symbol" charset="2"/>
              </a:rPr>
              <a:t>f</a:t>
            </a:r>
            <a:r>
              <a:rPr lang="en-US" sz="1800" i="1" dirty="0" smtClean="0">
                <a:latin typeface="+mj-lt"/>
                <a:cs typeface="Symbol" charset="2"/>
              </a:rPr>
              <a:t>(</a:t>
            </a:r>
            <a:r>
              <a:rPr lang="en-US" sz="1800" i="1" dirty="0" smtClean="0">
                <a:latin typeface="Symbol" charset="2"/>
                <a:cs typeface="Symbol" charset="2"/>
              </a:rPr>
              <a:t>c</a:t>
            </a:r>
            <a:r>
              <a:rPr lang="en-US" sz="1800" i="1" dirty="0" smtClean="0">
                <a:latin typeface="+mj-lt"/>
                <a:cs typeface="Symbol" charset="2"/>
              </a:rPr>
              <a:t>)</a:t>
            </a:r>
            <a:r>
              <a:rPr lang="en-US" sz="1800" dirty="0" smtClean="0">
                <a:latin typeface="+mj-lt"/>
                <a:cs typeface="Symbol" charset="2"/>
              </a:rPr>
              <a:t> = model-dependent scale function</a:t>
            </a:r>
            <a:endParaRPr lang="en-US" sz="1800" dirty="0">
              <a:latin typeface="+mj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13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ali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952625"/>
            <a:ext cx="8856890" cy="4769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0097807" y="1931327"/>
            <a:ext cx="3874007" cy="4821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4" name="Picture 3" descr="Screen Shot 2013-07-31 at 1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120"/>
            <a:ext cx="5082209" cy="29718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vs Numerical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7" name="Picture 6" descr="Screen Shot 2013-07-31 at 11.1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06" y="6100923"/>
            <a:ext cx="1549400" cy="50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203444" y="1952625"/>
            <a:ext cx="302628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4962525" y="67532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Raettig</a:t>
            </a:r>
            <a:r>
              <a:rPr lang="en-US" sz="1000" dirty="0" smtClean="0">
                <a:latin typeface="Helvetica"/>
                <a:cs typeface="Helvetica"/>
              </a:rPr>
              <a:t> et al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66725" y="67532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Lyra</a:t>
            </a:r>
            <a:r>
              <a:rPr lang="en-US" sz="1000" dirty="0" smtClean="0">
                <a:latin typeface="Helvetica"/>
                <a:cs typeface="Helvetica"/>
              </a:rPr>
              <a:t> &amp; Lin (2013)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9274" y="5788351"/>
            <a:ext cx="9300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S</a:t>
            </a:r>
            <a:r>
              <a:rPr lang="en-US" sz="1800" dirty="0" smtClean="0"/>
              <a:t> = St/</a:t>
            </a:r>
            <a:r>
              <a:rPr lang="en-US" sz="1800" i="1" dirty="0" smtClean="0">
                <a:latin typeface="Symbol" charset="2"/>
                <a:ea typeface="Symbol" charset="2"/>
                <a:cs typeface="Symbol" charset="2"/>
              </a:rPr>
              <a:t>d</a:t>
            </a:r>
            <a:endParaRPr lang="en-US" sz="1800" i="1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5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ali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911980"/>
            <a:ext cx="8856890" cy="4769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0097807" y="1931327"/>
            <a:ext cx="3874007" cy="4821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vs Numerical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03444" y="1952625"/>
            <a:ext cx="302628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402682"/>
            <a:ext cx="382029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ali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952625"/>
            <a:ext cx="8856890" cy="4769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0097807" y="1931327"/>
            <a:ext cx="3874007" cy="4821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4" name="Picture 3" descr="Screen Shot 2013-07-31 at 1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" y="806237"/>
            <a:ext cx="4307346" cy="2518702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vs Numerical vs Observational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03444" y="1952625"/>
            <a:ext cx="3026282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4962525" y="67532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Raettig</a:t>
            </a:r>
            <a:r>
              <a:rPr lang="en-US" sz="1000" dirty="0" smtClean="0">
                <a:latin typeface="Helvetica"/>
                <a:cs typeface="Helvetica"/>
              </a:rPr>
              <a:t>, Lyra , &amp; </a:t>
            </a:r>
            <a:r>
              <a:rPr lang="en-US" sz="1000" dirty="0" err="1" smtClean="0">
                <a:latin typeface="Helvetica"/>
                <a:cs typeface="Helvetica"/>
              </a:rPr>
              <a:t>Klahr</a:t>
            </a:r>
            <a:r>
              <a:rPr lang="en-US" sz="1000" dirty="0" smtClean="0">
                <a:latin typeface="Helvetica"/>
                <a:cs typeface="Helvetica"/>
              </a:rPr>
              <a:t> et al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20103" y="3248025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Lyra</a:t>
            </a:r>
            <a:r>
              <a:rPr lang="en-US" sz="1000" dirty="0" smtClean="0">
                <a:latin typeface="Helvetica"/>
                <a:cs typeface="Helvetica"/>
              </a:rPr>
              <a:t> &amp; Lin (2013)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" y="3552825"/>
            <a:ext cx="4140577" cy="37846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3787388" y="4025900"/>
            <a:ext cx="126328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ALMA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(mm)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3873532" y="4995202"/>
            <a:ext cx="126328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VLA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(cm-m)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124134" y="7323929"/>
            <a:ext cx="4475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Casassus</a:t>
            </a:r>
            <a:r>
              <a:rPr lang="en-US" sz="1000" dirty="0" smtClean="0">
                <a:latin typeface="Helvetica"/>
                <a:cs typeface="Helvetica"/>
              </a:rPr>
              <a:t>, Marino, Lyra et al. (2018)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25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1419225"/>
            <a:ext cx="57531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325" y="7219695"/>
            <a:ext cx="1763624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Casassus</a:t>
            </a:r>
            <a:r>
              <a:rPr lang="en-US" sz="1200" dirty="0" smtClean="0">
                <a:latin typeface="Helvetica"/>
                <a:cs typeface="Helvetica"/>
              </a:rPr>
              <a:t>  et al. (2018)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57200" y="342899"/>
            <a:ext cx="9077325" cy="771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Observational vs Analytical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(Monte Carlo Markov Chain)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4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758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7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321173" y="1239634"/>
            <a:ext cx="5640388" cy="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too wide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(300K) than 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80" y="2244763"/>
            <a:ext cx="5604319" cy="450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476" y="6753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1190625"/>
            <a:ext cx="8268542" cy="5442363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Supersonic wake of high mass planets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does not follow the linear prediction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5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657225"/>
            <a:ext cx="9055100" cy="641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914525" y="809625"/>
            <a:ext cx="77724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382125" y="885825"/>
            <a:ext cx="1371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6535" y="7173000"/>
            <a:ext cx="1890261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Currie et al. (2014, 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038225"/>
            <a:ext cx="5919788" cy="527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0337" y="352425"/>
            <a:ext cx="4400564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Planet-driven turbulence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Richert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16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878798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47825"/>
            <a:ext cx="7187158" cy="484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0525" y="15716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525" y="40862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03" y="2752725"/>
            <a:ext cx="162256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Isothermal</a:t>
            </a:r>
            <a:endParaRPr lang="en-US" i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283" y="5114925"/>
            <a:ext cx="145264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Adiabatic</a:t>
            </a:r>
            <a:endParaRPr lang="en-US" i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725" y="479738"/>
            <a:ext cx="761137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Turbulence in high-mass planets in adiabatic disks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7561" y="7134225"/>
            <a:ext cx="15937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1200" b="1" dirty="0" smtClean="0"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12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944462" y="1458488"/>
            <a:ext cx="45720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638925" y="1067963"/>
            <a:ext cx="187904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Planet mass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03200"/>
            <a:ext cx="9499600" cy="71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3D: 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01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erature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34" y="581025"/>
            <a:ext cx="3375291" cy="2590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2905125" y="2105025"/>
            <a:ext cx="1447800" cy="1143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657725" y="2105025"/>
            <a:ext cx="1752600" cy="1143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 shocks: bores and breaking waves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819525" y="3933825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3819525" y="6067425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Div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u</a:t>
            </a: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(shock)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9" name="Picture 8" descr="breakingwave-forwa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3166631"/>
            <a:ext cx="3505200" cy="4427621"/>
          </a:xfrm>
          <a:prstGeom prst="rect">
            <a:avLst/>
          </a:prstGeom>
        </p:spPr>
      </p:pic>
      <p:pic>
        <p:nvPicPr>
          <p:cNvPr id="10" name="Picture 9" descr="breakingwave-invers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184184"/>
            <a:ext cx="3895724" cy="43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400" y="2000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Prediction for spectroscopy: Turbulent surf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 descr="utht_midpla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09" y="1724025"/>
            <a:ext cx="5467641" cy="4737100"/>
          </a:xfrm>
          <a:prstGeom prst="rect">
            <a:avLst/>
          </a:prstGeom>
        </p:spPr>
      </p:pic>
      <p:pic>
        <p:nvPicPr>
          <p:cNvPr id="5" name="Picture 4" descr="Screen Shot 2015-10-02 at 1.0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975"/>
            <a:ext cx="457959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Synthetic image by RADMC3D and shock heating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857538"/>
            <a:ext cx="7699375" cy="6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00025"/>
            <a:ext cx="9803049" cy="71459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95325" y="2000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81525" y="962025"/>
            <a:ext cx="5105400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 vs 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" name="Picture 3" descr="Screen Shot 2015-03-08 at 11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57337"/>
            <a:ext cx="4191000" cy="345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6" y="1390650"/>
            <a:ext cx="5191629" cy="40671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191125" y="5924550"/>
            <a:ext cx="413407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14325" y="5895975"/>
            <a:ext cx="413407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Currie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55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 – A puffed up outer gap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4" y="2238566"/>
            <a:ext cx="4592781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2333625"/>
            <a:ext cx="5326458" cy="31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6" y="2028825"/>
            <a:ext cx="4867599" cy="371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876425"/>
            <a:ext cx="4814631" cy="39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" y="5035442"/>
            <a:ext cx="8919412" cy="225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4" y="1833771"/>
            <a:ext cx="8635668" cy="2774825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pattern is stationary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66725" y="1433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40155" y="4608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Intensity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895725" y="987425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40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6867525" y="1036384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41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909387" y="1023048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39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0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724025"/>
            <a:ext cx="390602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343025"/>
            <a:ext cx="3938176" cy="43180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Fung and Dong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495425"/>
            <a:ext cx="7559274" cy="548032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8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" y="3554563"/>
            <a:ext cx="10077450" cy="3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" y="3645200"/>
            <a:ext cx="8010525" cy="35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" y="1343024"/>
            <a:ext cx="5154191" cy="6219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Resolved transition disks with </a:t>
            </a:r>
          </a:p>
          <a:p>
            <a:pPr>
              <a:defRPr/>
            </a:pPr>
            <a:r>
              <a:rPr lang="en-US" sz="2800" b="1" dirty="0">
                <a:latin typeface="Helvetica"/>
                <a:cs typeface="Helvetica"/>
              </a:rPr>
              <a:t>t</a:t>
            </a:r>
            <a:r>
              <a:rPr lang="en-US" sz="2800" b="1" dirty="0" smtClean="0">
                <a:latin typeface="Helvetica"/>
                <a:cs typeface="Helvetica"/>
              </a:rPr>
              <a:t>he Sub-millimeter Array (SMA)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05525" y="3933825"/>
            <a:ext cx="33448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0.85mm</a:t>
            </a:r>
          </a:p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0.3’’ ~ 20 AU resolution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75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38538" y="1800225"/>
            <a:ext cx="56880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200" dirty="0" smtClean="0">
                <a:latin typeface="Helvetica"/>
                <a:cs typeface="Helvetica"/>
              </a:rPr>
              <a:t>Are transitional disks </a:t>
            </a:r>
          </a:p>
          <a:p>
            <a:pPr algn="ctr">
              <a:lnSpc>
                <a:spcPct val="116000"/>
              </a:lnSpc>
            </a:pPr>
            <a:r>
              <a:rPr lang="en-US" sz="2200" dirty="0" smtClean="0">
                <a:latin typeface="Helvetica"/>
                <a:cs typeface="Helvetica"/>
              </a:rPr>
              <a:t>related to disk evolution?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170238" y="3119437"/>
            <a:ext cx="6665912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Gas-rich phase (&lt; 10 </a:t>
            </a:r>
            <a:r>
              <a:rPr lang="en-US" sz="1800" b="1" dirty="0" err="1">
                <a:solidFill>
                  <a:srgbClr val="FF0000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Primordial </a:t>
            </a:r>
            <a:r>
              <a:rPr lang="en-US" sz="1800" b="1" i="1" dirty="0">
                <a:solidFill>
                  <a:srgbClr val="FF0000"/>
                </a:solidFill>
                <a:latin typeface="Helvetica"/>
                <a:cs typeface="Helvetica"/>
              </a:rPr>
              <a:t>Disks</a:t>
            </a:r>
            <a:r>
              <a:rPr lang="en-US" sz="1800" i="1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0000FF"/>
                </a:solidFill>
                <a:latin typeface="Helvetica"/>
                <a:cs typeface="Helvetica"/>
              </a:rPr>
              <a:t>Thinning phase (~10 </a:t>
            </a:r>
            <a:r>
              <a:rPr lang="en-US" sz="1800" b="1" dirty="0" err="1">
                <a:solidFill>
                  <a:srgbClr val="0000FF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>
                <a:solidFill>
                  <a:srgbClr val="0000FF"/>
                </a:solidFill>
                <a:latin typeface="Helvetica"/>
                <a:cs typeface="Helvetica"/>
              </a:rPr>
              <a:t>Transitional Disks 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4C1900"/>
                </a:solidFill>
                <a:latin typeface="Helvetica"/>
                <a:cs typeface="Helvetica"/>
              </a:rPr>
              <a:t>Gas-poor phase (&gt;10 </a:t>
            </a:r>
            <a:r>
              <a:rPr lang="en-US" sz="1800" b="1" dirty="0" err="1">
                <a:solidFill>
                  <a:srgbClr val="4C1900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4C1900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>
                <a:solidFill>
                  <a:srgbClr val="4C1900"/>
                </a:solidFill>
                <a:latin typeface="Helvetica"/>
                <a:cs typeface="Helvetica"/>
              </a:rPr>
              <a:t>Debris </a:t>
            </a:r>
            <a:r>
              <a:rPr lang="en-US" sz="1800" b="1" i="1" dirty="0" smtClean="0">
                <a:solidFill>
                  <a:srgbClr val="4C1900"/>
                </a:solidFill>
                <a:latin typeface="Helvetica"/>
                <a:cs typeface="Helvetica"/>
              </a:rPr>
              <a:t>Disks</a:t>
            </a:r>
            <a:endParaRPr lang="en-US" sz="1800" b="1" i="1" dirty="0">
              <a:solidFill>
                <a:srgbClr val="4C1900"/>
              </a:solidFill>
              <a:latin typeface="Helvetica"/>
              <a:cs typeface="Helvetica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2450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505325" y="4010025"/>
            <a:ext cx="42672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38538" y="1800225"/>
            <a:ext cx="56880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200" dirty="0" smtClean="0">
                <a:latin typeface="Helvetica"/>
                <a:cs typeface="Helvetica"/>
              </a:rPr>
              <a:t>Are transitional disks </a:t>
            </a:r>
          </a:p>
          <a:p>
            <a:pPr algn="ctr">
              <a:lnSpc>
                <a:spcPct val="116000"/>
              </a:lnSpc>
            </a:pPr>
            <a:r>
              <a:rPr lang="en-US" sz="2200" dirty="0" smtClean="0">
                <a:latin typeface="Helvetica"/>
                <a:cs typeface="Helvetica"/>
              </a:rPr>
              <a:t>related to disk evolution?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170238" y="3119437"/>
            <a:ext cx="6665912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Gas-rich phase (&lt; 10 </a:t>
            </a:r>
            <a:r>
              <a:rPr lang="en-US" sz="1800" b="1" dirty="0" err="1">
                <a:solidFill>
                  <a:srgbClr val="FF0000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Primordial </a:t>
            </a:r>
            <a:r>
              <a:rPr lang="en-US" sz="1800" b="1" i="1" dirty="0">
                <a:solidFill>
                  <a:srgbClr val="FF0000"/>
                </a:solidFill>
                <a:latin typeface="Helvetica"/>
                <a:cs typeface="Helvetica"/>
              </a:rPr>
              <a:t>Disks</a:t>
            </a:r>
            <a:r>
              <a:rPr lang="en-US" sz="1800" i="1" dirty="0"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b="1" i="1" dirty="0" smtClean="0">
                <a:solidFill>
                  <a:schemeClr val="accent2"/>
                </a:solidFill>
                <a:latin typeface="Helvetica"/>
                <a:cs typeface="Helvetica"/>
              </a:rPr>
              <a:t>Conjecture: </a:t>
            </a:r>
            <a:endParaRPr lang="en-US" sz="1800" b="1" i="1" dirty="0">
              <a:solidFill>
                <a:schemeClr val="accent2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0000FF"/>
                </a:solidFill>
                <a:latin typeface="Helvetica"/>
                <a:cs typeface="Helvetica"/>
              </a:rPr>
              <a:t>Thinning phase (~10 </a:t>
            </a:r>
            <a:r>
              <a:rPr lang="en-US" sz="1800" b="1" dirty="0" err="1">
                <a:solidFill>
                  <a:srgbClr val="0000FF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>
                <a:solidFill>
                  <a:srgbClr val="0000FF"/>
                </a:solidFill>
                <a:latin typeface="Helvetica"/>
                <a:cs typeface="Helvetica"/>
              </a:rPr>
              <a:t>Transitional Disks 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b="1" dirty="0">
                <a:solidFill>
                  <a:srgbClr val="4C1900"/>
                </a:solidFill>
                <a:latin typeface="Helvetica"/>
                <a:cs typeface="Helvetica"/>
              </a:rPr>
              <a:t>Gas-poor phase (&gt;10 </a:t>
            </a:r>
            <a:r>
              <a:rPr lang="en-US" sz="1800" b="1" dirty="0" err="1">
                <a:solidFill>
                  <a:srgbClr val="4C1900"/>
                </a:solidFill>
                <a:latin typeface="Helvetica"/>
                <a:cs typeface="Helvetica"/>
              </a:rPr>
              <a:t>Myr</a:t>
            </a:r>
            <a:r>
              <a:rPr lang="en-US" sz="1800" b="1" dirty="0">
                <a:solidFill>
                  <a:srgbClr val="4C1900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800" b="1" i="1" dirty="0">
                <a:solidFill>
                  <a:srgbClr val="4C1900"/>
                </a:solidFill>
                <a:latin typeface="Helvetica"/>
                <a:cs typeface="Helvetica"/>
              </a:rPr>
              <a:t>Debris </a:t>
            </a:r>
            <a:r>
              <a:rPr lang="en-US" sz="1800" b="1" i="1" dirty="0" smtClean="0">
                <a:solidFill>
                  <a:srgbClr val="4C1900"/>
                </a:solidFill>
                <a:latin typeface="Helvetica"/>
                <a:cs typeface="Helvetica"/>
              </a:rPr>
              <a:t>Disks</a:t>
            </a:r>
            <a:endParaRPr lang="en-US" sz="1800" b="1" i="1" dirty="0">
              <a:solidFill>
                <a:srgbClr val="4C1900"/>
              </a:solidFill>
              <a:latin typeface="Helvetica"/>
              <a:cs typeface="Helvetica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2450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242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bas2014_fig_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219200"/>
            <a:ext cx="3402840" cy="27146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 and disk evolution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00725" y="2105025"/>
            <a:ext cx="33448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“Total” disk fraction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876925" y="5153025"/>
            <a:ext cx="33448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Transition disk fraction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9325" y="3933825"/>
            <a:ext cx="1232504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</a:t>
            </a:r>
            <a:r>
              <a:rPr lang="en-US" sz="1000" dirty="0" err="1" smtClean="0">
                <a:latin typeface="Helvetica"/>
                <a:cs typeface="Helvetica"/>
              </a:rPr>
              <a:t>Ribas</a:t>
            </a:r>
            <a:r>
              <a:rPr lang="en-US" sz="1000" dirty="0" smtClean="0">
                <a:latin typeface="Helvetica"/>
                <a:cs typeface="Helvetica"/>
              </a:rPr>
              <a:t> et al. 2014)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10" name="Picture 9" descr="Screen Shot 2015-11-03 at 12.3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4171069"/>
            <a:ext cx="3687174" cy="2854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96766" y="7159033"/>
            <a:ext cx="1232504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</a:t>
            </a:r>
            <a:r>
              <a:rPr lang="en-US" sz="1000" dirty="0" err="1" smtClean="0">
                <a:latin typeface="Helvetica"/>
                <a:cs typeface="Helvetica"/>
              </a:rPr>
              <a:t>Ribas</a:t>
            </a:r>
            <a:r>
              <a:rPr lang="en-US" sz="1000" dirty="0" smtClean="0">
                <a:latin typeface="Helvetica"/>
                <a:cs typeface="Helvetica"/>
              </a:rPr>
              <a:t> et al. 2014)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05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12409</TotalTime>
  <Words>1372</Words>
  <Application>Microsoft Macintosh PowerPoint</Application>
  <PresentationFormat>Custom</PresentationFormat>
  <Paragraphs>286</Paragraphs>
  <Slides>58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682</cp:revision>
  <cp:lastPrinted>2017-04-11T21:06:01Z</cp:lastPrinted>
  <dcterms:created xsi:type="dcterms:W3CDTF">2006-06-21T17:05:33Z</dcterms:created>
  <dcterms:modified xsi:type="dcterms:W3CDTF">2018-12-09T01:18:26Z</dcterms:modified>
</cp:coreProperties>
</file>