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mpg" ContentType="video/mpeg"/>
  <Default Extension="emf" ContentType="image/x-emf"/>
  <Default Extension="rels" ContentType="application/vnd.openxmlformats-package.relationships+xml"/>
  <Default Extension="mov" ContentType="video/quicktime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23"/>
  </p:notesMasterIdLst>
  <p:sldIdLst>
    <p:sldId id="487" r:id="rId3"/>
    <p:sldId id="1051" r:id="rId4"/>
    <p:sldId id="1052" r:id="rId5"/>
    <p:sldId id="1048" r:id="rId6"/>
    <p:sldId id="1055" r:id="rId7"/>
    <p:sldId id="1063" r:id="rId8"/>
    <p:sldId id="1059" r:id="rId9"/>
    <p:sldId id="1060" r:id="rId10"/>
    <p:sldId id="1072" r:id="rId11"/>
    <p:sldId id="1064" r:id="rId12"/>
    <p:sldId id="1065" r:id="rId13"/>
    <p:sldId id="1067" r:id="rId14"/>
    <p:sldId id="1070" r:id="rId15"/>
    <p:sldId id="1076" r:id="rId16"/>
    <p:sldId id="1029" r:id="rId17"/>
    <p:sldId id="1041" r:id="rId18"/>
    <p:sldId id="1071" r:id="rId19"/>
    <p:sldId id="1073" r:id="rId20"/>
    <p:sldId id="1074" r:id="rId21"/>
    <p:sldId id="1075" r:id="rId22"/>
  </p:sldIdLst>
  <p:sldSz cx="10077450" cy="7562850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76"/>
    <p:restoredTop sz="84856" autoAdjust="0"/>
  </p:normalViewPr>
  <p:slideViewPr>
    <p:cSldViewPr>
      <p:cViewPr>
        <p:scale>
          <a:sx n="80" d="100"/>
          <a:sy n="80" d="100"/>
        </p:scale>
        <p:origin x="3272" y="83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1275" y="1027113"/>
            <a:ext cx="4932363" cy="369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sp>
      <p:sp>
        <p:nvSpPr>
          <p:cNvPr id="409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7938"/>
            <a:ext cx="5221287" cy="41068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284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57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2918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268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2918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175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3906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64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9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6150" cy="1620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1300" y="4286250"/>
            <a:ext cx="7054850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8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75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2963" y="627063"/>
            <a:ext cx="2149475" cy="6464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9775" y="627063"/>
            <a:ext cx="6300788" cy="6464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70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775" y="627063"/>
            <a:ext cx="8602663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6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43520" y="654352"/>
            <a:ext cx="9390411" cy="842081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43520" y="1694565"/>
            <a:ext cx="9390411" cy="502337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9356963" y="6882816"/>
            <a:ext cx="604713" cy="578738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4810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6150" cy="1620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1300" y="4286250"/>
            <a:ext cx="7054850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18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94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859338"/>
            <a:ext cx="8566150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05163"/>
            <a:ext cx="8566150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0037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29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692275"/>
            <a:ext cx="4452937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398713"/>
            <a:ext cx="4452937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9688" y="1692275"/>
            <a:ext cx="4454525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688" y="2398713"/>
            <a:ext cx="4454525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42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97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2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8741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3316287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0175" y="301625"/>
            <a:ext cx="5634038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582738"/>
            <a:ext cx="3316287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6628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850" y="5294313"/>
            <a:ext cx="6046788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4850" y="676275"/>
            <a:ext cx="60467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4850" y="5918200"/>
            <a:ext cx="6046788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660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763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6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6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59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859338"/>
            <a:ext cx="8566150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05163"/>
            <a:ext cx="8566150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1317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9775" y="2101850"/>
            <a:ext cx="4224338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2101850"/>
            <a:ext cx="422592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68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692275"/>
            <a:ext cx="4452937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398713"/>
            <a:ext cx="4452937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9688" y="1692275"/>
            <a:ext cx="4454525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688" y="2398713"/>
            <a:ext cx="4454525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43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79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685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3316287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0175" y="301625"/>
            <a:ext cx="5634038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582738"/>
            <a:ext cx="3316287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6016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850" y="5294313"/>
            <a:ext cx="6046788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4850" y="676275"/>
            <a:ext cx="60467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4850" y="5918200"/>
            <a:ext cx="6046788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7182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39775" y="627063"/>
            <a:ext cx="8602663" cy="12604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775" y="2101850"/>
            <a:ext cx="8602663" cy="49895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84" r:id="rId12"/>
    <p:sldLayoutId id="2147483685" r:id="rId13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55650" y="6889750"/>
            <a:ext cx="20986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443288" y="6889750"/>
            <a:ext cx="318928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604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9895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Times New Roman" charset="0"/>
          <a:ea typeface="+mn-ea"/>
          <a:cs typeface="msmincho" charset="0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Times New Roman" charset="0"/>
          <a:ea typeface="+mn-ea"/>
          <a:cs typeface="msmincho" charset="0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1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1" Type="http://schemas.microsoft.com/office/2007/relationships/media" Target="../media/media3.mpg"/><Relationship Id="rId2" Type="http://schemas.openxmlformats.org/officeDocument/2006/relationships/video" Target="../media/media3.m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19.png"/><Relationship Id="rId5" Type="http://schemas.openxmlformats.org/officeDocument/2006/relationships/image" Target="../media/image12.png"/><Relationship Id="rId1" Type="http://schemas.microsoft.com/office/2007/relationships/media" Target="../media/media3.mpg"/><Relationship Id="rId2" Type="http://schemas.openxmlformats.org/officeDocument/2006/relationships/video" Target="../media/media3.m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1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096241"/>
            <a:ext cx="3451059" cy="207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1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12643" y="2409825"/>
            <a:ext cx="10077450" cy="1771650"/>
          </a:xfrm>
          <a:ln/>
        </p:spPr>
        <p:txBody>
          <a:bodyPr tIns="0" anchor="ctr"/>
          <a:lstStyle/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800" b="1" dirty="0" smtClean="0">
                <a:latin typeface="Helvetica"/>
                <a:cs typeface="Helvetica"/>
              </a:rPr>
              <a:t>Wladimir  Lyra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California State University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Jet Propulsion Laboratory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1800" b="1" dirty="0" smtClean="0">
              <a:solidFill>
                <a:srgbClr val="4C4C4C"/>
              </a:solidFill>
              <a:latin typeface="Helvetica"/>
              <a:cs typeface="Helvetica"/>
            </a:endParaRP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409575"/>
            <a:ext cx="100774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 smtClean="0">
                <a:solidFill>
                  <a:srgbClr val="280099"/>
                </a:solidFill>
                <a:latin typeface="Helvetica"/>
                <a:cs typeface="Helvetica"/>
              </a:rPr>
              <a:t>Primer on disk simulations</a:t>
            </a:r>
            <a:endParaRPr lang="en-US" sz="2800" b="1" dirty="0">
              <a:solidFill>
                <a:srgbClr val="280099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800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90163" y="7058025"/>
            <a:ext cx="2532809" cy="3779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1600" dirty="0" smtClean="0">
                <a:solidFill>
                  <a:srgbClr val="4C4C4C"/>
                </a:solidFill>
                <a:latin typeface="Helvetica"/>
                <a:cs typeface="Helvetica"/>
              </a:rPr>
              <a:t>New York, Mar </a:t>
            </a:r>
            <a:r>
              <a:rPr lang="en-US" sz="1600" dirty="0" smtClean="0">
                <a:solidFill>
                  <a:srgbClr val="4C4C4C"/>
                </a:solidFill>
                <a:latin typeface="Helvetica"/>
                <a:cs typeface="Helvetica"/>
              </a:rPr>
              <a:t>11</a:t>
            </a:r>
            <a:r>
              <a:rPr lang="en-US" sz="1600" baseline="30000" dirty="0" smtClean="0">
                <a:solidFill>
                  <a:srgbClr val="4C4C4C"/>
                </a:solidFill>
                <a:latin typeface="Helvetica"/>
                <a:cs typeface="Helvetica"/>
              </a:rPr>
              <a:t>th</a:t>
            </a:r>
            <a:r>
              <a:rPr lang="en-US" sz="1600" dirty="0" smtClean="0">
                <a:solidFill>
                  <a:srgbClr val="4C4C4C"/>
                </a:solidFill>
                <a:latin typeface="Helvetica"/>
                <a:cs typeface="Helvetica"/>
              </a:rPr>
              <a:t>, </a:t>
            </a:r>
            <a:r>
              <a:rPr lang="en-US" sz="1600" dirty="0" smtClean="0">
                <a:solidFill>
                  <a:srgbClr val="4C4C4C"/>
                </a:solidFill>
                <a:latin typeface="Helvetica"/>
                <a:cs typeface="Helvetica"/>
              </a:rPr>
              <a:t>2019 </a:t>
            </a:r>
            <a:endParaRPr lang="en-US" sz="1600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pic>
        <p:nvPicPr>
          <p:cNvPr id="12" name="Picture 11" descr="200px-CSUNS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9" y="4277764"/>
            <a:ext cx="2540000" cy="251460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301" y="915903"/>
            <a:ext cx="750716" cy="45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7635" y="1443609"/>
            <a:ext cx="857764" cy="8577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7032" y="2313536"/>
            <a:ext cx="501673" cy="501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9725" y="2874868"/>
            <a:ext cx="736288" cy="702341"/>
          </a:xfrm>
          <a:prstGeom prst="rect">
            <a:avLst/>
          </a:prstGeom>
        </p:spPr>
      </p:pic>
      <p:pic>
        <p:nvPicPr>
          <p:cNvPr id="14" name="Picture 13" descr="ctio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010" y="3572504"/>
            <a:ext cx="727715" cy="6143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3525" y="6143625"/>
            <a:ext cx="904965" cy="5831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2125" y="6876034"/>
            <a:ext cx="587375" cy="5873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80941" y="4263009"/>
            <a:ext cx="886984" cy="838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9725" y="5253609"/>
            <a:ext cx="838200" cy="838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541" y="123825"/>
            <a:ext cx="633984" cy="6339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295525" y="1872491"/>
            <a:ext cx="1447800" cy="53733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3022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Relativity (GRMHD)</a:t>
            </a:r>
            <a:endParaRPr lang="en-US" sz="28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4343" y="1571625"/>
            <a:ext cx="184731" cy="1122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GRMHD simulation of highly tilted accretion disk around a spinning black ho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55106" y="2133029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2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Retrograde and Highly Inclined orbiters</a:t>
            </a:r>
            <a:endParaRPr lang="en-US" sz="2800" b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" y="1495425"/>
            <a:ext cx="7967625" cy="552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0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OVIE2_smal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2325" y="2562225"/>
            <a:ext cx="2981246" cy="298124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40974" y="1486692"/>
            <a:ext cx="6995505" cy="236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3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Satellite-disk </a:t>
            </a:r>
            <a:r>
              <a:rPr lang="en-US" sz="1653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interaction</a:t>
            </a:r>
            <a:r>
              <a:rPr lang="en-US" sz="1653" dirty="0">
                <a:latin typeface="Helvetica" charset="0"/>
                <a:ea typeface="Helvetica" charset="0"/>
                <a:cs typeface="Helvetica" charset="0"/>
              </a:rPr>
              <a:t> leads to </a:t>
            </a:r>
            <a:r>
              <a:rPr lang="en-US" sz="1653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angular momentum exchange</a:t>
            </a:r>
            <a:r>
              <a:rPr lang="en-US" sz="1653" dirty="0">
                <a:latin typeface="Helvetica" charset="0"/>
                <a:ea typeface="Helvetica" charset="0"/>
                <a:cs typeface="Helvetica" charset="0"/>
              </a:rPr>
              <a:t> (migration)</a:t>
            </a:r>
            <a:endParaRPr lang="en-US" sz="1653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0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43520" y="1437597"/>
            <a:ext cx="9390411" cy="631163"/>
          </a:xfrm>
          <a:prstGeom prst="rect">
            <a:avLst/>
          </a:prstGeom>
        </p:spPr>
        <p:txBody>
          <a:bodyPr vert="horz" wrap="square" lIns="100758" tIns="100758" rIns="100758" bIns="100758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 dirty="0"/>
              <a:t>Migration Traps: a simple example</a:t>
            </a:r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4246" y="2243826"/>
            <a:ext cx="5416629" cy="407575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 txBox="1"/>
          <p:nvPr/>
        </p:nvSpPr>
        <p:spPr>
          <a:xfrm>
            <a:off x="4978551" y="5925804"/>
            <a:ext cx="1673954" cy="393774"/>
          </a:xfrm>
          <a:prstGeom prst="rect">
            <a:avLst/>
          </a:prstGeom>
          <a:noFill/>
          <a:ln>
            <a:noFill/>
          </a:ln>
        </p:spPr>
        <p:txBody>
          <a:bodyPr lIns="100758" tIns="100758" rIns="100758" bIns="100758" anchor="t" anchorCtr="0">
            <a:noAutofit/>
          </a:bodyPr>
          <a:lstStyle/>
          <a:p>
            <a:r>
              <a:rPr lang="en" sz="1984"/>
              <a:t>RADIUS</a:t>
            </a:r>
          </a:p>
        </p:txBody>
      </p:sp>
      <p:sp>
        <p:nvSpPr>
          <p:cNvPr id="89" name="Shape 89"/>
          <p:cNvSpPr txBox="1"/>
          <p:nvPr/>
        </p:nvSpPr>
        <p:spPr>
          <a:xfrm rot="-5400000">
            <a:off x="2006150" y="3967098"/>
            <a:ext cx="1509964" cy="393774"/>
          </a:xfrm>
          <a:prstGeom prst="rect">
            <a:avLst/>
          </a:prstGeom>
          <a:noFill/>
          <a:ln>
            <a:noFill/>
          </a:ln>
        </p:spPr>
        <p:txBody>
          <a:bodyPr lIns="100758" tIns="100758" rIns="100758" bIns="100758" anchor="t" anchorCtr="0">
            <a:noAutofit/>
          </a:bodyPr>
          <a:lstStyle/>
          <a:p>
            <a:r>
              <a:rPr lang="en" sz="1984"/>
              <a:t>TORQUE</a:t>
            </a:r>
          </a:p>
        </p:txBody>
      </p:sp>
      <p:pic>
        <p:nvPicPr>
          <p:cNvPr id="90" name="Shape 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3027" y="3801814"/>
            <a:ext cx="1795046" cy="724317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x="4759705" y="3629503"/>
            <a:ext cx="339221" cy="303844"/>
          </a:xfrm>
          <a:prstGeom prst="rect">
            <a:avLst/>
          </a:prstGeom>
          <a:noFill/>
          <a:ln>
            <a:noFill/>
          </a:ln>
        </p:spPr>
        <p:txBody>
          <a:bodyPr lIns="100758" tIns="100758" rIns="100758" bIns="100758" anchor="t" anchorCtr="0">
            <a:noAutofit/>
          </a:bodyPr>
          <a:lstStyle/>
          <a:p>
            <a:r>
              <a:rPr lang="en" sz="3306"/>
              <a:t>+</a:t>
            </a:r>
          </a:p>
        </p:txBody>
      </p:sp>
      <p:sp>
        <p:nvSpPr>
          <p:cNvPr id="92" name="Shape 92"/>
          <p:cNvSpPr txBox="1"/>
          <p:nvPr/>
        </p:nvSpPr>
        <p:spPr>
          <a:xfrm>
            <a:off x="7148857" y="4040112"/>
            <a:ext cx="393774" cy="488664"/>
          </a:xfrm>
          <a:prstGeom prst="rect">
            <a:avLst/>
          </a:prstGeom>
          <a:noFill/>
          <a:ln>
            <a:noFill/>
          </a:ln>
        </p:spPr>
        <p:txBody>
          <a:bodyPr lIns="100758" tIns="100758" rIns="100758" bIns="100758" anchor="ctr" anchorCtr="0">
            <a:noAutofit/>
          </a:bodyPr>
          <a:lstStyle/>
          <a:p>
            <a:r>
              <a:rPr lang="en" sz="3306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19614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Migration of a single object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9746" r="10719" b="37552"/>
          <a:stretch/>
        </p:blipFill>
        <p:spPr>
          <a:xfrm>
            <a:off x="1007745" y="1797724"/>
            <a:ext cx="5449621" cy="4705138"/>
          </a:xfrm>
        </p:spPr>
      </p:pic>
      <p:sp>
        <p:nvSpPr>
          <p:cNvPr id="6" name="TextBox 5"/>
          <p:cNvSpPr txBox="1"/>
          <p:nvPr/>
        </p:nvSpPr>
        <p:spPr>
          <a:xfrm>
            <a:off x="6772286" y="2001766"/>
            <a:ext cx="2897267" cy="2221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201" indent="-236201">
              <a:buFont typeface="Arial" charset="0"/>
              <a:buChar char="•"/>
            </a:pPr>
            <a:r>
              <a:rPr lang="en-US" sz="2976" dirty="0"/>
              <a:t>One 30 M</a:t>
            </a:r>
            <a:r>
              <a:rPr lang="en-US" sz="2976" baseline="-25000" dirty="0">
                <a:latin typeface="Wingdings 2" charset="2"/>
                <a:ea typeface="Wingdings 2" charset="2"/>
                <a:cs typeface="Wingdings 2" charset="2"/>
              </a:rPr>
              <a:t>8</a:t>
            </a:r>
            <a:r>
              <a:rPr lang="en-US" sz="2976" dirty="0"/>
              <a:t> BH</a:t>
            </a:r>
          </a:p>
          <a:p>
            <a:pPr marL="236201" indent="-236201">
              <a:buFont typeface="Arial" charset="0"/>
              <a:buChar char="•"/>
            </a:pPr>
            <a:r>
              <a:rPr lang="en-US" sz="2976" dirty="0"/>
              <a:t>Different starting radii</a:t>
            </a:r>
          </a:p>
          <a:p>
            <a:pPr marL="236201" indent="-236201">
              <a:buFont typeface="Arial" charset="0"/>
              <a:buChar char="•"/>
            </a:pPr>
            <a:r>
              <a:rPr lang="en-US" sz="2976" dirty="0"/>
              <a:t>M</a:t>
            </a:r>
            <a:r>
              <a:rPr lang="en-US" sz="2976" baseline="-25000" dirty="0"/>
              <a:t>SMBH</a:t>
            </a:r>
            <a:r>
              <a:rPr lang="en-US" sz="2976" dirty="0"/>
              <a:t> = 10</a:t>
            </a:r>
            <a:r>
              <a:rPr lang="en-US" sz="2976" baseline="30000" dirty="0"/>
              <a:t>8 </a:t>
            </a:r>
            <a:r>
              <a:rPr lang="en-US" sz="2976" dirty="0"/>
              <a:t>M</a:t>
            </a:r>
            <a:r>
              <a:rPr lang="en-US" sz="2976" baseline="-25000" dirty="0">
                <a:latin typeface="Wingdings 2" charset="2"/>
                <a:ea typeface="Wingdings 2" charset="2"/>
                <a:cs typeface="Wingdings 2" charset="2"/>
              </a:rPr>
              <a:t>8</a:t>
            </a:r>
            <a:endParaRPr lang="en-US" sz="2976" baseline="-25000" dirty="0">
              <a:latin typeface="Wingdings 2" charset="2"/>
              <a:ea typeface="Wingdings 2" charset="2"/>
              <a:cs typeface="Wingdings 2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22173" y="4150293"/>
            <a:ext cx="2305439" cy="12280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45" dirty="0"/>
              <a:t>Predicted traps:</a:t>
            </a:r>
          </a:p>
          <a:p>
            <a:r>
              <a:rPr lang="en-US" sz="2645" dirty="0"/>
              <a:t>331 </a:t>
            </a:r>
            <a:r>
              <a:rPr lang="en-US" sz="2645" dirty="0" err="1"/>
              <a:t>R</a:t>
            </a:r>
            <a:r>
              <a:rPr lang="en-US" sz="2645" baseline="-25000" dirty="0" err="1"/>
              <a:t>g</a:t>
            </a:r>
            <a:endParaRPr lang="en-US" sz="2645" baseline="-25000" dirty="0"/>
          </a:p>
          <a:p>
            <a:r>
              <a:rPr lang="en-US" sz="2645" dirty="0"/>
              <a:t>25 </a:t>
            </a:r>
            <a:r>
              <a:rPr lang="en-US" sz="2645" dirty="0" err="1"/>
              <a:t>R</a:t>
            </a:r>
            <a:r>
              <a:rPr lang="en-US" sz="2645" baseline="-25000" dirty="0" err="1"/>
              <a:t>g</a:t>
            </a:r>
            <a:endParaRPr lang="en-US" sz="2645" baseline="-25000" dirty="0"/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 flipV="1">
            <a:off x="6358393" y="4606217"/>
            <a:ext cx="863780" cy="158090"/>
          </a:xfrm>
          <a:prstGeom prst="straightConnector1">
            <a:avLst/>
          </a:prstGeom>
          <a:ln w="635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295407" y="5219753"/>
            <a:ext cx="976255" cy="418203"/>
          </a:xfrm>
          <a:prstGeom prst="straightConnector1">
            <a:avLst/>
          </a:prstGeom>
          <a:ln w="635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113251" y="3832392"/>
            <a:ext cx="2491388" cy="4235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314" dirty="0"/>
              <a:t>Orbital Radius (</a:t>
            </a:r>
            <a:r>
              <a:rPr lang="en-US" sz="2314" dirty="0" err="1"/>
              <a:t>R</a:t>
            </a:r>
            <a:r>
              <a:rPr lang="en-US" sz="2314" baseline="-25000" dirty="0" err="1"/>
              <a:t>g</a:t>
            </a:r>
            <a:r>
              <a:rPr lang="en-US" sz="2314" dirty="0"/>
              <a:t>)</a:t>
            </a:r>
            <a:endParaRPr lang="en-US" sz="2314" dirty="0"/>
          </a:p>
        </p:txBody>
      </p:sp>
      <p:sp>
        <p:nvSpPr>
          <p:cNvPr id="14" name="TextBox 13"/>
          <p:cNvSpPr txBox="1"/>
          <p:nvPr/>
        </p:nvSpPr>
        <p:spPr>
          <a:xfrm>
            <a:off x="7781983" y="6197586"/>
            <a:ext cx="2518638" cy="376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4" dirty="0"/>
              <a:t>Bellovary et al. in prep</a:t>
            </a:r>
            <a:endParaRPr lang="en-US" sz="1984" dirty="0"/>
          </a:p>
        </p:txBody>
      </p:sp>
    </p:spTree>
    <p:extLst>
      <p:ext uri="{BB962C8B-B14F-4D97-AF65-F5344CB8AC3E}">
        <p14:creationId xmlns:p14="http://schemas.microsoft.com/office/powerpoint/2010/main" val="47255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3876265" y="7210425"/>
            <a:ext cx="2605827" cy="136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8594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975" dirty="0"/>
              <a:t>Horn</a:t>
            </a:r>
            <a:r>
              <a:rPr lang="en-US" sz="975" dirty="0" smtClean="0"/>
              <a:t>, et al. (2012)</a:t>
            </a:r>
            <a:endParaRPr lang="en-US" sz="975" dirty="0"/>
          </a:p>
        </p:txBody>
      </p:sp>
      <p:pic>
        <p:nvPicPr>
          <p:cNvPr id="2" name="Picture 1" descr="horn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25" y="2790825"/>
            <a:ext cx="3662436" cy="2840897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748720" y="1205345"/>
            <a:ext cx="6690668" cy="266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984" b="1" dirty="0" smtClean="0">
                <a:latin typeface="Helvetica" charset="0"/>
                <a:ea typeface="Helvetica" charset="0"/>
                <a:cs typeface="Helvetica" charset="0"/>
              </a:rPr>
              <a:t>“Crowded” Migration in pp-disks</a:t>
            </a:r>
            <a:endParaRPr lang="en-US" sz="1984" b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Brandon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4325" y="2028825"/>
            <a:ext cx="5406793" cy="405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246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Migration and merger of two objects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56313" y="2152650"/>
            <a:ext cx="3587092" cy="3215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201" indent="-236201">
              <a:buFont typeface="Arial" charset="0"/>
              <a:buChar char="•"/>
            </a:pPr>
            <a:r>
              <a:rPr lang="en-US" sz="3637" dirty="0"/>
              <a:t>50 M</a:t>
            </a:r>
            <a:r>
              <a:rPr lang="en-US" sz="3637" baseline="-25000" dirty="0">
                <a:latin typeface="Wingdings 2" charset="2"/>
                <a:ea typeface="Wingdings 2" charset="2"/>
                <a:cs typeface="Wingdings 2" charset="2"/>
              </a:rPr>
              <a:t>8</a:t>
            </a:r>
            <a:r>
              <a:rPr lang="en-US" sz="3637" dirty="0"/>
              <a:t> BH and 30 </a:t>
            </a:r>
            <a:r>
              <a:rPr lang="en-US" sz="3637"/>
              <a:t>M</a:t>
            </a:r>
            <a:r>
              <a:rPr lang="en-US" sz="3637" baseline="-25000">
                <a:latin typeface="Wingdings 2" charset="2"/>
                <a:ea typeface="Wingdings 2" charset="2"/>
                <a:cs typeface="Wingdings 2" charset="2"/>
              </a:rPr>
              <a:t>8</a:t>
            </a:r>
            <a:r>
              <a:rPr lang="en-US" sz="3637"/>
              <a:t> BH</a:t>
            </a:r>
          </a:p>
          <a:p>
            <a:pPr marL="236201" indent="-236201">
              <a:buFont typeface="Arial" charset="0"/>
              <a:buChar char="•"/>
            </a:pPr>
            <a:endParaRPr lang="en-US" sz="3637" dirty="0"/>
          </a:p>
          <a:p>
            <a:pPr marL="236201" indent="-236201">
              <a:buFont typeface="Arial" charset="0"/>
              <a:buChar char="•"/>
            </a:pPr>
            <a:r>
              <a:rPr lang="en-US" sz="3637" dirty="0"/>
              <a:t>Form a binary upon reaching trap</a:t>
            </a:r>
            <a:endParaRPr lang="en-US" sz="3637" dirty="0"/>
          </a:p>
        </p:txBody>
      </p:sp>
      <p:sp>
        <p:nvSpPr>
          <p:cNvPr id="8" name="TextBox 7"/>
          <p:cNvSpPr txBox="1"/>
          <p:nvPr/>
        </p:nvSpPr>
        <p:spPr>
          <a:xfrm>
            <a:off x="7781983" y="6197586"/>
            <a:ext cx="1664238" cy="660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4" dirty="0" err="1" smtClean="0"/>
              <a:t>Secunda</a:t>
            </a:r>
            <a:r>
              <a:rPr lang="en-US" sz="1984" dirty="0" smtClean="0"/>
              <a:t> et al. </a:t>
            </a:r>
          </a:p>
          <a:p>
            <a:r>
              <a:rPr lang="en-US" sz="1984" dirty="0" smtClean="0"/>
              <a:t>submitted</a:t>
            </a:r>
            <a:endParaRPr lang="en-US" sz="1984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94" y="4051389"/>
            <a:ext cx="3708526" cy="20658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93" y="1938020"/>
            <a:ext cx="3708526" cy="208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4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236" y="123825"/>
            <a:ext cx="8602663" cy="1260475"/>
          </a:xfrm>
        </p:spPr>
        <p:txBody>
          <a:bodyPr/>
          <a:lstStyle/>
          <a:p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Retrograde/Inclined Orbiters</a:t>
            </a:r>
            <a:endParaRPr lang="en-US" sz="28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0750" y="1190625"/>
            <a:ext cx="8845383" cy="3603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Possible </a:t>
            </a:r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Pitfalls</a:t>
            </a:r>
          </a:p>
          <a:p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/>
              <a:t>Crowded migration</a:t>
            </a:r>
            <a:r>
              <a:rPr lang="en-US" sz="2000" dirty="0" smtClean="0"/>
              <a:t>? 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sz="2000" dirty="0"/>
              <a:t>P</a:t>
            </a:r>
            <a:r>
              <a:rPr lang="en-US" sz="2000" dirty="0" smtClean="0"/>
              <a:t>lanet migration theory applied to AGNs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   Extrapolation from a few (&lt;10 orbiters) to 10</a:t>
            </a:r>
            <a:r>
              <a:rPr lang="en-US" sz="2000" baseline="30000" dirty="0" smtClean="0"/>
              <a:t>5  </a:t>
            </a:r>
            <a:r>
              <a:rPr lang="en-US" sz="2000" i="1" dirty="0" smtClean="0"/>
              <a:t>(Dangerous!)</a:t>
            </a:r>
          </a:p>
          <a:p>
            <a:endParaRPr lang="en-US" sz="2000" i="1" baseline="30000" dirty="0"/>
          </a:p>
          <a:p>
            <a:pPr marL="1085850" lvl="1" indent="-342900">
              <a:buFont typeface="Arial" charset="0"/>
              <a:buChar char="•"/>
            </a:pPr>
            <a:r>
              <a:rPr lang="en-US" sz="2000" b="1" dirty="0" smtClean="0"/>
              <a:t>Unexplored regime. </a:t>
            </a:r>
          </a:p>
          <a:p>
            <a:r>
              <a:rPr lang="en-US" sz="2000" dirty="0" smtClean="0"/>
              <a:t>			Intuition: As long as they do not overlap </a:t>
            </a:r>
            <a:r>
              <a:rPr lang="en-US" sz="2000" dirty="0" err="1" smtClean="0"/>
              <a:t>corotational</a:t>
            </a:r>
            <a:r>
              <a:rPr lang="en-US" sz="2000" dirty="0" smtClean="0"/>
              <a:t> regions it is okay to consider they are migrating in isolation. </a:t>
            </a:r>
            <a:endParaRPr lang="en-US" sz="2000" dirty="0"/>
          </a:p>
          <a:p>
            <a:endParaRPr lang="en-US" dirty="0"/>
          </a:p>
          <a:p>
            <a:pPr marL="1085850" lvl="1" indent="-342900">
              <a:buFont typeface="Arial" charset="0"/>
              <a:buChar char="•"/>
            </a:pPr>
            <a:r>
              <a:rPr lang="en-US" sz="2000" dirty="0" smtClean="0"/>
              <a:t>Question: Would circularization would lead to heating?</a:t>
            </a:r>
          </a:p>
          <a:p>
            <a:endParaRPr lang="en-US" dirty="0"/>
          </a:p>
        </p:txBody>
      </p:sp>
      <p:pic>
        <p:nvPicPr>
          <p:cNvPr id="4" name="MOVIE2_smal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1028" y="4988092"/>
            <a:ext cx="2371646" cy="2371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943" y="5000625"/>
            <a:ext cx="3014625" cy="209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2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25236" y="123825"/>
            <a:ext cx="8602663" cy="1260475"/>
          </a:xfrm>
        </p:spPr>
        <p:txBody>
          <a:bodyPr/>
          <a:lstStyle/>
          <a:p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Feedback</a:t>
            </a:r>
            <a:endParaRPr lang="en-US" sz="2800" b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567" y="2562225"/>
            <a:ext cx="4419600" cy="2471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2562225"/>
            <a:ext cx="2617686" cy="23622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255611" y="1590674"/>
            <a:ext cx="2667000" cy="76768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kern="0" dirty="0" smtClean="0">
                <a:latin typeface="Helvetica" charset="0"/>
                <a:ea typeface="Helvetica" charset="0"/>
                <a:cs typeface="Helvetica" charset="0"/>
              </a:rPr>
              <a:t>Supernovae</a:t>
            </a:r>
            <a:endParaRPr lang="en-US" sz="2000" kern="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902867" y="1661777"/>
            <a:ext cx="2667000" cy="76768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kern="0" dirty="0" err="1" smtClean="0">
                <a:latin typeface="Helvetica" charset="0"/>
                <a:ea typeface="Helvetica" charset="0"/>
                <a:cs typeface="Helvetica" charset="0"/>
              </a:rPr>
              <a:t>sBH</a:t>
            </a:r>
            <a:r>
              <a:rPr lang="en-US" sz="2000" kern="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kern="0" dirty="0" smtClean="0">
                <a:latin typeface="Helvetica" charset="0"/>
                <a:ea typeface="Helvetica" charset="0"/>
                <a:cs typeface="Helvetica" charset="0"/>
              </a:rPr>
              <a:t>/ IMBH </a:t>
            </a:r>
          </a:p>
          <a:p>
            <a:r>
              <a:rPr lang="en-US" sz="2000" kern="0" dirty="0" smtClean="0">
                <a:latin typeface="Helvetica" charset="0"/>
                <a:ea typeface="Helvetica" charset="0"/>
                <a:cs typeface="Helvetica" charset="0"/>
              </a:rPr>
              <a:t>accretion disks</a:t>
            </a:r>
            <a:endParaRPr lang="en-US" sz="2000" kern="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255611" y="5305425"/>
            <a:ext cx="2667000" cy="76768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 kern="0" dirty="0" smtClean="0">
                <a:latin typeface="Helvetica" charset="0"/>
                <a:ea typeface="Helvetica" charset="0"/>
                <a:cs typeface="Helvetica" charset="0"/>
              </a:rPr>
              <a:t>Relatively well-known</a:t>
            </a:r>
          </a:p>
          <a:p>
            <a:r>
              <a:rPr lang="en-US" sz="1800" kern="0" dirty="0">
                <a:latin typeface="Helvetica" charset="0"/>
                <a:ea typeface="Helvetica" charset="0"/>
                <a:cs typeface="Helvetica" charset="0"/>
              </a:rPr>
              <a:t>f</a:t>
            </a:r>
            <a:r>
              <a:rPr lang="en-US" sz="1800" kern="0" dirty="0" smtClean="0">
                <a:latin typeface="Helvetica" charset="0"/>
                <a:ea typeface="Helvetica" charset="0"/>
                <a:cs typeface="Helvetica" charset="0"/>
              </a:rPr>
              <a:t>rom galactic disk and</a:t>
            </a:r>
          </a:p>
          <a:p>
            <a:r>
              <a:rPr lang="en-US" sz="1800" kern="0" dirty="0">
                <a:latin typeface="Helvetica" charset="0"/>
                <a:ea typeface="Helvetica" charset="0"/>
                <a:cs typeface="Helvetica" charset="0"/>
              </a:rPr>
              <a:t>s</a:t>
            </a:r>
            <a:r>
              <a:rPr lang="en-US" sz="1800" kern="0" dirty="0" smtClean="0">
                <a:latin typeface="Helvetica" charset="0"/>
                <a:ea typeface="Helvetica" charset="0"/>
                <a:cs typeface="Helvetica" charset="0"/>
              </a:rPr>
              <a:t>tar formation models.</a:t>
            </a:r>
            <a:endParaRPr lang="en-US" sz="1800" kern="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920413" y="5274261"/>
            <a:ext cx="2667000" cy="76768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 kern="0" dirty="0">
                <a:latin typeface="Helvetica" charset="0"/>
                <a:ea typeface="Helvetica" charset="0"/>
                <a:cs typeface="Helvetica" charset="0"/>
              </a:rPr>
              <a:t>u</a:t>
            </a:r>
            <a:r>
              <a:rPr lang="en-US" sz="1800" kern="0" dirty="0" smtClean="0">
                <a:latin typeface="Helvetica" charset="0"/>
                <a:ea typeface="Helvetica" charset="0"/>
                <a:cs typeface="Helvetica" charset="0"/>
              </a:rPr>
              <a:t>nexplored (?)</a:t>
            </a:r>
            <a:endParaRPr lang="en-US" sz="1800" kern="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66552" y="6298033"/>
            <a:ext cx="5038725" cy="7793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Can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such source terms be important in disk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heating?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11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25236" y="123825"/>
            <a:ext cx="8602663" cy="1260475"/>
          </a:xfrm>
        </p:spPr>
        <p:txBody>
          <a:bodyPr/>
          <a:lstStyle/>
          <a:p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Conclusions</a:t>
            </a:r>
            <a:endParaRPr lang="en-US" sz="28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90525" y="16478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457200" indent="-457200" algn="l">
              <a:buFont typeface="Arial" charset="0"/>
              <a:buChar char="•"/>
              <a:defRPr/>
            </a:pPr>
            <a:endParaRPr lang="en-US" sz="2000" dirty="0" smtClean="0">
              <a:latin typeface="Helvetica"/>
              <a:cs typeface="Helvetica"/>
            </a:endParaRPr>
          </a:p>
          <a:p>
            <a:pPr marL="457200" indent="-457200" algn="l">
              <a:buFont typeface="Arial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State of the art in </a:t>
            </a:r>
            <a:r>
              <a:rPr lang="en-US" sz="2000" dirty="0" err="1" smtClean="0">
                <a:latin typeface="Helvetica"/>
                <a:cs typeface="Helvetica"/>
              </a:rPr>
              <a:t>ppdisks</a:t>
            </a:r>
            <a:endParaRPr lang="en-US" sz="2000" dirty="0" smtClean="0">
              <a:latin typeface="Helvetica"/>
              <a:cs typeface="Helvetica"/>
            </a:endParaRPr>
          </a:p>
          <a:p>
            <a:pPr marL="1200150" lvl="1" indent="-457200" algn="l">
              <a:buFont typeface="Arial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MHD / </a:t>
            </a:r>
            <a:r>
              <a:rPr lang="en-US" sz="2000" dirty="0" err="1" smtClean="0">
                <a:latin typeface="Helvetica"/>
                <a:cs typeface="Helvetica"/>
              </a:rPr>
              <a:t>Selfgravity</a:t>
            </a:r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/ Dust / Chemistry</a:t>
            </a:r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/ </a:t>
            </a:r>
            <a:r>
              <a:rPr lang="en-US" sz="2000" dirty="0" smtClean="0">
                <a:latin typeface="Helvetica"/>
                <a:cs typeface="Helvetica"/>
              </a:rPr>
              <a:t>Radiative Transfer</a:t>
            </a:r>
          </a:p>
          <a:p>
            <a:pPr marL="1200150" lvl="1" indent="-457200" algn="l">
              <a:buFont typeface="Arial" charset="0"/>
              <a:buChar char="•"/>
              <a:defRPr/>
            </a:pPr>
            <a:endParaRPr lang="en-US" sz="2800" dirty="0">
              <a:latin typeface="Helvetica"/>
              <a:cs typeface="Helvetica"/>
            </a:endParaRPr>
          </a:p>
          <a:p>
            <a:pPr marL="1200150" lvl="1" indent="-457200" algn="l">
              <a:buFont typeface="Arial" charset="0"/>
              <a:buChar char="•"/>
              <a:defRPr/>
            </a:pPr>
            <a:endParaRPr lang="en-US" sz="2000" dirty="0" smtClean="0">
              <a:latin typeface="Helvetica"/>
              <a:cs typeface="Helvetica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81000" y="5610224"/>
            <a:ext cx="966587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457200" indent="-457200" algn="l">
              <a:buFont typeface="Arial" charset="0"/>
              <a:buChar char="•"/>
              <a:defRPr/>
            </a:pPr>
            <a:endParaRPr lang="en-US" sz="2000" dirty="0" smtClean="0">
              <a:latin typeface="Helvetica"/>
              <a:cs typeface="Helvetica"/>
            </a:endParaRPr>
          </a:p>
          <a:p>
            <a:pPr marL="457200" indent="-457200" algn="l">
              <a:buFont typeface="Arial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Differences between </a:t>
            </a:r>
            <a:r>
              <a:rPr lang="en-US" sz="2000" dirty="0" err="1" smtClean="0">
                <a:latin typeface="Helvetica"/>
                <a:cs typeface="Helvetica"/>
              </a:rPr>
              <a:t>ppdisks</a:t>
            </a:r>
            <a:r>
              <a:rPr lang="en-US" sz="2000" dirty="0" smtClean="0">
                <a:latin typeface="Helvetica"/>
                <a:cs typeface="Helvetica"/>
              </a:rPr>
              <a:t> and AGNs</a:t>
            </a:r>
          </a:p>
          <a:p>
            <a:pPr marL="1200150" lvl="1" indent="-457200" algn="l">
              <a:buFont typeface="Arial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Fully ionized</a:t>
            </a:r>
          </a:p>
          <a:p>
            <a:pPr marL="1200150" lvl="1" indent="-457200" algn="l">
              <a:buFont typeface="Arial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Relativity</a:t>
            </a:r>
          </a:p>
          <a:p>
            <a:pPr marL="1200150" lvl="1" indent="-457200" algn="l">
              <a:buFont typeface="Arial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Crowded (10</a:t>
            </a:r>
            <a:r>
              <a:rPr lang="en-US" sz="2000" baseline="30000" dirty="0" smtClean="0">
                <a:latin typeface="Helvetica"/>
                <a:cs typeface="Helvetica"/>
              </a:rPr>
              <a:t>5</a:t>
            </a:r>
            <a:r>
              <a:rPr lang="en-US" sz="2000" dirty="0" smtClean="0">
                <a:latin typeface="Helvetica"/>
                <a:cs typeface="Helvetica"/>
              </a:rPr>
              <a:t> orbiters, retro, inclined, heating?)</a:t>
            </a:r>
          </a:p>
          <a:p>
            <a:pPr marL="1200150" lvl="1" indent="-457200" algn="l">
              <a:buFont typeface="Arial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Feedback</a:t>
            </a:r>
          </a:p>
          <a:p>
            <a:pPr marL="1200150" lvl="1" indent="-457200" algn="l">
              <a:buFont typeface="Arial" charset="0"/>
              <a:buChar char="•"/>
              <a:defRPr/>
            </a:pPr>
            <a:endParaRPr lang="en-US" sz="2800" dirty="0">
              <a:latin typeface="Helvetica"/>
              <a:cs typeface="Helvetica"/>
            </a:endParaRPr>
          </a:p>
          <a:p>
            <a:pPr marL="1200150" lvl="1" indent="-457200" algn="l">
              <a:buFont typeface="Arial" charset="0"/>
              <a:buChar char="•"/>
              <a:defRPr/>
            </a:pPr>
            <a:endParaRPr lang="en-US" sz="2000" dirty="0" smtClean="0">
              <a:latin typeface="Helvetica"/>
              <a:cs typeface="Helvetica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359945" y="3116262"/>
            <a:ext cx="9686925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457200" indent="-457200" algn="l">
              <a:buFont typeface="Arial" charset="0"/>
              <a:buChar char="•"/>
              <a:defRPr/>
            </a:pPr>
            <a:endParaRPr lang="en-US" sz="2000" dirty="0" smtClean="0">
              <a:latin typeface="Helvetica"/>
              <a:cs typeface="Helvetica"/>
            </a:endParaRPr>
          </a:p>
          <a:p>
            <a:pPr marL="457200" indent="-457200" algn="l">
              <a:buFont typeface="Arial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Types of modeling </a:t>
            </a:r>
          </a:p>
          <a:p>
            <a:pPr marL="1200150" lvl="1" indent="-457200" algn="l">
              <a:buFont typeface="Arial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Eulerian (grid-based, good for flows matching geometry, shear instabilities)</a:t>
            </a:r>
          </a:p>
          <a:p>
            <a:pPr marL="1200150" lvl="1" indent="-457200" algn="l">
              <a:buFont typeface="Arial" charset="0"/>
              <a:buChar char="•"/>
              <a:defRPr/>
            </a:pPr>
            <a:r>
              <a:rPr lang="en-US" sz="2000" dirty="0" err="1" smtClean="0">
                <a:latin typeface="Helvetica"/>
                <a:cs typeface="Helvetica"/>
              </a:rPr>
              <a:t>Lagrangian</a:t>
            </a:r>
            <a:r>
              <a:rPr lang="en-US" sz="2000" dirty="0" smtClean="0">
                <a:latin typeface="Helvetica"/>
                <a:cs typeface="Helvetica"/>
              </a:rPr>
              <a:t> (meshless, good for free boundaries/gravity)</a:t>
            </a:r>
          </a:p>
          <a:p>
            <a:pPr marL="1200150" lvl="1" indent="-457200" algn="l">
              <a:buFont typeface="Arial" charset="0"/>
              <a:buChar char="•"/>
              <a:defRPr/>
            </a:pPr>
            <a:endParaRPr lang="en-US" sz="2000" dirty="0" smtClean="0">
              <a:latin typeface="Helvetica"/>
              <a:cs typeface="Helvetica"/>
            </a:endParaRPr>
          </a:p>
          <a:p>
            <a:pPr marL="1200150" lvl="1" indent="-457200" algn="l">
              <a:buFont typeface="Arial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CPU vs GPU</a:t>
            </a:r>
          </a:p>
          <a:p>
            <a:pPr marL="1600200" lvl="2" indent="-457200" algn="l">
              <a:buFont typeface="Arial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GPU fast but memory limited </a:t>
            </a:r>
          </a:p>
          <a:p>
            <a:pPr marL="1600200" lvl="2" indent="-457200" algn="l">
              <a:buFont typeface="Arial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CPU speed-limited but memory-efficient </a:t>
            </a:r>
          </a:p>
        </p:txBody>
      </p:sp>
    </p:spTree>
    <p:extLst>
      <p:ext uri="{BB962C8B-B14F-4D97-AF65-F5344CB8AC3E}">
        <p14:creationId xmlns:p14="http://schemas.microsoft.com/office/powerpoint/2010/main" val="186649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" y="1495425"/>
            <a:ext cx="7967625" cy="552767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771525" y="3524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latin typeface="Helvetica"/>
                <a:cs typeface="Helvetica"/>
              </a:rPr>
              <a:t>A cartoon AGN</a:t>
            </a:r>
            <a:endParaRPr lang="en-US" sz="28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4969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25236" y="123825"/>
            <a:ext cx="8602663" cy="1260475"/>
          </a:xfrm>
        </p:spPr>
        <p:txBody>
          <a:bodyPr/>
          <a:lstStyle/>
          <a:p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Conclusions</a:t>
            </a:r>
            <a:endParaRPr lang="en-US" sz="28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90525" y="16478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457200" indent="-457200" algn="l">
              <a:buFont typeface="Arial" charset="0"/>
              <a:buChar char="•"/>
              <a:defRPr/>
            </a:pPr>
            <a:endParaRPr lang="en-US" sz="2000" dirty="0" smtClean="0">
              <a:latin typeface="Helvetica"/>
              <a:cs typeface="Helvetica"/>
            </a:endParaRPr>
          </a:p>
          <a:p>
            <a:pPr marL="457200" indent="-457200" algn="l">
              <a:buFont typeface="Arial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State of the art in </a:t>
            </a:r>
            <a:r>
              <a:rPr lang="en-US" sz="2000" dirty="0" err="1" smtClean="0">
                <a:latin typeface="Helvetica"/>
                <a:cs typeface="Helvetica"/>
              </a:rPr>
              <a:t>ppdisks</a:t>
            </a:r>
            <a:endParaRPr lang="en-US" sz="2000" dirty="0" smtClean="0">
              <a:latin typeface="Helvetica"/>
              <a:cs typeface="Helvetica"/>
            </a:endParaRPr>
          </a:p>
          <a:p>
            <a:pPr marL="1200150" lvl="1" indent="-457200" algn="l">
              <a:buFont typeface="Arial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MHD / </a:t>
            </a:r>
            <a:r>
              <a:rPr lang="en-US" sz="2000" dirty="0" err="1" smtClean="0">
                <a:latin typeface="Helvetica"/>
                <a:cs typeface="Helvetica"/>
              </a:rPr>
              <a:t>Selfgravity</a:t>
            </a:r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/ Dust / Chemistry</a:t>
            </a:r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/ </a:t>
            </a:r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Radiative Transfer</a:t>
            </a:r>
          </a:p>
          <a:p>
            <a:pPr marL="1200150" lvl="1" indent="-457200" algn="l">
              <a:buFont typeface="Arial" charset="0"/>
              <a:buChar char="•"/>
              <a:defRPr/>
            </a:pPr>
            <a:endParaRPr lang="en-US" sz="2800" dirty="0">
              <a:latin typeface="Helvetica"/>
              <a:cs typeface="Helvetica"/>
            </a:endParaRPr>
          </a:p>
          <a:p>
            <a:pPr marL="1200150" lvl="1" indent="-457200" algn="l">
              <a:buFont typeface="Arial" charset="0"/>
              <a:buChar char="•"/>
              <a:defRPr/>
            </a:pPr>
            <a:endParaRPr lang="en-US" sz="2000" dirty="0" smtClean="0">
              <a:latin typeface="Helvetica"/>
              <a:cs typeface="Helvetica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81000" y="5610224"/>
            <a:ext cx="966587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457200" indent="-457200" algn="l">
              <a:buFont typeface="Arial" charset="0"/>
              <a:buChar char="•"/>
              <a:defRPr/>
            </a:pPr>
            <a:endParaRPr lang="en-US" sz="2000" dirty="0" smtClean="0">
              <a:latin typeface="Helvetica"/>
              <a:cs typeface="Helvetica"/>
            </a:endParaRPr>
          </a:p>
          <a:p>
            <a:pPr marL="457200" indent="-457200" algn="l">
              <a:buFont typeface="Arial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Differences between </a:t>
            </a:r>
            <a:r>
              <a:rPr lang="en-US" sz="2000" dirty="0" err="1" smtClean="0">
                <a:latin typeface="Helvetica"/>
                <a:cs typeface="Helvetica"/>
              </a:rPr>
              <a:t>ppdisks</a:t>
            </a:r>
            <a:r>
              <a:rPr lang="en-US" sz="2000" dirty="0" smtClean="0">
                <a:latin typeface="Helvetica"/>
                <a:cs typeface="Helvetica"/>
              </a:rPr>
              <a:t> and AGNs</a:t>
            </a:r>
          </a:p>
          <a:p>
            <a:pPr marL="1200150" lvl="1" indent="-457200" algn="l">
              <a:buFont typeface="Arial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Fully ionized</a:t>
            </a:r>
          </a:p>
          <a:p>
            <a:pPr marL="1200150" lvl="1" indent="-457200" algn="l">
              <a:buFont typeface="Arial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Relativity</a:t>
            </a:r>
          </a:p>
          <a:p>
            <a:pPr marL="1200150" lvl="1" indent="-457200" algn="l">
              <a:buFont typeface="Arial" charset="0"/>
              <a:buChar char="•"/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Crowded (10</a:t>
            </a:r>
            <a:r>
              <a:rPr lang="en-US" sz="2000" b="1" baseline="30000" dirty="0" smtClean="0">
                <a:solidFill>
                  <a:srgbClr val="FF0000"/>
                </a:solidFill>
                <a:latin typeface="Helvetica"/>
                <a:cs typeface="Helvetica"/>
              </a:rPr>
              <a:t>5</a:t>
            </a:r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 orbiters, retro, inclined, heating?)</a:t>
            </a:r>
          </a:p>
          <a:p>
            <a:pPr marL="1200150" lvl="1" indent="-457200" algn="l">
              <a:buFont typeface="Arial" charset="0"/>
              <a:buChar char="•"/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Feedback</a:t>
            </a:r>
          </a:p>
          <a:p>
            <a:pPr marL="1200150" lvl="1" indent="-457200" algn="l">
              <a:buFont typeface="Arial" charset="0"/>
              <a:buChar char="•"/>
              <a:defRPr/>
            </a:pPr>
            <a:endParaRPr lang="en-US" sz="2800" dirty="0">
              <a:latin typeface="Helvetica"/>
              <a:cs typeface="Helvetica"/>
            </a:endParaRPr>
          </a:p>
          <a:p>
            <a:pPr marL="1200150" lvl="1" indent="-457200" algn="l">
              <a:buFont typeface="Arial" charset="0"/>
              <a:buChar char="•"/>
              <a:defRPr/>
            </a:pPr>
            <a:endParaRPr lang="en-US" sz="2000" dirty="0" smtClean="0">
              <a:latin typeface="Helvetica"/>
              <a:cs typeface="Helvetica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359945" y="3116262"/>
            <a:ext cx="9686925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457200" indent="-457200" algn="l">
              <a:buFont typeface="Arial" charset="0"/>
              <a:buChar char="•"/>
              <a:defRPr/>
            </a:pPr>
            <a:endParaRPr lang="en-US" sz="2000" dirty="0" smtClean="0">
              <a:latin typeface="Helvetica"/>
              <a:cs typeface="Helvetica"/>
            </a:endParaRPr>
          </a:p>
          <a:p>
            <a:pPr marL="457200" indent="-457200" algn="l">
              <a:buFont typeface="Arial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Types of modeling </a:t>
            </a:r>
          </a:p>
          <a:p>
            <a:pPr marL="1200150" lvl="1" indent="-457200" algn="l">
              <a:buFont typeface="Arial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Eulerian (grid-based, good for flows matching geometry, shear instabilities)</a:t>
            </a:r>
          </a:p>
          <a:p>
            <a:pPr marL="1200150" lvl="1" indent="-457200" algn="l">
              <a:buFont typeface="Arial" charset="0"/>
              <a:buChar char="•"/>
              <a:defRPr/>
            </a:pPr>
            <a:r>
              <a:rPr lang="en-US" sz="2000" dirty="0" err="1" smtClean="0">
                <a:latin typeface="Helvetica"/>
                <a:cs typeface="Helvetica"/>
              </a:rPr>
              <a:t>Lagrangian</a:t>
            </a:r>
            <a:r>
              <a:rPr lang="en-US" sz="2000" dirty="0" smtClean="0">
                <a:latin typeface="Helvetica"/>
                <a:cs typeface="Helvetica"/>
              </a:rPr>
              <a:t> (meshless, good for free boundaries/gravity)</a:t>
            </a:r>
          </a:p>
          <a:p>
            <a:pPr marL="1200150" lvl="1" indent="-457200" algn="l">
              <a:buFont typeface="Arial" charset="0"/>
              <a:buChar char="•"/>
              <a:defRPr/>
            </a:pPr>
            <a:endParaRPr lang="en-US" sz="2000" dirty="0" smtClean="0">
              <a:latin typeface="Helvetica"/>
              <a:cs typeface="Helvetica"/>
            </a:endParaRPr>
          </a:p>
          <a:p>
            <a:pPr marL="1200150" lvl="1" indent="-457200" algn="l">
              <a:buFont typeface="Arial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CPU vs GPU</a:t>
            </a:r>
          </a:p>
          <a:p>
            <a:pPr marL="1600200" lvl="2" indent="-457200" algn="l">
              <a:buFont typeface="Arial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GPU fast but memory limited </a:t>
            </a:r>
          </a:p>
          <a:p>
            <a:pPr marL="1600200" lvl="2" indent="-457200" algn="l">
              <a:buFont typeface="Arial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CPU speed-limited but memory-efficient </a:t>
            </a:r>
          </a:p>
        </p:txBody>
      </p:sp>
    </p:spTree>
    <p:extLst>
      <p:ext uri="{BB962C8B-B14F-4D97-AF65-F5344CB8AC3E}">
        <p14:creationId xmlns:p14="http://schemas.microsoft.com/office/powerpoint/2010/main" val="183912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771525" y="3524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latin typeface="Helvetica"/>
                <a:cs typeface="Helvetica"/>
              </a:rPr>
              <a:t>Disks in Astrophysics</a:t>
            </a:r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4" name="Picture 3" descr="HL_Tau_protoplanetary_dis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04" y="2562225"/>
            <a:ext cx="2133600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25" y="2562225"/>
            <a:ext cx="3677424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303" y="2562225"/>
            <a:ext cx="3076575" cy="21344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0104" y="4924425"/>
            <a:ext cx="1994457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Protoplanetary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85096" y="4939966"/>
            <a:ext cx="1260281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Galaxies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751449" y="4779043"/>
            <a:ext cx="973343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09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6325" y="1343025"/>
            <a:ext cx="184731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flo0211_xvi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025" y="0"/>
            <a:ext cx="8153400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771525" y="3524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latin typeface="Helvetica"/>
                <a:cs typeface="Helvetica"/>
              </a:rPr>
              <a:t>State of the art in pp-disk modeling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90525" y="34004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457200" indent="-457200" algn="l">
              <a:buFont typeface="Arial" charset="0"/>
              <a:buChar char="•"/>
              <a:defRPr/>
            </a:pPr>
            <a:endParaRPr lang="en-US" sz="2800" dirty="0" smtClean="0">
              <a:latin typeface="Helvetica"/>
              <a:cs typeface="Helvetica"/>
            </a:endParaRPr>
          </a:p>
          <a:p>
            <a:pPr marL="457200" indent="-457200" algn="l">
              <a:buFont typeface="Arial" charset="0"/>
              <a:buChar char="•"/>
              <a:defRPr/>
            </a:pPr>
            <a:r>
              <a:rPr lang="en-US" sz="2400" dirty="0" smtClean="0">
                <a:latin typeface="Helvetica"/>
                <a:cs typeface="Helvetica"/>
              </a:rPr>
              <a:t>MHD (ideal and </a:t>
            </a:r>
            <a:r>
              <a:rPr lang="en-US" sz="2400" dirty="0">
                <a:latin typeface="Helvetica"/>
                <a:cs typeface="Helvetica"/>
              </a:rPr>
              <a:t>n</a:t>
            </a:r>
            <a:r>
              <a:rPr lang="en-US" sz="2400" dirty="0" smtClean="0">
                <a:latin typeface="Helvetica"/>
                <a:cs typeface="Helvetica"/>
              </a:rPr>
              <a:t>on-ideal MHD)</a:t>
            </a:r>
          </a:p>
          <a:p>
            <a:pPr marL="457200" indent="-457200" algn="l">
              <a:buFont typeface="Arial" charset="0"/>
              <a:buChar char="•"/>
              <a:defRPr/>
            </a:pPr>
            <a:endParaRPr lang="en-US" sz="2400" dirty="0">
              <a:latin typeface="Helvetica"/>
              <a:cs typeface="Helvetica"/>
            </a:endParaRPr>
          </a:p>
          <a:p>
            <a:pPr marL="457200" indent="-457200" algn="l">
              <a:buFont typeface="Arial" charset="0"/>
              <a:buChar char="•"/>
              <a:defRPr/>
            </a:pPr>
            <a:r>
              <a:rPr lang="en-US" sz="2400" dirty="0" err="1" smtClean="0">
                <a:latin typeface="Helvetica"/>
                <a:cs typeface="Helvetica"/>
              </a:rPr>
              <a:t>Selfgravity</a:t>
            </a:r>
            <a:endParaRPr lang="en-US" sz="2400" dirty="0" smtClean="0">
              <a:latin typeface="Helvetica"/>
              <a:cs typeface="Helvetica"/>
            </a:endParaRPr>
          </a:p>
          <a:p>
            <a:pPr marL="457200" indent="-457200" algn="l">
              <a:buFont typeface="Arial" charset="0"/>
              <a:buChar char="•"/>
              <a:defRPr/>
            </a:pPr>
            <a:endParaRPr lang="en-US" sz="2400" dirty="0" smtClean="0">
              <a:latin typeface="Helvetica"/>
              <a:cs typeface="Helvetica"/>
            </a:endParaRPr>
          </a:p>
          <a:p>
            <a:pPr marL="457200" indent="-457200" algn="l">
              <a:buFont typeface="Arial" charset="0"/>
              <a:buChar char="•"/>
              <a:defRPr/>
            </a:pPr>
            <a:r>
              <a:rPr lang="en-US" sz="2400" dirty="0" smtClean="0">
                <a:latin typeface="Helvetica"/>
                <a:cs typeface="Helvetica"/>
              </a:rPr>
              <a:t>Dust </a:t>
            </a:r>
          </a:p>
          <a:p>
            <a:pPr marL="457200" indent="-457200" algn="l">
              <a:buFont typeface="Arial" charset="0"/>
              <a:buChar char="•"/>
              <a:defRPr/>
            </a:pPr>
            <a:endParaRPr lang="en-US" sz="2400" dirty="0">
              <a:latin typeface="Helvetica"/>
              <a:cs typeface="Helvetica"/>
            </a:endParaRPr>
          </a:p>
          <a:p>
            <a:pPr marL="457200" indent="-457200" algn="l">
              <a:buFont typeface="Arial" charset="0"/>
              <a:buChar char="•"/>
              <a:defRPr/>
            </a:pPr>
            <a:r>
              <a:rPr lang="en-US" sz="2400" dirty="0" smtClean="0">
                <a:latin typeface="Helvetica"/>
                <a:cs typeface="Helvetica"/>
              </a:rPr>
              <a:t>Chemistry</a:t>
            </a:r>
          </a:p>
          <a:p>
            <a:pPr marL="457200" indent="-457200" algn="l">
              <a:buFont typeface="Arial" charset="0"/>
              <a:buChar char="•"/>
              <a:defRPr/>
            </a:pPr>
            <a:endParaRPr lang="en-US" sz="2400" dirty="0" smtClean="0">
              <a:latin typeface="Helvetica"/>
              <a:cs typeface="Helvetica"/>
            </a:endParaRPr>
          </a:p>
          <a:p>
            <a:pPr marL="457200" indent="-457200" algn="l">
              <a:buFont typeface="Arial" charset="0"/>
              <a:buChar char="•"/>
              <a:defRPr/>
            </a:pPr>
            <a:r>
              <a:rPr lang="en-US" sz="2400" dirty="0" smtClean="0">
                <a:latin typeface="Helvetica"/>
                <a:cs typeface="Helvetica"/>
              </a:rPr>
              <a:t>Radiative Transfer </a:t>
            </a:r>
          </a:p>
          <a:p>
            <a:pPr marL="1200150" lvl="1" indent="-457200" algn="l">
              <a:buFont typeface="Arial" charset="0"/>
              <a:buChar char="•"/>
              <a:defRPr/>
            </a:pPr>
            <a:r>
              <a:rPr lang="en-US" sz="2400" dirty="0" smtClean="0">
                <a:latin typeface="Helvetica"/>
                <a:cs typeface="Helvetica"/>
              </a:rPr>
              <a:t>Post-processing</a:t>
            </a:r>
          </a:p>
          <a:p>
            <a:pPr marL="1200150" lvl="1" indent="-457200" algn="l">
              <a:buFont typeface="Arial" charset="0"/>
              <a:buChar char="•"/>
              <a:defRPr/>
            </a:pPr>
            <a:r>
              <a:rPr lang="en-US" sz="2400" dirty="0" smtClean="0">
                <a:latin typeface="Helvetica"/>
                <a:cs typeface="Helvetica"/>
              </a:rPr>
              <a:t>Radiation </a:t>
            </a:r>
            <a:r>
              <a:rPr lang="en-US" sz="2400" dirty="0" smtClean="0">
                <a:latin typeface="Helvetica"/>
                <a:cs typeface="Helvetica"/>
              </a:rPr>
              <a:t>hydrodynamics</a:t>
            </a:r>
            <a:endParaRPr lang="en-US" sz="2400" dirty="0" smtClean="0">
              <a:latin typeface="Helvetica"/>
              <a:cs typeface="Helvetica"/>
            </a:endParaRPr>
          </a:p>
          <a:p>
            <a:pPr marL="1600200" lvl="2" indent="-457200" algn="l">
              <a:buFont typeface="Arial" charset="0"/>
              <a:buChar char="•"/>
              <a:defRPr/>
            </a:pPr>
            <a:r>
              <a:rPr lang="en-US" sz="2000" dirty="0">
                <a:latin typeface="Helvetica"/>
                <a:cs typeface="Helvetica"/>
              </a:rPr>
              <a:t>F</a:t>
            </a:r>
            <a:r>
              <a:rPr lang="en-US" sz="2000" dirty="0" smtClean="0">
                <a:latin typeface="Helvetica"/>
                <a:cs typeface="Helvetica"/>
              </a:rPr>
              <a:t>lux-limited diffusion</a:t>
            </a:r>
          </a:p>
          <a:p>
            <a:pPr marL="1600200" lvl="2" indent="-457200" algn="l">
              <a:buFont typeface="Arial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Ray tracing (long or short characteristics) usually done for solar atmospheres but not for disks.</a:t>
            </a:r>
          </a:p>
          <a:p>
            <a:pPr marL="1600200" lvl="2" indent="-457200" algn="l">
              <a:buFont typeface="Arial" charset="0"/>
              <a:buChar char="•"/>
              <a:defRPr/>
            </a:pPr>
            <a:endParaRPr lang="en-US" sz="2000" dirty="0" smtClean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6264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390525" y="4626297"/>
            <a:ext cx="8602663" cy="13499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457200" indent="-457200" algn="l">
              <a:buFont typeface="Arial" charset="0"/>
              <a:buChar char="•"/>
              <a:defRPr/>
            </a:pPr>
            <a:endParaRPr lang="en-US" sz="2800" dirty="0">
              <a:latin typeface="Helvetica"/>
              <a:cs typeface="Helvetica"/>
            </a:endParaRPr>
          </a:p>
          <a:p>
            <a:pPr marL="457200" indent="-457200" algn="l">
              <a:buFont typeface="Arial" charset="0"/>
              <a:buChar char="•"/>
              <a:defRPr/>
            </a:pPr>
            <a:endParaRPr lang="en-US" sz="2800" dirty="0">
              <a:latin typeface="Helvetica"/>
              <a:cs typeface="Helvetica"/>
            </a:endParaRPr>
          </a:p>
          <a:p>
            <a:pPr marL="457200" indent="-457200" algn="l">
              <a:buFont typeface="Arial" charset="0"/>
              <a:buChar char="•"/>
              <a:defRPr/>
            </a:pPr>
            <a:endParaRPr lang="en-US" sz="2800" dirty="0" smtClean="0">
              <a:latin typeface="Helvetica"/>
              <a:cs typeface="Helvetica"/>
            </a:endParaRPr>
          </a:p>
          <a:p>
            <a:pPr marL="457200" indent="-457200" algn="l">
              <a:buFont typeface="Arial" charset="0"/>
              <a:buChar char="•"/>
              <a:defRPr/>
            </a:pPr>
            <a:endParaRPr lang="en-US" sz="2800" dirty="0" smtClean="0">
              <a:latin typeface="Helvetica"/>
              <a:cs typeface="Helvetica"/>
            </a:endParaRPr>
          </a:p>
          <a:p>
            <a:pPr marL="457200" indent="-457200" algn="l">
              <a:buFont typeface="Arial" charset="0"/>
              <a:buChar char="•"/>
              <a:defRPr/>
            </a:pPr>
            <a:r>
              <a:rPr lang="en-US" sz="2800" dirty="0" smtClean="0">
                <a:latin typeface="Helvetica"/>
                <a:cs typeface="Helvetica"/>
              </a:rPr>
              <a:t>Radiative Transfer </a:t>
            </a:r>
          </a:p>
          <a:p>
            <a:pPr marL="1200150" lvl="1" indent="-457200" algn="l">
              <a:buFont typeface="Arial" charset="0"/>
              <a:buChar char="•"/>
              <a:defRPr/>
            </a:pPr>
            <a:r>
              <a:rPr lang="en-US" sz="2800" dirty="0" smtClean="0">
                <a:latin typeface="Helvetica"/>
                <a:cs typeface="Helvetica"/>
              </a:rPr>
              <a:t>Post-processing</a:t>
            </a:r>
          </a:p>
          <a:p>
            <a:pPr marL="1200150" lvl="1" indent="-457200" algn="l">
              <a:buFont typeface="Arial" charset="0"/>
              <a:buChar char="•"/>
              <a:defRPr/>
            </a:pPr>
            <a:r>
              <a:rPr lang="en-US" sz="2800" dirty="0" smtClean="0">
                <a:latin typeface="Helvetica"/>
                <a:cs typeface="Helvetica"/>
              </a:rPr>
              <a:t>Radiation </a:t>
            </a:r>
            <a:r>
              <a:rPr lang="en-US" sz="2800" dirty="0" smtClean="0">
                <a:latin typeface="Helvetica"/>
                <a:cs typeface="Helvetica"/>
              </a:rPr>
              <a:t>hydrodynamics</a:t>
            </a:r>
            <a:endParaRPr lang="en-US" sz="2800" dirty="0" smtClean="0">
              <a:latin typeface="Helvetica"/>
              <a:cs typeface="Helvetica"/>
            </a:endParaRPr>
          </a:p>
          <a:p>
            <a:pPr marL="1600200" lvl="2" indent="-457200" algn="l">
              <a:buFont typeface="Arial" charset="0"/>
              <a:buChar char="•"/>
              <a:defRPr/>
            </a:pPr>
            <a:r>
              <a:rPr lang="en-US" sz="2000" dirty="0">
                <a:latin typeface="Helvetica"/>
                <a:cs typeface="Helvetica"/>
              </a:rPr>
              <a:t>F</a:t>
            </a:r>
            <a:r>
              <a:rPr lang="en-US" sz="2000" dirty="0" smtClean="0">
                <a:latin typeface="Helvetica"/>
                <a:cs typeface="Helvetica"/>
              </a:rPr>
              <a:t>lux-limited diffusion</a:t>
            </a:r>
          </a:p>
          <a:p>
            <a:pPr marL="1600200" lvl="2" indent="-457200" algn="l">
              <a:buFont typeface="Arial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Ray tracing (long or short characteristics) usually done for solar atmospheres but not for disks.</a:t>
            </a:r>
          </a:p>
          <a:p>
            <a:pPr marL="1600200" lvl="2" indent="-457200" algn="l">
              <a:buFont typeface="Arial" charset="0"/>
              <a:buChar char="•"/>
              <a:defRPr/>
            </a:pPr>
            <a:endParaRPr lang="en-US" sz="2000" dirty="0" smtClean="0">
              <a:latin typeface="Helvetica"/>
              <a:cs typeface="Helvetica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38125" y="4831722"/>
            <a:ext cx="8755063" cy="2362200"/>
          </a:xfrm>
          <a:prstGeom prst="roundRect">
            <a:avLst/>
          </a:prstGeom>
          <a:solidFill>
            <a:srgbClr val="00B8FF">
              <a:alpha val="3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90" y="885825"/>
            <a:ext cx="7044531" cy="355968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71526" y="0"/>
            <a:ext cx="4267200" cy="1114425"/>
          </a:xfrm>
        </p:spPr>
        <p:txBody>
          <a:bodyPr/>
          <a:lstStyle/>
          <a:p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3D Hydro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336455" y="-104775"/>
            <a:ext cx="4267200" cy="1114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800" kern="0" dirty="0" smtClean="0">
                <a:latin typeface="Helvetica" charset="0"/>
                <a:ea typeface="Helvetica" charset="0"/>
                <a:cs typeface="Helvetica" charset="0"/>
              </a:rPr>
              <a:t>Scattered light </a:t>
            </a:r>
          </a:p>
          <a:p>
            <a:r>
              <a:rPr lang="en-US" sz="2800" kern="0" dirty="0">
                <a:latin typeface="Helvetica" charset="0"/>
                <a:ea typeface="Helvetica" charset="0"/>
                <a:cs typeface="Helvetica" charset="0"/>
              </a:rPr>
              <a:t>p</a:t>
            </a:r>
            <a:r>
              <a:rPr lang="en-US" sz="2800" kern="0" dirty="0" smtClean="0">
                <a:latin typeface="Helvetica" charset="0"/>
                <a:ea typeface="Helvetica" charset="0"/>
                <a:cs typeface="Helvetica" charset="0"/>
              </a:rPr>
              <a:t>ost-processing</a:t>
            </a:r>
            <a:endParaRPr lang="en-US" sz="2800" kern="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37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4060" y="1260475"/>
            <a:ext cx="4653265" cy="5817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Grid-based (Eulerian)</a:t>
            </a:r>
          </a:p>
          <a:p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G</a:t>
            </a:r>
            <a:r>
              <a:rPr lang="en-US" sz="2000" dirty="0" smtClean="0"/>
              <a:t>eometry of flow and grid align</a:t>
            </a:r>
          </a:p>
          <a:p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Self gravity usually a problem in 3D</a:t>
            </a:r>
          </a:p>
          <a:p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GPUs vs CPUs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sz="2000" dirty="0" smtClean="0">
                <a:cs typeface="Helvetica"/>
              </a:rPr>
              <a:t>CPU </a:t>
            </a:r>
            <a:r>
              <a:rPr lang="en-US" sz="2000" dirty="0">
                <a:cs typeface="Helvetica"/>
              </a:rPr>
              <a:t>speed-limited but memory-efficient </a:t>
            </a:r>
            <a:endParaRPr lang="en-US" sz="2000" dirty="0" smtClean="0">
              <a:cs typeface="Helvetica"/>
            </a:endParaRPr>
          </a:p>
          <a:p>
            <a:pPr marL="1485900" lvl="2" indent="-342900">
              <a:buFont typeface="Arial" charset="0"/>
              <a:buChar char="•"/>
            </a:pPr>
            <a:r>
              <a:rPr lang="en-US" sz="2000" dirty="0" smtClean="0">
                <a:cs typeface="Helvetica"/>
              </a:rPr>
              <a:t>10</a:t>
            </a:r>
            <a:r>
              <a:rPr lang="en-US" sz="2000" baseline="30000" dirty="0" smtClean="0">
                <a:cs typeface="Helvetica"/>
              </a:rPr>
              <a:t>3</a:t>
            </a:r>
            <a:r>
              <a:rPr lang="en-US" sz="2000" dirty="0" smtClean="0">
                <a:cs typeface="Helvetica"/>
              </a:rPr>
              <a:t>- </a:t>
            </a:r>
            <a:r>
              <a:rPr lang="en-US" sz="2000" dirty="0">
                <a:cs typeface="Helvetica"/>
              </a:rPr>
              <a:t>few x 10</a:t>
            </a:r>
            <a:r>
              <a:rPr lang="en-US" sz="2000" baseline="30000" dirty="0">
                <a:cs typeface="Helvetica"/>
              </a:rPr>
              <a:t>4</a:t>
            </a:r>
            <a:r>
              <a:rPr lang="en-US" sz="2000" dirty="0">
                <a:cs typeface="Helvetica"/>
              </a:rPr>
              <a:t> </a:t>
            </a:r>
            <a:r>
              <a:rPr lang="en-US" sz="2000" dirty="0" smtClean="0">
                <a:cs typeface="Helvetica"/>
              </a:rPr>
              <a:t>procs</a:t>
            </a:r>
          </a:p>
          <a:p>
            <a:pPr marL="1485900" lvl="2" indent="-342900">
              <a:buFont typeface="Arial" charset="0"/>
              <a:buChar char="•"/>
            </a:pPr>
            <a:r>
              <a:rPr lang="en-US" sz="2000" dirty="0">
                <a:cs typeface="Helvetica"/>
              </a:rPr>
              <a:t>R</a:t>
            </a:r>
            <a:r>
              <a:rPr lang="en-US" sz="2000" dirty="0" smtClean="0">
                <a:cs typeface="Helvetica"/>
              </a:rPr>
              <a:t>esolution 1024</a:t>
            </a:r>
            <a:r>
              <a:rPr lang="en-US" sz="2000" baseline="30000" dirty="0" smtClean="0">
                <a:cs typeface="Helvetica"/>
              </a:rPr>
              <a:t>3</a:t>
            </a:r>
            <a:endParaRPr lang="en-US" sz="2000" dirty="0" smtClean="0"/>
          </a:p>
          <a:p>
            <a:pPr marL="1085850" lvl="1" indent="-342900">
              <a:buFont typeface="Arial" charset="0"/>
              <a:buChar char="•"/>
            </a:pPr>
            <a:r>
              <a:rPr lang="en-US" sz="2000" dirty="0">
                <a:cs typeface="Helvetica"/>
              </a:rPr>
              <a:t>GPU fast but memory limited </a:t>
            </a:r>
          </a:p>
          <a:p>
            <a:pPr marL="1485900" lvl="2" indent="-342900">
              <a:buFont typeface="Arial" charset="0"/>
              <a:buChar char="•"/>
            </a:pPr>
            <a:r>
              <a:rPr lang="en-US" sz="2000" dirty="0">
                <a:cs typeface="Helvetica"/>
              </a:rPr>
              <a:t>4 GPUs 20 orbits/</a:t>
            </a:r>
            <a:r>
              <a:rPr lang="en-US" sz="2000" dirty="0" err="1">
                <a:cs typeface="Helvetica"/>
              </a:rPr>
              <a:t>hr</a:t>
            </a:r>
            <a:r>
              <a:rPr lang="en-US" sz="2000" dirty="0">
                <a:cs typeface="Helvetica"/>
              </a:rPr>
              <a:t>, low resolution 3D (128</a:t>
            </a:r>
            <a:r>
              <a:rPr lang="en-US" sz="2000" baseline="30000" dirty="0">
                <a:cs typeface="Helvetica"/>
              </a:rPr>
              <a:t>3</a:t>
            </a:r>
            <a:r>
              <a:rPr lang="en-US" sz="2000" dirty="0" smtClean="0">
                <a:cs typeface="Helvetica"/>
              </a:rPr>
              <a:t>)</a:t>
            </a:r>
            <a:endParaRPr lang="en-US" sz="2000" dirty="0"/>
          </a:p>
          <a:p>
            <a:pPr marL="342900" indent="-342900"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Examples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sz="2000" dirty="0" smtClean="0"/>
              <a:t>Pluto / Athena++ / Pencil / Fargo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84317" y="1284037"/>
            <a:ext cx="3273653" cy="5416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Lagrangian</a:t>
            </a:r>
            <a:endParaRPr lang="en-US" b="1" dirty="0" smtClean="0"/>
          </a:p>
          <a:p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SPH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Free boundaries</a:t>
            </a:r>
          </a:p>
          <a:p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Contact discontinuities not</a:t>
            </a:r>
          </a:p>
          <a:p>
            <a:r>
              <a:rPr lang="en-US" sz="2000" dirty="0"/>
              <a:t>w</a:t>
            </a:r>
            <a:r>
              <a:rPr lang="en-US" sz="2000" dirty="0" smtClean="0"/>
              <a:t>ell captured (instabilities</a:t>
            </a:r>
          </a:p>
          <a:p>
            <a:r>
              <a:rPr lang="en-US" sz="2000" dirty="0" smtClean="0"/>
              <a:t>Not well modeled)</a:t>
            </a:r>
          </a:p>
          <a:p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Particles adaptively trace</a:t>
            </a:r>
          </a:p>
          <a:p>
            <a:r>
              <a:rPr lang="en-US" sz="2000" dirty="0" smtClean="0"/>
              <a:t>Dense regions.</a:t>
            </a:r>
          </a:p>
          <a:p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Excellent for gravity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Examples: 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sz="2000" dirty="0" smtClean="0"/>
              <a:t>Phantom / Gadget</a:t>
            </a:r>
          </a:p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847725" y="0"/>
            <a:ext cx="8602663" cy="12604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800" b="1" kern="0" dirty="0" smtClean="0">
                <a:latin typeface="Helvetica" charset="0"/>
                <a:ea typeface="Helvetica" charset="0"/>
                <a:cs typeface="Helvetica" charset="0"/>
              </a:rPr>
              <a:t>Codes</a:t>
            </a:r>
            <a:endParaRPr lang="en-US" sz="2800" b="1" kern="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404299" y="1030156"/>
            <a:ext cx="5181600" cy="6018653"/>
          </a:xfrm>
          <a:prstGeom prst="roundRect">
            <a:avLst/>
          </a:prstGeom>
          <a:solidFill>
            <a:srgbClr val="00B8FF">
              <a:alpha val="3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904472" y="1030157"/>
            <a:ext cx="4033341" cy="6018653"/>
          </a:xfrm>
          <a:prstGeom prst="roundRect">
            <a:avLst/>
          </a:prstGeom>
          <a:solidFill>
            <a:srgbClr val="FF0000">
              <a:alpha val="3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90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Why can’t we simply </a:t>
            </a:r>
            <a:b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</a:br>
            <a:r>
              <a:rPr lang="en-US" sz="2800" b="1" dirty="0" err="1" smtClean="0">
                <a:latin typeface="Helvetica" charset="0"/>
                <a:ea typeface="Helvetica" charset="0"/>
                <a:cs typeface="Helvetica" charset="0"/>
              </a:rPr>
              <a:t>sed</a:t>
            </a:r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 ‘s/protoplanetary/AGN/g’</a:t>
            </a:r>
            <a:endParaRPr lang="en-US" sz="28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21942" y="1915110"/>
            <a:ext cx="8258095" cy="5588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b="1" dirty="0"/>
              <a:t>Fully ionized</a:t>
            </a:r>
            <a:r>
              <a:rPr lang="en-US" dirty="0"/>
              <a:t> 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dirty="0" err="1"/>
              <a:t>ppdisks</a:t>
            </a:r>
            <a:r>
              <a:rPr lang="en-US" dirty="0"/>
              <a:t> poorly ionized</a:t>
            </a:r>
          </a:p>
          <a:p>
            <a:endParaRPr lang="en-US" b="1" dirty="0" smtClean="0"/>
          </a:p>
          <a:p>
            <a:r>
              <a:rPr lang="en-US" b="1" dirty="0" smtClean="0"/>
              <a:t>Relativity</a:t>
            </a:r>
            <a:r>
              <a:rPr lang="en-US" dirty="0" smtClean="0"/>
              <a:t> 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dirty="0"/>
              <a:t>U</a:t>
            </a:r>
            <a:r>
              <a:rPr lang="en-US" dirty="0" smtClean="0"/>
              <a:t>nimportant in </a:t>
            </a:r>
            <a:r>
              <a:rPr lang="en-US" dirty="0" err="1" smtClean="0"/>
              <a:t>ppdisks</a:t>
            </a:r>
            <a:r>
              <a:rPr lang="en-US" dirty="0" smtClean="0"/>
              <a:t>, 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dirty="0"/>
              <a:t>B</a:t>
            </a:r>
            <a:r>
              <a:rPr lang="en-US" dirty="0" smtClean="0"/>
              <a:t>ut even for AGNs only important for the central engine</a:t>
            </a:r>
          </a:p>
          <a:p>
            <a:endParaRPr lang="en-US" dirty="0" smtClean="0"/>
          </a:p>
          <a:p>
            <a:r>
              <a:rPr lang="en-US" b="1" dirty="0" smtClean="0"/>
              <a:t>Retrograde and highly inclined orbiters</a:t>
            </a:r>
            <a:r>
              <a:rPr lang="en-US" dirty="0" smtClean="0"/>
              <a:t> 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dirty="0" smtClean="0"/>
              <a:t>Inexistent in </a:t>
            </a:r>
            <a:r>
              <a:rPr lang="en-US" dirty="0" err="1" smtClean="0"/>
              <a:t>ppdisks</a:t>
            </a:r>
            <a:endParaRPr lang="en-US" dirty="0" smtClean="0"/>
          </a:p>
          <a:p>
            <a:endParaRPr lang="en-US" dirty="0"/>
          </a:p>
          <a:p>
            <a:r>
              <a:rPr lang="en-US" b="1" dirty="0" err="1" smtClean="0"/>
              <a:t>Feeback</a:t>
            </a:r>
            <a:r>
              <a:rPr lang="en-US" dirty="0" smtClean="0"/>
              <a:t> 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dirty="0" smtClean="0"/>
              <a:t>Stellar (SN) / </a:t>
            </a:r>
            <a:r>
              <a:rPr lang="en-US" dirty="0" err="1" smtClean="0"/>
              <a:t>sBH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Why can’t we simply </a:t>
            </a:r>
            <a:b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</a:br>
            <a:r>
              <a:rPr lang="en-US" sz="2800" b="1" dirty="0" err="1" smtClean="0">
                <a:latin typeface="Helvetica" charset="0"/>
                <a:ea typeface="Helvetica" charset="0"/>
                <a:cs typeface="Helvetica" charset="0"/>
              </a:rPr>
              <a:t>sed</a:t>
            </a:r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 ‘s/protoplanetary/AGN/g’</a:t>
            </a:r>
            <a:endParaRPr lang="en-US" sz="28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21942" y="1915110"/>
            <a:ext cx="8258095" cy="5588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b="1" dirty="0"/>
              <a:t>Fully ionized</a:t>
            </a:r>
            <a:r>
              <a:rPr lang="en-US" dirty="0"/>
              <a:t> 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dirty="0" err="1"/>
              <a:t>ppdisks</a:t>
            </a:r>
            <a:r>
              <a:rPr lang="en-US" dirty="0"/>
              <a:t> poorly ionized</a:t>
            </a:r>
          </a:p>
          <a:p>
            <a:endParaRPr lang="en-US" b="1" dirty="0" smtClean="0"/>
          </a:p>
          <a:p>
            <a:r>
              <a:rPr lang="en-US" b="1" dirty="0" smtClean="0"/>
              <a:t>Relativity</a:t>
            </a:r>
            <a:r>
              <a:rPr lang="en-US" dirty="0" smtClean="0"/>
              <a:t> 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dirty="0"/>
              <a:t>U</a:t>
            </a:r>
            <a:r>
              <a:rPr lang="en-US" dirty="0" smtClean="0"/>
              <a:t>nimportant in </a:t>
            </a:r>
            <a:r>
              <a:rPr lang="en-US" dirty="0" err="1" smtClean="0"/>
              <a:t>ppdisks</a:t>
            </a:r>
            <a:r>
              <a:rPr lang="en-US" dirty="0" smtClean="0"/>
              <a:t>, 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dirty="0"/>
              <a:t>B</a:t>
            </a:r>
            <a:r>
              <a:rPr lang="en-US" dirty="0" smtClean="0"/>
              <a:t>ut even for AGNs only important for the central engine</a:t>
            </a:r>
          </a:p>
          <a:p>
            <a:endParaRPr lang="en-US" dirty="0" smtClean="0"/>
          </a:p>
          <a:p>
            <a:r>
              <a:rPr lang="en-US" b="1" dirty="0" smtClean="0"/>
              <a:t>Retrograde and highly inclined orbiters</a:t>
            </a:r>
            <a:r>
              <a:rPr lang="en-US" dirty="0" smtClean="0"/>
              <a:t> 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dirty="0" smtClean="0"/>
              <a:t>Inexistent in </a:t>
            </a:r>
            <a:r>
              <a:rPr lang="en-US" dirty="0" err="1" smtClean="0"/>
              <a:t>ppdisks</a:t>
            </a:r>
            <a:endParaRPr lang="en-US" dirty="0" smtClean="0"/>
          </a:p>
          <a:p>
            <a:endParaRPr lang="en-US" dirty="0"/>
          </a:p>
          <a:p>
            <a:r>
              <a:rPr lang="en-US" b="1" dirty="0" err="1" smtClean="0"/>
              <a:t>Feeback</a:t>
            </a:r>
            <a:r>
              <a:rPr lang="en-US" dirty="0" smtClean="0"/>
              <a:t> 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dirty="0" smtClean="0"/>
              <a:t>Stellar (SN) / </a:t>
            </a:r>
            <a:r>
              <a:rPr lang="en-US" dirty="0" err="1" smtClean="0"/>
              <a:t>sBH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514" y="1915110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0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ＭＳ Ｐゴシック"/>
        <a:cs typeface="msmincho"/>
      </a:majorFont>
      <a:minorFont>
        <a:latin typeface="Times New Roman"/>
        <a:ea typeface="ＭＳ Ｐゴシック"/>
        <a:cs typeface="msminch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ejaVu Sans"/>
      </a:majorFont>
      <a:minorFont>
        <a:latin typeface="Arial"/>
        <a:ea typeface="ＭＳ Ｐゴシック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12510</TotalTime>
  <Words>555</Words>
  <Application>Microsoft Macintosh PowerPoint</Application>
  <PresentationFormat>Custom</PresentationFormat>
  <Paragraphs>182</Paragraphs>
  <Slides>20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DejaVu Sans</vt:lpstr>
      <vt:lpstr>Helvetica</vt:lpstr>
      <vt:lpstr>ＭＳ Ｐゴシック</vt:lpstr>
      <vt:lpstr>msmincho</vt:lpstr>
      <vt:lpstr>Times New Roman</vt:lpstr>
      <vt:lpstr>Wingdings 2</vt:lpstr>
      <vt:lpstr>Arial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3D Hydro</vt:lpstr>
      <vt:lpstr>PowerPoint Presentation</vt:lpstr>
      <vt:lpstr>Why can’t we simply  sed ‘s/protoplanetary/AGN/g’</vt:lpstr>
      <vt:lpstr>Why can’t we simply  sed ‘s/protoplanetary/AGN/g’</vt:lpstr>
      <vt:lpstr>Relativity (GRMHD)</vt:lpstr>
      <vt:lpstr>Retrograde and Highly Inclined orbiters</vt:lpstr>
      <vt:lpstr>Satellite-disk interaction leads to angular momentum exchange (migration)</vt:lpstr>
      <vt:lpstr>Migration Traps: a simple example</vt:lpstr>
      <vt:lpstr>Migration of a single object</vt:lpstr>
      <vt:lpstr>PowerPoint Presentation</vt:lpstr>
      <vt:lpstr>Migration and merger of two objects</vt:lpstr>
      <vt:lpstr>Retrograde/Inclined Orbiters</vt:lpstr>
      <vt:lpstr>Feedback</vt:lpstr>
      <vt:lpstr>Conclusions</vt:lpstr>
      <vt:lpstr>Conclusions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Wladimir Lyra</cp:lastModifiedBy>
  <cp:revision>688</cp:revision>
  <cp:lastPrinted>2017-04-11T21:06:01Z</cp:lastPrinted>
  <dcterms:created xsi:type="dcterms:W3CDTF">2006-06-21T17:05:33Z</dcterms:created>
  <dcterms:modified xsi:type="dcterms:W3CDTF">2019-03-11T15:17:34Z</dcterms:modified>
</cp:coreProperties>
</file>