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m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mov" ContentType="video/quicktime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337" r:id="rId2"/>
    <p:sldId id="355" r:id="rId3"/>
    <p:sldId id="356" r:id="rId4"/>
    <p:sldId id="359" r:id="rId5"/>
    <p:sldId id="363" r:id="rId6"/>
    <p:sldId id="364" r:id="rId7"/>
    <p:sldId id="365" r:id="rId8"/>
    <p:sldId id="367" r:id="rId9"/>
    <p:sldId id="368" r:id="rId10"/>
    <p:sldId id="366" r:id="rId11"/>
    <p:sldId id="352" r:id="rId12"/>
    <p:sldId id="353" r:id="rId13"/>
    <p:sldId id="295" r:id="rId14"/>
    <p:sldId id="327" r:id="rId15"/>
    <p:sldId id="328" r:id="rId16"/>
    <p:sldId id="329" r:id="rId17"/>
    <p:sldId id="312" r:id="rId18"/>
    <p:sldId id="330" r:id="rId19"/>
    <p:sldId id="331" r:id="rId20"/>
    <p:sldId id="333" r:id="rId21"/>
    <p:sldId id="334" r:id="rId22"/>
    <p:sldId id="321" r:id="rId23"/>
    <p:sldId id="317" r:id="rId24"/>
    <p:sldId id="318" r:id="rId25"/>
    <p:sldId id="319" r:id="rId26"/>
    <p:sldId id="320" r:id="rId27"/>
    <p:sldId id="335" r:id="rId28"/>
    <p:sldId id="336" r:id="rId29"/>
    <p:sldId id="32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5F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81"/>
    <p:restoredTop sz="93750"/>
  </p:normalViewPr>
  <p:slideViewPr>
    <p:cSldViewPr snapToGrid="0" snapToObjects="1">
      <p:cViewPr>
        <p:scale>
          <a:sx n="90" d="100"/>
          <a:sy n="90" d="100"/>
        </p:scale>
        <p:origin x="4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image" Target="../media/image33.png"/><Relationship Id="rId2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62B7F-25F4-2E41-BED1-0628BC5D1D53}" type="datetimeFigureOut">
              <a:rPr lang="en-US" smtClean="0"/>
              <a:t>6/14/17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E8E70-C7BB-5643-82EA-EB13F04FE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8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88950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528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3997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88950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93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20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88950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13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64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88950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45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88950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24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9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88950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54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72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88950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64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40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88950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75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9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Say</a:t>
            </a:r>
            <a:r>
              <a:rPr lang="en-US" baseline="0" dirty="0" smtClean="0"/>
              <a:t> which assumptions each model is based on.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SG: alpha disk, inflow driven by viscosity.  Star formation in outskirts keeps disk from fragmenting due to SN feedback energy injections.</a:t>
            </a:r>
          </a:p>
          <a:p>
            <a:r>
              <a:rPr lang="en-US" baseline="0" dirty="0" smtClean="0"/>
              <a:t>TQM:  ULIRG disk.  Inflow driven by dynamical instabilities.  Gas replenished efficiently.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5326F-842F-C144-ABEA-1D850D1EBB0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37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US" dirty="0" smtClean="0"/>
              <a:t>@</a:t>
            </a:r>
            <a:r>
              <a:rPr lang="en-US" dirty="0" err="1" smtClean="0"/>
              <a:t>j_bellovary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BED0-2BB3-C849-8835-9BF35A270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@j_bellovary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BED0-2BB3-C849-8835-9BF35A270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@j_bellovary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BED0-2BB3-C849-8835-9BF35A270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81083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002" y="568622"/>
            <a:ext cx="10407759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48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289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US" dirty="0" smtClean="0"/>
              <a:t>@</a:t>
            </a:r>
            <a:r>
              <a:rPr lang="en-US" dirty="0" err="1" smtClean="0"/>
              <a:t>j_bellovary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BED0-2BB3-C849-8835-9BF35A270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@j_bellovary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BED0-2BB3-C849-8835-9BF35A270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@j_bellovary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BED0-2BB3-C849-8835-9BF35A270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@j_bellovary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BED0-2BB3-C849-8835-9BF35A270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@j_bellovary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BED0-2BB3-C849-8835-9BF35A270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@j_bellovary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BED0-2BB3-C849-8835-9BF35A270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@j_bellovary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BED0-2BB3-C849-8835-9BF35A270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@j_bellovary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BED0-2BB3-C849-8835-9BF35A2707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@j_bellovary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ABED0-2BB3-C849-8835-9BF35A270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5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4" Type="http://schemas.openxmlformats.org/officeDocument/2006/relationships/video" Target="../media/media3.mov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8.xml"/><Relationship Id="rId7" Type="http://schemas.openxmlformats.org/officeDocument/2006/relationships/image" Target="../media/image28.png"/><Relationship Id="rId1" Type="http://schemas.microsoft.com/office/2007/relationships/media" Target="file://localhost/Users/wlyra/Movies/QuickTimeFormat/Migration%20and%20merging%20of%20planets%20in%20evolutionary%20models%20of%20p.mov" TargetMode="External"/><Relationship Id="rId2" Type="http://schemas.openxmlformats.org/officeDocument/2006/relationships/video" Target="file://localhost/Users/wlyra/Movies/QuickTimeFormat/Migration%20and%20merging%20of%20planets%20in%20evolutionary%20models%20of%20p.mov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0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1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3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.bin"/><Relationship Id="rId12" Type="http://schemas.openxmlformats.org/officeDocument/2006/relationships/image" Target="../media/image31.png"/><Relationship Id="rId13" Type="http://schemas.openxmlformats.org/officeDocument/2006/relationships/oleObject" Target="../embeddings/oleObject9.bin"/><Relationship Id="rId14" Type="http://schemas.openxmlformats.org/officeDocument/2006/relationships/image" Target="../media/image3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.bin"/><Relationship Id="rId4" Type="http://schemas.openxmlformats.org/officeDocument/2006/relationships/image" Target="../media/image33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34.png"/><Relationship Id="rId7" Type="http://schemas.openxmlformats.org/officeDocument/2006/relationships/oleObject" Target="../embeddings/oleObject6.bin"/><Relationship Id="rId8" Type="http://schemas.openxmlformats.org/officeDocument/2006/relationships/image" Target="../media/image35.png"/><Relationship Id="rId9" Type="http://schemas.openxmlformats.org/officeDocument/2006/relationships/oleObject" Target="../embeddings/oleObject7.bin"/><Relationship Id="rId10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Relationship Id="rId3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213" y="994072"/>
            <a:ext cx="3129424" cy="188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1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1538344" y="2185232"/>
            <a:ext cx="9138242" cy="1606534"/>
          </a:xfrm>
          <a:ln/>
        </p:spPr>
        <p:txBody>
          <a:bodyPr vert="horz" lIns="91440" tIns="0" rIns="91440" bIns="45720" rtlCol="0" anchor="ctr">
            <a:normAutofit/>
          </a:bodyPr>
          <a:lstStyle/>
          <a:p>
            <a:pPr marL="0" indent="0" algn="ctr">
              <a:lnSpc>
                <a:spcPct val="116000"/>
              </a:lnSpc>
              <a:spcAft>
                <a:spcPct val="0"/>
              </a:spcAft>
              <a:buNone/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2539" b="1" dirty="0" smtClean="0">
                <a:latin typeface="Helvetica"/>
                <a:cs typeface="Helvetica"/>
              </a:rPr>
              <a:t>Wladimir  </a:t>
            </a:r>
            <a:r>
              <a:rPr lang="en-US" sz="2539" b="1" dirty="0">
                <a:latin typeface="Helvetica"/>
                <a:cs typeface="Helvetica"/>
              </a:rPr>
              <a:t>Lyra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buNone/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814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California State University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buNone/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814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Jet Propulsion Laboratory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endParaRPr lang="en-US" sz="1632" b="1" dirty="0">
              <a:solidFill>
                <a:srgbClr val="4C4C4C"/>
              </a:solidFill>
              <a:latin typeface="Helvetica"/>
              <a:cs typeface="Helvetica"/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rgbClr val="280099"/>
                </a:solidFill>
                <a:latin typeface="Helvetica"/>
                <a:cs typeface="Helvetica"/>
              </a:rPr>
              <a:t>LIGO sources in AGN disks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91624" y="6400225"/>
            <a:ext cx="2422459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 smtClean="0">
                <a:solidFill>
                  <a:srgbClr val="4C4C4C"/>
                </a:solidFill>
                <a:latin typeface="Helvetica"/>
                <a:cs typeface="Helvetica"/>
              </a:rPr>
              <a:t>Budapest, June 14</a:t>
            </a:r>
            <a:r>
              <a:rPr lang="en-US" sz="1451" baseline="30000" dirty="0" smtClean="0">
                <a:solidFill>
                  <a:srgbClr val="4C4C4C"/>
                </a:solidFill>
                <a:latin typeface="Helvetica"/>
                <a:cs typeface="Helvetica"/>
              </a:rPr>
              <a:t>rd</a:t>
            </a: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, 2017 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pic>
        <p:nvPicPr>
          <p:cNvPr id="12" name="Picture 11" descr="200px-CSUNS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19" y="3879081"/>
            <a:ext cx="2303275" cy="22802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68700" y="4050884"/>
            <a:ext cx="6258605" cy="145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70" dirty="0" smtClean="0">
                <a:latin typeface="Helvetica"/>
                <a:cs typeface="Helvetica"/>
              </a:rPr>
              <a:t>Collaborators</a:t>
            </a:r>
          </a:p>
          <a:p>
            <a:pPr algn="ctr">
              <a:lnSpc>
                <a:spcPct val="116000"/>
              </a:lnSpc>
            </a:pPr>
            <a:endParaRPr lang="en-US" sz="127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270" dirty="0">
                <a:latin typeface="Helvetica"/>
                <a:cs typeface="Helvetica"/>
              </a:rPr>
              <a:t>Jillian </a:t>
            </a:r>
            <a:r>
              <a:rPr lang="en-US" sz="1270" b="1" dirty="0" err="1">
                <a:latin typeface="Helvetica"/>
                <a:cs typeface="Helvetica"/>
              </a:rPr>
              <a:t>Bellovary</a:t>
            </a:r>
            <a:r>
              <a:rPr lang="en-US" sz="1270" dirty="0">
                <a:latin typeface="Helvetica"/>
                <a:cs typeface="Helvetica"/>
              </a:rPr>
              <a:t> </a:t>
            </a:r>
            <a:r>
              <a:rPr lang="en-US" sz="127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(AMNH)</a:t>
            </a:r>
            <a:r>
              <a:rPr lang="en-US" sz="1270" dirty="0">
                <a:latin typeface="Helvetica"/>
                <a:cs typeface="Helvetica"/>
              </a:rPr>
              <a:t>, </a:t>
            </a:r>
            <a:r>
              <a:rPr lang="en-US" sz="1270" dirty="0" err="1" smtClean="0">
                <a:latin typeface="Helvetica"/>
                <a:cs typeface="Helvetica"/>
              </a:rPr>
              <a:t>Saavik</a:t>
            </a:r>
            <a:r>
              <a:rPr lang="en-US" sz="1270" dirty="0" smtClean="0">
                <a:latin typeface="Helvetica"/>
                <a:cs typeface="Helvetica"/>
              </a:rPr>
              <a:t> </a:t>
            </a:r>
            <a:r>
              <a:rPr lang="en-US" sz="1270" b="1" dirty="0" smtClean="0">
                <a:latin typeface="Helvetica"/>
                <a:cs typeface="Helvetica"/>
              </a:rPr>
              <a:t>Ford</a:t>
            </a:r>
            <a:r>
              <a:rPr lang="en-US" sz="1270" dirty="0" smtClean="0">
                <a:latin typeface="Helvetica"/>
                <a:cs typeface="Helvetica"/>
              </a:rPr>
              <a:t> </a:t>
            </a:r>
            <a:r>
              <a:rPr lang="en-US" sz="127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(AMNH)</a:t>
            </a:r>
            <a:r>
              <a:rPr lang="en-US" sz="1270" dirty="0" smtClean="0">
                <a:latin typeface="Helvetica"/>
                <a:cs typeface="Helvetica"/>
              </a:rPr>
              <a:t>, </a:t>
            </a:r>
            <a:r>
              <a:rPr lang="en-US" sz="1270" dirty="0">
                <a:latin typeface="Helvetica"/>
                <a:cs typeface="Helvetica"/>
              </a:rPr>
              <a:t>Brandon </a:t>
            </a:r>
            <a:r>
              <a:rPr lang="en-US" sz="1270" b="1" dirty="0">
                <a:latin typeface="Helvetica"/>
                <a:cs typeface="Helvetica"/>
              </a:rPr>
              <a:t>Horn</a:t>
            </a:r>
            <a:r>
              <a:rPr lang="en-US" sz="1270" dirty="0">
                <a:latin typeface="Helvetica"/>
                <a:cs typeface="Helvetica"/>
              </a:rPr>
              <a:t> </a:t>
            </a:r>
            <a:r>
              <a:rPr lang="en-US" sz="127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(AMNH)</a:t>
            </a:r>
            <a:r>
              <a:rPr lang="en-US" sz="1270" dirty="0">
                <a:latin typeface="Helvetica"/>
                <a:cs typeface="Helvetica"/>
              </a:rPr>
              <a:t>, </a:t>
            </a:r>
            <a:endParaRPr lang="en-US" sz="1270" dirty="0" smtClean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270" dirty="0" err="1" smtClean="0">
                <a:latin typeface="Helvetica"/>
                <a:cs typeface="Helvetica"/>
              </a:rPr>
              <a:t>Bence</a:t>
            </a:r>
            <a:r>
              <a:rPr lang="en-US" sz="1270" dirty="0" smtClean="0">
                <a:latin typeface="Helvetica"/>
                <a:cs typeface="Helvetica"/>
              </a:rPr>
              <a:t> </a:t>
            </a:r>
            <a:r>
              <a:rPr lang="en-US" sz="1270" b="1" dirty="0" err="1" smtClean="0">
                <a:latin typeface="Helvetica"/>
                <a:cs typeface="Helvetica"/>
              </a:rPr>
              <a:t>Kocsis</a:t>
            </a:r>
            <a:r>
              <a:rPr lang="en-US" sz="1270" dirty="0" smtClean="0">
                <a:latin typeface="Helvetica"/>
                <a:cs typeface="Helvetica"/>
              </a:rPr>
              <a:t> </a:t>
            </a:r>
            <a:r>
              <a:rPr lang="en-US" sz="127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(ELTE)</a:t>
            </a:r>
            <a:r>
              <a:rPr lang="en-US" sz="1270" dirty="0" smtClean="0">
                <a:latin typeface="Helvetica"/>
                <a:cs typeface="Helvetica"/>
              </a:rPr>
              <a:t>, Nathan </a:t>
            </a:r>
            <a:r>
              <a:rPr lang="en-US" sz="1270" b="1" dirty="0" smtClean="0">
                <a:latin typeface="Helvetica"/>
                <a:cs typeface="Helvetica"/>
              </a:rPr>
              <a:t>Leigh</a:t>
            </a:r>
            <a:r>
              <a:rPr lang="en-US" sz="1270" dirty="0" smtClean="0">
                <a:latin typeface="Helvetica"/>
                <a:cs typeface="Helvetica"/>
              </a:rPr>
              <a:t> </a:t>
            </a:r>
            <a:r>
              <a:rPr lang="en-US" sz="127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(AMNH)</a:t>
            </a:r>
            <a:r>
              <a:rPr lang="en-US" sz="1270" dirty="0" smtClean="0">
                <a:latin typeface="Helvetica"/>
                <a:cs typeface="Helvetica"/>
              </a:rPr>
              <a:t>, </a:t>
            </a:r>
            <a:r>
              <a:rPr lang="en-US" sz="1270" dirty="0" err="1" smtClean="0">
                <a:latin typeface="Helvetica"/>
                <a:cs typeface="Helvetica"/>
              </a:rPr>
              <a:t>Zoltán</a:t>
            </a:r>
            <a:r>
              <a:rPr lang="en-US" sz="1270" dirty="0" smtClean="0">
                <a:latin typeface="Helvetica"/>
                <a:cs typeface="Helvetica"/>
              </a:rPr>
              <a:t> </a:t>
            </a:r>
            <a:r>
              <a:rPr lang="en-US" sz="1270" b="1" dirty="0" err="1" smtClean="0">
                <a:latin typeface="Helvetica"/>
                <a:cs typeface="Helvetica"/>
              </a:rPr>
              <a:t>Haiman</a:t>
            </a:r>
            <a:r>
              <a:rPr lang="en-US" sz="1270" dirty="0" smtClean="0">
                <a:latin typeface="Helvetica"/>
                <a:cs typeface="Helvetica"/>
              </a:rPr>
              <a:t> </a:t>
            </a:r>
            <a:r>
              <a:rPr lang="en-US" sz="127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(Columbia)</a:t>
            </a:r>
            <a:r>
              <a:rPr lang="en-US" sz="1270" dirty="0" smtClean="0">
                <a:latin typeface="Helvetica"/>
                <a:cs typeface="Helvetica"/>
              </a:rPr>
              <a:t>, </a:t>
            </a:r>
          </a:p>
          <a:p>
            <a:pPr algn="ctr">
              <a:lnSpc>
                <a:spcPct val="116000"/>
              </a:lnSpc>
            </a:pPr>
            <a:r>
              <a:rPr lang="en-US" sz="1270" dirty="0" smtClean="0">
                <a:latin typeface="Helvetica"/>
                <a:cs typeface="Helvetica"/>
              </a:rPr>
              <a:t>Mordecai </a:t>
            </a:r>
            <a:r>
              <a:rPr lang="en-US" sz="1270" b="1" dirty="0" smtClean="0">
                <a:latin typeface="Helvetica"/>
                <a:cs typeface="Helvetica"/>
              </a:rPr>
              <a:t>Mac Low </a:t>
            </a:r>
            <a:r>
              <a:rPr lang="en-US" sz="127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(AMNH)</a:t>
            </a:r>
            <a:r>
              <a:rPr lang="en-US" sz="1270" dirty="0" smtClean="0">
                <a:latin typeface="Helvetica"/>
                <a:cs typeface="Helvetica"/>
              </a:rPr>
              <a:t>, </a:t>
            </a:r>
            <a:r>
              <a:rPr lang="en-US" sz="1270" dirty="0">
                <a:latin typeface="Helvetica"/>
                <a:cs typeface="Helvetica"/>
              </a:rPr>
              <a:t>Barry </a:t>
            </a:r>
            <a:r>
              <a:rPr lang="en-US" sz="1270" b="1" dirty="0" err="1">
                <a:latin typeface="Helvetica"/>
                <a:cs typeface="Helvetica"/>
              </a:rPr>
              <a:t>McKernan</a:t>
            </a:r>
            <a:r>
              <a:rPr lang="en-US" sz="1270" dirty="0">
                <a:latin typeface="Helvetica"/>
                <a:cs typeface="Helvetica"/>
              </a:rPr>
              <a:t> </a:t>
            </a:r>
            <a:r>
              <a:rPr lang="en-US" sz="127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(AMNH</a:t>
            </a:r>
            <a:r>
              <a:rPr lang="en-US" sz="127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)</a:t>
            </a:r>
            <a:r>
              <a:rPr lang="en-US" sz="1270" dirty="0" smtClean="0">
                <a:latin typeface="Helvetica"/>
                <a:cs typeface="Helvetica"/>
              </a:rPr>
              <a:t>,</a:t>
            </a:r>
            <a:r>
              <a:rPr lang="en-US" sz="1270" dirty="0">
                <a:latin typeface="Helvetica"/>
                <a:cs typeface="Helvetica"/>
              </a:rPr>
              <a:t> </a:t>
            </a:r>
            <a:r>
              <a:rPr lang="en-US" sz="1270" dirty="0" smtClean="0">
                <a:latin typeface="Helvetica"/>
                <a:cs typeface="Helvetica"/>
              </a:rPr>
              <a:t>Brian </a:t>
            </a:r>
            <a:r>
              <a:rPr lang="en-US" sz="1270" b="1" dirty="0" smtClean="0">
                <a:latin typeface="Helvetica"/>
                <a:cs typeface="Helvetica"/>
              </a:rPr>
              <a:t>Metzger</a:t>
            </a:r>
            <a:r>
              <a:rPr lang="en-US" sz="1270" dirty="0" smtClean="0">
                <a:latin typeface="Helvetica"/>
                <a:cs typeface="Helvetica"/>
              </a:rPr>
              <a:t> </a:t>
            </a:r>
            <a:r>
              <a:rPr lang="en-US" sz="127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(Columbia)</a:t>
            </a:r>
            <a:r>
              <a:rPr lang="en-US" sz="1270" dirty="0" smtClean="0">
                <a:latin typeface="Helvetica"/>
                <a:cs typeface="Helvetica"/>
              </a:rPr>
              <a:t>, </a:t>
            </a:r>
          </a:p>
          <a:p>
            <a:pPr algn="ctr">
              <a:lnSpc>
                <a:spcPct val="116000"/>
              </a:lnSpc>
            </a:pPr>
            <a:r>
              <a:rPr lang="en-US" sz="1270" dirty="0" err="1" smtClean="0">
                <a:latin typeface="Helvetica"/>
                <a:cs typeface="Helvetica"/>
              </a:rPr>
              <a:t>Hagai</a:t>
            </a:r>
            <a:r>
              <a:rPr lang="en-US" sz="1270" dirty="0" smtClean="0">
                <a:latin typeface="Helvetica"/>
                <a:cs typeface="Helvetica"/>
              </a:rPr>
              <a:t> </a:t>
            </a:r>
            <a:r>
              <a:rPr lang="en-US" sz="1270" b="1" dirty="0" err="1" smtClean="0">
                <a:latin typeface="Helvetica"/>
                <a:cs typeface="Helvetica"/>
              </a:rPr>
              <a:t>Perets</a:t>
            </a:r>
            <a:r>
              <a:rPr lang="en-US" sz="1270" dirty="0" smtClean="0">
                <a:latin typeface="Helvetica"/>
                <a:cs typeface="Helvetica"/>
              </a:rPr>
              <a:t> </a:t>
            </a:r>
            <a:r>
              <a:rPr lang="en-US" sz="127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</a:t>
            </a:r>
            <a:r>
              <a:rPr lang="en-US" sz="1270" dirty="0" err="1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Technion</a:t>
            </a:r>
            <a:r>
              <a:rPr lang="en-US" sz="127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)</a:t>
            </a:r>
            <a:r>
              <a:rPr lang="en-US" sz="1270" dirty="0" smtClean="0">
                <a:latin typeface="Helvetica"/>
                <a:cs typeface="Helvetica"/>
              </a:rPr>
              <a:t>, </a:t>
            </a:r>
            <a:r>
              <a:rPr lang="en-US" sz="1270" dirty="0" err="1" smtClean="0">
                <a:latin typeface="Helvetica"/>
                <a:cs typeface="Helvetica"/>
              </a:rPr>
              <a:t>Zsolt</a:t>
            </a:r>
            <a:r>
              <a:rPr lang="en-US" sz="1270" dirty="0" smtClean="0">
                <a:latin typeface="Helvetica"/>
                <a:cs typeface="Helvetica"/>
              </a:rPr>
              <a:t> </a:t>
            </a:r>
            <a:r>
              <a:rPr lang="en-US" sz="1270" b="1" dirty="0" err="1" smtClean="0">
                <a:latin typeface="Helvetica"/>
                <a:cs typeface="Helvetica"/>
              </a:rPr>
              <a:t>Sándor</a:t>
            </a:r>
            <a:r>
              <a:rPr lang="en-US" sz="1270" dirty="0" smtClean="0">
                <a:latin typeface="Helvetica"/>
                <a:cs typeface="Helvetica"/>
              </a:rPr>
              <a:t> </a:t>
            </a:r>
            <a:r>
              <a:rPr lang="en-US" sz="127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(ELTE)</a:t>
            </a:r>
            <a:r>
              <a:rPr lang="en-US" sz="1270" dirty="0" smtClean="0">
                <a:latin typeface="Helvetica"/>
                <a:cs typeface="Helvetica"/>
              </a:rPr>
              <a:t>, </a:t>
            </a:r>
            <a:r>
              <a:rPr lang="en-US" sz="1270" dirty="0">
                <a:latin typeface="Helvetica"/>
                <a:cs typeface="Helvetica"/>
              </a:rPr>
              <a:t>Lisa </a:t>
            </a:r>
            <a:r>
              <a:rPr lang="en-US" sz="1270" b="1" dirty="0">
                <a:latin typeface="Helvetica"/>
                <a:cs typeface="Helvetica"/>
              </a:rPr>
              <a:t>Winter</a:t>
            </a:r>
            <a:r>
              <a:rPr lang="en-US" sz="1270" dirty="0">
                <a:latin typeface="Helvetica"/>
                <a:cs typeface="Helvetica"/>
              </a:rPr>
              <a:t> </a:t>
            </a:r>
            <a:r>
              <a:rPr lang="en-US" sz="127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(Boulder</a:t>
            </a:r>
            <a:r>
              <a:rPr lang="en-US" sz="127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)</a:t>
            </a:r>
            <a:endParaRPr lang="en-US" sz="127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190" y="830542"/>
            <a:ext cx="680750" cy="40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5440" y="1309066"/>
            <a:ext cx="777821" cy="7778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2777" y="2097917"/>
            <a:ext cx="454918" cy="4549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6403" y="2606933"/>
            <a:ext cx="667667" cy="636884"/>
          </a:xfrm>
          <a:prstGeom prst="rect">
            <a:avLst/>
          </a:prstGeom>
        </p:spPr>
      </p:pic>
      <p:pic>
        <p:nvPicPr>
          <p:cNvPr id="14" name="Picture 13" descr="ctio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493" y="3239551"/>
            <a:ext cx="659893" cy="557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7305" y="5571046"/>
            <a:ext cx="820623" cy="5287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34600" y="6235195"/>
            <a:ext cx="532632" cy="5326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2166" y="3865701"/>
            <a:ext cx="804318" cy="7600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96403" y="4763978"/>
            <a:ext cx="760081" cy="7600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390" y="112285"/>
            <a:ext cx="574897" cy="5748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3303664" y="1697977"/>
            <a:ext cx="1312866" cy="4872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2918" tIns="41459" rIns="82918" bIns="41459" numCol="1" rtlCol="0" anchor="t" anchorCtr="0" compatLnSpc="1">
            <a:prstTxWarp prst="textNoShape">
              <a:avLst/>
            </a:prstTxWarp>
          </a:bodyPr>
          <a:lstStyle/>
          <a:p>
            <a:pPr defTabSz="41458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176"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3750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22" y="2159001"/>
            <a:ext cx="7591096" cy="2713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4" y="2295525"/>
            <a:ext cx="4941159" cy="217646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2896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Growing larger stuff in migration traps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5264" y="1228044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Resonance trapping</a:t>
            </a: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5264" y="5195658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Mars-mass </a:t>
            </a:r>
            <a:r>
              <a:rPr lang="en-US" sz="1800" dirty="0" err="1" smtClean="0">
                <a:latin typeface="Helvetica" charset="0"/>
                <a:ea typeface="Helvetica" charset="0"/>
                <a:cs typeface="Helvetica" charset="0"/>
              </a:rPr>
              <a:t>protoplanets</a:t>
            </a: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 added at migration trap</a:t>
            </a:r>
          </a:p>
          <a:p>
            <a:pPr algn="ctr"/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Resonance broken by N-body interaction, that disturbs the resonance</a:t>
            </a: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3339" y="6436568"/>
            <a:ext cx="20842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Helvetica" charset="0"/>
                <a:ea typeface="Helvetica" charset="0"/>
                <a:cs typeface="Helvetica" charset="0"/>
              </a:rPr>
              <a:t>Sandor, Lyra &amp; </a:t>
            </a:r>
            <a:r>
              <a:rPr lang="en-US" sz="1000" dirty="0" err="1">
                <a:latin typeface="Helvetica" charset="0"/>
                <a:ea typeface="Helvetica" charset="0"/>
                <a:cs typeface="Helvetica" charset="0"/>
              </a:rPr>
              <a:t>Dullemond</a:t>
            </a:r>
            <a:r>
              <a:rPr lang="en-US" sz="1000" dirty="0">
                <a:latin typeface="Helvetica" charset="0"/>
                <a:ea typeface="Helvetica" charset="0"/>
                <a:cs typeface="Helvetica" charset="0"/>
              </a:rPr>
              <a:t> (2011)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9008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781680" y="459216"/>
            <a:ext cx="8882003" cy="70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995" dirty="0">
                <a:latin typeface="Helvetica" charset="0"/>
                <a:ea typeface="Helvetica" charset="0"/>
                <a:cs typeface="Helvetica" charset="0"/>
              </a:rPr>
              <a:t>Orbital migration of interacting planets </a:t>
            </a:r>
          </a:p>
          <a:p>
            <a:pPr algn="ctr">
              <a:lnSpc>
                <a:spcPct val="116000"/>
              </a:lnSpc>
            </a:pPr>
            <a:r>
              <a:rPr lang="en-US" sz="1995" dirty="0">
                <a:latin typeface="Helvetica" charset="0"/>
                <a:ea typeface="Helvetica" charset="0"/>
                <a:cs typeface="Helvetica" charset="0"/>
              </a:rPr>
              <a:t>in a radiative evolutionary model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967381" y="1443866"/>
            <a:ext cx="8060022" cy="102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Combines </a:t>
            </a:r>
          </a:p>
          <a:p>
            <a:pPr algn="ctr">
              <a:lnSpc>
                <a:spcPct val="116000"/>
              </a:lnSpc>
            </a:pPr>
            <a:r>
              <a:rPr lang="en-US" sz="1451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migration + N-body + </a:t>
            </a:r>
            <a:r>
              <a:rPr lang="en-US" sz="1451" b="1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photoevaporation</a:t>
            </a:r>
            <a:r>
              <a:rPr lang="en-US" sz="1451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+ turbulence</a:t>
            </a:r>
          </a:p>
          <a:p>
            <a:pPr algn="ctr">
              <a:lnSpc>
                <a:spcPct val="116000"/>
              </a:lnSpc>
            </a:pP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modelled as stochastic forcing </a:t>
            </a:r>
          </a:p>
          <a:p>
            <a:pPr algn="ctr">
              <a:lnSpc>
                <a:spcPct val="116000"/>
              </a:lnSpc>
            </a:pP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(Laughlin et al. 2004, </a:t>
            </a:r>
            <a:r>
              <a:rPr lang="en-US" sz="1451" dirty="0" err="1">
                <a:latin typeface="Helvetica" charset="0"/>
                <a:ea typeface="Helvetica" charset="0"/>
                <a:cs typeface="Helvetica" charset="0"/>
              </a:rPr>
              <a:t>Ogihara</a:t>
            </a: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 et al. 2007)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3488981" y="1369010"/>
            <a:ext cx="5083039" cy="1258164"/>
          </a:xfrm>
          <a:prstGeom prst="rect">
            <a:avLst/>
          </a:prstGeom>
          <a:noFill/>
          <a:ln w="72000" cap="flat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2"/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4670849" y="6534103"/>
            <a:ext cx="3152607" cy="16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0397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1179" dirty="0" smtClean="0"/>
              <a:t>Horn, Lyra, Mac Low &amp; </a:t>
            </a:r>
            <a:r>
              <a:rPr lang="en-US" sz="1179" dirty="0" err="1" smtClean="0"/>
              <a:t>Sándor</a:t>
            </a:r>
            <a:r>
              <a:rPr lang="en-US" sz="1179" dirty="0" smtClean="0"/>
              <a:t> </a:t>
            </a:r>
            <a:r>
              <a:rPr lang="en-US" sz="1179" dirty="0"/>
              <a:t>(2012)</a:t>
            </a:r>
          </a:p>
        </p:txBody>
      </p:sp>
      <p:pic>
        <p:nvPicPr>
          <p:cNvPr id="2" name="Picture 1" descr="horn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10" y="3032321"/>
            <a:ext cx="4430924" cy="3437002"/>
          </a:xfrm>
          <a:prstGeom prst="rect">
            <a:avLst/>
          </a:prstGeom>
        </p:spPr>
      </p:pic>
      <p:pic>
        <p:nvPicPr>
          <p:cNvPr id="3" name="Picture 2" descr="horn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98" y="3032321"/>
            <a:ext cx="4284091" cy="336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561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1781680" y="459216"/>
            <a:ext cx="8882003" cy="70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995" dirty="0">
                <a:latin typeface="Helvetica" charset="0"/>
                <a:ea typeface="Helvetica" charset="0"/>
                <a:cs typeface="Helvetica" charset="0"/>
              </a:rPr>
              <a:t>Orbital migration of interacting planets </a:t>
            </a:r>
          </a:p>
          <a:p>
            <a:pPr algn="ctr">
              <a:lnSpc>
                <a:spcPct val="116000"/>
              </a:lnSpc>
            </a:pPr>
            <a:r>
              <a:rPr lang="en-US" sz="1995" dirty="0">
                <a:latin typeface="Helvetica" charset="0"/>
                <a:ea typeface="Helvetica" charset="0"/>
                <a:cs typeface="Helvetica" charset="0"/>
              </a:rPr>
              <a:t>in a radiative evolutionary model</a:t>
            </a:r>
          </a:p>
        </p:txBody>
      </p:sp>
      <p:sp>
        <p:nvSpPr>
          <p:cNvPr id="36866" name="AutoShape 2"/>
          <p:cNvSpPr>
            <a:spLocks noChangeAspect="1" noChangeArrowheads="1"/>
          </p:cNvSp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SpPr>
        <p:spPr bwMode="auto">
          <a:xfrm>
            <a:off x="3201073" y="1443866"/>
            <a:ext cx="6077766" cy="45604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pic>
        <p:nvPicPr>
          <p:cNvPr id="2" name="Brandon1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8383" y="1356053"/>
            <a:ext cx="6541300" cy="4905975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670849" y="6534103"/>
            <a:ext cx="3152607" cy="16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0397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1179" dirty="0" smtClean="0"/>
              <a:t>Horn, Lyra, Mac Low &amp; </a:t>
            </a:r>
            <a:r>
              <a:rPr lang="en-US" sz="1179" dirty="0" err="1" smtClean="0"/>
              <a:t>Sándor</a:t>
            </a:r>
            <a:r>
              <a:rPr lang="en-US" sz="1179" dirty="0" smtClean="0"/>
              <a:t> </a:t>
            </a:r>
            <a:r>
              <a:rPr lang="en-US" sz="1179" dirty="0"/>
              <a:t>(2012)</a:t>
            </a:r>
          </a:p>
        </p:txBody>
      </p:sp>
    </p:spTree>
    <p:extLst>
      <p:ext uri="{BB962C8B-B14F-4D97-AF65-F5344CB8AC3E}">
        <p14:creationId xmlns:p14="http://schemas.microsoft.com/office/powerpoint/2010/main" val="4620486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8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68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6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6866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black holes, and migration traps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77493" y="1612196"/>
            <a:ext cx="42593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err="1" smtClean="0"/>
              <a:t>Protoplanets</a:t>
            </a:r>
            <a:r>
              <a:rPr lang="en-US" sz="2800" dirty="0" smtClean="0"/>
              <a:t> </a:t>
            </a:r>
            <a:r>
              <a:rPr lang="en-US" sz="2800" dirty="0" smtClean="0">
                <a:sym typeface="Wingdings"/>
              </a:rPr>
              <a:t> stellar mass black holes</a:t>
            </a: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Protoplanetary disk </a:t>
            </a:r>
            <a:r>
              <a:rPr lang="en-US" sz="2800" dirty="0" smtClean="0">
                <a:sym typeface="Wingdings"/>
              </a:rPr>
              <a:t> SMBH accretion disk</a:t>
            </a: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Black holes can migrate too!  </a:t>
            </a:r>
          </a:p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sym typeface="Wingdings"/>
              </a:rPr>
              <a:t> MIGRATION TRAPS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12" y="1406752"/>
            <a:ext cx="6073860" cy="39545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5736741"/>
            <a:ext cx="10744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Result </a:t>
            </a:r>
            <a:r>
              <a:rPr lang="en-US" sz="2400" smtClean="0">
                <a:sym typeface="Wingdings"/>
              </a:rPr>
              <a:t>  lots of black hole mergers, making bigger and bigger black holes?!</a:t>
            </a:r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10189029" y="6352143"/>
            <a:ext cx="1547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7030A0"/>
                </a:solidFill>
              </a:rPr>
              <a:t>McKernan</a:t>
            </a:r>
            <a:r>
              <a:rPr lang="en-US" dirty="0" smtClean="0">
                <a:solidFill>
                  <a:srgbClr val="7030A0"/>
                </a:solidFill>
              </a:rPr>
              <a:t>+ 12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2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Torque calculation: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50513"/>
            <a:ext cx="8229600" cy="4525963"/>
          </a:xfrm>
        </p:spPr>
        <p:txBody>
          <a:bodyPr/>
          <a:lstStyle/>
          <a:p>
            <a:r>
              <a:rPr lang="en-US" sz="2400" dirty="0"/>
              <a:t>Surface density gradient</a:t>
            </a:r>
          </a:p>
          <a:p>
            <a:endParaRPr lang="en-US" sz="2400" dirty="0"/>
          </a:p>
          <a:p>
            <a:r>
              <a:rPr lang="en-US" sz="2400" dirty="0"/>
              <a:t>Temperature gradient</a:t>
            </a:r>
          </a:p>
          <a:p>
            <a:endParaRPr lang="en-US" sz="2400" dirty="0"/>
          </a:p>
          <a:p>
            <a:r>
              <a:rPr lang="en-US" sz="2400" dirty="0"/>
              <a:t>Entropy gradient</a:t>
            </a:r>
          </a:p>
          <a:p>
            <a:r>
              <a:rPr lang="en-US" sz="2400" dirty="0"/>
              <a:t>Scale height 			</a:t>
            </a:r>
            <a:r>
              <a:rPr lang="en-US" sz="2400" i="1" dirty="0" smtClean="0"/>
              <a:t>h/r</a:t>
            </a:r>
            <a:endParaRPr lang="en-US" sz="2400" i="1" dirty="0"/>
          </a:p>
          <a:p>
            <a:r>
              <a:rPr lang="en-US" sz="2400" dirty="0"/>
              <a:t>Optical depth</a:t>
            </a:r>
            <a:r>
              <a:rPr lang="en-US" dirty="0" smtClean="0"/>
              <a:t>		</a:t>
            </a:r>
            <a:r>
              <a:rPr lang="en-US" dirty="0" smtClean="0">
                <a:latin typeface="Symbol" charset="2"/>
                <a:cs typeface="Symbol" charset="2"/>
              </a:rPr>
              <a:t>t</a:t>
            </a:r>
          </a:p>
        </p:txBody>
      </p:sp>
      <p:graphicFrame>
        <p:nvGraphicFramePr>
          <p:cNvPr id="31749" name="Object 5"/>
          <p:cNvGraphicFramePr>
            <a:graphicFrameLocks noChangeAspect="1"/>
          </p:cNvGraphicFramePr>
          <p:nvPr/>
        </p:nvGraphicFramePr>
        <p:xfrm>
          <a:off x="5652619" y="1317945"/>
          <a:ext cx="1164922" cy="572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Equation" r:id="rId3" imgW="723900" imgH="355600" progId="Equation.3">
                  <p:embed/>
                </p:oleObj>
              </mc:Choice>
              <mc:Fallback>
                <p:oleObj name="Equation" r:id="rId3" imgW="7239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619" y="1317945"/>
                        <a:ext cx="1164922" cy="5723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0" name="Object 6"/>
          <p:cNvGraphicFramePr>
            <a:graphicFrameLocks noChangeAspect="1"/>
          </p:cNvGraphicFramePr>
          <p:nvPr/>
        </p:nvGraphicFramePr>
        <p:xfrm>
          <a:off x="5586053" y="2219802"/>
          <a:ext cx="1163809" cy="571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Equation" r:id="rId5" imgW="723900" imgH="355600" progId="Equation.3">
                  <p:embed/>
                </p:oleObj>
              </mc:Choice>
              <mc:Fallback>
                <p:oleObj name="Equation" r:id="rId5" imgW="7239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6053" y="2219802"/>
                        <a:ext cx="1163809" cy="5718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1" name="Object 7"/>
          <p:cNvGraphicFramePr>
            <a:graphicFrameLocks noChangeAspect="1"/>
          </p:cNvGraphicFramePr>
          <p:nvPr/>
        </p:nvGraphicFramePr>
        <p:xfrm>
          <a:off x="5345603" y="3157208"/>
          <a:ext cx="1783372" cy="351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Equation" r:id="rId7" imgW="965200" imgH="190500" progId="Equation.3">
                  <p:embed/>
                </p:oleObj>
              </mc:Choice>
              <mc:Fallback>
                <p:oleObj name="Equation" r:id="rId7" imgW="9652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5603" y="3157208"/>
                        <a:ext cx="1783372" cy="3516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528618" y="6361117"/>
            <a:ext cx="2461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Paardekooper</a:t>
            </a:r>
            <a:r>
              <a:rPr lang="en-US" sz="2400" dirty="0"/>
              <a:t>+ 10</a:t>
            </a:r>
          </a:p>
        </p:txBody>
      </p:sp>
    </p:spTree>
    <p:extLst>
      <p:ext uri="{BB962C8B-B14F-4D97-AF65-F5344CB8AC3E}">
        <p14:creationId xmlns:p14="http://schemas.microsoft.com/office/powerpoint/2010/main" val="38472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Torque calculation: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50513"/>
            <a:ext cx="8229600" cy="4525963"/>
          </a:xfrm>
        </p:spPr>
        <p:txBody>
          <a:bodyPr/>
          <a:lstStyle/>
          <a:p>
            <a:r>
              <a:rPr lang="en-US" sz="2400" dirty="0"/>
              <a:t>Surface density gradient</a:t>
            </a:r>
          </a:p>
          <a:p>
            <a:endParaRPr lang="en-US" sz="2400" dirty="0"/>
          </a:p>
          <a:p>
            <a:r>
              <a:rPr lang="en-US" sz="2400" dirty="0"/>
              <a:t>Temperature gradient</a:t>
            </a:r>
          </a:p>
          <a:p>
            <a:endParaRPr lang="en-US" sz="2400" dirty="0"/>
          </a:p>
          <a:p>
            <a:r>
              <a:rPr lang="en-US" sz="2400" dirty="0"/>
              <a:t>Entropy gradient</a:t>
            </a:r>
          </a:p>
          <a:p>
            <a:r>
              <a:rPr lang="en-US" sz="2400" dirty="0"/>
              <a:t>Scale height 			</a:t>
            </a:r>
            <a:r>
              <a:rPr lang="en-US" sz="2400" i="1" dirty="0" smtClean="0"/>
              <a:t>h/r</a:t>
            </a:r>
            <a:endParaRPr lang="en-US" sz="2400" i="1" dirty="0"/>
          </a:p>
          <a:p>
            <a:r>
              <a:rPr lang="en-US" sz="2400" dirty="0"/>
              <a:t>Optical depth</a:t>
            </a:r>
            <a:r>
              <a:rPr lang="en-US" dirty="0" smtClean="0"/>
              <a:t>		</a:t>
            </a:r>
            <a:r>
              <a:rPr lang="en-US" dirty="0" smtClean="0">
                <a:latin typeface="Symbol" charset="2"/>
                <a:cs typeface="Symbol" charset="2"/>
              </a:rPr>
              <a:t>t</a:t>
            </a:r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8037321" y="3699707"/>
          <a:ext cx="1873865" cy="810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" name="Equation" r:id="rId3" imgW="939800" imgH="406400" progId="Equation.3">
                  <p:embed/>
                </p:oleObj>
              </mc:Choice>
              <mc:Fallback>
                <p:oleObj name="Equation" r:id="rId3" imgW="9398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7321" y="3699707"/>
                        <a:ext cx="1873865" cy="810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7" name="Object 3"/>
          <p:cNvGraphicFramePr>
            <a:graphicFrameLocks noChangeAspect="1"/>
          </p:cNvGraphicFramePr>
          <p:nvPr/>
        </p:nvGraphicFramePr>
        <p:xfrm>
          <a:off x="3655915" y="5719539"/>
          <a:ext cx="2968101" cy="685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3" name="Equation" r:id="rId5" imgW="1536700" imgH="342900" progId="Equation.3">
                  <p:embed/>
                </p:oleObj>
              </mc:Choice>
              <mc:Fallback>
                <p:oleObj name="Equation" r:id="rId5" imgW="15367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5915" y="5719539"/>
                        <a:ext cx="2968101" cy="6851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3655914" y="4802668"/>
          <a:ext cx="4044148" cy="650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4" name="Equation" r:id="rId7" imgW="2133600" imgH="342900" progId="Equation.3">
                  <p:embed/>
                </p:oleObj>
              </mc:Choice>
              <mc:Fallback>
                <p:oleObj name="Equation" r:id="rId7" imgW="21336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5914" y="4802668"/>
                        <a:ext cx="4044148" cy="6500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9" name="Object 5"/>
          <p:cNvGraphicFramePr>
            <a:graphicFrameLocks noChangeAspect="1"/>
          </p:cNvGraphicFramePr>
          <p:nvPr/>
        </p:nvGraphicFramePr>
        <p:xfrm>
          <a:off x="5652619" y="1317945"/>
          <a:ext cx="1164922" cy="572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" name="Equation" r:id="rId9" imgW="723900" imgH="355600" progId="Equation.3">
                  <p:embed/>
                </p:oleObj>
              </mc:Choice>
              <mc:Fallback>
                <p:oleObj name="Equation" r:id="rId9" imgW="7239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619" y="1317945"/>
                        <a:ext cx="1164922" cy="5723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0" name="Object 6"/>
          <p:cNvGraphicFramePr>
            <a:graphicFrameLocks noChangeAspect="1"/>
          </p:cNvGraphicFramePr>
          <p:nvPr/>
        </p:nvGraphicFramePr>
        <p:xfrm>
          <a:off x="5586053" y="2219802"/>
          <a:ext cx="1163809" cy="571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6" name="Equation" r:id="rId11" imgW="723900" imgH="355600" progId="Equation.3">
                  <p:embed/>
                </p:oleObj>
              </mc:Choice>
              <mc:Fallback>
                <p:oleObj name="Equation" r:id="rId11" imgW="7239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6053" y="2219802"/>
                        <a:ext cx="1163809" cy="5718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1" name="Object 7"/>
          <p:cNvGraphicFramePr>
            <a:graphicFrameLocks noChangeAspect="1"/>
          </p:cNvGraphicFramePr>
          <p:nvPr/>
        </p:nvGraphicFramePr>
        <p:xfrm>
          <a:off x="5345603" y="3157208"/>
          <a:ext cx="1783372" cy="351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" name="Equation" r:id="rId13" imgW="965200" imgH="190500" progId="Equation.3">
                  <p:embed/>
                </p:oleObj>
              </mc:Choice>
              <mc:Fallback>
                <p:oleObj name="Equation" r:id="rId13" imgW="9652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5603" y="3157208"/>
                        <a:ext cx="1783372" cy="3516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492244" y="6045101"/>
            <a:ext cx="24611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Paardekooper</a:t>
            </a:r>
            <a:r>
              <a:rPr lang="en-US" sz="2400" dirty="0"/>
              <a:t>+ </a:t>
            </a:r>
            <a:r>
              <a:rPr lang="en-US" sz="2400" dirty="0" smtClean="0"/>
              <a:t>10</a:t>
            </a:r>
          </a:p>
          <a:p>
            <a:r>
              <a:rPr lang="en-US" sz="2400" dirty="0" smtClean="0"/>
              <a:t>Lyra+ 10</a:t>
            </a:r>
            <a:endParaRPr lang="en-US" sz="2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849651" y="5257874"/>
            <a:ext cx="1391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Torques: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98995" y="5414811"/>
            <a:ext cx="1612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  <a:r>
              <a:rPr lang="en-US" sz="2400" dirty="0"/>
              <a:t> = </a:t>
            </a:r>
            <a:r>
              <a:rPr lang="en-US" sz="2400" dirty="0" err="1"/>
              <a:t>t</a:t>
            </a:r>
            <a:r>
              <a:rPr lang="en-US" sz="2400" baseline="-25000" dirty="0" err="1"/>
              <a:t>rad</a:t>
            </a:r>
            <a:r>
              <a:rPr lang="en-US" sz="2400" dirty="0" err="1"/>
              <a:t>/t</a:t>
            </a:r>
            <a:r>
              <a:rPr lang="en-US" sz="2400" baseline="-25000" dirty="0" err="1"/>
              <a:t>dyn</a:t>
            </a:r>
            <a:endParaRPr lang="en-US" sz="2400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7906754" y="3508818"/>
            <a:ext cx="2304046" cy="129385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340954" y="3126398"/>
            <a:ext cx="138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torque:</a:t>
            </a:r>
          </a:p>
        </p:txBody>
      </p:sp>
    </p:spTree>
    <p:extLst>
      <p:ext uri="{BB962C8B-B14F-4D97-AF65-F5344CB8AC3E}">
        <p14:creationId xmlns:p14="http://schemas.microsoft.com/office/powerpoint/2010/main" val="3125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AGN disk models</a:t>
            </a:r>
            <a:endParaRPr lang="en-US" dirty="0"/>
          </a:p>
        </p:txBody>
      </p:sp>
      <p:pic>
        <p:nvPicPr>
          <p:cNvPr id="4" name="Picture 3" descr="comparediskmodel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395" y="1380975"/>
            <a:ext cx="5703760" cy="4814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6070" y="6328670"/>
            <a:ext cx="2351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Sirko</a:t>
            </a:r>
            <a:r>
              <a:rPr lang="en-US" dirty="0">
                <a:solidFill>
                  <a:srgbClr val="0000FF"/>
                </a:solidFill>
              </a:rPr>
              <a:t> &amp; Goodman 2003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84723" y="6328670"/>
            <a:ext cx="3598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Thompson, </a:t>
            </a:r>
            <a:r>
              <a:rPr lang="en-US" dirty="0" err="1">
                <a:solidFill>
                  <a:srgbClr val="FF0000"/>
                </a:solidFill>
              </a:rPr>
              <a:t>Quataert</a:t>
            </a:r>
            <a:r>
              <a:rPr lang="en-US" dirty="0">
                <a:solidFill>
                  <a:srgbClr val="FF0000"/>
                </a:solidFill>
              </a:rPr>
              <a:t> &amp; Murray 2005</a:t>
            </a:r>
          </a:p>
        </p:txBody>
      </p:sp>
    </p:spTree>
    <p:extLst>
      <p:ext uri="{BB962C8B-B14F-4D97-AF65-F5344CB8AC3E}">
        <p14:creationId xmlns:p14="http://schemas.microsoft.com/office/powerpoint/2010/main" val="139711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dirty="0"/>
              <a:t>Migration Traps: a simple example</a:t>
            </a:r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2301" y="1568767"/>
            <a:ext cx="6553199" cy="493096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 txBox="1"/>
          <p:nvPr/>
        </p:nvSpPr>
        <p:spPr>
          <a:xfrm>
            <a:off x="6023200" y="6023333"/>
            <a:ext cx="2025200" cy="476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2400"/>
              <a:t>RADIUS</a:t>
            </a:r>
          </a:p>
        </p:txBody>
      </p:sp>
      <p:sp>
        <p:nvSpPr>
          <p:cNvPr id="89" name="Shape 89"/>
          <p:cNvSpPr txBox="1"/>
          <p:nvPr/>
        </p:nvSpPr>
        <p:spPr>
          <a:xfrm rot="-5400000">
            <a:off x="2427100" y="3653633"/>
            <a:ext cx="1826800" cy="476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2400"/>
              <a:t>TORQUE</a:t>
            </a:r>
          </a:p>
        </p:txBody>
      </p:sp>
      <p:pic>
        <p:nvPicPr>
          <p:cNvPr id="90" name="Shape 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7367" y="3453667"/>
            <a:ext cx="2171700" cy="8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5758433" y="3245200"/>
            <a:ext cx="410400" cy="367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4000"/>
              <a:t>+</a:t>
            </a:r>
          </a:p>
        </p:txBody>
      </p:sp>
      <p:sp>
        <p:nvSpPr>
          <p:cNvPr id="92" name="Shape 92"/>
          <p:cNvSpPr txBox="1"/>
          <p:nvPr/>
        </p:nvSpPr>
        <p:spPr>
          <a:xfrm>
            <a:off x="8648900" y="3741967"/>
            <a:ext cx="476400" cy="591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400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63134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Migration traps in S&amp;G model</a:t>
            </a:r>
            <a:endParaRPr lang="en-US" dirty="0"/>
          </a:p>
        </p:txBody>
      </p:sp>
      <p:pic>
        <p:nvPicPr>
          <p:cNvPr id="6" name="Picture 5" descr="torque_inse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90" y="1417638"/>
            <a:ext cx="4492691" cy="33695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46009" y="5547191"/>
            <a:ext cx="1278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 scale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6200000" flipV="1">
            <a:off x="2262122" y="4678761"/>
            <a:ext cx="803312" cy="564461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93712" y="6122683"/>
            <a:ext cx="646142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/>
              <a:t>Sirko</a:t>
            </a:r>
            <a:r>
              <a:rPr lang="en-US" sz="2500" dirty="0"/>
              <a:t> &amp; Goodman 2003 disk model:  </a:t>
            </a:r>
            <a:r>
              <a:rPr lang="en-US" sz="2500" dirty="0">
                <a:solidFill>
                  <a:srgbClr val="FF0000"/>
                </a:solidFill>
              </a:rPr>
              <a:t>TWO TRAPS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78442" y="5731857"/>
            <a:ext cx="3118161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24.5 and 331 </a:t>
            </a:r>
            <a:r>
              <a:rPr lang="en-US" sz="3600" dirty="0" err="1" smtClean="0"/>
              <a:t>R</a:t>
            </a:r>
            <a:r>
              <a:rPr lang="en-US" sz="3600" baseline="-25000" dirty="0" err="1" smtClean="0"/>
              <a:t>g</a:t>
            </a:r>
            <a:endParaRPr lang="en-US" sz="36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9652000" y="5078430"/>
            <a:ext cx="2234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Bellovary et al 2016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35873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Migration traps in S&amp;G model</a:t>
            </a:r>
            <a:endParaRPr lang="en-US" dirty="0"/>
          </a:p>
        </p:txBody>
      </p:sp>
      <p:pic>
        <p:nvPicPr>
          <p:cNvPr id="6" name="Picture 5" descr="torque_inse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90" y="1417638"/>
            <a:ext cx="4492691" cy="3369518"/>
          </a:xfrm>
          <a:prstGeom prst="rect">
            <a:avLst/>
          </a:prstGeom>
        </p:spPr>
      </p:pic>
      <p:pic>
        <p:nvPicPr>
          <p:cNvPr id="5" name="Picture 4" descr="torque_ab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716" y="1450206"/>
            <a:ext cx="4277894" cy="33226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46009" y="5547191"/>
            <a:ext cx="1278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 scale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6200000" flipV="1">
            <a:off x="2262122" y="4678761"/>
            <a:ext cx="803312" cy="564461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45936" y="5373502"/>
            <a:ext cx="1028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 scale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6200000" flipV="1">
            <a:off x="6193169" y="4796638"/>
            <a:ext cx="803313" cy="32870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93712" y="6122683"/>
            <a:ext cx="646142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/>
              <a:t>Sirko</a:t>
            </a:r>
            <a:r>
              <a:rPr lang="en-US" sz="2500" dirty="0"/>
              <a:t> &amp; Goodman 2003 disk model:  </a:t>
            </a:r>
            <a:r>
              <a:rPr lang="en-US" sz="2500" dirty="0">
                <a:solidFill>
                  <a:srgbClr val="FF0000"/>
                </a:solidFill>
              </a:rPr>
              <a:t>TWO TRAPS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78442" y="5731857"/>
            <a:ext cx="3118161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24.5 and 331 </a:t>
            </a:r>
            <a:r>
              <a:rPr lang="en-US" sz="3600" dirty="0" err="1" smtClean="0"/>
              <a:t>R</a:t>
            </a:r>
            <a:r>
              <a:rPr lang="en-US" sz="3600" baseline="-25000" dirty="0" err="1" smtClean="0"/>
              <a:t>g</a:t>
            </a:r>
            <a:endParaRPr lang="en-US" sz="3600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9652000" y="5078430"/>
            <a:ext cx="2234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Bellovary et al 2016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13372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543" y="200506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Helvetica" charset="0"/>
                <a:ea typeface="Helvetica" charset="0"/>
                <a:cs typeface="Helvetica" charset="0"/>
              </a:rPr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469" y="2596076"/>
            <a:ext cx="11296641" cy="34224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Trebuchet MS" charset="0"/>
                <a:ea typeface="Trebuchet MS" charset="0"/>
                <a:cs typeface="Trebuchet MS" charset="0"/>
              </a:rPr>
              <a:t>LIGO BH Masses:</a:t>
            </a:r>
          </a:p>
          <a:p>
            <a:pPr marL="0" indent="0">
              <a:buNone/>
            </a:pPr>
            <a:endParaRPr lang="en-US" sz="3200" dirty="0">
              <a:latin typeface="Trebuchet MS" charset="0"/>
              <a:ea typeface="Trebuchet MS" charset="0"/>
              <a:cs typeface="Trebuchet MS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rebuchet MS" charset="0"/>
                <a:ea typeface="Trebuchet MS" charset="0"/>
                <a:cs typeface="Trebuchet MS" charset="0"/>
              </a:rPr>
              <a:t>GW150914:  </a:t>
            </a:r>
            <a:r>
              <a:rPr lang="en-US" sz="3200" dirty="0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36</a:t>
            </a:r>
            <a:r>
              <a:rPr lang="en-US" sz="3200" dirty="0" smtClean="0">
                <a:latin typeface="Trebuchet MS" charset="0"/>
                <a:ea typeface="Trebuchet MS" charset="0"/>
                <a:cs typeface="Trebuchet MS" charset="0"/>
              </a:rPr>
              <a:t> and </a:t>
            </a:r>
            <a:r>
              <a:rPr lang="en-US" sz="3200" dirty="0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29</a:t>
            </a:r>
            <a:r>
              <a:rPr lang="en-US" sz="3200" dirty="0" smtClean="0">
                <a:latin typeface="Trebuchet MS" charset="0"/>
                <a:ea typeface="Trebuchet MS" charset="0"/>
                <a:cs typeface="Trebuchet MS" charset="0"/>
              </a:rPr>
              <a:t> M</a:t>
            </a:r>
            <a:r>
              <a:rPr lang="en-US" sz="3200" baseline="-25000" dirty="0" smtClean="0">
                <a:latin typeface="Wingdings 2" charset="2"/>
                <a:ea typeface="Wingdings 2" charset="2"/>
                <a:cs typeface="Wingdings 2" charset="2"/>
              </a:rPr>
              <a:t>8</a:t>
            </a:r>
            <a:endParaRPr lang="en-US" sz="3200" dirty="0" smtClean="0">
              <a:latin typeface="Wingdings 2" charset="2"/>
              <a:ea typeface="Wingdings 2" charset="2"/>
              <a:cs typeface="Wingdings 2" charset="2"/>
            </a:endParaRPr>
          </a:p>
          <a:p>
            <a:pPr marL="0" indent="0">
              <a:buNone/>
            </a:pPr>
            <a:r>
              <a:rPr lang="en-US" sz="3200" dirty="0">
                <a:latin typeface="Trebuchet MS" charset="0"/>
                <a:ea typeface="Trebuchet MS" charset="0"/>
                <a:cs typeface="Trebuchet MS" charset="0"/>
              </a:rPr>
              <a:t>LVT151012:  </a:t>
            </a:r>
            <a:r>
              <a:rPr lang="en-US" sz="3200" dirty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23</a:t>
            </a:r>
            <a:r>
              <a:rPr lang="en-US" sz="3200" dirty="0">
                <a:latin typeface="Trebuchet MS" charset="0"/>
                <a:ea typeface="Trebuchet MS" charset="0"/>
                <a:cs typeface="Trebuchet MS" charset="0"/>
              </a:rPr>
              <a:t> and </a:t>
            </a:r>
            <a:r>
              <a:rPr lang="en-US" sz="3200" dirty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13</a:t>
            </a:r>
            <a:r>
              <a:rPr lang="en-US" sz="3200" dirty="0">
                <a:latin typeface="Trebuchet MS" charset="0"/>
                <a:ea typeface="Trebuchet MS" charset="0"/>
                <a:cs typeface="Trebuchet MS" charset="0"/>
              </a:rPr>
              <a:t> M</a:t>
            </a:r>
            <a:r>
              <a:rPr lang="en-US" sz="3200" baseline="-25000" dirty="0">
                <a:latin typeface="Wingdings 2" charset="2"/>
                <a:ea typeface="Wingdings 2" charset="2"/>
                <a:cs typeface="Wingdings 2" charset="2"/>
              </a:rPr>
              <a:t>8</a:t>
            </a:r>
            <a:endParaRPr lang="en-US" sz="3200" dirty="0">
              <a:latin typeface="Wingdings 2" charset="2"/>
              <a:ea typeface="Wingdings 2" charset="2"/>
              <a:cs typeface="Wingdings 2" charset="2"/>
            </a:endParaRPr>
          </a:p>
          <a:p>
            <a:pPr marL="0" indent="0">
              <a:buNone/>
            </a:pPr>
            <a:r>
              <a:rPr lang="en-US" sz="3200" dirty="0" smtClean="0">
                <a:latin typeface="Trebuchet MS" charset="0"/>
                <a:ea typeface="Trebuchet MS" charset="0"/>
                <a:cs typeface="Trebuchet MS" charset="0"/>
              </a:rPr>
              <a:t>GW151226:  </a:t>
            </a:r>
            <a:r>
              <a:rPr lang="en-US" sz="3200" dirty="0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14</a:t>
            </a:r>
            <a:r>
              <a:rPr lang="en-US" sz="32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sz="3200" dirty="0">
                <a:latin typeface="Trebuchet MS" charset="0"/>
                <a:ea typeface="Trebuchet MS" charset="0"/>
                <a:cs typeface="Trebuchet MS" charset="0"/>
              </a:rPr>
              <a:t>and </a:t>
            </a:r>
            <a:r>
              <a:rPr lang="en-US" sz="3200" dirty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7</a:t>
            </a:r>
            <a:r>
              <a:rPr lang="en-US" sz="32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sz="3200" dirty="0">
                <a:latin typeface="Trebuchet MS" charset="0"/>
                <a:ea typeface="Trebuchet MS" charset="0"/>
                <a:cs typeface="Trebuchet MS" charset="0"/>
              </a:rPr>
              <a:t>M</a:t>
            </a:r>
            <a:r>
              <a:rPr lang="en-US" sz="3200" baseline="-25000" dirty="0">
                <a:latin typeface="Wingdings 2" charset="2"/>
                <a:ea typeface="Wingdings 2" charset="2"/>
                <a:cs typeface="Wingdings 2" charset="2"/>
              </a:rPr>
              <a:t>8</a:t>
            </a:r>
            <a:endParaRPr lang="en-US" sz="3200" dirty="0">
              <a:latin typeface="Wingdings 2" charset="2"/>
              <a:ea typeface="Wingdings 2" charset="2"/>
              <a:cs typeface="Wingdings 2" charset="2"/>
            </a:endParaRPr>
          </a:p>
          <a:p>
            <a:pPr marL="0" indent="0">
              <a:buNone/>
            </a:pPr>
            <a:r>
              <a:rPr lang="en-US" sz="3200" dirty="0" smtClean="0">
                <a:latin typeface="Trebuchet MS" charset="0"/>
                <a:ea typeface="Trebuchet MS" charset="0"/>
                <a:cs typeface="Trebuchet MS" charset="0"/>
              </a:rPr>
              <a:t>GW170104:  </a:t>
            </a:r>
            <a:r>
              <a:rPr lang="en-US" sz="3200" dirty="0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31</a:t>
            </a:r>
            <a:r>
              <a:rPr lang="en-US" sz="32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sz="3200" dirty="0">
                <a:latin typeface="Trebuchet MS" charset="0"/>
                <a:ea typeface="Trebuchet MS" charset="0"/>
                <a:cs typeface="Trebuchet MS" charset="0"/>
              </a:rPr>
              <a:t>and </a:t>
            </a:r>
            <a:r>
              <a:rPr lang="en-US" sz="3200" dirty="0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19</a:t>
            </a:r>
            <a:r>
              <a:rPr lang="en-US" sz="32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sz="3200" dirty="0">
                <a:latin typeface="Trebuchet MS" charset="0"/>
                <a:ea typeface="Trebuchet MS" charset="0"/>
                <a:cs typeface="Trebuchet MS" charset="0"/>
              </a:rPr>
              <a:t>M</a:t>
            </a:r>
            <a:r>
              <a:rPr lang="en-US" sz="3200" baseline="-25000" dirty="0">
                <a:latin typeface="Wingdings 2" charset="2"/>
                <a:ea typeface="Wingdings 2" charset="2"/>
                <a:cs typeface="Wingdings 2" charset="2"/>
              </a:rPr>
              <a:t>8</a:t>
            </a:r>
            <a:endParaRPr lang="en-US" sz="3200" dirty="0" smtClean="0">
              <a:latin typeface="Trebuchet MS" charset="0"/>
              <a:ea typeface="Trebuchet MS" charset="0"/>
              <a:cs typeface="Trebuchet MS" charset="0"/>
            </a:endParaRPr>
          </a:p>
          <a:p>
            <a:pPr marL="0" indent="0">
              <a:buNone/>
            </a:pPr>
            <a:endParaRPr lang="en-US" sz="32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5" name="Picture 2" descr="IGO’s gravitational-wave signals are converted into sounds. Listen to the 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711" y="569857"/>
            <a:ext cx="5020899" cy="280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65131" y="4102722"/>
            <a:ext cx="5967211" cy="1569660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Large masses + misaligned spins challenge stellar evolution-based BH-BH merger theories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354190" y="5951885"/>
            <a:ext cx="55664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7030A0"/>
                </a:solidFill>
              </a:rPr>
              <a:t>We need a new theory!</a:t>
            </a:r>
            <a:endParaRPr lang="en-US" sz="440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7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Migration traps in TQM model</a:t>
            </a:r>
            <a:endParaRPr lang="en-US" dirty="0"/>
          </a:p>
        </p:txBody>
      </p:sp>
      <p:pic>
        <p:nvPicPr>
          <p:cNvPr id="6" name="Picture 5" descr="torque_inse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1563201"/>
            <a:ext cx="4509761" cy="33823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46009" y="5547191"/>
            <a:ext cx="1278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 scale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2262122" y="4678761"/>
            <a:ext cx="803312" cy="564461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45936" y="5373502"/>
            <a:ext cx="1028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 scale</a:t>
            </a:r>
          </a:p>
        </p:txBody>
      </p:sp>
      <p:pic>
        <p:nvPicPr>
          <p:cNvPr id="4" name="Picture 3" descr="torque_ab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296" y="1671761"/>
            <a:ext cx="4141022" cy="327376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16200000" flipV="1">
            <a:off x="6193169" y="4796638"/>
            <a:ext cx="803313" cy="32870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8458" y="6041138"/>
            <a:ext cx="789082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Thompson </a:t>
            </a:r>
            <a:r>
              <a:rPr lang="en-US" sz="2500" dirty="0" err="1"/>
              <a:t>Quataert</a:t>
            </a:r>
            <a:r>
              <a:rPr lang="en-US" sz="2500" dirty="0"/>
              <a:t> &amp; Murray 2005 disk model:  </a:t>
            </a:r>
            <a:r>
              <a:rPr lang="en-US" sz="2500" dirty="0">
                <a:solidFill>
                  <a:srgbClr val="FF0000"/>
                </a:solidFill>
              </a:rPr>
              <a:t>ONE TRAP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68484" y="5871861"/>
            <a:ext cx="1385316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smtClean="0"/>
              <a:t>245 </a:t>
            </a:r>
            <a:r>
              <a:rPr lang="en-US" sz="3600" dirty="0" err="1" smtClean="0"/>
              <a:t>R</a:t>
            </a:r>
            <a:r>
              <a:rPr lang="en-US" sz="3600" baseline="-25000" dirty="0" err="1" smtClean="0"/>
              <a:t>g</a:t>
            </a:r>
            <a:endParaRPr lang="en-US" sz="3600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9652000" y="5078430"/>
            <a:ext cx="2234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Bellovary et al 2016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50123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Traps (maybe) exist.  What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3-D N-body modeling of migrating BHs</a:t>
            </a:r>
          </a:p>
          <a:p>
            <a:r>
              <a:rPr lang="en-US" sz="4000" dirty="0" smtClean="0"/>
              <a:t>1-D static disk based on </a:t>
            </a:r>
            <a:r>
              <a:rPr lang="en-US" sz="4000" dirty="0" err="1" smtClean="0">
                <a:solidFill>
                  <a:srgbClr val="115FC9"/>
                </a:solidFill>
              </a:rPr>
              <a:t>Sirko</a:t>
            </a:r>
            <a:r>
              <a:rPr lang="en-US" sz="4000" dirty="0" smtClean="0">
                <a:solidFill>
                  <a:srgbClr val="115FC9"/>
                </a:solidFill>
              </a:rPr>
              <a:t> &amp; Goodman 2003</a:t>
            </a:r>
          </a:p>
          <a:p>
            <a:r>
              <a:rPr lang="en-US" sz="4000" dirty="0" smtClean="0"/>
              <a:t>Examine migration of single and multiple objects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7339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Migration of a single object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9746" r="10719" b="37552"/>
          <a:stretch/>
        </p:blipFill>
        <p:spPr>
          <a:xfrm>
            <a:off x="1219200" y="1029059"/>
            <a:ext cx="6593114" cy="5692416"/>
          </a:xfrm>
        </p:spPr>
      </p:pic>
      <p:sp>
        <p:nvSpPr>
          <p:cNvPr id="6" name="TextBox 5"/>
          <p:cNvSpPr txBox="1"/>
          <p:nvPr/>
        </p:nvSpPr>
        <p:spPr>
          <a:xfrm>
            <a:off x="8193314" y="1275915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600" dirty="0" smtClean="0"/>
              <a:t>One 30 M</a:t>
            </a:r>
            <a:r>
              <a:rPr lang="en-US" sz="3600" baseline="-25000" dirty="0" smtClean="0">
                <a:latin typeface="Wingdings 2" charset="2"/>
                <a:ea typeface="Wingdings 2" charset="2"/>
                <a:cs typeface="Wingdings 2" charset="2"/>
              </a:rPr>
              <a:t>8</a:t>
            </a:r>
            <a:r>
              <a:rPr lang="en-US" sz="3600" dirty="0" smtClean="0"/>
              <a:t> BH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600" dirty="0" smtClean="0"/>
              <a:t>Different starting radii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600" dirty="0" smtClean="0"/>
              <a:t>M</a:t>
            </a:r>
            <a:r>
              <a:rPr lang="en-US" sz="3600" baseline="-25000" dirty="0" smtClean="0"/>
              <a:t>SMBH</a:t>
            </a:r>
            <a:r>
              <a:rPr lang="en-US" sz="3600" dirty="0" smtClean="0"/>
              <a:t> = 10</a:t>
            </a:r>
            <a:r>
              <a:rPr lang="en-US" sz="3600" baseline="30000" dirty="0" smtClean="0"/>
              <a:t>8 </a:t>
            </a:r>
            <a:r>
              <a:rPr lang="en-US" sz="3600" dirty="0" smtClean="0"/>
              <a:t>M</a:t>
            </a:r>
            <a:r>
              <a:rPr lang="en-US" sz="3600" baseline="-25000" dirty="0" smtClean="0">
                <a:latin typeface="Wingdings 2" charset="2"/>
                <a:ea typeface="Wingdings 2" charset="2"/>
                <a:cs typeface="Wingdings 2" charset="2"/>
              </a:rPr>
              <a:t>8</a:t>
            </a:r>
            <a:endParaRPr lang="en-US" sz="3600" baseline="-25000" dirty="0">
              <a:latin typeface="Wingdings 2" charset="2"/>
              <a:ea typeface="Wingdings 2" charset="2"/>
              <a:cs typeface="Wingdings 2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37600" y="3875267"/>
            <a:ext cx="28231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Predicted traps:</a:t>
            </a:r>
          </a:p>
          <a:p>
            <a:r>
              <a:rPr lang="en-US" sz="3200" dirty="0" smtClean="0"/>
              <a:t>331 </a:t>
            </a:r>
            <a:r>
              <a:rPr lang="en-US" sz="3200" dirty="0" err="1" smtClean="0"/>
              <a:t>R</a:t>
            </a:r>
            <a:r>
              <a:rPr lang="en-US" sz="3200" baseline="-25000" dirty="0" err="1" smtClean="0"/>
              <a:t>g</a:t>
            </a:r>
            <a:endParaRPr lang="en-US" sz="3200" baseline="-25000" dirty="0" smtClean="0"/>
          </a:p>
          <a:p>
            <a:r>
              <a:rPr lang="en-US" sz="3200" dirty="0" smtClean="0"/>
              <a:t>25 </a:t>
            </a:r>
            <a:r>
              <a:rPr lang="en-US" sz="3200" dirty="0" err="1" smtClean="0"/>
              <a:t>R</a:t>
            </a:r>
            <a:r>
              <a:rPr lang="en-US" sz="3200" baseline="-25000" dirty="0" err="1" smtClean="0"/>
              <a:t>g</a:t>
            </a:r>
            <a:endParaRPr lang="en-US" sz="3200" baseline="-25000" dirty="0"/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 flipV="1">
            <a:off x="7692571" y="4426857"/>
            <a:ext cx="1045029" cy="233240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616371" y="5169132"/>
            <a:ext cx="1181103" cy="505954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221812" y="3485241"/>
            <a:ext cx="284456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Orbital Radius (</a:t>
            </a:r>
            <a:r>
              <a:rPr lang="en-US" sz="2800" dirty="0" err="1" smtClean="0"/>
              <a:t>R</a:t>
            </a:r>
            <a:r>
              <a:rPr lang="en-US" sz="2800" baseline="-25000" dirty="0" err="1" smtClean="0"/>
              <a:t>g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9414876" y="6352143"/>
            <a:ext cx="22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Bellovary et al. in prep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18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Migration and merger of two objects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77959" y="1458459"/>
            <a:ext cx="43397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4400" dirty="0" smtClean="0"/>
              <a:t>50 M</a:t>
            </a:r>
            <a:r>
              <a:rPr lang="en-US" sz="4400" baseline="-25000" dirty="0" smtClean="0">
                <a:latin typeface="Wingdings 2" charset="2"/>
                <a:ea typeface="Wingdings 2" charset="2"/>
                <a:cs typeface="Wingdings 2" charset="2"/>
              </a:rPr>
              <a:t>8</a:t>
            </a:r>
            <a:r>
              <a:rPr lang="en-US" sz="4400" dirty="0" smtClean="0"/>
              <a:t> BH and 30 </a:t>
            </a:r>
            <a:r>
              <a:rPr lang="en-US" sz="4400" smtClean="0"/>
              <a:t>M</a:t>
            </a:r>
            <a:r>
              <a:rPr lang="en-US" sz="4400" baseline="-25000">
                <a:latin typeface="Wingdings 2" charset="2"/>
                <a:ea typeface="Wingdings 2" charset="2"/>
                <a:cs typeface="Wingdings 2" charset="2"/>
              </a:rPr>
              <a:t>8</a:t>
            </a:r>
            <a:r>
              <a:rPr lang="en-US" sz="4400" smtClean="0"/>
              <a:t> </a:t>
            </a:r>
            <a:r>
              <a:rPr lang="en-US" sz="4400" smtClean="0"/>
              <a:t>BH</a:t>
            </a:r>
          </a:p>
          <a:p>
            <a:pPr marL="285750" indent="-285750">
              <a:buFont typeface="Arial" charset="0"/>
              <a:buChar char="•"/>
            </a:pPr>
            <a:endParaRPr lang="en-US" sz="44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4400" dirty="0" smtClean="0"/>
              <a:t>Form a binary upon reaching trap</a:t>
            </a:r>
            <a:endParaRPr lang="en-US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9414876" y="6352143"/>
            <a:ext cx="22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Bellovary et al. in prep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490" y="3755611"/>
            <a:ext cx="4486686" cy="24992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489" y="1198793"/>
            <a:ext cx="4486686" cy="25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8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Details: formation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t="9747" r="8992" b="36884"/>
          <a:stretch/>
        </p:blipFill>
        <p:spPr>
          <a:xfrm>
            <a:off x="1513114" y="1255712"/>
            <a:ext cx="6207762" cy="5283200"/>
          </a:xfrm>
        </p:spPr>
      </p:pic>
      <p:cxnSp>
        <p:nvCxnSpPr>
          <p:cNvPr id="7" name="Straight Arrow Connector 6"/>
          <p:cNvCxnSpPr/>
          <p:nvPr/>
        </p:nvCxnSpPr>
        <p:spPr>
          <a:xfrm>
            <a:off x="3033486" y="2452914"/>
            <a:ext cx="2627085" cy="275772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321585">
            <a:off x="3439886" y="2612574"/>
            <a:ext cx="1387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migration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705600" y="3138038"/>
            <a:ext cx="1436914" cy="142191"/>
          </a:xfrm>
          <a:prstGeom prst="straightConnector1">
            <a:avLst/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356753" y="2916745"/>
            <a:ext cx="3290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Binary forms here!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0" y="2728686"/>
            <a:ext cx="609600" cy="5515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0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Details: formation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" t="9413" r="5107" b="36885"/>
          <a:stretch/>
        </p:blipFill>
        <p:spPr>
          <a:xfrm>
            <a:off x="-153957" y="795677"/>
            <a:ext cx="8024328" cy="6008914"/>
          </a:xfrm>
        </p:spPr>
      </p:pic>
      <p:sp>
        <p:nvSpPr>
          <p:cNvPr id="6" name="TextBox 5"/>
          <p:cNvSpPr txBox="1"/>
          <p:nvPr/>
        </p:nvSpPr>
        <p:spPr>
          <a:xfrm>
            <a:off x="4296228" y="2307771"/>
            <a:ext cx="2382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Hill Radius (~2 </a:t>
            </a:r>
            <a:r>
              <a:rPr lang="en-US" sz="2400" dirty="0" err="1" smtClean="0">
                <a:solidFill>
                  <a:srgbClr val="FF0000"/>
                </a:solidFill>
              </a:rPr>
              <a:t>R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g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t="9747" r="8992" b="36884"/>
          <a:stretch/>
        </p:blipFill>
        <p:spPr>
          <a:xfrm>
            <a:off x="8318649" y="315012"/>
            <a:ext cx="2586873" cy="22015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06136" y="2656113"/>
            <a:ext cx="39476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Binary forms, orbit becomes eccentric</a:t>
            </a:r>
          </a:p>
          <a:p>
            <a:endParaRPr lang="en-US" sz="3600" dirty="0" smtClean="0">
              <a:solidFill>
                <a:srgbClr val="7030A0"/>
              </a:solidFill>
            </a:endParaRPr>
          </a:p>
          <a:p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Gas torques tug and perturb the orbit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267292" y="957755"/>
            <a:ext cx="223157" cy="1923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414876" y="6352143"/>
            <a:ext cx="22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Bellovary et al. in prep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3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Details: center of mass frame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5" t="8745" r="8992" b="37219"/>
          <a:stretch/>
        </p:blipFill>
        <p:spPr>
          <a:xfrm>
            <a:off x="3381828" y="1155592"/>
            <a:ext cx="6183087" cy="5503626"/>
          </a:xfrm>
        </p:spPr>
      </p:pic>
      <p:sp>
        <p:nvSpPr>
          <p:cNvPr id="6" name="TextBox 5"/>
          <p:cNvSpPr txBox="1"/>
          <p:nvPr/>
        </p:nvSpPr>
        <p:spPr>
          <a:xfrm>
            <a:off x="9826171" y="1886857"/>
            <a:ext cx="10615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BH 1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BH 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64915" y="4109882"/>
            <a:ext cx="2138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</a:rPr>
              <a:t>Center of Mass</a:t>
            </a:r>
            <a:endParaRPr lang="en-US" sz="3200" dirty="0">
              <a:solidFill>
                <a:srgbClr val="7030A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792687" y="3802743"/>
            <a:ext cx="3033484" cy="845748"/>
            <a:chOff x="6792687" y="3802743"/>
            <a:chExt cx="3033484" cy="845748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6792687" y="4648491"/>
              <a:ext cx="3033484" cy="0"/>
            </a:xfrm>
            <a:prstGeom prst="line">
              <a:avLst/>
            </a:pr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6807202" y="3802743"/>
              <a:ext cx="0" cy="845748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566057" y="1843314"/>
            <a:ext cx="3040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Orbital eccentricity </a:t>
            </a:r>
            <a:endParaRPr lang="en-US" sz="280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606185" y="1829959"/>
            <a:ext cx="7259" cy="46365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24116" y="2751389"/>
            <a:ext cx="29572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Orbital energy lost to gas (which we do not track)</a:t>
            </a:r>
          </a:p>
          <a:p>
            <a:endParaRPr lang="en-US" sz="2800" dirty="0"/>
          </a:p>
          <a:p>
            <a:r>
              <a:rPr lang="en-US" sz="2800" dirty="0" smtClean="0"/>
              <a:t>Eventually plunging orbits cause merger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9414876" y="6352143"/>
            <a:ext cx="22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Bellovary et al. in prep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30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Worst Case scenario!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100" y="1876425"/>
            <a:ext cx="5308586" cy="3474934"/>
          </a:xfrm>
        </p:spPr>
        <p:txBody>
          <a:bodyPr>
            <a:noAutofit/>
          </a:bodyPr>
          <a:lstStyle/>
          <a:p>
            <a:r>
              <a:rPr lang="en-US" sz="3600" dirty="0" smtClean="0"/>
              <a:t>Physics not included*:</a:t>
            </a:r>
          </a:p>
          <a:p>
            <a:pPr lvl="1"/>
            <a:r>
              <a:rPr lang="en-US" sz="3200" dirty="0" smtClean="0"/>
              <a:t>Gas drag</a:t>
            </a:r>
          </a:p>
          <a:p>
            <a:pPr lvl="1"/>
            <a:r>
              <a:rPr lang="en-US" sz="3200" dirty="0" smtClean="0"/>
              <a:t>GW energy losses</a:t>
            </a:r>
          </a:p>
          <a:p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Both will speed up the merger!</a:t>
            </a:r>
            <a:endParaRPr lang="en-US" sz="3600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5" t="8745" r="8992" b="37219"/>
          <a:stretch/>
        </p:blipFill>
        <p:spPr>
          <a:xfrm>
            <a:off x="6743686" y="795676"/>
            <a:ext cx="5118113" cy="4555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4721" y="5644807"/>
            <a:ext cx="3336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*among many many other effects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7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GW 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LIGO</a:t>
            </a:r>
            <a:r>
              <a:rPr lang="en-US" sz="3600" dirty="0" smtClean="0"/>
              <a:t>: Provides explanation for large masses</a:t>
            </a:r>
          </a:p>
          <a:p>
            <a:endParaRPr lang="en-US" sz="3600" dirty="0" smtClean="0"/>
          </a:p>
          <a:p>
            <a:r>
              <a:rPr lang="en-US" sz="3600" dirty="0" smtClean="0">
                <a:solidFill>
                  <a:srgbClr val="7030A0"/>
                </a:solidFill>
              </a:rPr>
              <a:t>LISA</a:t>
            </a:r>
            <a:r>
              <a:rPr lang="en-US" sz="3600" dirty="0" smtClean="0"/>
              <a:t>: runaway growth in disk creates an IMBH (10</a:t>
            </a:r>
            <a:r>
              <a:rPr lang="en-US" sz="3600" baseline="30000" dirty="0" smtClean="0"/>
              <a:t>2</a:t>
            </a:r>
            <a:r>
              <a:rPr lang="en-US" sz="3600" dirty="0" smtClean="0"/>
              <a:t>-10</a:t>
            </a:r>
            <a:r>
              <a:rPr lang="en-US" sz="3600" baseline="30000" dirty="0" smtClean="0"/>
              <a:t>3</a:t>
            </a:r>
            <a:r>
              <a:rPr lang="en-US" sz="3600" dirty="0" smtClean="0"/>
              <a:t> M</a:t>
            </a:r>
            <a:r>
              <a:rPr lang="en-US" sz="3600" baseline="-25000" dirty="0" smtClean="0">
                <a:latin typeface="Wingdings 2" charset="2"/>
                <a:ea typeface="Wingdings 2" charset="2"/>
                <a:cs typeface="Wingdings 2" charset="2"/>
              </a:rPr>
              <a:t>8</a:t>
            </a:r>
            <a:r>
              <a:rPr lang="en-US" sz="3600" dirty="0" smtClean="0"/>
              <a:t>), if merge with SMBH we get an</a:t>
            </a:r>
            <a:r>
              <a:rPr lang="en-US" sz="3600" dirty="0" smtClean="0">
                <a:sym typeface="Wingdings"/>
              </a:rPr>
              <a:t> EMRI</a:t>
            </a:r>
          </a:p>
          <a:p>
            <a:endParaRPr lang="en-US" sz="3600" dirty="0" smtClean="0">
              <a:sym typeface="Wingdings"/>
            </a:endParaRPr>
          </a:p>
          <a:p>
            <a:r>
              <a:rPr lang="en-US" sz="3600" dirty="0" smtClean="0">
                <a:solidFill>
                  <a:srgbClr val="7030A0"/>
                </a:solidFill>
                <a:sym typeface="Wingdings"/>
              </a:rPr>
              <a:t>EM</a:t>
            </a:r>
            <a:r>
              <a:rPr lang="en-US" sz="3600" dirty="0" smtClean="0">
                <a:sym typeface="Wingdings"/>
              </a:rPr>
              <a:t> Counterparts…  the AGN wins (but! target next searches on AGN instead of galaxies for improved efficiency!)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2628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8459"/>
            <a:ext cx="6332692" cy="2288041"/>
          </a:xfrm>
        </p:spPr>
        <p:txBody>
          <a:bodyPr/>
          <a:lstStyle/>
          <a:p>
            <a:r>
              <a:rPr lang="en-US" dirty="0" smtClean="0"/>
              <a:t>Migration traps may exist in AGN disks</a:t>
            </a:r>
          </a:p>
          <a:p>
            <a:r>
              <a:rPr lang="en-US" dirty="0" smtClean="0"/>
              <a:t>Compact objects can grow and merge quickly in the traps (LIGO sources)</a:t>
            </a:r>
          </a:p>
          <a:p>
            <a:r>
              <a:rPr lang="en-US" dirty="0" smtClean="0"/>
              <a:t>Growth can result in IMBH!</a:t>
            </a:r>
          </a:p>
          <a:p>
            <a:endParaRPr lang="en-US" dirty="0"/>
          </a:p>
        </p:txBody>
      </p:sp>
      <p:pic>
        <p:nvPicPr>
          <p:cNvPr id="5" name="Picture 2" descr="mage result for planetary dis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892" y="651461"/>
            <a:ext cx="4565058" cy="247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27100" y="32684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 Future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4250871"/>
            <a:ext cx="10426700" cy="2288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 &gt; 2 bodies</a:t>
            </a:r>
          </a:p>
          <a:p>
            <a:r>
              <a:rPr lang="en-US" dirty="0" smtClean="0"/>
              <a:t>Actual hydro simulations</a:t>
            </a:r>
          </a:p>
          <a:p>
            <a:r>
              <a:rPr lang="en-US" dirty="0" smtClean="0"/>
              <a:t>Modify torque prescription to include retrograde orbiters, </a:t>
            </a:r>
            <a:r>
              <a:rPr lang="en-US" dirty="0"/>
              <a:t>multiple orbiters </a:t>
            </a:r>
            <a:r>
              <a:rPr lang="en-US" dirty="0" smtClean="0"/>
              <a:t>, feedback from BH accretion, ++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34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Diversion: Let’s talk about planets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26" name="Picture 2" descr="mage result for planetary dis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1" y="2606611"/>
            <a:ext cx="5996471" cy="324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76928" y="1615157"/>
            <a:ext cx="7459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Planets impact the gas dynamics in their parental disk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sph_plane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0842" y="2233520"/>
            <a:ext cx="4575421" cy="400349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878762" y="6586126"/>
            <a:ext cx="837089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(Lyra 2009)</a:t>
            </a:r>
            <a:endParaRPr lang="en-US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084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1122" y="1513364"/>
            <a:ext cx="8432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Planet-disk </a:t>
            </a:r>
            <a:r>
              <a:rPr lang="en-US" sz="20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interaction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 leads to </a:t>
            </a:r>
            <a:r>
              <a:rPr lang="en-US" sz="20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angular momentum exchange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 (migration)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32896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Diversion: Let’s talk about planets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MOVIE2_smal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94100" y="2298700"/>
            <a:ext cx="36068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4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61" y="945969"/>
            <a:ext cx="7286601" cy="506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105233" y="6316264"/>
            <a:ext cx="3152607" cy="16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0397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1179" dirty="0" err="1" smtClean="0"/>
              <a:t>Paardekooper</a:t>
            </a:r>
            <a:r>
              <a:rPr lang="en-US" sz="1179" dirty="0" smtClean="0"/>
              <a:t> &amp; </a:t>
            </a:r>
            <a:r>
              <a:rPr lang="en-US" sz="1179" dirty="0" err="1" smtClean="0"/>
              <a:t>Mellema</a:t>
            </a:r>
            <a:r>
              <a:rPr lang="en-US" sz="1179" dirty="0" smtClean="0"/>
              <a:t> (2006)</a:t>
            </a:r>
          </a:p>
          <a:p>
            <a:pPr algn="ctr"/>
            <a:r>
              <a:rPr lang="en-US" sz="1179" dirty="0" err="1" smtClean="0"/>
              <a:t>Kley</a:t>
            </a:r>
            <a:r>
              <a:rPr lang="en-US" sz="1179" dirty="0" smtClean="0"/>
              <a:t> </a:t>
            </a:r>
            <a:r>
              <a:rPr lang="en-US" sz="1179" dirty="0"/>
              <a:t>&amp; </a:t>
            </a:r>
            <a:r>
              <a:rPr lang="en-US" sz="1179" dirty="0" err="1"/>
              <a:t>Crida</a:t>
            </a:r>
            <a:r>
              <a:rPr lang="en-US" sz="1179" dirty="0"/>
              <a:t> (2008)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8195362" y="2392093"/>
            <a:ext cx="3931402" cy="142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360" i="1" dirty="0">
                <a:latin typeface="Helvetica" charset="0"/>
                <a:ea typeface="Helvetica" charset="0"/>
                <a:cs typeface="Helvetica" charset="0"/>
              </a:rPr>
              <a:t>Rule of thumb:  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Migration is </a:t>
            </a:r>
          </a:p>
          <a:p>
            <a:pPr algn="ctr">
              <a:lnSpc>
                <a:spcPct val="116000"/>
              </a:lnSpc>
            </a:pPr>
            <a:endParaRPr lang="en-US" sz="725" b="1" i="1" dirty="0">
              <a:latin typeface="Helvetica" charset="0"/>
              <a:ea typeface="Helvetica" charset="0"/>
              <a:cs typeface="Helvetica" charset="0"/>
            </a:endParaRPr>
          </a:p>
          <a:p>
            <a:pPr algn="ctr">
              <a:lnSpc>
                <a:spcPct val="116000"/>
              </a:lnSpc>
            </a:pPr>
            <a:r>
              <a:rPr lang="en-US" sz="1360" b="1" i="1" dirty="0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outwards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 in </a:t>
            </a:r>
          </a:p>
          <a:p>
            <a:pPr algn="ctr">
              <a:lnSpc>
                <a:spcPct val="116000"/>
              </a:lnSpc>
            </a:pPr>
            <a:r>
              <a:rPr lang="en-US" sz="1360" b="1" i="1" dirty="0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steep temperature gradients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,</a:t>
            </a:r>
          </a:p>
          <a:p>
            <a:pPr algn="ctr">
              <a:lnSpc>
                <a:spcPct val="116000"/>
              </a:lnSpc>
            </a:pPr>
            <a:endParaRPr lang="en-US" sz="544" b="1" i="1" dirty="0">
              <a:latin typeface="Helvetica" charset="0"/>
              <a:ea typeface="Helvetica" charset="0"/>
              <a:cs typeface="Helvetica" charset="0"/>
            </a:endParaRPr>
          </a:p>
          <a:p>
            <a:pPr algn="ctr">
              <a:lnSpc>
                <a:spcPct val="116000"/>
              </a:lnSpc>
            </a:pPr>
            <a:r>
              <a:rPr lang="en-US" sz="1360" b="1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inwards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 in </a:t>
            </a:r>
          </a:p>
          <a:p>
            <a:pPr algn="ctr">
              <a:lnSpc>
                <a:spcPct val="116000"/>
              </a:lnSpc>
            </a:pPr>
            <a:r>
              <a:rPr lang="en-US" sz="1360" b="1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isothermal regions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.</a:t>
            </a:r>
          </a:p>
        </p:txBody>
      </p:sp>
      <p:sp>
        <p:nvSpPr>
          <p:cNvPr id="28678" name="AutoShape 6"/>
          <p:cNvSpPr>
            <a:spLocks noChangeArrowheads="1"/>
          </p:cNvSpPr>
          <p:nvPr/>
        </p:nvSpPr>
        <p:spPr bwMode="auto">
          <a:xfrm>
            <a:off x="8572523" y="2236622"/>
            <a:ext cx="3034564" cy="1777840"/>
          </a:xfrm>
          <a:prstGeom prst="roundRect">
            <a:avLst>
              <a:gd name="adj" fmla="val 79"/>
            </a:avLst>
          </a:prstGeom>
          <a:noFill/>
          <a:ln w="76200" cap="rnd" cmpd="sng">
            <a:solidFill>
              <a:srgbClr val="4C1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2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32896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Migration – Thermodynamics matter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5662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11" y="1770643"/>
            <a:ext cx="8796084" cy="3040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539365" y="1356053"/>
            <a:ext cx="4940524" cy="109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Disks evolve in time, due to </a:t>
            </a:r>
          </a:p>
          <a:p>
            <a:pPr algn="ctr">
              <a:lnSpc>
                <a:spcPct val="116000"/>
              </a:lnSpc>
            </a:pPr>
            <a:r>
              <a:rPr lang="en-US" sz="1451" dirty="0" err="1">
                <a:latin typeface="Helvetica" charset="0"/>
                <a:ea typeface="Helvetica" charset="0"/>
                <a:cs typeface="Helvetica" charset="0"/>
              </a:rPr>
              <a:t>photoevaporative</a:t>
            </a: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 winds and viscous evolution</a:t>
            </a:r>
          </a:p>
          <a:p>
            <a:pPr algn="ctr">
              <a:lnSpc>
                <a:spcPct val="116000"/>
              </a:lnSpc>
            </a:pPr>
            <a:endParaRPr lang="en-US" sz="1632" dirty="0">
              <a:latin typeface="Comic Sans MS" charset="0"/>
            </a:endParaRPr>
          </a:p>
          <a:p>
            <a:pPr algn="ctr">
              <a:lnSpc>
                <a:spcPct val="116000"/>
              </a:lnSpc>
            </a:pPr>
            <a:endParaRPr lang="en-US" sz="1632" dirty="0">
              <a:latin typeface="Comic Sans MS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849" y="1286955"/>
            <a:ext cx="1381965" cy="138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44938" y="4949161"/>
            <a:ext cx="3152607" cy="89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0397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1270" dirty="0" err="1">
                <a:latin typeface="Helvetica" charset="0"/>
                <a:ea typeface="Helvetica" charset="0"/>
                <a:cs typeface="Helvetica" charset="0"/>
              </a:rPr>
              <a:t>Lyra</a:t>
            </a:r>
            <a:r>
              <a:rPr lang="en-US" sz="127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1270" dirty="0" err="1">
                <a:latin typeface="Helvetica" charset="0"/>
                <a:ea typeface="Helvetica" charset="0"/>
                <a:cs typeface="Helvetica" charset="0"/>
              </a:rPr>
              <a:t>Paardekooper</a:t>
            </a:r>
            <a:r>
              <a:rPr lang="en-US" sz="1270" dirty="0">
                <a:latin typeface="Helvetica" charset="0"/>
                <a:ea typeface="Helvetica" charset="0"/>
                <a:cs typeface="Helvetica" charset="0"/>
              </a:rPr>
              <a:t>, &amp; Mac Low (2010)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32896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Disk Evolution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413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5" y="1449623"/>
            <a:ext cx="6436045" cy="459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933784" y="6177167"/>
            <a:ext cx="3152607" cy="16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0397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1179"/>
              <a:t>Lyra, </a:t>
            </a:r>
            <a:r>
              <a:rPr lang="en-US" sz="1179" dirty="0" err="1"/>
              <a:t>Paardekooper</a:t>
            </a:r>
            <a:r>
              <a:rPr lang="en-US" sz="1179" dirty="0"/>
              <a:t>, &amp; Mac Low (2010)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482348" y="1016320"/>
            <a:ext cx="7667025" cy="86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632" b="1" dirty="0">
                <a:solidFill>
                  <a:srgbClr val="808000"/>
                </a:solidFill>
                <a:latin typeface="Helvetica" charset="0"/>
                <a:ea typeface="Helvetica" charset="0"/>
                <a:cs typeface="Helvetica" charset="0"/>
              </a:rPr>
              <a:t>Planet-disk interaction</a:t>
            </a:r>
            <a:r>
              <a:rPr lang="en-US" sz="1632" dirty="0">
                <a:latin typeface="Helvetica" charset="0"/>
                <a:ea typeface="Helvetica" charset="0"/>
                <a:cs typeface="Helvetica" charset="0"/>
              </a:rPr>
              <a:t> leads to </a:t>
            </a:r>
            <a:r>
              <a:rPr lang="en-US" sz="1632" b="1" dirty="0">
                <a:solidFill>
                  <a:srgbClr val="808000"/>
                </a:solidFill>
                <a:latin typeface="Helvetica" charset="0"/>
                <a:ea typeface="Helvetica" charset="0"/>
                <a:cs typeface="Helvetica" charset="0"/>
              </a:rPr>
              <a:t>angular momentum exchange</a:t>
            </a:r>
          </a:p>
          <a:p>
            <a:pPr algn="ctr">
              <a:lnSpc>
                <a:spcPct val="116000"/>
              </a:lnSpc>
            </a:pPr>
            <a:endParaRPr lang="en-US" sz="1632" b="1" dirty="0">
              <a:latin typeface="Comic Sans MS" charset="0"/>
            </a:endParaRPr>
          </a:p>
          <a:p>
            <a:pPr algn="ctr">
              <a:lnSpc>
                <a:spcPct val="116000"/>
              </a:lnSpc>
            </a:pPr>
            <a:endParaRPr lang="en-US" sz="1632" dirty="0">
              <a:latin typeface="Comic Sans MS" charset="0"/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7847250" y="4788930"/>
            <a:ext cx="2775446" cy="80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51" b="1" dirty="0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Planet traps where migration is </a:t>
            </a:r>
            <a:r>
              <a:rPr lang="en-US" sz="1451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convergent</a:t>
            </a:r>
            <a:r>
              <a:rPr lang="en-US" sz="1451" b="1" dirty="0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 algn="ctr">
              <a:lnSpc>
                <a:spcPct val="116000"/>
              </a:lnSpc>
            </a:pPr>
            <a:r>
              <a:rPr lang="en-US" sz="1451" b="1" dirty="0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US" sz="1632" b="1" i="1" dirty="0">
                <a:solidFill>
                  <a:srgbClr val="000080"/>
                </a:solidFill>
                <a:latin typeface="Symbol" charset="0"/>
              </a:rPr>
              <a:t>t</a:t>
            </a:r>
            <a:r>
              <a:rPr lang="en-US" sz="1451" b="1" dirty="0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=0, </a:t>
            </a:r>
            <a:r>
              <a:rPr lang="en-US" sz="1451" b="1" dirty="0" err="1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d</a:t>
            </a:r>
            <a:r>
              <a:rPr lang="en-US" sz="1632" b="1" i="1" dirty="0" err="1">
                <a:solidFill>
                  <a:srgbClr val="000080"/>
                </a:solidFill>
                <a:latin typeface="Symbol" charset="0"/>
              </a:rPr>
              <a:t>t</a:t>
            </a:r>
            <a:r>
              <a:rPr lang="en-US" sz="1451" b="1" dirty="0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/</a:t>
            </a:r>
            <a:r>
              <a:rPr lang="en-US" sz="1451" b="1" dirty="0" err="1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dr</a:t>
            </a:r>
            <a:r>
              <a:rPr lang="en-US" sz="1451" b="1" dirty="0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32" b="1" dirty="0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&lt;</a:t>
            </a:r>
            <a:r>
              <a:rPr lang="en-US" sz="1451" b="1" dirty="0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 0).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32896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Migration Traps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689" y="132896"/>
            <a:ext cx="1579665" cy="1579665"/>
          </a:xfrm>
          <a:prstGeom prst="rect">
            <a:avLst/>
          </a:prstGeom>
        </p:spPr>
      </p:pic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7717691" y="4704717"/>
            <a:ext cx="3034564" cy="1038858"/>
          </a:xfrm>
          <a:prstGeom prst="roundRect">
            <a:avLst>
              <a:gd name="adj" fmla="val 79"/>
            </a:avLst>
          </a:prstGeom>
          <a:noFill/>
          <a:ln w="76200" cap="rnd" cmpd="sng">
            <a:solidFill>
              <a:srgbClr val="4C1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2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269272" y="2495344"/>
            <a:ext cx="3931402" cy="142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360" i="1" dirty="0">
                <a:latin typeface="Helvetica" charset="0"/>
                <a:ea typeface="Helvetica" charset="0"/>
                <a:cs typeface="Helvetica" charset="0"/>
              </a:rPr>
              <a:t>Rule of thumb:  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Migration is </a:t>
            </a:r>
          </a:p>
          <a:p>
            <a:pPr algn="ctr">
              <a:lnSpc>
                <a:spcPct val="116000"/>
              </a:lnSpc>
            </a:pPr>
            <a:endParaRPr lang="en-US" sz="725" b="1" i="1" dirty="0">
              <a:latin typeface="Helvetica" charset="0"/>
              <a:ea typeface="Helvetica" charset="0"/>
              <a:cs typeface="Helvetica" charset="0"/>
            </a:endParaRPr>
          </a:p>
          <a:p>
            <a:pPr algn="ctr">
              <a:lnSpc>
                <a:spcPct val="116000"/>
              </a:lnSpc>
            </a:pPr>
            <a:r>
              <a:rPr lang="en-US" sz="1360" b="1" i="1" dirty="0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outwards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 in </a:t>
            </a:r>
          </a:p>
          <a:p>
            <a:pPr algn="ctr">
              <a:lnSpc>
                <a:spcPct val="116000"/>
              </a:lnSpc>
            </a:pPr>
            <a:r>
              <a:rPr lang="en-US" sz="1360" b="1" i="1" dirty="0">
                <a:solidFill>
                  <a:srgbClr val="000080"/>
                </a:solidFill>
                <a:latin typeface="Helvetica" charset="0"/>
                <a:ea typeface="Helvetica" charset="0"/>
                <a:cs typeface="Helvetica" charset="0"/>
              </a:rPr>
              <a:t>steep temperature gradients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,</a:t>
            </a:r>
          </a:p>
          <a:p>
            <a:pPr algn="ctr">
              <a:lnSpc>
                <a:spcPct val="116000"/>
              </a:lnSpc>
            </a:pPr>
            <a:endParaRPr lang="en-US" sz="544" b="1" i="1" dirty="0">
              <a:latin typeface="Helvetica" charset="0"/>
              <a:ea typeface="Helvetica" charset="0"/>
              <a:cs typeface="Helvetica" charset="0"/>
            </a:endParaRPr>
          </a:p>
          <a:p>
            <a:pPr algn="ctr">
              <a:lnSpc>
                <a:spcPct val="116000"/>
              </a:lnSpc>
            </a:pPr>
            <a:r>
              <a:rPr lang="en-US" sz="1360" b="1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inwards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 in </a:t>
            </a:r>
          </a:p>
          <a:p>
            <a:pPr algn="ctr">
              <a:lnSpc>
                <a:spcPct val="116000"/>
              </a:lnSpc>
            </a:pPr>
            <a:r>
              <a:rPr lang="en-US" sz="1360" b="1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isothermal regions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31816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1942909" y="312382"/>
            <a:ext cx="8094570" cy="32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116000"/>
              </a:lnSpc>
            </a:pPr>
            <a:r>
              <a:rPr lang="en-US" sz="1814" b="1" i="1" u="sng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Migration in Evolutionary Models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6" y="1256725"/>
            <a:ext cx="3917007" cy="1356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300" y="1261043"/>
            <a:ext cx="619005" cy="61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347" y="2499053"/>
            <a:ext cx="4897338" cy="349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191" y="2583987"/>
            <a:ext cx="978892" cy="52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6509151" y="6025943"/>
            <a:ext cx="3152607" cy="16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0397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1179"/>
              <a:t>Lyra, Paardekooper, &amp; Mac Low (2010)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1885327" y="866608"/>
            <a:ext cx="3119497" cy="86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088" dirty="0">
                <a:latin typeface="Helvetica" charset="0"/>
                <a:ea typeface="Helvetica" charset="0"/>
                <a:cs typeface="Helvetica" charset="0"/>
              </a:rPr>
              <a:t>Disks evolve in time, due to </a:t>
            </a:r>
          </a:p>
          <a:p>
            <a:pPr algn="ctr">
              <a:lnSpc>
                <a:spcPct val="116000"/>
              </a:lnSpc>
            </a:pPr>
            <a:r>
              <a:rPr lang="en-US" sz="1088" dirty="0" err="1">
                <a:latin typeface="Helvetica" charset="0"/>
                <a:ea typeface="Helvetica" charset="0"/>
                <a:cs typeface="Helvetica" charset="0"/>
              </a:rPr>
              <a:t>photoevaporative</a:t>
            </a:r>
            <a:r>
              <a:rPr lang="en-US" sz="1088" dirty="0">
                <a:latin typeface="Helvetica" charset="0"/>
                <a:ea typeface="Helvetica" charset="0"/>
                <a:cs typeface="Helvetica" charset="0"/>
              </a:rPr>
              <a:t> winds and viscous evolution</a:t>
            </a:r>
          </a:p>
          <a:p>
            <a:pPr algn="ctr">
              <a:lnSpc>
                <a:spcPct val="116000"/>
              </a:lnSpc>
            </a:pPr>
            <a:endParaRPr lang="en-US" sz="1088" dirty="0">
              <a:latin typeface="Helvetica" charset="0"/>
              <a:ea typeface="Helvetica" charset="0"/>
              <a:cs typeface="Helvetica" charset="0"/>
            </a:endParaRPr>
          </a:p>
          <a:p>
            <a:pPr algn="ctr">
              <a:lnSpc>
                <a:spcPct val="116000"/>
              </a:lnSpc>
            </a:pPr>
            <a:endParaRPr lang="en-US" sz="1632" dirty="0">
              <a:latin typeface="Comic Sans MS" charset="0"/>
            </a:endParaRP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1665077" y="4170367"/>
            <a:ext cx="3771612" cy="237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5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Single planets</a:t>
            </a: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 in a planetary trap </a:t>
            </a:r>
          </a:p>
          <a:p>
            <a:pPr algn="ctr">
              <a:lnSpc>
                <a:spcPct val="116000"/>
              </a:lnSpc>
            </a:pP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evolve in </a:t>
            </a:r>
            <a:r>
              <a:rPr lang="en-US" sz="145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lockstep with the gas</a:t>
            </a: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 at the accretion timescale.</a:t>
            </a:r>
          </a:p>
          <a:p>
            <a:pPr algn="ctr">
              <a:lnSpc>
                <a:spcPct val="116000"/>
              </a:lnSpc>
            </a:pP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 algn="ctr">
              <a:lnSpc>
                <a:spcPct val="116000"/>
              </a:lnSpc>
            </a:pP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At some point, the </a:t>
            </a:r>
            <a:r>
              <a:rPr lang="en-US" sz="1451" b="1" dirty="0">
                <a:solidFill>
                  <a:srgbClr val="804C19"/>
                </a:solidFill>
                <a:latin typeface="Helvetica" charset="0"/>
                <a:ea typeface="Helvetica" charset="0"/>
                <a:cs typeface="Helvetica" charset="0"/>
              </a:rPr>
              <a:t>disk becomes too thin</a:t>
            </a: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 to drive accretion. The </a:t>
            </a:r>
            <a:r>
              <a:rPr lang="en-US" sz="1451" b="1" dirty="0">
                <a:solidFill>
                  <a:srgbClr val="804C19"/>
                </a:solidFill>
                <a:latin typeface="Helvetica" charset="0"/>
                <a:ea typeface="Helvetica" charset="0"/>
                <a:cs typeface="Helvetica" charset="0"/>
              </a:rPr>
              <a:t>planet decouples</a:t>
            </a: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 and is </a:t>
            </a:r>
            <a:r>
              <a:rPr lang="en-US" sz="1451" b="1" dirty="0">
                <a:solidFill>
                  <a:srgbClr val="804C19"/>
                </a:solidFill>
                <a:latin typeface="Helvetica" charset="0"/>
                <a:ea typeface="Helvetica" charset="0"/>
                <a:cs typeface="Helvetica" charset="0"/>
              </a:rPr>
              <a:t>released</a:t>
            </a:r>
            <a:r>
              <a:rPr lang="en-US" sz="1451" dirty="0">
                <a:latin typeface="Helvetica" charset="0"/>
                <a:ea typeface="Helvetica" charset="0"/>
                <a:cs typeface="Helvetica" charset="0"/>
              </a:rPr>
              <a:t> in a safe orbit.</a:t>
            </a:r>
          </a:p>
          <a:p>
            <a:pPr algn="ctr">
              <a:lnSpc>
                <a:spcPct val="116000"/>
              </a:lnSpc>
            </a:pPr>
            <a:endParaRPr lang="en-US" sz="1632" dirty="0">
              <a:latin typeface="Comic Sans MS" charset="0"/>
            </a:endParaRPr>
          </a:p>
          <a:p>
            <a:pPr algn="ctr">
              <a:lnSpc>
                <a:spcPct val="116000"/>
              </a:lnSpc>
            </a:pPr>
            <a:endParaRPr lang="en-US" sz="1632" dirty="0">
              <a:latin typeface="Comic Sans MS" charset="0"/>
            </a:endParaRP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6476041" y="424667"/>
            <a:ext cx="3931402" cy="142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360" i="1" dirty="0">
                <a:latin typeface="Helvetica" charset="0"/>
                <a:ea typeface="Helvetica" charset="0"/>
                <a:cs typeface="Helvetica" charset="0"/>
              </a:rPr>
              <a:t>Rule of thumb:  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Migration is </a:t>
            </a:r>
          </a:p>
          <a:p>
            <a:pPr algn="ctr">
              <a:lnSpc>
                <a:spcPct val="116000"/>
              </a:lnSpc>
            </a:pPr>
            <a:endParaRPr lang="en-US" sz="725" b="1" i="1" dirty="0">
              <a:latin typeface="Helvetica" charset="0"/>
              <a:ea typeface="Helvetica" charset="0"/>
              <a:cs typeface="Helvetica" charset="0"/>
            </a:endParaRPr>
          </a:p>
          <a:p>
            <a:pPr algn="ctr">
              <a:lnSpc>
                <a:spcPct val="116000"/>
              </a:lnSpc>
            </a:pPr>
            <a:r>
              <a:rPr lang="en-US" sz="1360" b="1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outwards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 in </a:t>
            </a:r>
          </a:p>
          <a:p>
            <a:pPr algn="ctr">
              <a:lnSpc>
                <a:spcPct val="116000"/>
              </a:lnSpc>
            </a:pPr>
            <a:r>
              <a:rPr lang="en-US" sz="1360" b="1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steep temperature gradients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,</a:t>
            </a:r>
          </a:p>
          <a:p>
            <a:pPr algn="ctr">
              <a:lnSpc>
                <a:spcPct val="116000"/>
              </a:lnSpc>
            </a:pPr>
            <a:endParaRPr lang="en-US" sz="544" b="1" i="1" dirty="0">
              <a:latin typeface="Helvetica" charset="0"/>
              <a:ea typeface="Helvetica" charset="0"/>
              <a:cs typeface="Helvetica" charset="0"/>
            </a:endParaRPr>
          </a:p>
          <a:p>
            <a:pPr algn="ctr">
              <a:lnSpc>
                <a:spcPct val="116000"/>
              </a:lnSpc>
            </a:pPr>
            <a:r>
              <a:rPr lang="en-US" sz="1360" b="1" i="1" dirty="0">
                <a:solidFill>
                  <a:srgbClr val="008000"/>
                </a:solidFill>
                <a:latin typeface="Helvetica" charset="0"/>
                <a:ea typeface="Helvetica" charset="0"/>
                <a:cs typeface="Helvetica" charset="0"/>
              </a:rPr>
              <a:t>inwards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 in </a:t>
            </a:r>
          </a:p>
          <a:p>
            <a:pPr algn="ctr">
              <a:lnSpc>
                <a:spcPct val="116000"/>
              </a:lnSpc>
            </a:pPr>
            <a:r>
              <a:rPr lang="en-US" sz="1360" b="1" i="1" dirty="0">
                <a:solidFill>
                  <a:srgbClr val="008000"/>
                </a:solidFill>
                <a:latin typeface="Helvetica" charset="0"/>
                <a:ea typeface="Helvetica" charset="0"/>
                <a:cs typeface="Helvetica" charset="0"/>
              </a:rPr>
              <a:t>isothermal regions</a:t>
            </a:r>
            <a:r>
              <a:rPr lang="en-US" sz="1360" b="1" i="1" dirty="0">
                <a:latin typeface="Helvetica" charset="0"/>
                <a:ea typeface="Helvetica" charset="0"/>
                <a:cs typeface="Helvetica" charset="0"/>
              </a:rPr>
              <a:t>.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1604615" y="4119982"/>
            <a:ext cx="3869501" cy="2003849"/>
          </a:xfrm>
          <a:prstGeom prst="roundRect">
            <a:avLst>
              <a:gd name="adj" fmla="val 79"/>
            </a:avLst>
          </a:prstGeom>
          <a:noFill/>
          <a:ln w="76200" cap="rnd" cmpd="sng">
            <a:solidFill>
              <a:srgbClr val="4C1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2"/>
          </a:p>
        </p:txBody>
      </p:sp>
    </p:spTree>
    <p:extLst>
      <p:ext uri="{BB962C8B-B14F-4D97-AF65-F5344CB8AC3E}">
        <p14:creationId xmlns:p14="http://schemas.microsoft.com/office/powerpoint/2010/main" val="6793728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620" y="1037914"/>
            <a:ext cx="5549453" cy="418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115654" y="312382"/>
            <a:ext cx="8094570" cy="32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 smtClean="0">
                <a:latin typeface="Helvetica" charset="0"/>
                <a:ea typeface="Helvetica" charset="0"/>
                <a:cs typeface="Helvetica" charset="0"/>
              </a:rPr>
              <a:t>Resonance Trapping</a:t>
            </a:r>
            <a:endParaRPr 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28909" y="5428531"/>
            <a:ext cx="3771612" cy="115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632" dirty="0">
                <a:solidFill>
                  <a:srgbClr val="008000"/>
                </a:solidFill>
                <a:latin typeface="Helvetica" charset="0"/>
                <a:ea typeface="Helvetica" charset="0"/>
                <a:cs typeface="Helvetica" charset="0"/>
              </a:rPr>
              <a:t>Migration in resonance !</a:t>
            </a:r>
          </a:p>
          <a:p>
            <a:pPr algn="ctr">
              <a:lnSpc>
                <a:spcPct val="116000"/>
              </a:lnSpc>
            </a:pPr>
            <a:r>
              <a:rPr lang="en-US" sz="1088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1088" dirty="0">
              <a:latin typeface="Helvetica" charset="0"/>
              <a:ea typeface="Helvetica" charset="0"/>
              <a:cs typeface="Helvetica" charset="0"/>
            </a:endParaRPr>
          </a:p>
          <a:p>
            <a:pPr algn="ctr">
              <a:lnSpc>
                <a:spcPct val="116000"/>
              </a:lnSpc>
            </a:pPr>
            <a:r>
              <a:rPr lang="en-US" sz="1088" dirty="0">
                <a:latin typeface="Helvetica" charset="0"/>
                <a:ea typeface="Helvetica" charset="0"/>
                <a:cs typeface="Helvetica" charset="0"/>
              </a:rPr>
              <a:t>Sandor, Lyra &amp; </a:t>
            </a:r>
            <a:r>
              <a:rPr lang="en-US" sz="1088" dirty="0" err="1">
                <a:latin typeface="Helvetica" charset="0"/>
                <a:ea typeface="Helvetica" charset="0"/>
                <a:cs typeface="Helvetica" charset="0"/>
              </a:rPr>
              <a:t>Dullemond</a:t>
            </a:r>
            <a:r>
              <a:rPr lang="en-US" sz="1088" dirty="0">
                <a:latin typeface="Helvetica" charset="0"/>
                <a:ea typeface="Helvetica" charset="0"/>
                <a:cs typeface="Helvetica" charset="0"/>
              </a:rPr>
              <a:t> (2011</a:t>
            </a:r>
            <a:r>
              <a:rPr lang="en-US" sz="1088" dirty="0" smtClean="0">
                <a:latin typeface="Helvetica" charset="0"/>
                <a:ea typeface="Helvetica" charset="0"/>
                <a:cs typeface="Helvetica" charset="0"/>
              </a:rPr>
              <a:t>)</a:t>
            </a:r>
            <a:endParaRPr lang="en-US" sz="1088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4254820" y="1121408"/>
            <a:ext cx="3771612" cy="60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endParaRPr lang="en-US" sz="1632">
              <a:latin typeface="Comic Sans MS" charset="0"/>
            </a:endParaRPr>
          </a:p>
          <a:p>
            <a:pPr algn="ctr">
              <a:lnSpc>
                <a:spcPct val="116000"/>
              </a:lnSpc>
            </a:pPr>
            <a:endParaRPr lang="en-US" sz="1632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9926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12542</TotalTime>
  <Words>1002</Words>
  <Application>Microsoft Macintosh PowerPoint</Application>
  <PresentationFormat>Widescreen</PresentationFormat>
  <Paragraphs>202</Paragraphs>
  <Slides>29</Slides>
  <Notes>10</Notes>
  <HiddenSlides>0</HiddenSlides>
  <MMClips>4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Calibri</vt:lpstr>
      <vt:lpstr>Calibri Light</vt:lpstr>
      <vt:lpstr>Comic Sans MS</vt:lpstr>
      <vt:lpstr>Helvetica</vt:lpstr>
      <vt:lpstr>ＭＳ Ｐゴシック</vt:lpstr>
      <vt:lpstr>msmincho</vt:lpstr>
      <vt:lpstr>Symbol</vt:lpstr>
      <vt:lpstr>Times New Roman</vt:lpstr>
      <vt:lpstr>Trebuchet MS</vt:lpstr>
      <vt:lpstr>Wingdings</vt:lpstr>
      <vt:lpstr>Wingdings 2</vt:lpstr>
      <vt:lpstr>Arial</vt:lpstr>
      <vt:lpstr>Office Theme</vt:lpstr>
      <vt:lpstr>Equation</vt:lpstr>
      <vt:lpstr>PowerPoint Presentation</vt:lpstr>
      <vt:lpstr>Motivation</vt:lpstr>
      <vt:lpstr>Diversion: Let’s talk about planets</vt:lpstr>
      <vt:lpstr>Diversion: Let’s talk about planets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 to black holes, and migration traps</vt:lpstr>
      <vt:lpstr>Torque calculation:</vt:lpstr>
      <vt:lpstr>Torque calculation:</vt:lpstr>
      <vt:lpstr>AGN disk models</vt:lpstr>
      <vt:lpstr>Migration Traps: a simple example</vt:lpstr>
      <vt:lpstr>Migration traps in S&amp;G model</vt:lpstr>
      <vt:lpstr>Migration traps in S&amp;G model</vt:lpstr>
      <vt:lpstr>Migration traps in TQM model</vt:lpstr>
      <vt:lpstr>Traps (maybe) exist.  What next?</vt:lpstr>
      <vt:lpstr>Migration of a single object</vt:lpstr>
      <vt:lpstr>Migration and merger of two objects</vt:lpstr>
      <vt:lpstr>Binary Details: formation</vt:lpstr>
      <vt:lpstr>Binary Details: formation</vt:lpstr>
      <vt:lpstr>Binary Details: center of mass frame</vt:lpstr>
      <vt:lpstr>Worst Case scenario!</vt:lpstr>
      <vt:lpstr>GW Implications</vt:lpstr>
      <vt:lpstr>In Summary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Ripples in Space-time</dc:title>
  <dc:creator>Microsoft Office User</dc:creator>
  <cp:lastModifiedBy>Wladimir Lyra</cp:lastModifiedBy>
  <cp:revision>123</cp:revision>
  <cp:lastPrinted>2017-06-14T11:33:43Z</cp:lastPrinted>
  <dcterms:created xsi:type="dcterms:W3CDTF">2016-02-16T01:37:39Z</dcterms:created>
  <dcterms:modified xsi:type="dcterms:W3CDTF">2017-06-14T11:39:49Z</dcterms:modified>
</cp:coreProperties>
</file>