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avi" ContentType="video/x-msvide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26"/>
  </p:notesMasterIdLst>
  <p:sldIdLst>
    <p:sldId id="487" r:id="rId3"/>
    <p:sldId id="660" r:id="rId4"/>
    <p:sldId id="651" r:id="rId5"/>
    <p:sldId id="631" r:id="rId6"/>
    <p:sldId id="632" r:id="rId7"/>
    <p:sldId id="633" r:id="rId8"/>
    <p:sldId id="659" r:id="rId9"/>
    <p:sldId id="634" r:id="rId10"/>
    <p:sldId id="607" r:id="rId11"/>
    <p:sldId id="609" r:id="rId12"/>
    <p:sldId id="648" r:id="rId13"/>
    <p:sldId id="656" r:id="rId14"/>
    <p:sldId id="647" r:id="rId15"/>
    <p:sldId id="619" r:id="rId16"/>
    <p:sldId id="655" r:id="rId17"/>
    <p:sldId id="650" r:id="rId18"/>
    <p:sldId id="652" r:id="rId19"/>
    <p:sldId id="641" r:id="rId20"/>
    <p:sldId id="639" r:id="rId21"/>
    <p:sldId id="638" r:id="rId22"/>
    <p:sldId id="653" r:id="rId23"/>
    <p:sldId id="658" r:id="rId24"/>
    <p:sldId id="637" r:id="rId25"/>
  </p:sldIdLst>
  <p:sldSz cx="10077450" cy="7562850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403"/>
    <p:restoredTop sz="85375" autoAdjust="0"/>
  </p:normalViewPr>
  <p:slideViewPr>
    <p:cSldViewPr>
      <p:cViewPr varScale="1">
        <p:scale>
          <a:sx n="56" d="100"/>
          <a:sy n="56" d="100"/>
        </p:scale>
        <p:origin x="208" y="4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1275" y="1027113"/>
            <a:ext cx="4932363" cy="369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7938"/>
            <a:ext cx="5221287" cy="41068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284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52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0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8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7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2963" y="627063"/>
            <a:ext cx="2149475" cy="6464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9775" y="627063"/>
            <a:ext cx="6300788" cy="6464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70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75" y="627063"/>
            <a:ext cx="8602663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6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ndard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607361" indent="-221485">
              <a:spcBef>
                <a:spcPts val="698"/>
              </a:spcBef>
              <a:buChar char="–"/>
              <a:defRPr sz="2900"/>
            </a:lvl2pPr>
            <a:lvl3pPr marL="917439" indent="-177188">
              <a:spcBef>
                <a:spcPts val="543"/>
              </a:spcBef>
              <a:defRPr sz="2600"/>
            </a:lvl3pPr>
            <a:lvl4pPr marL="1271814" indent="-177188">
              <a:spcBef>
                <a:spcPts val="465"/>
              </a:spcBef>
              <a:buChar char="–"/>
              <a:defRPr sz="2200"/>
            </a:lvl4pPr>
            <a:lvl5pPr marL="1626190" indent="-177188">
              <a:spcBef>
                <a:spcPts val="465"/>
              </a:spcBef>
              <a:buChar char="»"/>
              <a:defRPr sz="2200"/>
            </a:lvl5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9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xfrm>
            <a:off x="8140472" y="6893223"/>
            <a:ext cx="265715" cy="278047"/>
          </a:xfrm>
          <a:prstGeom prst="rect">
            <a:avLst/>
          </a:prstGeom>
        </p:spPr>
        <p:txBody>
          <a:bodyPr lIns="70875" tIns="35438" rIns="70875" bIns="35438"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64184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18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94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0037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29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42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97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2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874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6628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660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76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6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6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59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1317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9775" y="2101850"/>
            <a:ext cx="4224338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2101850"/>
            <a:ext cx="422592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68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43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79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68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6016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7182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39775" y="627063"/>
            <a:ext cx="8602663" cy="12604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2101850"/>
            <a:ext cx="8602663" cy="49895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84" r:id="rId12"/>
    <p:sldLayoutId id="2147483685" r:id="rId13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55650" y="6889750"/>
            <a:ext cx="20986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443288" y="6889750"/>
            <a:ext cx="31892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604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95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Times New Roman" charset="0"/>
          <a:ea typeface="+mn-ea"/>
          <a:cs typeface="msmincho" charset="0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Times New Roman" charset="0"/>
          <a:ea typeface="+mn-ea"/>
          <a:cs typeface="msmincho" charset="0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emf"/><Relationship Id="rId3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png"/><Relationship Id="rId3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27.png"/><Relationship Id="rId5" Type="http://schemas.openxmlformats.org/officeDocument/2006/relationships/image" Target="../media/image28.jp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2689698"/>
            <a:ext cx="2762035" cy="1661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1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771525" y="2543175"/>
            <a:ext cx="9372600" cy="1771650"/>
          </a:xfrm>
          <a:ln/>
        </p:spPr>
        <p:txBody>
          <a:bodyPr tIns="0" anchor="ctr"/>
          <a:lstStyle/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800" b="1" dirty="0" smtClean="0">
                <a:latin typeface="Helvetica"/>
                <a:cs typeface="Helvetica"/>
              </a:rPr>
              <a:t>Wladimir Lyra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800" b="1" dirty="0" smtClean="0">
              <a:latin typeface="Helvetica"/>
              <a:cs typeface="Helvetica"/>
            </a:endParaRP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California State University Northridge (CSUN)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i="1" dirty="0" smtClean="0">
                <a:solidFill>
                  <a:schemeClr val="bg2"/>
                </a:solidFill>
                <a:latin typeface="Helvetica"/>
                <a:cs typeface="Helvetica"/>
              </a:rPr>
              <a:t>Tenure-Track Professor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 smtClean="0">
              <a:solidFill>
                <a:schemeClr val="bg2"/>
              </a:solidFill>
              <a:latin typeface="Helvetica"/>
              <a:cs typeface="Helvetica"/>
            </a:endParaRP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Jet Propulsion Laboratory (NASA-JPL)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i="1" dirty="0" smtClean="0">
                <a:solidFill>
                  <a:schemeClr val="bg2"/>
                </a:solidFill>
                <a:latin typeface="Helvetica"/>
                <a:cs typeface="Helvetica"/>
              </a:rPr>
              <a:t>Research Associate</a:t>
            </a:r>
            <a:endParaRPr lang="en-US" sz="2000" i="1" dirty="0">
              <a:solidFill>
                <a:schemeClr val="bg2"/>
              </a:solidFill>
              <a:latin typeface="Helvetica"/>
              <a:cs typeface="Helvetica"/>
            </a:endParaRP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 smtClean="0">
              <a:solidFill>
                <a:schemeClr val="bg2"/>
              </a:solidFill>
              <a:latin typeface="Helvetica"/>
              <a:cs typeface="Helvetica"/>
            </a:endParaRP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 err="1" smtClean="0">
                <a:solidFill>
                  <a:schemeClr val="bg2"/>
                </a:solidFill>
                <a:latin typeface="Helvetica"/>
                <a:cs typeface="Helvetica"/>
              </a:rPr>
              <a:t>Observatorio</a:t>
            </a: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 do </a:t>
            </a:r>
            <a:r>
              <a:rPr lang="en-US" sz="2000" dirty="0" err="1" smtClean="0">
                <a:solidFill>
                  <a:schemeClr val="bg2"/>
                </a:solidFill>
                <a:latin typeface="Helvetica"/>
                <a:cs typeface="Helvetica"/>
              </a:rPr>
              <a:t>Valongo</a:t>
            </a: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 (OV UFRJ, Brazil)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i="1" dirty="0" smtClean="0">
                <a:solidFill>
                  <a:schemeClr val="bg2"/>
                </a:solidFill>
                <a:latin typeface="Helvetica"/>
                <a:cs typeface="Helvetica"/>
              </a:rPr>
              <a:t>Friend of the department</a:t>
            </a:r>
            <a:endParaRPr lang="en-US" sz="1800" b="1" dirty="0" smtClean="0">
              <a:solidFill>
                <a:srgbClr val="4C4C4C"/>
              </a:solidFill>
              <a:latin typeface="Helvetica"/>
              <a:cs typeface="Helvetica"/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599816" y="195286"/>
            <a:ext cx="7848601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 smtClean="0">
                <a:solidFill>
                  <a:srgbClr val="280099"/>
                </a:solidFill>
                <a:latin typeface="Helvetica"/>
                <a:cs typeface="Helvetica"/>
              </a:rPr>
              <a:t>Can shocks from high-mass planets explain</a:t>
            </a:r>
          </a:p>
          <a:p>
            <a:pPr algn="ctr">
              <a:lnSpc>
                <a:spcPct val="116000"/>
              </a:lnSpc>
            </a:pPr>
            <a:r>
              <a:rPr lang="en-US" sz="2800" b="1" dirty="0">
                <a:solidFill>
                  <a:srgbClr val="280099"/>
                </a:solidFill>
                <a:latin typeface="Helvetica"/>
                <a:cs typeface="Helvetica"/>
              </a:rPr>
              <a:t>i</a:t>
            </a:r>
            <a:r>
              <a:rPr lang="en-US" sz="2800" b="1" dirty="0" smtClean="0">
                <a:solidFill>
                  <a:srgbClr val="280099"/>
                </a:solidFill>
                <a:latin typeface="Helvetica"/>
                <a:cs typeface="Helvetica"/>
              </a:rPr>
              <a:t>nfrared emission in protoplanetary disks?</a:t>
            </a:r>
            <a:endParaRPr lang="en-US" sz="2800" b="1" dirty="0">
              <a:solidFill>
                <a:srgbClr val="280099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800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00325" y="7213501"/>
            <a:ext cx="5102679" cy="3779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LARIM, Cartagena de </a:t>
            </a:r>
            <a:r>
              <a:rPr lang="en-US" sz="1600" dirty="0" err="1" smtClean="0">
                <a:solidFill>
                  <a:srgbClr val="4C4C4C"/>
                </a:solidFill>
                <a:latin typeface="Helvetica"/>
                <a:cs typeface="Helvetica"/>
              </a:rPr>
              <a:t>Indias</a:t>
            </a: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, Colombia, Oct 6</a:t>
            </a:r>
            <a:r>
              <a:rPr lang="en-US" sz="1600" baseline="30000" dirty="0" smtClean="0">
                <a:solidFill>
                  <a:srgbClr val="4C4C4C"/>
                </a:solidFill>
                <a:latin typeface="Helvetica"/>
                <a:cs typeface="Helvetica"/>
              </a:rPr>
              <a:t>th</a:t>
            </a: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, 2016 </a:t>
            </a:r>
            <a:endParaRPr lang="en-US" sz="1600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pic>
        <p:nvPicPr>
          <p:cNvPr id="12" name="Picture 11" descr="200px-CSUNS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425"/>
            <a:ext cx="1976033" cy="19562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8020" y="5548457"/>
            <a:ext cx="8610601" cy="1556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Collaborators</a:t>
            </a:r>
          </a:p>
          <a:p>
            <a:pPr algn="ctr">
              <a:lnSpc>
                <a:spcPct val="116000"/>
              </a:lnSpc>
            </a:pPr>
            <a:endParaRPr lang="en-US" sz="14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Aaron </a:t>
            </a:r>
            <a:r>
              <a:rPr lang="en-US" sz="1400" dirty="0" err="1" smtClean="0">
                <a:latin typeface="Helvetica"/>
                <a:cs typeface="Helvetica"/>
              </a:rPr>
              <a:t>Boley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>
                <a:solidFill>
                  <a:schemeClr val="bg2"/>
                </a:solidFill>
                <a:latin typeface="Helvetica"/>
                <a:cs typeface="Helvetica"/>
              </a:rPr>
              <a:t>(</a:t>
            </a:r>
            <a:r>
              <a:rPr lang="en-US" sz="1400" dirty="0" smtClean="0">
                <a:solidFill>
                  <a:schemeClr val="bg2"/>
                </a:solidFill>
                <a:latin typeface="Helvetica"/>
                <a:cs typeface="Helvetica"/>
              </a:rPr>
              <a:t>Vancouver)</a:t>
            </a:r>
            <a:r>
              <a:rPr lang="en-US" sz="1400" dirty="0">
                <a:latin typeface="Helvetica"/>
                <a:cs typeface="Helvetica"/>
              </a:rPr>
              <a:t>, </a:t>
            </a:r>
            <a:r>
              <a:rPr lang="en-US" sz="1400" dirty="0" err="1" smtClean="0">
                <a:latin typeface="Helvetica"/>
                <a:cs typeface="Helvetica"/>
              </a:rPr>
              <a:t>Kees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err="1" smtClean="0">
                <a:latin typeface="Helvetica"/>
                <a:cs typeface="Helvetica"/>
              </a:rPr>
              <a:t>Dullemond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(Heidelberg), </a:t>
            </a:r>
            <a:r>
              <a:rPr lang="en-US" sz="1400" dirty="0" smtClean="0">
                <a:latin typeface="Helvetica"/>
                <a:cs typeface="Helvetica"/>
              </a:rPr>
              <a:t>Mario Flock 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(JPL)</a:t>
            </a:r>
            <a:r>
              <a:rPr lang="en-US" sz="1400" dirty="0" smtClean="0">
                <a:latin typeface="Helvetica"/>
                <a:cs typeface="Helvetica"/>
              </a:rPr>
              <a:t>, </a:t>
            </a:r>
          </a:p>
          <a:p>
            <a:pPr algn="ctr">
              <a:lnSpc>
                <a:spcPct val="116000"/>
              </a:lnSpc>
            </a:pPr>
            <a:r>
              <a:rPr lang="en-US" sz="2000" b="1" i="1" dirty="0" smtClean="0">
                <a:latin typeface="Helvetica"/>
                <a:cs typeface="Helvetica"/>
              </a:rPr>
              <a:t>Blake </a:t>
            </a:r>
            <a:r>
              <a:rPr lang="en-US" sz="2000" b="1" i="1" dirty="0" err="1" smtClean="0">
                <a:latin typeface="Helvetica"/>
                <a:cs typeface="Helvetica"/>
              </a:rPr>
              <a:t>Hord</a:t>
            </a:r>
            <a:r>
              <a:rPr lang="en-US" sz="2000" b="1" i="1" dirty="0" smtClean="0">
                <a:latin typeface="Helvetica"/>
                <a:cs typeface="Helvetica"/>
              </a:rPr>
              <a:t> </a:t>
            </a:r>
            <a:r>
              <a:rPr lang="en-US" sz="2000" b="1" i="1" dirty="0" smtClean="0">
                <a:solidFill>
                  <a:schemeClr val="bg2">
                    <a:lumMod val="75000"/>
                  </a:schemeClr>
                </a:solidFill>
                <a:latin typeface="Helvetica"/>
                <a:cs typeface="Helvetica"/>
              </a:rPr>
              <a:t>(Dobbs Ferry High School, NY)</a:t>
            </a:r>
            <a:r>
              <a:rPr lang="en-US" sz="1400" i="1" dirty="0" smtClean="0">
                <a:latin typeface="Helvetica"/>
                <a:cs typeface="Helvetica"/>
              </a:rPr>
              <a:t>, </a:t>
            </a:r>
            <a:r>
              <a:rPr lang="en-US" sz="1400" dirty="0" smtClean="0">
                <a:latin typeface="Helvetica"/>
                <a:cs typeface="Helvetica"/>
              </a:rPr>
              <a:t>Anders </a:t>
            </a:r>
            <a:r>
              <a:rPr lang="en-US" sz="1400" dirty="0">
                <a:latin typeface="Helvetica"/>
                <a:cs typeface="Helvetica"/>
              </a:rPr>
              <a:t>Johansen 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(Lund)</a:t>
            </a:r>
            <a:r>
              <a:rPr lang="en-US" sz="1400" dirty="0">
                <a:latin typeface="Helvetica"/>
                <a:cs typeface="Helvetica"/>
              </a:rPr>
              <a:t>, </a:t>
            </a:r>
            <a:endParaRPr lang="en-US" sz="1400" dirty="0" smtClean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Mordecai Mac </a:t>
            </a:r>
            <a:r>
              <a:rPr lang="en-US" sz="1400" dirty="0">
                <a:latin typeface="Helvetica"/>
                <a:cs typeface="Helvetica"/>
              </a:rPr>
              <a:t>Low 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(AMNH)</a:t>
            </a:r>
            <a:r>
              <a:rPr lang="en-US" sz="1400" dirty="0">
                <a:latin typeface="Helvetica"/>
                <a:cs typeface="Helvetica"/>
              </a:rPr>
              <a:t>, </a:t>
            </a:r>
            <a:r>
              <a:rPr lang="en-US" sz="1400" dirty="0" smtClean="0">
                <a:latin typeface="Helvetica"/>
                <a:cs typeface="Helvetica"/>
              </a:rPr>
              <a:t>Satoshi </a:t>
            </a:r>
            <a:r>
              <a:rPr lang="en-US" sz="1400" dirty="0" err="1" smtClean="0">
                <a:latin typeface="Helvetica"/>
                <a:cs typeface="Helvetica"/>
              </a:rPr>
              <a:t>Okuzumi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(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JPL)</a:t>
            </a:r>
            <a:r>
              <a:rPr lang="en-US" sz="1400" dirty="0" smtClean="0">
                <a:latin typeface="Helvetica"/>
                <a:cs typeface="Helvetica"/>
              </a:rPr>
              <a:t>, </a:t>
            </a:r>
            <a:r>
              <a:rPr lang="en-US" sz="2000" b="1" i="1" dirty="0" smtClean="0">
                <a:latin typeface="Helvetica"/>
                <a:cs typeface="Helvetica"/>
              </a:rPr>
              <a:t>Alex </a:t>
            </a:r>
            <a:r>
              <a:rPr lang="en-US" sz="2000" b="1" i="1" dirty="0" err="1" smtClean="0">
                <a:latin typeface="Helvetica"/>
                <a:cs typeface="Helvetica"/>
              </a:rPr>
              <a:t>Richert</a:t>
            </a:r>
            <a:r>
              <a:rPr lang="en-US" sz="2000" b="1" i="1" dirty="0" smtClean="0">
                <a:latin typeface="Helvetica"/>
                <a:cs typeface="Helvetica"/>
              </a:rPr>
              <a:t> </a:t>
            </a:r>
            <a:r>
              <a:rPr lang="en-US" sz="2000" b="1" i="1" dirty="0" smtClean="0">
                <a:solidFill>
                  <a:srgbClr val="666666"/>
                </a:solidFill>
                <a:latin typeface="Helvetica"/>
                <a:cs typeface="Helvetica"/>
              </a:rPr>
              <a:t>(PSU)</a:t>
            </a:r>
            <a:r>
              <a:rPr lang="en-US" sz="2000" b="1" i="1" dirty="0" smtClean="0">
                <a:latin typeface="Helvetica"/>
                <a:cs typeface="Helvetica"/>
              </a:rPr>
              <a:t>,</a:t>
            </a:r>
            <a:r>
              <a:rPr lang="en-US" sz="1400" dirty="0" smtClean="0">
                <a:latin typeface="Helvetica"/>
                <a:cs typeface="Helvetica"/>
              </a:rPr>
              <a:t> Neal </a:t>
            </a:r>
            <a:r>
              <a:rPr lang="en-US" sz="1400" dirty="0">
                <a:latin typeface="Helvetica"/>
                <a:cs typeface="Helvetica"/>
              </a:rPr>
              <a:t>Turner 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(JPL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)</a:t>
            </a:r>
            <a:r>
              <a:rPr lang="en-US" sz="1400" dirty="0" smtClean="0">
                <a:latin typeface="Helvetica"/>
                <a:cs typeface="Helvetica"/>
              </a:rPr>
              <a:t>.</a:t>
            </a:r>
            <a:endParaRPr lang="en-US" sz="1400" dirty="0">
              <a:latin typeface="Helvetica"/>
              <a:cs typeface="Helvetica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027" y="809625"/>
            <a:ext cx="750716" cy="45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6361" y="1343025"/>
            <a:ext cx="857764" cy="8577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6378" y="2333625"/>
            <a:ext cx="501673" cy="501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4651" y="3019425"/>
            <a:ext cx="736288" cy="702341"/>
          </a:xfrm>
          <a:prstGeom prst="rect">
            <a:avLst/>
          </a:prstGeom>
        </p:spPr>
      </p:pic>
      <p:pic>
        <p:nvPicPr>
          <p:cNvPr id="14" name="Picture 13" descr="ctio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75" y="3781425"/>
            <a:ext cx="727715" cy="6143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2485" y="6322510"/>
            <a:ext cx="904965" cy="5831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04350" y="6981825"/>
            <a:ext cx="587375" cy="5873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24829" y="4467225"/>
            <a:ext cx="886984" cy="838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9725" y="5381625"/>
            <a:ext cx="838200" cy="838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049" y="4518498"/>
            <a:ext cx="1517076" cy="1517076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25" y="-28575"/>
            <a:ext cx="685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3022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06" y="4772025"/>
            <a:ext cx="3394519" cy="1371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3514725" y="5686425"/>
            <a:ext cx="228600" cy="762000"/>
          </a:xfrm>
          <a:prstGeom prst="rect">
            <a:avLst/>
          </a:prstGeom>
          <a:solidFill>
            <a:schemeClr val="bg1"/>
          </a:solidFill>
          <a:ln w="539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pic>
        <p:nvPicPr>
          <p:cNvPr id="3" name="Picture 2" descr="Screen Shot 2015-03-08 at 11.38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5" y="4086225"/>
            <a:ext cx="3530828" cy="2912769"/>
          </a:xfrm>
          <a:prstGeom prst="rect">
            <a:avLst/>
          </a:prstGeom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390525" y="352425"/>
            <a:ext cx="92932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Spiral arm fitting leads to problems</a:t>
            </a:r>
          </a:p>
          <a:p>
            <a:pPr algn="ctr">
              <a:lnSpc>
                <a:spcPct val="116000"/>
              </a:lnSpc>
            </a:pP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5953125" y="5838825"/>
            <a:ext cx="1143000" cy="0"/>
          </a:xfrm>
          <a:prstGeom prst="straightConnector1">
            <a:avLst/>
          </a:prstGeom>
          <a:solidFill>
            <a:srgbClr val="00B8FF"/>
          </a:solidFill>
          <a:ln w="635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3362325" y="1800225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Spirals are too wide, </a:t>
            </a:r>
          </a:p>
          <a:p>
            <a:pPr algn="ctr">
              <a:lnSpc>
                <a:spcPct val="116000"/>
              </a:lnSpc>
            </a:pP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hotter</a:t>
            </a: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(300K) than </a:t>
            </a:r>
          </a:p>
          <a:p>
            <a:pPr algn="ctr">
              <a:lnSpc>
                <a:spcPct val="116000"/>
              </a:lnSpc>
            </a:pP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ambient gas (50K).</a:t>
            </a:r>
            <a:endParaRPr lang="en-US" sz="1400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2981325" y="5457825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Spiral has little </a:t>
            </a:r>
          </a:p>
          <a:p>
            <a:pPr algn="ctr">
              <a:lnSpc>
                <a:spcPct val="116000"/>
              </a:lnSpc>
            </a:pPr>
            <a:r>
              <a:rPr lang="en-US" sz="14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p</a:t>
            </a: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olarization. Must be </a:t>
            </a:r>
          </a:p>
          <a:p>
            <a:pPr algn="ctr">
              <a:lnSpc>
                <a:spcPct val="116000"/>
              </a:lnSpc>
            </a:pP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hermal emission</a:t>
            </a: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at 1000K.</a:t>
            </a:r>
            <a:endParaRPr lang="en-US" sz="1400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57695" y="7058025"/>
            <a:ext cx="1467619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smtClean="0">
                <a:latin typeface="Helvetica"/>
                <a:cs typeface="Helvetica"/>
              </a:rPr>
              <a:t>Currie et al. (2014)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28725" y="6237391"/>
            <a:ext cx="1390750" cy="515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err="1" smtClean="0">
                <a:latin typeface="Helvetica"/>
                <a:cs typeface="Helvetica"/>
              </a:rPr>
              <a:t>Rafikov</a:t>
            </a:r>
            <a:r>
              <a:rPr lang="en-US" sz="1200" dirty="0" smtClean="0">
                <a:latin typeface="Helvetica"/>
                <a:cs typeface="Helvetica"/>
              </a:rPr>
              <a:t> (2002)</a:t>
            </a:r>
          </a:p>
          <a:p>
            <a:pPr algn="ctr">
              <a:lnSpc>
                <a:spcPct val="116000"/>
              </a:lnSpc>
            </a:pPr>
            <a:r>
              <a:rPr lang="en-US" sz="1200" dirty="0" smtClean="0">
                <a:latin typeface="Helvetica"/>
                <a:cs typeface="Helvetica"/>
              </a:rPr>
              <a:t>Muto et al. (2012)</a:t>
            </a:r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57" y="2045106"/>
            <a:ext cx="2642168" cy="26507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238125" y="1038225"/>
            <a:ext cx="3352800" cy="5867400"/>
          </a:xfrm>
          <a:prstGeom prst="rect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15" name="Text Box 1"/>
          <p:cNvSpPr txBox="1">
            <a:spLocks noChangeArrowheads="1"/>
          </p:cNvSpPr>
          <p:nvPr/>
        </p:nvSpPr>
        <p:spPr bwMode="auto">
          <a:xfrm>
            <a:off x="390526" y="1266825"/>
            <a:ext cx="3276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Analytical spiral fit</a:t>
            </a:r>
          </a:p>
          <a:p>
            <a:pPr algn="ctr">
              <a:lnSpc>
                <a:spcPct val="116000"/>
              </a:lnSpc>
            </a:pP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pic>
        <p:nvPicPr>
          <p:cNvPr id="9" name="Picture 8" descr="Screen Shot 2015-05-26 at 11.41.1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43" y="962025"/>
            <a:ext cx="3469182" cy="279082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29497" y="3705225"/>
            <a:ext cx="1553280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err="1" smtClean="0">
                <a:latin typeface="Helvetica"/>
                <a:cs typeface="Helvetica"/>
              </a:rPr>
              <a:t>Benisty</a:t>
            </a:r>
            <a:r>
              <a:rPr lang="en-US" sz="1200" dirty="0" smtClean="0">
                <a:latin typeface="Helvetica"/>
                <a:cs typeface="Helvetica"/>
              </a:rPr>
              <a:t> et al. (2015)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5181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558800"/>
            <a:ext cx="8585200" cy="6438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4886325" y="1876425"/>
            <a:ext cx="228600" cy="3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971925" y="558800"/>
            <a:ext cx="2514600" cy="10128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125" y="1353712"/>
            <a:ext cx="2533194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L band (~3.5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m)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29325" y="1288200"/>
            <a:ext cx="2595582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H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band (~1.6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m)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377" y="340888"/>
            <a:ext cx="8957901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The strange case of </a:t>
            </a:r>
            <a:r>
              <a:rPr lang="en-US" sz="2800" b="1" smtClean="0">
                <a:latin typeface="Helvetica" charset="0"/>
                <a:ea typeface="Helvetica" charset="0"/>
                <a:cs typeface="Helvetica" charset="0"/>
              </a:rPr>
              <a:t>thermal emission in HD </a:t>
            </a:r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100546</a:t>
            </a:r>
            <a:endParaRPr lang="en-US" sz="2800" b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82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4886325" y="1876425"/>
            <a:ext cx="228600" cy="3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254000"/>
            <a:ext cx="9436100" cy="704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4467225"/>
            <a:ext cx="2803071" cy="1905000"/>
          </a:xfrm>
          <a:prstGeom prst="rect">
            <a:avLst/>
          </a:prstGeom>
        </p:spPr>
      </p:pic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1000125" y="4142483"/>
            <a:ext cx="2803071" cy="3247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940254" y="6372225"/>
            <a:ext cx="3031671" cy="3247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27" y="1972418"/>
            <a:ext cx="5747402" cy="369421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562725" y="6065666"/>
            <a:ext cx="1339727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smtClean="0">
                <a:latin typeface="Helvetica"/>
                <a:cs typeface="Helvetica"/>
              </a:rPr>
              <a:t>Lyra et al. (2016)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3857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46100"/>
            <a:ext cx="8547100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8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ock_meridio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" y="1876425"/>
            <a:ext cx="4928852" cy="3717925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33400" y="476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Shock bores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5" name="Picture 4" descr="temperature_meridion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988" y="1800225"/>
            <a:ext cx="5062937" cy="3886200"/>
          </a:xfrm>
          <a:prstGeom prst="rect">
            <a:avLst/>
          </a:prstGeom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314326" y="1266825"/>
            <a:ext cx="4724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Shocks (</a:t>
            </a: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v</a:t>
            </a: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elocity convergence)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5322389" y="1266825"/>
            <a:ext cx="4724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Temperature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0" y="7207250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Lyra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(2016)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6632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33400" y="476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Shock bores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1"/>
            <a:ext cx="10125006" cy="75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9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558800"/>
            <a:ext cx="8572500" cy="6438900"/>
          </a:xfrm>
          <a:prstGeom prst="rect">
            <a:avLst/>
          </a:prstGeom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0" y="7207250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(2016, in prep)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9099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0" y="7207250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(2016, in prep)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Radiative Transfer post-processing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7900"/>
            <a:ext cx="10077450" cy="559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584200"/>
            <a:ext cx="8572500" cy="6388100"/>
          </a:xfrm>
          <a:prstGeom prst="rect">
            <a:avLst/>
          </a:prstGeom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0" y="7207250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(2016, in prep)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888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96900"/>
            <a:ext cx="8534400" cy="6362700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0" y="7207250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(2016, in prep)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7619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35000"/>
            <a:ext cx="93091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8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622300"/>
            <a:ext cx="8521700" cy="6299200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0" y="7207250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(2016, in prep)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886325" y="1876425"/>
            <a:ext cx="228600" cy="3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1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7110" y="6485548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(2016, in prep)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5" y="1688123"/>
            <a:ext cx="4509742" cy="33918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35" y="1724025"/>
            <a:ext cx="4447043" cy="3355975"/>
          </a:xfrm>
          <a:prstGeom prst="rect">
            <a:avLst/>
          </a:prstGeom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Effect of shocks alone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679572" y="1643917"/>
            <a:ext cx="3673353" cy="3934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1 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m</a:t>
            </a: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5343525" y="1643917"/>
            <a:ext cx="3673353" cy="3934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10 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32517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33400" y="2000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Prediction for spectroscopy: Turbulent surf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0" y="7207250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Lyra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(2016)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" name="Picture 1" descr="utht_midplan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809" y="1724025"/>
            <a:ext cx="5467641" cy="4737100"/>
          </a:xfrm>
          <a:prstGeom prst="rect">
            <a:avLst/>
          </a:prstGeom>
        </p:spPr>
      </p:pic>
      <p:pic>
        <p:nvPicPr>
          <p:cNvPr id="5" name="Picture 4" descr="Screen Shot 2015-10-02 at 1.04.1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9975"/>
            <a:ext cx="457959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1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84200"/>
            <a:ext cx="8534400" cy="6375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1000125" y="3095625"/>
            <a:ext cx="8077200" cy="1219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486525" y="3171824"/>
            <a:ext cx="2743200" cy="43910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2525" y="3220021"/>
            <a:ext cx="7924800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Shocks due to high mass </a:t>
            </a:r>
            <a:r>
              <a:rPr lang="en-US" sz="2000">
                <a:latin typeface="Helvetica"/>
                <a:cs typeface="Helvetica"/>
              </a:rPr>
              <a:t>planets </a:t>
            </a:r>
            <a:r>
              <a:rPr lang="en-US" sz="2000" smtClean="0">
                <a:latin typeface="Helvetica"/>
                <a:cs typeface="Helvetica"/>
              </a:rPr>
              <a:t>better </a:t>
            </a:r>
            <a:r>
              <a:rPr lang="en-US" sz="2000" dirty="0">
                <a:latin typeface="Helvetica"/>
                <a:cs typeface="Helvetica"/>
              </a:rPr>
              <a:t>fits to observed spirals.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115158" y="2555224"/>
            <a:ext cx="7924800" cy="6647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Shocks from high-mass planets (~&gt; 5 </a:t>
            </a:r>
            <a:r>
              <a:rPr lang="en-US" sz="2000" dirty="0" err="1" smtClean="0">
                <a:latin typeface="Helvetica"/>
                <a:cs typeface="Helvetica"/>
              </a:rPr>
              <a:t>Mjup</a:t>
            </a:r>
            <a:r>
              <a:rPr lang="en-US" sz="2000" dirty="0" smtClean="0">
                <a:latin typeface="Helvetica"/>
                <a:cs typeface="Helvetica"/>
              </a:rPr>
              <a:t>) is a significant source of radiation in disks.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52525" y="1456305"/>
            <a:ext cx="7924800" cy="95103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Predictions: </a:t>
            </a:r>
          </a:p>
          <a:p>
            <a:pPr marL="1085850" lvl="1" indent="-342900">
              <a:buFont typeface="Arial"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Hot lobes next to high mass planets at high resolution</a:t>
            </a:r>
          </a:p>
          <a:p>
            <a:pPr marL="1085850" lvl="1" indent="-342900">
              <a:buFont typeface="Arial"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High(</a:t>
            </a:r>
            <a:r>
              <a:rPr lang="en-US" sz="2000" dirty="0" err="1" smtClean="0">
                <a:latin typeface="Helvetica"/>
                <a:cs typeface="Helvetica"/>
              </a:rPr>
              <a:t>er</a:t>
            </a:r>
            <a:r>
              <a:rPr lang="en-US" sz="2000" dirty="0" smtClean="0">
                <a:latin typeface="Helvetica"/>
                <a:cs typeface="Helvetica"/>
              </a:rPr>
              <a:t>) turbulence around the orbit of a high-mass planet</a:t>
            </a: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11" name="Picture 10" descr="utht_midplan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25" y="4360805"/>
            <a:ext cx="2858551" cy="247661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3667125" y="4286822"/>
            <a:ext cx="169252" cy="28206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5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901757" y="2961438"/>
            <a:ext cx="9775768" cy="1771650"/>
          </a:xfrm>
          <a:ln/>
        </p:spPr>
        <p:txBody>
          <a:bodyPr tIns="0" anchor="ctr"/>
          <a:lstStyle/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800" b="1" dirty="0" smtClean="0">
                <a:latin typeface="Helvetica"/>
                <a:cs typeface="Helvetica"/>
              </a:rPr>
              <a:t>Wladimir Lyra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800" b="1" dirty="0" smtClean="0">
              <a:latin typeface="Helvetica"/>
              <a:cs typeface="Helvetica"/>
            </a:endParaRP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California State University Northridge (CSUN)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i="1" dirty="0" smtClean="0">
                <a:solidFill>
                  <a:schemeClr val="bg2"/>
                </a:solidFill>
                <a:latin typeface="Helvetica"/>
                <a:cs typeface="Helvetica"/>
              </a:rPr>
              <a:t>Tenure-Track Professor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 smtClean="0">
              <a:solidFill>
                <a:schemeClr val="bg2"/>
              </a:solidFill>
              <a:latin typeface="Helvetica"/>
              <a:cs typeface="Helvetica"/>
            </a:endParaRP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Jet Propulsion Laboratory (NASA-JPL)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i="1" dirty="0" smtClean="0">
                <a:solidFill>
                  <a:schemeClr val="bg2"/>
                </a:solidFill>
                <a:latin typeface="Helvetica"/>
                <a:cs typeface="Helvetica"/>
              </a:rPr>
              <a:t>Research Associate</a:t>
            </a:r>
            <a:endParaRPr lang="en-US" sz="2000" i="1" dirty="0">
              <a:solidFill>
                <a:schemeClr val="bg2"/>
              </a:solidFill>
              <a:latin typeface="Helvetica"/>
              <a:cs typeface="Helvetica"/>
            </a:endParaRP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 smtClean="0">
              <a:solidFill>
                <a:schemeClr val="bg2"/>
              </a:solidFill>
              <a:latin typeface="Helvetica"/>
              <a:cs typeface="Helvetica"/>
            </a:endParaRP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 err="1" smtClean="0">
                <a:solidFill>
                  <a:schemeClr val="bg2"/>
                </a:solidFill>
                <a:latin typeface="Helvetica"/>
                <a:cs typeface="Helvetica"/>
              </a:rPr>
              <a:t>Observatorio</a:t>
            </a: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 do </a:t>
            </a:r>
            <a:r>
              <a:rPr lang="en-US" sz="2000" dirty="0" err="1" smtClean="0">
                <a:solidFill>
                  <a:schemeClr val="bg2"/>
                </a:solidFill>
                <a:latin typeface="Helvetica"/>
                <a:cs typeface="Helvetica"/>
              </a:rPr>
              <a:t>Valongo</a:t>
            </a: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 (OV UFRJ, Brazil)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i="1" dirty="0" smtClean="0">
                <a:solidFill>
                  <a:schemeClr val="bg2"/>
                </a:solidFill>
                <a:latin typeface="Helvetica"/>
                <a:cs typeface="Helvetica"/>
              </a:rPr>
              <a:t>Visiting Professor (?)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1800" b="1" dirty="0" smtClean="0">
              <a:solidFill>
                <a:srgbClr val="4C4C4C"/>
              </a:solidFill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12" y="2523288"/>
            <a:ext cx="4979842" cy="37191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57" y="1524844"/>
            <a:ext cx="4914462" cy="5228381"/>
          </a:xfrm>
          <a:prstGeom prst="rect">
            <a:avLst/>
          </a:prstGeom>
        </p:spPr>
      </p:pic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-509679" y="-39565"/>
            <a:ext cx="107537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endParaRPr lang="en-US" sz="2800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874626" y="330534"/>
            <a:ext cx="8610601" cy="449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2000" b="1" i="1" dirty="0" smtClean="0">
                <a:latin typeface="Helvetica"/>
                <a:cs typeface="Helvetica"/>
              </a:rPr>
              <a:t>Blake </a:t>
            </a:r>
            <a:r>
              <a:rPr lang="en-US" sz="2000" b="1" i="1" dirty="0" err="1" smtClean="0">
                <a:latin typeface="Helvetica"/>
                <a:cs typeface="Helvetica"/>
              </a:rPr>
              <a:t>Hord</a:t>
            </a:r>
            <a:r>
              <a:rPr lang="en-US" sz="2000" b="1" i="1" dirty="0" smtClean="0">
                <a:latin typeface="Helvetica"/>
                <a:cs typeface="Helvetica"/>
              </a:rPr>
              <a:t> </a:t>
            </a:r>
            <a:r>
              <a:rPr lang="en-US" sz="2000" b="1" i="1" dirty="0" smtClean="0">
                <a:solidFill>
                  <a:schemeClr val="bg2">
                    <a:lumMod val="75000"/>
                  </a:schemeClr>
                </a:solidFill>
                <a:latin typeface="Helvetica"/>
                <a:cs typeface="Helvetica"/>
              </a:rPr>
              <a:t>(Dobbs Ferry High School, NY)</a:t>
            </a:r>
            <a:endParaRPr lang="en-US" sz="1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2939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4</a:t>
            </a:fld>
            <a:endParaRPr>
              <a:uFill>
                <a:solidFill/>
              </a:uFill>
            </a:endParaRPr>
          </a:p>
        </p:txBody>
      </p:sp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2" name="Orion_Nebula_mosaic_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778" y="-2117204"/>
            <a:ext cx="8325707" cy="11797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Orion_Nebula_mosaic_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4778" y="-2117204"/>
            <a:ext cx="8325707" cy="11797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Orion_Nebula_mosaic_2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4778" y="-2117204"/>
            <a:ext cx="8325707" cy="11797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Orion_Nebula_mosaic_3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4778" y="-2117204"/>
            <a:ext cx="8325707" cy="11797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Orion_Nebula_mosaic_4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4778" y="-2117204"/>
            <a:ext cx="8325707" cy="11797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Orion_Nebula_mosaic_5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74778" y="-2117204"/>
            <a:ext cx="8325707" cy="11797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Orion_Nebula_mosaic_6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74778" y="-2117204"/>
            <a:ext cx="8325707" cy="11797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Orion_Nebula_mosaic_7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74778" y="-2117204"/>
            <a:ext cx="8325707" cy="11797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Orion_Nebula_mosaic_8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74778" y="-2117204"/>
            <a:ext cx="8325707" cy="11797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Orion_Nebula_mosaic_9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74778" y="-2117204"/>
            <a:ext cx="8325707" cy="11797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250px-Porous_chondriteIDP.jp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8571" y="256034"/>
            <a:ext cx="4782852" cy="31739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63810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 advAuto="0"/>
      <p:bldP spid="44" grpId="0" animBg="1" advAuto="0"/>
      <p:bldP spid="45" grpId="0" animBg="1" advAuto="0"/>
      <p:bldP spid="46" grpId="0" animBg="1" advAuto="0"/>
      <p:bldP spid="47" grpId="0" animBg="1" advAuto="0"/>
      <p:bldP spid="48" grpId="0" animBg="1" advAuto="0"/>
      <p:bldP spid="49" grpId="0" animBg="1" advAuto="0"/>
      <p:bldP spid="50" grpId="0" animBg="1" advAuto="0"/>
      <p:bldP spid="51" grpId="0" animBg="1" advAuto="0"/>
      <p:bldP spid="52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150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558800"/>
            <a:ext cx="9561513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771525" y="4286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err="1" smtClean="0">
                <a:latin typeface="Helvetica"/>
                <a:cs typeface="Helvetica"/>
              </a:rPr>
              <a:t>Protoplanetary</a:t>
            </a:r>
            <a:r>
              <a:rPr lang="en-US" sz="2800" b="1" dirty="0" smtClean="0">
                <a:latin typeface="Helvetica"/>
                <a:cs typeface="Helvetica"/>
              </a:rPr>
              <a:t> Disks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7925" y="2409825"/>
            <a:ext cx="3124200" cy="39314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PP disk fact sheet</a:t>
            </a:r>
          </a:p>
          <a:p>
            <a:pPr algn="ctr"/>
            <a:endParaRPr lang="en-US" sz="2800" dirty="0" smtClean="0">
              <a:latin typeface="Helvetica"/>
              <a:cs typeface="Helvetica"/>
            </a:endParaRPr>
          </a:p>
          <a:p>
            <a:pPr algn="ctr"/>
            <a:endParaRPr lang="en-US" sz="2000" dirty="0">
              <a:latin typeface="Helvetica"/>
              <a:cs typeface="Helvetica"/>
            </a:endParaRPr>
          </a:p>
          <a:p>
            <a:pPr algn="ctr"/>
            <a:r>
              <a:rPr lang="en-US" sz="2000" dirty="0" smtClean="0">
                <a:latin typeface="Helvetica"/>
                <a:cs typeface="Helvetica"/>
              </a:rPr>
              <a:t>Density: 10</a:t>
            </a:r>
            <a:r>
              <a:rPr lang="en-US" sz="2000" baseline="30000" dirty="0" smtClean="0">
                <a:latin typeface="Helvetica"/>
                <a:cs typeface="Helvetica"/>
              </a:rPr>
              <a:t>13</a:t>
            </a:r>
            <a:r>
              <a:rPr lang="en-US" sz="2000" dirty="0" smtClean="0">
                <a:latin typeface="Helvetica"/>
                <a:cs typeface="Helvetica"/>
              </a:rPr>
              <a:t> – 10</a:t>
            </a:r>
            <a:r>
              <a:rPr lang="en-US" sz="2000" baseline="30000" dirty="0" smtClean="0">
                <a:latin typeface="Helvetica"/>
                <a:cs typeface="Helvetica"/>
              </a:rPr>
              <a:t>15</a:t>
            </a:r>
            <a:r>
              <a:rPr lang="en-US" sz="2000" dirty="0" smtClean="0">
                <a:latin typeface="Helvetica"/>
                <a:cs typeface="Helvetica"/>
              </a:rPr>
              <a:t> cm</a:t>
            </a:r>
            <a:r>
              <a:rPr lang="en-US" sz="2000" baseline="30000" dirty="0" smtClean="0">
                <a:latin typeface="Helvetica"/>
                <a:cs typeface="Helvetica"/>
              </a:rPr>
              <a:t>-3</a:t>
            </a:r>
            <a:endParaRPr lang="en-US" sz="2000" dirty="0" smtClean="0">
              <a:latin typeface="Helvetica"/>
              <a:cs typeface="Helvetica"/>
            </a:endParaRPr>
          </a:p>
          <a:p>
            <a:pPr algn="ctr"/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(Air: 10</a:t>
            </a:r>
            <a:r>
              <a:rPr lang="en-US" sz="2000" baseline="30000" dirty="0" smtClean="0">
                <a:solidFill>
                  <a:schemeClr val="bg2"/>
                </a:solidFill>
                <a:latin typeface="Helvetica"/>
                <a:cs typeface="Helvetica"/>
              </a:rPr>
              <a:t>21</a:t>
            </a: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 cm</a:t>
            </a:r>
            <a:r>
              <a:rPr lang="en-US" sz="2000" baseline="30000" dirty="0" smtClean="0">
                <a:solidFill>
                  <a:schemeClr val="bg2"/>
                </a:solidFill>
                <a:latin typeface="Helvetica"/>
                <a:cs typeface="Helvetica"/>
              </a:rPr>
              <a:t>-3</a:t>
            </a: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)</a:t>
            </a:r>
          </a:p>
          <a:p>
            <a:pPr algn="ctr"/>
            <a:endParaRPr lang="en-US" sz="2000" dirty="0">
              <a:latin typeface="Helvetica"/>
              <a:cs typeface="Helvetica"/>
            </a:endParaRPr>
          </a:p>
          <a:p>
            <a:pPr algn="ctr"/>
            <a:r>
              <a:rPr lang="en-US" sz="2000" dirty="0" smtClean="0">
                <a:latin typeface="Helvetica"/>
                <a:cs typeface="Helvetica"/>
              </a:rPr>
              <a:t>Temperature: 10-1000 K</a:t>
            </a:r>
          </a:p>
          <a:p>
            <a:pPr algn="ctr"/>
            <a:endParaRPr lang="en-US" sz="2000" dirty="0">
              <a:latin typeface="Helvetica"/>
              <a:cs typeface="Helvetica"/>
            </a:endParaRPr>
          </a:p>
          <a:p>
            <a:pPr algn="ctr"/>
            <a:r>
              <a:rPr lang="en-US" sz="2000" dirty="0" smtClean="0">
                <a:latin typeface="Helvetica"/>
                <a:cs typeface="Helvetica"/>
              </a:rPr>
              <a:t>Scale: 0.1-100AU</a:t>
            </a:r>
          </a:p>
          <a:p>
            <a:pPr algn="ctr"/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(1 AU = 1.49 x 10</a:t>
            </a:r>
            <a:r>
              <a:rPr lang="en-US" sz="2000" baseline="30000" dirty="0" smtClean="0">
                <a:solidFill>
                  <a:schemeClr val="bg2"/>
                </a:solidFill>
                <a:latin typeface="Helvetica"/>
                <a:cs typeface="Helvetica"/>
              </a:rPr>
              <a:t>13 </a:t>
            </a: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cm)</a:t>
            </a:r>
          </a:p>
          <a:p>
            <a:pPr algn="ctr"/>
            <a:endParaRPr lang="en-US" sz="2000" dirty="0">
              <a:solidFill>
                <a:schemeClr val="bg2"/>
              </a:solidFill>
              <a:latin typeface="Helvetica"/>
              <a:cs typeface="Helvetica"/>
            </a:endParaRPr>
          </a:p>
          <a:p>
            <a:pPr algn="ctr"/>
            <a:r>
              <a:rPr lang="en-US" sz="2000" dirty="0" smtClean="0">
                <a:latin typeface="Helvetica"/>
                <a:cs typeface="Helvetica"/>
              </a:rPr>
              <a:t>Mass: 10</a:t>
            </a:r>
            <a:r>
              <a:rPr lang="en-US" sz="2000" baseline="30000" dirty="0" smtClean="0">
                <a:latin typeface="Helvetica"/>
                <a:cs typeface="Helvetica"/>
              </a:rPr>
              <a:t>-3</a:t>
            </a:r>
            <a:r>
              <a:rPr lang="en-US" sz="2000" dirty="0" smtClean="0">
                <a:latin typeface="Helvetica"/>
                <a:cs typeface="Helvetica"/>
              </a:rPr>
              <a:t> – 10</a:t>
            </a:r>
            <a:r>
              <a:rPr lang="en-US" sz="2000" baseline="30000" dirty="0" smtClean="0">
                <a:latin typeface="Helvetica"/>
                <a:cs typeface="Helvetica"/>
              </a:rPr>
              <a:t>-1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M</a:t>
            </a:r>
            <a:r>
              <a:rPr lang="en-US" sz="2000" baseline="-25000" dirty="0" err="1" smtClean="0">
                <a:latin typeface="Helvetica"/>
                <a:cs typeface="Helvetica"/>
              </a:rPr>
              <a:t>sun</a:t>
            </a:r>
            <a:endParaRPr lang="en-US" sz="2000" baseline="-25000" dirty="0" smtClean="0">
              <a:latin typeface="Helvetica"/>
              <a:cs typeface="Helvetica"/>
            </a:endParaRPr>
          </a:p>
          <a:p>
            <a:pPr algn="ctr"/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(1 </a:t>
            </a:r>
            <a:r>
              <a:rPr lang="en-US" sz="2000" dirty="0" err="1" smtClean="0">
                <a:solidFill>
                  <a:schemeClr val="bg2"/>
                </a:solidFill>
                <a:latin typeface="Helvetica"/>
                <a:cs typeface="Helvetica"/>
              </a:rPr>
              <a:t>M</a:t>
            </a:r>
            <a:r>
              <a:rPr lang="en-US" sz="2000" baseline="-25000" dirty="0" err="1" smtClean="0">
                <a:solidFill>
                  <a:schemeClr val="bg2"/>
                </a:solidFill>
                <a:latin typeface="Helvetica"/>
                <a:cs typeface="Helvetica"/>
              </a:rPr>
              <a:t>sun</a:t>
            </a: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 = 2 x 10</a:t>
            </a:r>
            <a:r>
              <a:rPr lang="en-US" sz="2000" baseline="30000" dirty="0">
                <a:solidFill>
                  <a:schemeClr val="bg2"/>
                </a:solidFill>
                <a:latin typeface="Helvetica"/>
                <a:cs typeface="Helvetica"/>
              </a:rPr>
              <a:t>3</a:t>
            </a:r>
            <a:r>
              <a:rPr lang="en-US" sz="2000" baseline="30000" dirty="0" smtClean="0">
                <a:solidFill>
                  <a:schemeClr val="bg2"/>
                </a:solidFill>
                <a:latin typeface="Helvetica"/>
                <a:cs typeface="Helvetica"/>
              </a:rPr>
              <a:t>3</a:t>
            </a: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 g)</a:t>
            </a:r>
            <a:endParaRPr lang="en-US" sz="2000" dirty="0">
              <a:solidFill>
                <a:schemeClr val="bg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977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ph_plane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10" y="1724025"/>
            <a:ext cx="5225143" cy="4572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466725" y="809625"/>
            <a:ext cx="3810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400" b="1" dirty="0" smtClean="0">
                <a:latin typeface="Helvetica"/>
                <a:cs typeface="Helvetica"/>
              </a:rPr>
              <a:t>Planet-Disk Interaction</a:t>
            </a:r>
            <a:endParaRPr lang="en-US" sz="2400" b="1" dirty="0">
              <a:latin typeface="Helvetica"/>
              <a:cs typeface="Helvetica"/>
            </a:endParaRPr>
          </a:p>
        </p:txBody>
      </p:sp>
      <p:pic>
        <p:nvPicPr>
          <p:cNvPr id="6" name="Picture 5" descr="HL_Tau_protoplanetary_dis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606" y="1724025"/>
            <a:ext cx="4876800" cy="487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2606" y="754800"/>
            <a:ext cx="4876800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latin typeface="Helvetica" charset="0"/>
                <a:ea typeface="Helvetica" charset="0"/>
                <a:cs typeface="Helvetica" charset="0"/>
              </a:rPr>
              <a:t>ALMA observation: HL </a:t>
            </a:r>
            <a:r>
              <a:rPr lang="en-US" b="1" dirty="0" smtClean="0">
                <a:latin typeface="Helvetica" charset="0"/>
                <a:ea typeface="Helvetica" charset="0"/>
                <a:cs typeface="Helvetica" charset="0"/>
              </a:rPr>
              <a:t>Tau</a:t>
            </a:r>
            <a:endParaRPr 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0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1119052"/>
            <a:ext cx="10077450" cy="62437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5725" y="276225"/>
            <a:ext cx="1604927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Helvetica" charset="0"/>
                <a:ea typeface="Helvetica" charset="0"/>
                <a:cs typeface="Helvetica" charset="0"/>
              </a:rPr>
              <a:t>Elias 2-27</a:t>
            </a:r>
            <a:endParaRPr 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5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4.02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1266825"/>
            <a:ext cx="5603874" cy="5603874"/>
          </a:xfrm>
          <a:prstGeom prst="rect">
            <a:avLst/>
          </a:prstGeom>
        </p:spPr>
      </p:pic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458788" y="303213"/>
            <a:ext cx="8926512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 smtClean="0">
                <a:latin typeface="Helvetica"/>
                <a:cs typeface="Helvetica"/>
              </a:rPr>
              <a:t>Planet-disk interaction: gaps, spirals, and vortices.</a:t>
            </a:r>
            <a:endParaRPr lang="en-US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287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2438400"/>
            <a:ext cx="3629025" cy="3629025"/>
          </a:xfrm>
          <a:prstGeom prst="rect">
            <a:avLst/>
          </a:prstGeom>
        </p:spPr>
      </p:pic>
      <p:pic>
        <p:nvPicPr>
          <p:cNvPr id="4" name="Picture 3" descr="Screen Shot 2015-05-26 at 11.41.1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25" y="2438400"/>
            <a:ext cx="4830806" cy="3886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71525" y="4286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Helvetica"/>
                <a:cs typeface="Helvetica"/>
              </a:rPr>
              <a:t>Observational evidence: Spirals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90662" y="6498971"/>
            <a:ext cx="1390750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smtClean="0">
                <a:latin typeface="Helvetica"/>
                <a:cs typeface="Helvetica"/>
              </a:rPr>
              <a:t>Muto et al. (2012)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5635" y="1721774"/>
            <a:ext cx="1965603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SAO 206462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6125" y="1744770"/>
            <a:ext cx="1553630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MWC 748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1322" y="6488241"/>
            <a:ext cx="1550425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err="1" smtClean="0">
                <a:latin typeface="Helvetica"/>
                <a:cs typeface="Helvetica"/>
              </a:rPr>
              <a:t>Benisty</a:t>
            </a:r>
            <a:r>
              <a:rPr lang="en-US" sz="1200" dirty="0" smtClean="0">
                <a:latin typeface="Helvetica"/>
                <a:cs typeface="Helvetica"/>
              </a:rPr>
              <a:t> et al. (2015)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706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msmincho"/>
      </a:majorFont>
      <a:minorFont>
        <a:latin typeface="Times New Roman"/>
        <a:ea typeface="ＭＳ Ｐゴシック"/>
        <a:cs typeface="msminch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9518</TotalTime>
  <Words>481</Words>
  <Application>Microsoft Macintosh PowerPoint</Application>
  <PresentationFormat>Custom</PresentationFormat>
  <Paragraphs>91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Comic Sans MS</vt:lpstr>
      <vt:lpstr>DejaVu Sans</vt:lpstr>
      <vt:lpstr>Helvetica</vt:lpstr>
      <vt:lpstr>ＭＳ Ｐゴシック</vt:lpstr>
      <vt:lpstr>msmincho</vt:lpstr>
      <vt:lpstr>Symbol</vt:lpstr>
      <vt:lpstr>Times New Roman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Wladimir Lyra</cp:lastModifiedBy>
  <cp:revision>545</cp:revision>
  <cp:lastPrinted>1601-01-01T00:00:00Z</cp:lastPrinted>
  <dcterms:created xsi:type="dcterms:W3CDTF">2006-06-21T17:05:33Z</dcterms:created>
  <dcterms:modified xsi:type="dcterms:W3CDTF">2016-10-08T19:36:06Z</dcterms:modified>
</cp:coreProperties>
</file>