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g" ContentType="video/unknown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40" r:id="rId3"/>
    <p:sldId id="341" r:id="rId4"/>
    <p:sldId id="347" r:id="rId5"/>
    <p:sldId id="339" r:id="rId6"/>
    <p:sldId id="342" r:id="rId7"/>
    <p:sldId id="295" r:id="rId8"/>
    <p:sldId id="296" r:id="rId9"/>
    <p:sldId id="346" r:id="rId10"/>
    <p:sldId id="298" r:id="rId11"/>
    <p:sldId id="299" r:id="rId12"/>
    <p:sldId id="300" r:id="rId13"/>
    <p:sldId id="343" r:id="rId14"/>
    <p:sldId id="344" r:id="rId15"/>
    <p:sldId id="307" r:id="rId16"/>
    <p:sldId id="309" r:id="rId17"/>
    <p:sldId id="311" r:id="rId18"/>
    <p:sldId id="313" r:id="rId19"/>
    <p:sldId id="314" r:id="rId20"/>
    <p:sldId id="318" r:id="rId21"/>
    <p:sldId id="319" r:id="rId22"/>
    <p:sldId id="320" r:id="rId23"/>
    <p:sldId id="321" r:id="rId24"/>
    <p:sldId id="322" r:id="rId25"/>
    <p:sldId id="323" r:id="rId26"/>
    <p:sldId id="32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7A12AA-E851-FE41-82C9-04357B3EFEE6}" type="slidenum">
              <a:rPr lang="en-US"/>
              <a:pPr/>
              <a:t>16</a:t>
            </a:fld>
            <a:endParaRPr lang="en-US"/>
          </a:p>
        </p:txBody>
      </p:sp>
      <p:sp>
        <p:nvSpPr>
          <p:cNvPr id="1198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98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8EB43B-6863-234F-9966-2AE6F3BC1035}" type="slidenum">
              <a:rPr lang="en-US"/>
              <a:pPr/>
              <a:t>17</a:t>
            </a:fld>
            <a:endParaRPr lang="en-US"/>
          </a:p>
        </p:txBody>
      </p:sp>
      <p:sp>
        <p:nvSpPr>
          <p:cNvPr id="1218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18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C48228-1238-874B-B8C0-A3B2CB6FB4D9}" type="slidenum">
              <a:rPr lang="en-US"/>
              <a:pPr/>
              <a:t>18</a:t>
            </a:fld>
            <a:endParaRPr lang="en-US"/>
          </a:p>
        </p:txBody>
      </p:sp>
      <p:sp>
        <p:nvSpPr>
          <p:cNvPr id="1239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39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C5E023-B890-8745-A497-F27F7AA233E2}" type="slidenum">
              <a:rPr lang="en-US"/>
              <a:pPr/>
              <a:t>19</a:t>
            </a:fld>
            <a:endParaRPr lang="en-US"/>
          </a:p>
        </p:txBody>
      </p:sp>
      <p:sp>
        <p:nvSpPr>
          <p:cNvPr id="1249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49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87773-C97E-794A-A81E-548255A030F0}" type="slidenum">
              <a:rPr lang="en-US"/>
              <a:pPr/>
              <a:t>20</a:t>
            </a:fld>
            <a:endParaRPr lang="en-US"/>
          </a:p>
        </p:txBody>
      </p:sp>
      <p:sp>
        <p:nvSpPr>
          <p:cNvPr id="1290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90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338B6F-EB1E-C848-89B5-E9EA71A9123B}" type="slidenum">
              <a:rPr lang="en-US"/>
              <a:pPr/>
              <a:t>21</a:t>
            </a:fld>
            <a:endParaRPr lang="en-US"/>
          </a:p>
        </p:txBody>
      </p:sp>
      <p:sp>
        <p:nvSpPr>
          <p:cNvPr id="1300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0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033FAF-0318-BB4D-B06E-EAE8685BC62C}" type="slidenum">
              <a:rPr lang="en-US"/>
              <a:pPr/>
              <a:t>22</a:t>
            </a:fld>
            <a:endParaRPr lang="en-US"/>
          </a:p>
        </p:txBody>
      </p:sp>
      <p:sp>
        <p:nvSpPr>
          <p:cNvPr id="1310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10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5383E1-693B-A642-9A68-3C12C1755B9B}" type="slidenum">
              <a:rPr lang="en-US"/>
              <a:pPr/>
              <a:t>23</a:t>
            </a:fld>
            <a:endParaRPr lang="en-US"/>
          </a:p>
        </p:txBody>
      </p:sp>
      <p:sp>
        <p:nvSpPr>
          <p:cNvPr id="132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2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017925-3B4C-404A-98BF-0CAD4B4E185A}" type="slidenum">
              <a:rPr lang="en-US"/>
              <a:pPr/>
              <a:t>24</a:t>
            </a:fld>
            <a:endParaRPr lang="en-US"/>
          </a:p>
        </p:txBody>
      </p:sp>
      <p:sp>
        <p:nvSpPr>
          <p:cNvPr id="1331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EB8035-6B85-0A4F-AAD9-AEF20C68EB05}" type="slidenum">
              <a:rPr lang="en-US"/>
              <a:pPr/>
              <a:t>25</a:t>
            </a:fld>
            <a:endParaRPr lang="en-US"/>
          </a:p>
        </p:txBody>
      </p:sp>
      <p:sp>
        <p:nvSpPr>
          <p:cNvPr id="134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4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5D5C5F-C23D-B742-9303-0F955CF53283}" type="slidenum">
              <a:rPr lang="en-US"/>
              <a:pPr/>
              <a:t>7</a:t>
            </a:fld>
            <a:endParaRPr lang="en-US"/>
          </a:p>
        </p:txBody>
      </p:sp>
      <p:sp>
        <p:nvSpPr>
          <p:cNvPr id="1054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54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D77B19-3D3F-A847-9E07-ABCD1EB6AEEE}" type="slidenum">
              <a:rPr lang="en-US"/>
              <a:pPr/>
              <a:t>26</a:t>
            </a:fld>
            <a:endParaRPr lang="en-US"/>
          </a:p>
        </p:txBody>
      </p:sp>
      <p:sp>
        <p:nvSpPr>
          <p:cNvPr id="135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5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C79D5E-F7AB-E34A-989F-ED0836802AE7}" type="slidenum">
              <a:rPr lang="en-US"/>
              <a:pPr/>
              <a:t>8</a:t>
            </a:fld>
            <a:endParaRPr lang="en-US"/>
          </a:p>
        </p:txBody>
      </p:sp>
      <p:sp>
        <p:nvSpPr>
          <p:cNvPr id="1064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A6FF4C-81B2-294A-AEDE-B28CF7EAD4EB}" type="slidenum">
              <a:rPr lang="en-US"/>
              <a:pPr/>
              <a:t>10</a:t>
            </a:fld>
            <a:endParaRPr lang="en-US"/>
          </a:p>
        </p:txBody>
      </p:sp>
      <p:sp>
        <p:nvSpPr>
          <p:cNvPr id="1085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85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48FD66-7788-A94F-ABEF-9E79885B5B20}" type="slidenum">
              <a:rPr lang="en-US"/>
              <a:pPr/>
              <a:t>11</a:t>
            </a:fld>
            <a:endParaRPr lang="en-US"/>
          </a:p>
        </p:txBody>
      </p:sp>
      <p:sp>
        <p:nvSpPr>
          <p:cNvPr id="1095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95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55F51D-941B-254D-A690-99FB69E2C524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05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C7251-1385-CE45-8835-E95A717358C7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C7251-1385-CE45-8835-E95A717358C7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9AED89-0861-3441-A9C3-3A5E5895816E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77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5.emf"/><Relationship Id="rId8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16_s2hao3_13x30mi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" y="511361"/>
            <a:ext cx="9140339" cy="5954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Selected Topics in Astrophysics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156" y="2146497"/>
            <a:ext cx="4695554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Mon 4pm-5pm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Mon/Wed 5pm-6:15pm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0" y="1036909"/>
            <a:ext cx="9123840" cy="85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Hydrogen shell burning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40" y="2530346"/>
            <a:ext cx="2903040" cy="30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20738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What happens to the inert Helium core?</a:t>
            </a:r>
          </a:p>
        </p:txBody>
      </p:sp>
    </p:spTree>
    <p:extLst>
      <p:ext uri="{BB962C8B-B14F-4D97-AF65-F5344CB8AC3E}">
        <p14:creationId xmlns:p14="http://schemas.microsoft.com/office/powerpoint/2010/main" val="12664639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800" y="829528"/>
            <a:ext cx="4478400" cy="3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20738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What happens to the inert Helium core?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4561920" y="1244290"/>
            <a:ext cx="4976640" cy="414764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354560" y="3525490"/>
            <a:ext cx="4976640" cy="622145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07360" y="1036909"/>
            <a:ext cx="8916480" cy="217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r>
              <a:rPr lang="en-US" sz="1600" dirty="0">
                <a:latin typeface="Helvetica"/>
                <a:cs typeface="Helvetica"/>
              </a:rPr>
              <a:t>It keeps contracting and heating</a:t>
            </a:r>
          </a:p>
          <a:p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At </a:t>
            </a:r>
            <a:r>
              <a:rPr lang="en-US" sz="1600" dirty="0">
                <a:latin typeface="Helvetica"/>
                <a:cs typeface="Helvetica"/>
              </a:rPr>
              <a:t>some point the density is so </a:t>
            </a: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high </a:t>
            </a:r>
            <a:r>
              <a:rPr lang="en-US" sz="1600" dirty="0">
                <a:latin typeface="Helvetica"/>
                <a:cs typeface="Helvetica"/>
              </a:rPr>
              <a:t>it goes </a:t>
            </a:r>
            <a:r>
              <a:rPr lang="en-US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degenerate</a:t>
            </a: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A </a:t>
            </a:r>
            <a:r>
              <a:rPr lang="en-US" sz="1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phase </a:t>
            </a:r>
            <a:r>
              <a:rPr lang="en-US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transition</a:t>
            </a:r>
            <a:r>
              <a:rPr lang="en-US" sz="1600" dirty="0">
                <a:latin typeface="Helvetica"/>
                <a:cs typeface="Helvetica"/>
              </a:rPr>
              <a:t> has </a:t>
            </a:r>
            <a:r>
              <a:rPr lang="en-US" sz="1600" dirty="0" err="1">
                <a:latin typeface="Helvetica"/>
                <a:cs typeface="Helvetica"/>
              </a:rPr>
              <a:t>occured</a:t>
            </a:r>
            <a:endParaRPr lang="en-US" sz="1600" dirty="0">
              <a:latin typeface="Helvetica"/>
              <a:cs typeface="Helvetica"/>
            </a:endParaRPr>
          </a:p>
          <a:p>
            <a:endParaRPr lang="en-US" sz="1600" dirty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The core </a:t>
            </a:r>
            <a:r>
              <a:rPr lang="en-US" sz="1600" dirty="0">
                <a:latin typeface="Helvetica"/>
                <a:cs typeface="Helvetica"/>
              </a:rPr>
              <a:t>stops behaving like a gas</a:t>
            </a:r>
          </a:p>
          <a:p>
            <a:r>
              <a:rPr lang="en-US" sz="1600" dirty="0">
                <a:latin typeface="Helvetica"/>
                <a:cs typeface="Helvetica"/>
              </a:rPr>
              <a:t>and starts behaving more </a:t>
            </a:r>
            <a:r>
              <a:rPr lang="en-US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like a solid</a:t>
            </a:r>
          </a:p>
          <a:p>
            <a:endParaRPr lang="en-US" dirty="0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622080" y="3732872"/>
            <a:ext cx="4147200" cy="2957860"/>
          </a:xfrm>
          <a:prstGeom prst="roundRect">
            <a:avLst>
              <a:gd name="adj" fmla="val 51"/>
            </a:avLst>
          </a:prstGeom>
          <a:solidFill>
            <a:srgbClr val="FFFFFF"/>
          </a:solidFill>
          <a:ln w="36720" cap="flat">
            <a:solidFill>
              <a:srgbClr val="008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4720" y="3940254"/>
            <a:ext cx="4561920" cy="304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Ideal Gas</a:t>
            </a:r>
          </a:p>
          <a:p>
            <a:endParaRPr lang="en-US" dirty="0"/>
          </a:p>
          <a:p>
            <a:pPr algn="ctr"/>
            <a:endParaRPr lang="en-US" dirty="0"/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Temperature rises, pressure rises</a:t>
            </a: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Temperature falls, pressure falls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Radiative</a:t>
            </a:r>
            <a:r>
              <a:rPr lang="en-US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 loss</a:t>
            </a:r>
            <a:r>
              <a:rPr lang="en-US" sz="1500" dirty="0">
                <a:latin typeface="Helvetica"/>
                <a:cs typeface="Helvetica"/>
              </a:rPr>
              <a:t>  → cooling →  </a:t>
            </a: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less support against gravity →</a:t>
            </a:r>
            <a:r>
              <a:rPr lang="en-US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 contraction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Comic Sans MS" charset="0"/>
            </a:endParaRPr>
          </a:p>
          <a:p>
            <a:pPr algn="ctr">
              <a:lnSpc>
                <a:spcPct val="116000"/>
              </a:lnSpc>
            </a:pPr>
            <a:endParaRPr lang="en-US" sz="1500" dirty="0">
              <a:latin typeface="Comic Sans MS" charset="0"/>
            </a:endParaRPr>
          </a:p>
          <a:p>
            <a:pPr algn="ctr"/>
            <a:endParaRPr lang="en-US" dirty="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184000" y="3732872"/>
            <a:ext cx="3732480" cy="2957860"/>
          </a:xfrm>
          <a:prstGeom prst="roundRect">
            <a:avLst>
              <a:gd name="adj" fmla="val 51"/>
            </a:avLst>
          </a:prstGeom>
          <a:solidFill>
            <a:srgbClr val="FFFFFF"/>
          </a:solidFill>
          <a:ln w="36720" cap="flat">
            <a:solidFill>
              <a:srgbClr val="0000FF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184000" y="3940254"/>
            <a:ext cx="3732480" cy="22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Degenerate Matter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If temperature rises or falls, pressure couldn't care less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 err="1">
                <a:latin typeface="Helvetica"/>
                <a:cs typeface="Helvetica"/>
              </a:rPr>
              <a:t>Radiative</a:t>
            </a:r>
            <a:r>
              <a:rPr lang="en-US" sz="1500" dirty="0">
                <a:latin typeface="Helvetica"/>
                <a:cs typeface="Helvetica"/>
              </a:rPr>
              <a:t> losses can continue indefinitely</a:t>
            </a:r>
          </a:p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The degenerate core is stable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457260"/>
              </p:ext>
            </p:extLst>
          </p:nvPr>
        </p:nvGraphicFramePr>
        <p:xfrm>
          <a:off x="2077559" y="4338169"/>
          <a:ext cx="1158772" cy="94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Equation" r:id="rId5" imgW="482600" imgH="393700" progId="Equation.3">
                  <p:embed/>
                </p:oleObj>
              </mc:Choice>
              <mc:Fallback>
                <p:oleObj name="Equation" r:id="rId5" imgW="482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7559" y="4338169"/>
                        <a:ext cx="1158772" cy="945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084539"/>
              </p:ext>
            </p:extLst>
          </p:nvPr>
        </p:nvGraphicFramePr>
        <p:xfrm>
          <a:off x="6389688" y="4292600"/>
          <a:ext cx="12509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7" imgW="520700" imgH="431800" progId="Equation.3">
                  <p:embed/>
                </p:oleObj>
              </mc:Choice>
              <mc:Fallback>
                <p:oleObj name="Equation" r:id="rId7" imgW="520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89688" y="4292600"/>
                        <a:ext cx="1250950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23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Helium Fusion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4165920" y="1036909"/>
            <a:ext cx="4976640" cy="622145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829527"/>
            <a:ext cx="9123840" cy="15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/>
              <a:t>The inner degenerate Helium core is stable</a:t>
            </a:r>
          </a:p>
          <a:p>
            <a:pPr algn="ctr"/>
            <a:r>
              <a:rPr lang="en-US" dirty="0"/>
              <a:t>But the outer Helium core keeps contracting and heating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At the tip of the Red Giant Branch, </a:t>
            </a:r>
          </a:p>
          <a:p>
            <a:pPr algn="ctr"/>
            <a:r>
              <a:rPr lang="en-US" dirty="0" smtClean="0"/>
              <a:t>when </a:t>
            </a:r>
            <a:r>
              <a:rPr lang="en-US" dirty="0"/>
              <a:t>the temperature reaches 100 million K, </a:t>
            </a:r>
            <a:endParaRPr lang="en-US" dirty="0" smtClean="0"/>
          </a:p>
          <a:p>
            <a:pPr algn="ctr"/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HELIUM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FUSION</a:t>
            </a:r>
            <a:r>
              <a:rPr lang="en-US" dirty="0"/>
              <a:t> begins</a:t>
            </a:r>
          </a:p>
          <a:p>
            <a:pPr algn="ctr"/>
            <a:endParaRPr lang="en-US" dirty="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2843611"/>
            <a:ext cx="9123840" cy="121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Triple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Alpha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en-US" sz="1500" dirty="0"/>
          </a:p>
          <a:p>
            <a:pPr algn="ctr"/>
            <a:r>
              <a:rPr lang="en-US" dirty="0"/>
              <a:t>3 He → C + energy</a:t>
            </a:r>
          </a:p>
          <a:p>
            <a:pPr algn="ctr"/>
            <a:r>
              <a:rPr lang="en-US" dirty="0"/>
              <a:t>(C + He → O + energy)</a:t>
            </a: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60" y="3965007"/>
            <a:ext cx="4561920" cy="304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2739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 noChangeArrowheads="1"/>
          </p:cNvSpPr>
          <p:nvPr/>
        </p:nvSpPr>
        <p:spPr bwMode="auto">
          <a:xfrm>
            <a:off x="2599585" y="1661935"/>
            <a:ext cx="4147200" cy="4346069"/>
          </a:xfrm>
          <a:prstGeom prst="roundRect">
            <a:avLst>
              <a:gd name="adj" fmla="val 32"/>
            </a:avLst>
          </a:prstGeom>
          <a:solidFill>
            <a:srgbClr val="FFFFFF"/>
          </a:solidFill>
          <a:ln w="36720" cap="flat">
            <a:solidFill>
              <a:srgbClr val="008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The Helium Flash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1036909"/>
            <a:ext cx="9123840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 smtClean="0"/>
              <a:t>Under normal (non-degenerate) conditions 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446844" y="1801162"/>
            <a:ext cx="4561920" cy="224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Ideal Gas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Nuclear reactions start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Heating → Expansion → Cooling</a:t>
            </a:r>
          </a:p>
          <a:p>
            <a:pPr algn="ctr">
              <a:lnSpc>
                <a:spcPct val="116000"/>
              </a:lnSpc>
            </a:pPr>
            <a:endParaRPr lang="en-US" sz="1500" dirty="0">
              <a:solidFill>
                <a:srgbClr val="008000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Cooling = Less nuclear reactions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Cooling → Contraction → Heating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Thermostat keeps nuclear reactions “tuned”</a:t>
            </a:r>
          </a:p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Controlled fusion</a:t>
            </a:r>
            <a:r>
              <a:rPr lang="en-US" sz="1500" dirty="0">
                <a:latin typeface="Helvetica"/>
                <a:cs typeface="Helvetica"/>
              </a:rPr>
              <a:t>  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37167"/>
              </p:ext>
            </p:extLst>
          </p:nvPr>
        </p:nvGraphicFramePr>
        <p:xfrm>
          <a:off x="4084903" y="2276610"/>
          <a:ext cx="1158772" cy="94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2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4903" y="2276610"/>
                        <a:ext cx="1158772" cy="945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284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 noChangeArrowheads="1"/>
          </p:cNvSpPr>
          <p:nvPr/>
        </p:nvSpPr>
        <p:spPr bwMode="auto">
          <a:xfrm>
            <a:off x="414720" y="1661935"/>
            <a:ext cx="4147200" cy="5083414"/>
          </a:xfrm>
          <a:prstGeom prst="roundRect">
            <a:avLst>
              <a:gd name="adj" fmla="val 32"/>
            </a:avLst>
          </a:prstGeom>
          <a:solidFill>
            <a:srgbClr val="FFFFFF"/>
          </a:solidFill>
          <a:ln w="36720" cap="flat">
            <a:solidFill>
              <a:srgbClr val="00800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The Helium Flash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1036909"/>
            <a:ext cx="9123840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/>
              <a:t>Fusion ignition in degenerate matter is a bomb ready to explode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61979" y="1801162"/>
            <a:ext cx="4561920" cy="224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Ideal Gas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Nuclear reactions start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Heating → Expansion → Cooling</a:t>
            </a:r>
          </a:p>
          <a:p>
            <a:pPr algn="ctr">
              <a:lnSpc>
                <a:spcPct val="116000"/>
              </a:lnSpc>
            </a:pPr>
            <a:endParaRPr lang="en-US" sz="1500" dirty="0">
              <a:solidFill>
                <a:srgbClr val="008000"/>
              </a:solidFill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Cooling = Less nuclear reactions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Cooling → Contraction → Heating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Thermostat keeps nuclear reactions “tuned”</a:t>
            </a:r>
          </a:p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Controlled fusion</a:t>
            </a:r>
            <a:r>
              <a:rPr lang="en-US" sz="1500" dirty="0">
                <a:latin typeface="Helvetica"/>
                <a:cs typeface="Helvetica"/>
              </a:rPr>
              <a:t>  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4946401" y="1663374"/>
            <a:ext cx="3816000" cy="5081975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 w="36720" cap="flat">
            <a:solidFill>
              <a:srgbClr val="0000FF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76640" y="1850595"/>
            <a:ext cx="3732480" cy="428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Degenerate Matter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Nuclear reactions </a:t>
            </a:r>
            <a:r>
              <a:rPr lang="en-US" sz="1500" dirty="0" smtClean="0">
                <a:latin typeface="Helvetica"/>
                <a:cs typeface="Helvetica"/>
              </a:rPr>
              <a:t>start</a:t>
            </a: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 smtClean="0">
                <a:latin typeface="Helvetica"/>
                <a:cs typeface="Helvetica"/>
              </a:rPr>
              <a:t>Heating</a:t>
            </a: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Star does not expand</a:t>
            </a: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Nuclear burning </a:t>
            </a:r>
            <a:r>
              <a:rPr lang="en-US" sz="15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increases</a:t>
            </a: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More </a:t>
            </a:r>
            <a:r>
              <a:rPr lang="en-US" sz="15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heating </a:t>
            </a:r>
            <a:endParaRPr lang="en-US" sz="1500" b="1" dirty="0">
              <a:solidFill>
                <a:srgbClr val="8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1500" dirty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No thermostat </a:t>
            </a:r>
            <a:endParaRPr lang="en-US" sz="1500" b="1" dirty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endParaRPr lang="en-US" sz="15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500" dirty="0">
                <a:latin typeface="Helvetica"/>
                <a:cs typeface="Helvetica"/>
              </a:rPr>
              <a:t>Runaway temperature rise</a:t>
            </a:r>
          </a:p>
          <a:p>
            <a:pPr algn="ctr">
              <a:lnSpc>
                <a:spcPct val="116000"/>
              </a:lnSpc>
            </a:pPr>
            <a:r>
              <a:rPr lang="en-US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Runaway fusion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09125"/>
              </p:ext>
            </p:extLst>
          </p:nvPr>
        </p:nvGraphicFramePr>
        <p:xfrm>
          <a:off x="1900038" y="2276610"/>
          <a:ext cx="1158772" cy="94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0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0038" y="2276610"/>
                        <a:ext cx="1158772" cy="945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91146"/>
              </p:ext>
            </p:extLst>
          </p:nvPr>
        </p:nvGraphicFramePr>
        <p:xfrm>
          <a:off x="6212167" y="2231041"/>
          <a:ext cx="125095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Equation" r:id="rId6" imgW="520700" imgH="431800" progId="Equation.3">
                  <p:embed/>
                </p:oleObj>
              </mc:Choice>
              <mc:Fallback>
                <p:oleObj name="Equation" r:id="rId6" imgW="520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2167" y="2231041"/>
                        <a:ext cx="1250950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60160" y="4166743"/>
            <a:ext cx="331200" cy="38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65" y="4204737"/>
            <a:ext cx="331200" cy="38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850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The Helium Flash</a:t>
            </a:r>
          </a:p>
        </p:txBody>
      </p:sp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4165920" y="1036909"/>
            <a:ext cx="4976640" cy="622145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4165920" y="3732872"/>
            <a:ext cx="4976640" cy="622145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1036909"/>
            <a:ext cx="9123840" cy="252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/>
              <a:t>Fusion ignition in degenerate matter is a bomb ready to explode </a:t>
            </a:r>
          </a:p>
          <a:p>
            <a:endParaRPr lang="en-US" dirty="0"/>
          </a:p>
          <a:p>
            <a:pPr algn="ctr"/>
            <a:r>
              <a:rPr lang="en-US" dirty="0"/>
              <a:t>No thermostat! Core just gets hotter and hotter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Runaway Helium burning: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100 billion times the Solar output</a:t>
            </a:r>
            <a:r>
              <a:rPr lang="en-US" dirty="0"/>
              <a:t>  in just a few seconds </a:t>
            </a:r>
            <a:br>
              <a:rPr lang="en-US" dirty="0"/>
            </a:br>
            <a:endParaRPr lang="en-US" dirty="0"/>
          </a:p>
          <a:p>
            <a:pPr algn="ctr">
              <a:lnSpc>
                <a:spcPct val="116000"/>
              </a:lnSpc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  <a:cs typeface="Helvetica"/>
              </a:rPr>
              <a:t>Helium Flash</a:t>
            </a:r>
          </a:p>
          <a:p>
            <a:pPr algn="ctr"/>
            <a:endParaRPr lang="en-US" dirty="0"/>
          </a:p>
          <a:p>
            <a:pPr algn="ctr"/>
            <a:endParaRPr lang="en-US" b="1" dirty="0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18080" y="3585976"/>
            <a:ext cx="5512320" cy="245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68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Yet, nothing is seen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Why?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energy is </a:t>
            </a:r>
            <a:r>
              <a:rPr lang="en-US" b="1" i="1" u="sng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ALL</a:t>
            </a:r>
            <a:r>
              <a:rPr lang="en-US" b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used to lift the degeneracy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(i.e., to “melt” the degenerate </a:t>
            </a:r>
            <a:endParaRPr lang="en-US" dirty="0" smtClean="0"/>
          </a:p>
          <a:p>
            <a:pPr algn="ctr"/>
            <a:r>
              <a:rPr lang="en-US" dirty="0" smtClean="0"/>
              <a:t>core </a:t>
            </a:r>
            <a:r>
              <a:rPr lang="en-US" dirty="0"/>
              <a:t>back into a normal gas)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Helium then burns </a:t>
            </a:r>
            <a:r>
              <a:rPr lang="en-US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steadily</a:t>
            </a:r>
            <a:r>
              <a:rPr lang="en-US" dirty="0"/>
              <a:t> in a core of normal gas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0" y="3110727"/>
            <a:ext cx="2903040" cy="312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4601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The Horizontal Branch</a:t>
            </a:r>
          </a:p>
        </p:txBody>
      </p:sp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4165920" y="1036909"/>
            <a:ext cx="4976640" cy="622145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4165920" y="3732872"/>
            <a:ext cx="4976640" cy="622145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829527"/>
            <a:ext cx="9123840" cy="222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/>
              <a:t>Helium burning in the core</a:t>
            </a:r>
          </a:p>
          <a:p>
            <a:pPr algn="ctr"/>
            <a:endParaRPr lang="en-US"/>
          </a:p>
          <a:p>
            <a:pPr algn="ctr"/>
            <a:r>
              <a:rPr lang="en-US"/>
              <a:t>Hydrogen shell burning</a:t>
            </a:r>
          </a:p>
          <a:p>
            <a:pPr algn="ctr"/>
            <a:endParaRPr lang="en-US"/>
          </a:p>
          <a:p>
            <a:pPr algn="ctr"/>
            <a:r>
              <a:rPr lang="en-US"/>
              <a:t>In the HR diagram, the star sets in the 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Horizontal Branch</a:t>
            </a:r>
          </a:p>
          <a:p>
            <a:pPr algn="ctr"/>
            <a:endParaRPr lang="en-US"/>
          </a:p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Horizontal Branch is the Helium Main Sequence</a:t>
            </a:r>
            <a:r>
              <a:rPr lang="en-US"/>
              <a:t> </a:t>
            </a:r>
          </a:p>
          <a:p>
            <a:pPr algn="ctr"/>
            <a:r>
              <a:rPr lang="en-US"/>
              <a:t> </a:t>
            </a:r>
          </a:p>
          <a:p>
            <a:pPr algn="ctr"/>
            <a:endParaRPr lang="en-US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80" y="3250422"/>
            <a:ext cx="4364640" cy="234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4600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Helium </a:t>
            </a:r>
            <a:r>
              <a:rPr lang="en-US" sz="2500" b="1" dirty="0" smtClean="0">
                <a:latin typeface="Helvetica"/>
                <a:cs typeface="Helvetica"/>
              </a:rPr>
              <a:t>exhausted in the core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861210"/>
            <a:ext cx="9123840" cy="270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/>
              <a:t>The Carbon-Oxygen core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contracts</a:t>
            </a:r>
            <a:r>
              <a:rPr lang="en-US" dirty="0"/>
              <a:t> and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heats</a:t>
            </a:r>
            <a:r>
              <a:rPr lang="en-US" dirty="0"/>
              <a:t> up. </a:t>
            </a:r>
          </a:p>
          <a:p>
            <a:pPr algn="ctr"/>
            <a:endParaRPr lang="en-US" dirty="0"/>
          </a:p>
          <a:p>
            <a:pPr algn="ctr"/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Helium shell burning</a:t>
            </a:r>
          </a:p>
          <a:p>
            <a:pPr algn="ctr"/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r>
              <a:rPr lang="en-US" dirty="0"/>
              <a:t>More energy is available, the star swells and becomes a red giant </a:t>
            </a:r>
            <a:r>
              <a:rPr lang="en-US" i="1" u="sng" dirty="0"/>
              <a:t>again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star reaches the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Asymptotic Giant Branch</a:t>
            </a:r>
          </a:p>
          <a:p>
            <a:pPr algn="ctr"/>
            <a:endParaRPr lang="en-US" dirty="0"/>
          </a:p>
          <a:p>
            <a:pPr algn="ctr"/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0" y="3459244"/>
            <a:ext cx="4147200" cy="27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feb16p1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08" y="3256080"/>
            <a:ext cx="2456446" cy="31881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9862" y="3105686"/>
            <a:ext cx="3888053" cy="25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7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Thermal pulses in AGB stars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861211"/>
            <a:ext cx="9123840" cy="209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 smtClean="0"/>
              <a:t>A series of Helium flashes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" name="Picture 1" descr="Screen Shot 2015-09-23 at 4.16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68" y="1392767"/>
            <a:ext cx="5110119" cy="52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28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1"/>
          <p:cNvSpPr>
            <a:spLocks noChangeArrowheads="1"/>
          </p:cNvSpPr>
          <p:nvPr/>
        </p:nvSpPr>
        <p:spPr bwMode="auto">
          <a:xfrm>
            <a:off x="0" y="0"/>
            <a:ext cx="9144000" cy="6843598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60" y="249147"/>
            <a:ext cx="6220800" cy="63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29440" y="414764"/>
            <a:ext cx="7879680" cy="79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101167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78000"/>
              </a:lnSpc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URW Chancery L" charset="0"/>
              </a:rPr>
              <a:t>PLANETARY NEBULA</a:t>
            </a:r>
          </a:p>
          <a:p>
            <a:pPr algn="ctr">
              <a:lnSpc>
                <a:spcPct val="78000"/>
              </a:lnSpc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URW Chancery L" charset="0"/>
              </a:rPr>
              <a:t>The gracious death of low mass stars</a:t>
            </a:r>
          </a:p>
        </p:txBody>
      </p:sp>
    </p:spTree>
    <p:extLst>
      <p:ext uri="{BB962C8B-B14F-4D97-AF65-F5344CB8AC3E}">
        <p14:creationId xmlns:p14="http://schemas.microsoft.com/office/powerpoint/2010/main" val="1278991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hcall-Serenelli_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9" y="417315"/>
            <a:ext cx="8318975" cy="61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0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1"/>
          <p:cNvSpPr>
            <a:spLocks noChangeArrowheads="1"/>
          </p:cNvSpPr>
          <p:nvPr/>
        </p:nvSpPr>
        <p:spPr bwMode="auto">
          <a:xfrm>
            <a:off x="0" y="0"/>
            <a:ext cx="9144000" cy="6843598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60" y="829527"/>
            <a:ext cx="4642560" cy="51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928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1"/>
          <p:cNvSpPr>
            <a:spLocks noChangeArrowheads="1"/>
          </p:cNvSpPr>
          <p:nvPr/>
        </p:nvSpPr>
        <p:spPr bwMode="auto">
          <a:xfrm>
            <a:off x="0" y="0"/>
            <a:ext cx="9144000" cy="6843598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0" y="829527"/>
            <a:ext cx="6220800" cy="533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136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23 at 1.2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4" y="0"/>
            <a:ext cx="7961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88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White dwarfs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861211"/>
            <a:ext cx="9123840" cy="141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/>
              <a:t>White dwarfs are the exposed degenerate core of the star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769280" y="3318109"/>
            <a:ext cx="4374720" cy="2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sz="1400"/>
              <a:t>White dwarfs have planetary dimensions...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14720" y="6014072"/>
            <a:ext cx="39398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/>
              <a:t>Types of white dwarfs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769280" y="6155207"/>
            <a:ext cx="4374720" cy="2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sz="1400"/>
              <a:t>… and they do little but cooling.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0" y="1451672"/>
            <a:ext cx="3317760" cy="437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0" y="1451672"/>
            <a:ext cx="2903040" cy="183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80" y="3591738"/>
            <a:ext cx="3152160" cy="262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8618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White dwarfs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861211"/>
            <a:ext cx="9123840" cy="141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/>
              <a:t>White dwarfs are the exposed degenerate core of the star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207360" y="4147635"/>
            <a:ext cx="5184000" cy="2570406"/>
          </a:xfrm>
          <a:prstGeom prst="roundRect">
            <a:avLst>
              <a:gd name="adj" fmla="val 69"/>
            </a:avLst>
          </a:prstGeom>
          <a:solidFill>
            <a:srgbClr val="FFFFFF"/>
          </a:solidFill>
          <a:ln w="54720" cap="flat">
            <a:solidFill>
              <a:srgbClr val="000080"/>
            </a:solidFill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94560" y="4212443"/>
            <a:ext cx="4789440" cy="250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6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sz="1500" dirty="0"/>
              <a:t>No energy production</a:t>
            </a:r>
          </a:p>
          <a:p>
            <a:pPr algn="ctr"/>
            <a:r>
              <a:rPr lang="en-US" sz="1500" dirty="0"/>
              <a:t>Supported by degenerate pressure</a:t>
            </a:r>
          </a:p>
          <a:p>
            <a:pPr algn="ctr"/>
            <a:endParaRPr lang="en-US" sz="1500" dirty="0"/>
          </a:p>
          <a:p>
            <a:pPr algn="ctr"/>
            <a:r>
              <a:rPr lang="en-US" sz="1500" dirty="0"/>
              <a:t>Cooling takes a long time</a:t>
            </a:r>
          </a:p>
          <a:p>
            <a:pPr algn="ctr"/>
            <a:r>
              <a:rPr lang="en-US" b="1" i="1" dirty="0"/>
              <a:t>10</a:t>
            </a:r>
            <a:r>
              <a:rPr lang="en-US" b="1" i="1" baseline="33000" dirty="0"/>
              <a:t>1 5</a:t>
            </a:r>
            <a:r>
              <a:rPr lang="en-US" b="1" i="1" dirty="0"/>
              <a:t> </a:t>
            </a:r>
            <a:r>
              <a:rPr lang="en-US" b="1" i="1" dirty="0" err="1"/>
              <a:t>yr</a:t>
            </a:r>
            <a:r>
              <a:rPr lang="en-US" sz="1500" dirty="0"/>
              <a:t> to cool down to background temperature</a:t>
            </a:r>
          </a:p>
          <a:p>
            <a:pPr algn="ctr"/>
            <a:endParaRPr lang="en-US" sz="1500" dirty="0"/>
          </a:p>
          <a:p>
            <a:pPr algn="ctr"/>
            <a:r>
              <a:rPr lang="en-US" sz="1500" b="1" dirty="0"/>
              <a:t>The universe is not old enough to have black dwarfs</a:t>
            </a:r>
          </a:p>
          <a:p>
            <a:pPr algn="ctr"/>
            <a:r>
              <a:rPr lang="en-US" sz="1500" dirty="0"/>
              <a:t>Coldest white dwarfs ~5000 K. </a:t>
            </a:r>
          </a:p>
          <a:p>
            <a:pPr algn="ctr"/>
            <a:endParaRPr lang="en-US" sz="1400" dirty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598720" y="5391927"/>
            <a:ext cx="3525120" cy="65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b="1">
                <a:latin typeface="Comic Sans MS" charset="0"/>
              </a:rPr>
              <a:t>Sirius A</a:t>
            </a:r>
            <a:r>
              <a:rPr lang="en-US">
                <a:latin typeface="Comic Sans MS" charset="0"/>
              </a:rPr>
              <a:t> (Main Sequence star)</a:t>
            </a:r>
          </a:p>
          <a:p>
            <a:pPr algn="ctr">
              <a:lnSpc>
                <a:spcPct val="116000"/>
              </a:lnSpc>
            </a:pPr>
            <a:r>
              <a:rPr lang="en-US">
                <a:latin typeface="Comic Sans MS" charset="0"/>
              </a:rPr>
              <a:t>and </a:t>
            </a:r>
            <a:r>
              <a:rPr lang="en-US" b="1">
                <a:latin typeface="Comic Sans MS" charset="0"/>
              </a:rPr>
              <a:t>Sirius B</a:t>
            </a:r>
            <a:r>
              <a:rPr lang="en-US">
                <a:latin typeface="Comic Sans MS" charset="0"/>
              </a:rPr>
              <a:t> (White Dwarf)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00" y="1310538"/>
            <a:ext cx="3152160" cy="262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0" y="2016211"/>
            <a:ext cx="2903040" cy="316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427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40" y="1189565"/>
            <a:ext cx="4976640" cy="54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90731"/>
            <a:ext cx="9123840" cy="53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Evolution of a low mass star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289"/>
            <a:ext cx="4561920" cy="34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0864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Post-Main Sequence Evolution - Timescales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0" y="1036909"/>
            <a:ext cx="7464960" cy="55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4472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23 at 1.1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9" y="1903930"/>
            <a:ext cx="4339311" cy="3175587"/>
          </a:xfrm>
          <a:prstGeom prst="rect">
            <a:avLst/>
          </a:prstGeom>
        </p:spPr>
      </p:pic>
      <p:pic>
        <p:nvPicPr>
          <p:cNvPr id="7" name="Picture 6" descr="Screen Shot 2015-09-23 at 1.1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90" y="1945149"/>
            <a:ext cx="4354280" cy="3148027"/>
          </a:xfrm>
          <a:prstGeom prst="rect">
            <a:avLst/>
          </a:prstGeom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48059" y="6298766"/>
            <a:ext cx="91440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200" dirty="0" err="1" smtClean="0">
                <a:latin typeface="Helvetica"/>
                <a:cs typeface="Helvetica"/>
              </a:rPr>
              <a:t>Bahcall</a:t>
            </a:r>
            <a:r>
              <a:rPr lang="en-US" sz="1200" dirty="0" smtClean="0">
                <a:latin typeface="Helvetica"/>
                <a:cs typeface="Helvetica"/>
              </a:rPr>
              <a:t> et al. 2001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207382"/>
            <a:ext cx="91440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Solar evolution in the main sequence</a:t>
            </a:r>
            <a:endParaRPr lang="en-US" sz="25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769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3H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55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4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b16p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39" y="984583"/>
            <a:ext cx="4017794" cy="5214584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207382"/>
            <a:ext cx="91440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Evolutionary tracks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898" y="984583"/>
            <a:ext cx="4588216" cy="25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48059" y="6298766"/>
            <a:ext cx="91440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1200" dirty="0" smtClean="0">
                <a:latin typeface="Helvetica"/>
                <a:cs typeface="Helvetica"/>
              </a:rPr>
              <a:t>Schaller et al. (1992)</a:t>
            </a:r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749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23 at 1.4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49" y="3741348"/>
            <a:ext cx="4438745" cy="3021070"/>
          </a:xfrm>
          <a:prstGeom prst="rect">
            <a:avLst/>
          </a:prstGeom>
        </p:spPr>
      </p:pic>
      <p:pic>
        <p:nvPicPr>
          <p:cNvPr id="5" name="Picture 4" descr="Screen Shot 2015-09-23 at 1.43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81" y="791967"/>
            <a:ext cx="4414845" cy="2812834"/>
          </a:xfrm>
          <a:prstGeom prst="rect">
            <a:avLst/>
          </a:prstGeom>
        </p:spPr>
      </p:pic>
      <p:pic>
        <p:nvPicPr>
          <p:cNvPr id="6" name="Picture 5" descr="feb16p1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2" y="1310842"/>
            <a:ext cx="3565965" cy="46281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02" y="1242564"/>
            <a:ext cx="3888053" cy="25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-79373"/>
            <a:ext cx="914400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Evolution away from main sequence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643621" y="1500545"/>
            <a:ext cx="1695421" cy="6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endParaRPr lang="en-US" sz="1200" dirty="0" smtClean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200" dirty="0" smtClean="0">
                <a:latin typeface="Helvetica"/>
                <a:cs typeface="Helvetica"/>
              </a:rPr>
              <a:t>Between </a:t>
            </a:r>
          </a:p>
          <a:p>
            <a:pPr algn="ctr">
              <a:lnSpc>
                <a:spcPct val="116000"/>
              </a:lnSpc>
            </a:pPr>
            <a:r>
              <a:rPr lang="en-US" sz="1200" dirty="0" smtClean="0">
                <a:latin typeface="Helvetica"/>
                <a:cs typeface="Helvetica"/>
              </a:rPr>
              <a:t>1 and 2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596791" y="4875420"/>
            <a:ext cx="1695421" cy="6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endParaRPr lang="en-US" sz="1200" dirty="0" smtClean="0">
              <a:latin typeface="Helvetica"/>
              <a:cs typeface="Helvetica"/>
            </a:endParaRPr>
          </a:p>
          <a:p>
            <a:pPr algn="ctr">
              <a:lnSpc>
                <a:spcPct val="116000"/>
              </a:lnSpc>
            </a:pPr>
            <a:r>
              <a:rPr lang="en-US" sz="1200" dirty="0" smtClean="0">
                <a:latin typeface="Helvetica"/>
                <a:cs typeface="Helvetica"/>
              </a:rPr>
              <a:t>At 3</a:t>
            </a:r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5910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>
                <a:latin typeface="Helvetica"/>
                <a:cs typeface="Helvetica"/>
              </a:rPr>
              <a:t>Hydrogen </a:t>
            </a:r>
            <a:r>
              <a:rPr lang="en-US" sz="2500" b="1" dirty="0" smtClean="0">
                <a:latin typeface="Helvetica"/>
                <a:cs typeface="Helvetica"/>
              </a:rPr>
              <a:t>gone in the core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036909"/>
            <a:ext cx="9123840" cy="18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/>
              <a:t>Star stops producing energy.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star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contracts</a:t>
            </a:r>
            <a:r>
              <a:rPr lang="en-US" dirty="0"/>
              <a:t> and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heats</a:t>
            </a:r>
            <a:r>
              <a:rPr lang="en-US" dirty="0"/>
              <a:t> up.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Eventually, the temperature becomes high enough to </a:t>
            </a:r>
            <a:endParaRPr lang="en-US" dirty="0" smtClean="0"/>
          </a:p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burn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hydrogen </a:t>
            </a:r>
            <a:r>
              <a:rPr lang="en-US" sz="2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around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Helium core</a:t>
            </a:r>
          </a:p>
          <a:p>
            <a:pPr algn="ctr"/>
            <a:endParaRPr lang="en-US" dirty="0"/>
          </a:p>
          <a:p>
            <a:pPr algn="ctr"/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Hydrogen shell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burning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6" y="3493870"/>
            <a:ext cx="2903040" cy="30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 descr="feb16p1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83" y="3700384"/>
            <a:ext cx="2432917" cy="3157616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096622" y="4466401"/>
            <a:ext cx="2758391" cy="183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star reaches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subgiant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branch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4995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0" y="210262"/>
            <a:ext cx="9123840" cy="53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>
              <a:lnSpc>
                <a:spcPct val="116000"/>
              </a:lnSpc>
            </a:pPr>
            <a:r>
              <a:rPr lang="en-US" sz="2500" b="1" dirty="0" smtClean="0">
                <a:latin typeface="Helvetica"/>
                <a:cs typeface="Helvetica"/>
              </a:rPr>
              <a:t>Red giant branch</a:t>
            </a:r>
            <a:endParaRPr lang="en-US" sz="2500" b="1" dirty="0">
              <a:latin typeface="Helvetica"/>
              <a:cs typeface="Helvetica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22080" y="864091"/>
            <a:ext cx="4354560" cy="286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Bitstream Vera Sans" charset="0"/>
              </a:defRPr>
            </a:lvl9pPr>
          </a:lstStyle>
          <a:p>
            <a:pPr algn="ctr"/>
            <a:r>
              <a:rPr lang="en-US" u="sng" dirty="0"/>
              <a:t>Hydrogen shell burning involves: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 </a:t>
            </a:r>
            <a:r>
              <a:rPr lang="en-US" i="1" dirty="0"/>
              <a:t>More fuel than in MS-hydrogen burning</a:t>
            </a:r>
          </a:p>
          <a:p>
            <a:pPr algn="ctr"/>
            <a:r>
              <a:rPr lang="en-US" i="1" dirty="0"/>
              <a:t>  Higher temperatures </a:t>
            </a:r>
            <a:endParaRPr lang="en-US" i="1" dirty="0" smtClean="0"/>
          </a:p>
          <a:p>
            <a:pPr algn="ctr"/>
            <a:r>
              <a:rPr lang="en-US" i="1" dirty="0" smtClean="0"/>
              <a:t>(</a:t>
            </a:r>
            <a:r>
              <a:rPr lang="en-US" i="1" dirty="0"/>
              <a:t>thus more efficient)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lot more of energy is being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produced than in the MS-phase.</a:t>
            </a:r>
          </a:p>
          <a:p>
            <a:pPr algn="ctr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r>
              <a:rPr lang="en-US" dirty="0"/>
              <a:t>The star gets very luminous and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swells</a:t>
            </a:r>
            <a:r>
              <a:rPr lang="en-US" dirty="0"/>
              <a:t>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expansion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cools</a:t>
            </a:r>
            <a:r>
              <a:rPr lang="en-US" dirty="0"/>
              <a:t> the outer layers.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star becomes a red giant.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62" y="754639"/>
            <a:ext cx="2296918" cy="171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" y="3633503"/>
            <a:ext cx="4147200" cy="258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 descr="feb16p1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91" y="2377343"/>
            <a:ext cx="3333949" cy="43270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88797" y="2342483"/>
            <a:ext cx="3888053" cy="25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28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35gm04n26_I1blm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342900"/>
            <a:ext cx="6502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9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724</Words>
  <Application>Microsoft Macintosh PowerPoint</Application>
  <PresentationFormat>On-screen Show (4:3)</PresentationFormat>
  <Paragraphs>212</Paragraphs>
  <Slides>26</Slides>
  <Notes>20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</cp:lastModifiedBy>
  <cp:revision>105</cp:revision>
  <dcterms:created xsi:type="dcterms:W3CDTF">2015-08-22T17:15:14Z</dcterms:created>
  <dcterms:modified xsi:type="dcterms:W3CDTF">2016-01-21T15:10:28Z</dcterms:modified>
</cp:coreProperties>
</file>