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4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8" r:id="rId14"/>
    <p:sldId id="275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3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3D272-0730-AE44-87C2-335CA2EEA2CD}" type="datetimeFigureOut">
              <a:rPr lang="en-US" smtClean="0"/>
              <a:t>1/21/16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78AB6-43BD-9F4D-A64A-677992F82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91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78AB6-43BD-9F4D-A64A-677992F826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92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9A4E17-9F1E-A64B-B435-C6F9004E9C83}" type="slidenum">
              <a:rPr lang="en-US"/>
              <a:pPr/>
              <a:t>3</a:t>
            </a:fld>
            <a:endParaRPr lang="en-US"/>
          </a:p>
        </p:txBody>
      </p:sp>
      <p:sp>
        <p:nvSpPr>
          <p:cNvPr id="163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3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848992-9D62-CC45-8F58-8A0FBFEB5CA3}" type="slidenum">
              <a:rPr lang="en-US"/>
              <a:pPr/>
              <a:t>10</a:t>
            </a:fld>
            <a:endParaRPr lang="en-US"/>
          </a:p>
        </p:txBody>
      </p:sp>
      <p:sp>
        <p:nvSpPr>
          <p:cNvPr id="1177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77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79D40B-CB7D-5F45-BEAB-E4DBD68A2DFF}" type="slidenum">
              <a:rPr lang="en-US"/>
              <a:pPr/>
              <a:t>14</a:t>
            </a:fld>
            <a:endParaRPr lang="en-US"/>
          </a:p>
        </p:txBody>
      </p:sp>
      <p:sp>
        <p:nvSpPr>
          <p:cNvPr id="860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60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9F9157-557C-BD4C-A029-29022C9805AB}" type="slidenum">
              <a:rPr lang="en-US"/>
              <a:pPr/>
              <a:t>15</a:t>
            </a:fld>
            <a:endParaRPr lang="en-US"/>
          </a:p>
        </p:txBody>
      </p:sp>
      <p:sp>
        <p:nvSpPr>
          <p:cNvPr id="808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08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5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34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4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2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32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01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7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0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7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0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2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9C937-7E80-CD44-AE82-4FAEB25FD917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1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gif"/><Relationship Id="rId3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16_s2hao3_13x30min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" y="511361"/>
            <a:ext cx="9140339" cy="59548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11" y="720229"/>
            <a:ext cx="914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Selected Topics in Astrophysics</a:t>
            </a:r>
            <a:endParaRPr lang="en-US" sz="4000" b="1" i="1" dirty="0">
              <a:solidFill>
                <a:srgbClr val="FF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6156" y="2146497"/>
            <a:ext cx="4695554" cy="181588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/>
                <a:cs typeface="Helvetica"/>
              </a:rPr>
              <a:t>Prof Wladimir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/>
                <a:cs typeface="Helvetica"/>
              </a:rPr>
              <a:t>Lyra</a:t>
            </a:r>
            <a:endParaRPr lang="en-US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"/>
              <a:cs typeface="Helvetica"/>
            </a:endParaRPr>
          </a:p>
          <a:p>
            <a:pPr algn="ctr"/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elvetica"/>
              <a:cs typeface="Helvetica"/>
            </a:endParaRPr>
          </a:p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Live Oak, 1119-G</a:t>
            </a:r>
          </a:p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Office Hours: Mon 4pm-5pm</a:t>
            </a:r>
          </a:p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Class hours: Mon/Wed 5pm-6:15pm</a:t>
            </a:r>
          </a:p>
        </p:txBody>
      </p:sp>
      <p:pic>
        <p:nvPicPr>
          <p:cNvPr id="2" name="Picture 1" descr="200px-CSUNS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009" y="4260925"/>
            <a:ext cx="2540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1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16" y="1243768"/>
            <a:ext cx="4976767" cy="497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65" y="2144656"/>
            <a:ext cx="2556806" cy="278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192109" y="5634465"/>
            <a:ext cx="4147067" cy="77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End of cycle: </a:t>
            </a:r>
          </a:p>
          <a:p>
            <a:r>
              <a:rPr lang="en-US" dirty="0"/>
              <a:t>4 H burned into He</a:t>
            </a:r>
          </a:p>
          <a:p>
            <a:r>
              <a:rPr lang="en-US" dirty="0"/>
              <a:t>C used as catalyst </a:t>
            </a: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451978" y="207295"/>
            <a:ext cx="6221320" cy="53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 smtClean="0">
                <a:latin typeface="Helvetica"/>
                <a:cs typeface="Helvetica"/>
              </a:rPr>
              <a:t>CNO cycle</a:t>
            </a:r>
            <a:endParaRPr lang="en-US" sz="25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169316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cnoenerg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22" y="371056"/>
            <a:ext cx="9221722" cy="4826322"/>
          </a:xfrm>
          <a:prstGeom prst="rect">
            <a:avLst/>
          </a:prstGeom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540137" y="5589369"/>
            <a:ext cx="8180514" cy="217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dirty="0" smtClean="0">
                <a:latin typeface="Helvetica"/>
                <a:cs typeface="Helvetica"/>
              </a:rPr>
              <a:t>Proton-proton dominates up to 15 x 10</a:t>
            </a:r>
            <a:r>
              <a:rPr lang="en-US" baseline="30000" dirty="0" smtClean="0">
                <a:latin typeface="Helvetica"/>
                <a:cs typeface="Helvetica"/>
              </a:rPr>
              <a:t>7</a:t>
            </a:r>
            <a:r>
              <a:rPr lang="en-US" dirty="0" smtClean="0">
                <a:latin typeface="Helvetica"/>
                <a:cs typeface="Helvetica"/>
              </a:rPr>
              <a:t> K</a:t>
            </a:r>
          </a:p>
          <a:p>
            <a:pPr algn="ctr">
              <a:lnSpc>
                <a:spcPct val="116000"/>
              </a:lnSpc>
            </a:pPr>
            <a:r>
              <a:rPr lang="en-US" dirty="0" smtClean="0">
                <a:latin typeface="Helvetica"/>
                <a:cs typeface="Helvetica"/>
              </a:rPr>
              <a:t>CNO takes over after that.</a:t>
            </a:r>
            <a:r>
              <a:rPr lang="en-US" sz="1400" dirty="0" smtClean="0">
                <a:latin typeface="Helvetica"/>
                <a:cs typeface="Helvetica"/>
              </a:rPr>
              <a:t> </a:t>
            </a:r>
            <a:endParaRPr lang="en-US" sz="1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289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2" y="1649713"/>
            <a:ext cx="8098391" cy="5114337"/>
          </a:xfrm>
          <a:prstGeom prst="rect">
            <a:avLst/>
          </a:prstGeom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451978" y="207295"/>
            <a:ext cx="6221320" cy="53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 smtClean="0">
                <a:latin typeface="Helvetica"/>
                <a:cs typeface="Helvetica"/>
              </a:rPr>
              <a:t>Beyond Helium</a:t>
            </a:r>
          </a:p>
          <a:p>
            <a:pPr algn="ctr">
              <a:lnSpc>
                <a:spcPct val="116000"/>
              </a:lnSpc>
            </a:pPr>
            <a:r>
              <a:rPr lang="en-US" sz="1600" baseline="30000" dirty="0" smtClean="0">
                <a:latin typeface="Helvetica"/>
                <a:cs typeface="Helvetica"/>
              </a:rPr>
              <a:t>1</a:t>
            </a:r>
            <a:r>
              <a:rPr lang="en-US" sz="1600" dirty="0" smtClean="0">
                <a:latin typeface="Helvetica"/>
                <a:cs typeface="Helvetica"/>
              </a:rPr>
              <a:t>H + </a:t>
            </a:r>
            <a:r>
              <a:rPr lang="en-US" sz="1600" baseline="30000" dirty="0" smtClean="0">
                <a:latin typeface="Helvetica"/>
                <a:cs typeface="Helvetica"/>
              </a:rPr>
              <a:t>4</a:t>
            </a:r>
            <a:r>
              <a:rPr lang="en-US" sz="1600" dirty="0" smtClean="0">
                <a:latin typeface="Helvetica"/>
                <a:cs typeface="Helvetica"/>
              </a:rPr>
              <a:t>He = </a:t>
            </a:r>
            <a:r>
              <a:rPr lang="en-US" sz="1600" baseline="30000" dirty="0" smtClean="0">
                <a:latin typeface="Helvetica"/>
                <a:cs typeface="Helvetica"/>
              </a:rPr>
              <a:t>5</a:t>
            </a:r>
            <a:r>
              <a:rPr lang="en-US" sz="1600" dirty="0" smtClean="0">
                <a:latin typeface="Helvetica"/>
                <a:cs typeface="Helvetica"/>
              </a:rPr>
              <a:t>X</a:t>
            </a:r>
          </a:p>
          <a:p>
            <a:pPr algn="ctr">
              <a:lnSpc>
                <a:spcPct val="116000"/>
              </a:lnSpc>
            </a:pPr>
            <a:r>
              <a:rPr lang="en-US" sz="1600" baseline="30000" dirty="0">
                <a:latin typeface="Helvetica"/>
                <a:cs typeface="Helvetica"/>
              </a:rPr>
              <a:t>4</a:t>
            </a:r>
            <a:r>
              <a:rPr lang="en-US" sz="1600" dirty="0">
                <a:latin typeface="Helvetica"/>
                <a:cs typeface="Helvetica"/>
              </a:rPr>
              <a:t>He </a:t>
            </a:r>
            <a:r>
              <a:rPr lang="en-US" sz="1600" dirty="0" smtClean="0">
                <a:latin typeface="Helvetica"/>
                <a:cs typeface="Helvetica"/>
              </a:rPr>
              <a:t>+ </a:t>
            </a:r>
            <a:r>
              <a:rPr lang="en-US" sz="1600" baseline="30000" dirty="0" smtClean="0">
                <a:latin typeface="Helvetica"/>
                <a:cs typeface="Helvetica"/>
              </a:rPr>
              <a:t>4</a:t>
            </a:r>
            <a:r>
              <a:rPr lang="en-US" sz="1600" dirty="0" smtClean="0">
                <a:latin typeface="Helvetica"/>
                <a:cs typeface="Helvetica"/>
              </a:rPr>
              <a:t>He = </a:t>
            </a:r>
            <a:r>
              <a:rPr lang="en-US" sz="1600" baseline="30000" dirty="0" smtClean="0">
                <a:latin typeface="Helvetica"/>
                <a:cs typeface="Helvetica"/>
              </a:rPr>
              <a:t>8</a:t>
            </a:r>
            <a:r>
              <a:rPr lang="en-US" sz="1600" dirty="0" smtClean="0">
                <a:latin typeface="Helvetica"/>
                <a:cs typeface="Helvetica"/>
              </a:rPr>
              <a:t>X</a:t>
            </a:r>
            <a:endParaRPr lang="en-US" sz="1600" dirty="0" smtClean="0"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r>
              <a:rPr lang="en-US" sz="1600" dirty="0" smtClean="0">
                <a:latin typeface="Helvetica"/>
                <a:cs typeface="Helvetica"/>
              </a:rPr>
              <a:t>But there is no</a:t>
            </a:r>
            <a:r>
              <a:rPr lang="en-US" sz="1600" dirty="0" smtClean="0">
                <a:latin typeface="Helvetica"/>
                <a:cs typeface="Helvetica"/>
              </a:rPr>
              <a:t> stable nuclide of mass 5 or 8….</a:t>
            </a:r>
            <a:endParaRPr lang="en-US" sz="1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00492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iple-Alpha_Proce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44" y="1441161"/>
            <a:ext cx="7147095" cy="4764730"/>
          </a:xfrm>
          <a:prstGeom prst="rect">
            <a:avLst/>
          </a:prstGeom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451978" y="207295"/>
            <a:ext cx="6221320" cy="53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 smtClean="0">
                <a:latin typeface="Helvetica"/>
                <a:cs typeface="Helvetica"/>
              </a:rPr>
              <a:t>Triple alpha</a:t>
            </a:r>
            <a:endParaRPr lang="en-US" sz="25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75716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451520" y="207382"/>
            <a:ext cx="6220800" cy="53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 smtClean="0">
                <a:latin typeface="Helvetica"/>
                <a:cs typeface="Helvetica"/>
              </a:rPr>
              <a:t>Alpha Ladder</a:t>
            </a:r>
            <a:endParaRPr lang="en-US" sz="2500" b="1" dirty="0">
              <a:latin typeface="Helvetica"/>
              <a:cs typeface="Helvetica"/>
            </a:endParaRP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207360" y="3339031"/>
            <a:ext cx="3732480" cy="2281199"/>
          </a:xfrm>
          <a:prstGeom prst="roundRect">
            <a:avLst>
              <a:gd name="adj" fmla="val 60"/>
            </a:avLst>
          </a:prstGeom>
          <a:solidFill>
            <a:srgbClr val="FFFFFF"/>
          </a:solidFill>
          <a:ln w="54720" cap="flat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14720" y="3318109"/>
            <a:ext cx="3525120" cy="19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r>
              <a:rPr lang="en-US"/>
              <a:t>Carbon → O,Ne,Mg  (600 million K) </a:t>
            </a:r>
          </a:p>
          <a:p>
            <a:endParaRPr lang="en-US"/>
          </a:p>
          <a:p>
            <a:r>
              <a:rPr lang="en-US"/>
              <a:t>Neon → O, Mg (1.5 Billion K) </a:t>
            </a:r>
          </a:p>
          <a:p>
            <a:endParaRPr lang="en-US"/>
          </a:p>
          <a:p>
            <a:r>
              <a:rPr lang="en-US"/>
              <a:t>Oxygen → Si, S, P (2.1 Billion K)</a:t>
            </a:r>
          </a:p>
          <a:p>
            <a:endParaRPr lang="en-US"/>
          </a:p>
          <a:p>
            <a:r>
              <a:rPr lang="en-US"/>
              <a:t>Silicon  → Fe, Ni (3.5 Billion K)</a:t>
            </a:r>
          </a:p>
          <a:p>
            <a:endParaRPr lang="en-US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320" y="1866436"/>
            <a:ext cx="4976640" cy="457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6831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52" y="2052002"/>
            <a:ext cx="8294132" cy="369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037127" y="207295"/>
            <a:ext cx="7467312" cy="53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 smtClean="0">
                <a:latin typeface="Helvetica"/>
                <a:cs typeface="Helvetica"/>
              </a:rPr>
              <a:t>The </a:t>
            </a:r>
            <a:r>
              <a:rPr lang="en-US" sz="2500" b="1" dirty="0">
                <a:latin typeface="Helvetica"/>
                <a:cs typeface="Helvetica"/>
              </a:rPr>
              <a:t>Sun's abundance pattern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829702" y="912673"/>
            <a:ext cx="7879282" cy="219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b="1" dirty="0">
                <a:solidFill>
                  <a:srgbClr val="000080"/>
                </a:solidFill>
                <a:latin typeface="Helvetica"/>
                <a:cs typeface="Helvetica"/>
              </a:rPr>
              <a:t>Elements with even atomic number are more abundant than those with </a:t>
            </a:r>
            <a:r>
              <a:rPr lang="en-US" b="1" dirty="0" smtClean="0">
                <a:solidFill>
                  <a:srgbClr val="000080"/>
                </a:solidFill>
                <a:latin typeface="Helvetica"/>
                <a:cs typeface="Helvetica"/>
              </a:rPr>
              <a:t>odd</a:t>
            </a:r>
            <a:endParaRPr lang="en-US" dirty="0"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r>
              <a:rPr lang="en-US" b="1" dirty="0">
                <a:solidFill>
                  <a:srgbClr val="FFFFFF"/>
                </a:solidFill>
                <a:latin typeface="Comic Sans MS" charset="0"/>
              </a:rPr>
              <a:t>Expected, since Iron is the end of the fusion sequence. </a:t>
            </a:r>
          </a:p>
        </p:txBody>
      </p:sp>
    </p:spTree>
    <p:extLst>
      <p:ext uri="{BB962C8B-B14F-4D97-AF65-F5344CB8AC3E}">
        <p14:creationId xmlns:p14="http://schemas.microsoft.com/office/powerpoint/2010/main" val="35588842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9-21 at 3.13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30" y="1456969"/>
            <a:ext cx="3043386" cy="2420042"/>
          </a:xfrm>
          <a:prstGeom prst="rect">
            <a:avLst/>
          </a:prstGeom>
        </p:spPr>
      </p:pic>
      <p:pic>
        <p:nvPicPr>
          <p:cNvPr id="3" name="Picture 2" descr="Screen Shot 2015-09-21 at 3.15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422" y="1444491"/>
            <a:ext cx="3035519" cy="2416025"/>
          </a:xfrm>
          <a:prstGeom prst="rect">
            <a:avLst/>
          </a:prstGeom>
        </p:spPr>
      </p:pic>
      <p:pic>
        <p:nvPicPr>
          <p:cNvPr id="4" name="Picture 3" descr="Screen Shot 2015-09-21 at 3.16.4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471" y="1548851"/>
            <a:ext cx="3054833" cy="2183244"/>
          </a:xfrm>
          <a:prstGeom prst="rect">
            <a:avLst/>
          </a:prstGeom>
        </p:spPr>
      </p:pic>
      <p:pic>
        <p:nvPicPr>
          <p:cNvPr id="5" name="Picture 4" descr="Screen Shot 2015-09-21 at 3.18.1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000" y="4519124"/>
            <a:ext cx="3052832" cy="2103808"/>
          </a:xfrm>
          <a:prstGeom prst="rect">
            <a:avLst/>
          </a:prstGeom>
        </p:spPr>
      </p:pic>
      <p:pic>
        <p:nvPicPr>
          <p:cNvPr id="6" name="Picture 5" descr="Screen Shot 2015-09-21 at 3.19.2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2" y="4481076"/>
            <a:ext cx="3032196" cy="2141856"/>
          </a:xfrm>
          <a:prstGeom prst="rect">
            <a:avLst/>
          </a:prstGeom>
        </p:spPr>
      </p:pic>
      <p:pic>
        <p:nvPicPr>
          <p:cNvPr id="7" name="Picture 6" descr="Screen Shot 2015-09-21 at 3.21.57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701" y="4441877"/>
            <a:ext cx="3072147" cy="2181055"/>
          </a:xfrm>
          <a:prstGeom prst="rect">
            <a:avLst/>
          </a:prstGeom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0" y="207295"/>
            <a:ext cx="9143999" cy="53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 smtClean="0">
                <a:latin typeface="Helvetica"/>
                <a:cs typeface="Helvetica"/>
              </a:rPr>
              <a:t>Solar </a:t>
            </a:r>
            <a:r>
              <a:rPr lang="en-US" sz="2500" b="1" dirty="0" smtClean="0">
                <a:latin typeface="Helvetica"/>
                <a:cs typeface="Helvetica"/>
              </a:rPr>
              <a:t>Model (</a:t>
            </a:r>
            <a:r>
              <a:rPr lang="en-US" sz="2500" b="1" dirty="0" err="1" smtClean="0">
                <a:latin typeface="Helvetica"/>
                <a:cs typeface="Helvetica"/>
              </a:rPr>
              <a:t>statstar</a:t>
            </a:r>
            <a:r>
              <a:rPr lang="en-US" sz="2500" b="1" dirty="0" smtClean="0">
                <a:latin typeface="Helvetica"/>
                <a:cs typeface="Helvetica"/>
              </a:rPr>
              <a:t>)</a:t>
            </a:r>
            <a:endParaRPr lang="en-US" sz="2500" b="1" dirty="0">
              <a:latin typeface="Helvetica"/>
              <a:cs typeface="Helvetica"/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556559" y="1008012"/>
            <a:ext cx="2514709" cy="59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1600" dirty="0" smtClean="0">
                <a:latin typeface="Helvetica"/>
                <a:cs typeface="Helvetica"/>
              </a:rPr>
              <a:t>Density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3544123" y="998372"/>
            <a:ext cx="2514709" cy="59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1600" dirty="0" smtClean="0">
                <a:latin typeface="Helvetica"/>
                <a:cs typeface="Helvetica"/>
              </a:rPr>
              <a:t>Mass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6516139" y="989917"/>
            <a:ext cx="2514709" cy="59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1600" dirty="0" smtClean="0">
                <a:latin typeface="Helvetica"/>
                <a:cs typeface="Helvetica"/>
              </a:rPr>
              <a:t>Luminosity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491291" y="3960644"/>
            <a:ext cx="2514709" cy="59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1600" dirty="0" smtClean="0">
                <a:latin typeface="Helvetica"/>
                <a:cs typeface="Helvetica"/>
              </a:rPr>
              <a:t>Temperature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3443992" y="4113044"/>
            <a:ext cx="2514709" cy="59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1600" dirty="0" smtClean="0">
                <a:latin typeface="Helvetica"/>
                <a:cs typeface="Helvetica"/>
              </a:rPr>
              <a:t>Nuclear Reaction Rate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6407734" y="3969620"/>
            <a:ext cx="2514709" cy="59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1600" dirty="0" smtClean="0">
                <a:latin typeface="Helvetica"/>
                <a:cs typeface="Helvetica"/>
              </a:rPr>
              <a:t>Pressure</a:t>
            </a:r>
            <a:endParaRPr lang="en-US" sz="1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74427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451978" y="207295"/>
            <a:ext cx="6221320" cy="53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>
                <a:latin typeface="Helvetica"/>
                <a:cs typeface="Helvetica"/>
              </a:rPr>
              <a:t>Stellar Structure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552" y="1243768"/>
            <a:ext cx="6637611" cy="329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2281679" y="4229388"/>
            <a:ext cx="1244552" cy="414589"/>
          </a:xfrm>
          <a:prstGeom prst="roundRect">
            <a:avLst>
              <a:gd name="adj" fmla="val 34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4770783" y="3814799"/>
            <a:ext cx="1244552" cy="414589"/>
          </a:xfrm>
          <a:prstGeom prst="roundRect">
            <a:avLst>
              <a:gd name="adj" fmla="val 34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6430185" y="3524010"/>
            <a:ext cx="1244552" cy="414589"/>
          </a:xfrm>
          <a:prstGeom prst="roundRect">
            <a:avLst>
              <a:gd name="adj" fmla="val 34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659403" y="4353189"/>
            <a:ext cx="2074253" cy="31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/>
            <a:r>
              <a:rPr lang="en-US" i="1"/>
              <a:t>M &gt; 1.5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355932" y="4353189"/>
            <a:ext cx="2074253" cy="31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/>
            <a:r>
              <a:rPr lang="en-US" i="1"/>
              <a:t>0.5 &lt; M</a:t>
            </a:r>
            <a:r>
              <a:rPr lang="en-US"/>
              <a:t> </a:t>
            </a:r>
            <a:r>
              <a:rPr lang="en-US" i="1"/>
              <a:t>&lt; 1.5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222760" y="4353189"/>
            <a:ext cx="2074253" cy="31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/>
            <a:r>
              <a:rPr lang="en-US" i="1"/>
              <a:t>M</a:t>
            </a:r>
            <a:r>
              <a:rPr lang="en-US"/>
              <a:t> &lt;</a:t>
            </a:r>
            <a:r>
              <a:rPr lang="en-US" i="1"/>
              <a:t> 0.5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829701" y="4767779"/>
            <a:ext cx="3526231" cy="65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dirty="0">
                <a:latin typeface="Helvetica"/>
                <a:cs typeface="Helvetica"/>
              </a:rPr>
              <a:t>Convective Core</a:t>
            </a:r>
          </a:p>
          <a:p>
            <a:pPr algn="ctr">
              <a:lnSpc>
                <a:spcPct val="116000"/>
              </a:lnSpc>
            </a:pPr>
            <a:r>
              <a:rPr lang="en-US" dirty="0" err="1">
                <a:latin typeface="Helvetica"/>
                <a:cs typeface="Helvetica"/>
              </a:rPr>
              <a:t>Radiative</a:t>
            </a:r>
            <a:r>
              <a:rPr lang="en-US" dirty="0">
                <a:latin typeface="Helvetica"/>
                <a:cs typeface="Helvetica"/>
              </a:rPr>
              <a:t> Envelope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568004" y="4726033"/>
            <a:ext cx="3526231" cy="65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dirty="0" err="1">
                <a:latin typeface="Helvetica"/>
                <a:cs typeface="Helvetica"/>
              </a:rPr>
              <a:t>Radiative</a:t>
            </a:r>
            <a:r>
              <a:rPr lang="en-US" dirty="0">
                <a:latin typeface="Helvetica"/>
                <a:cs typeface="Helvetica"/>
              </a:rPr>
              <a:t> Core</a:t>
            </a:r>
          </a:p>
          <a:p>
            <a:pPr algn="ctr">
              <a:lnSpc>
                <a:spcPct val="116000"/>
              </a:lnSpc>
            </a:pPr>
            <a:r>
              <a:rPr lang="en-US" dirty="0">
                <a:latin typeface="Helvetica"/>
                <a:cs typeface="Helvetica"/>
              </a:rPr>
              <a:t>Convective Envelope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600484" y="4767779"/>
            <a:ext cx="3526231" cy="37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dirty="0">
                <a:latin typeface="Helvetica"/>
                <a:cs typeface="Helvetica"/>
              </a:rPr>
              <a:t>Fully Convective</a:t>
            </a:r>
          </a:p>
        </p:txBody>
      </p:sp>
    </p:spTree>
    <p:extLst>
      <p:ext uri="{BB962C8B-B14F-4D97-AF65-F5344CB8AC3E}">
        <p14:creationId xmlns:p14="http://schemas.microsoft.com/office/powerpoint/2010/main" val="27781503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9-21 at 3.45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222" y="1093533"/>
            <a:ext cx="6495406" cy="5664241"/>
          </a:xfrm>
          <a:prstGeom prst="rect">
            <a:avLst/>
          </a:prstGeom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451978" y="207295"/>
            <a:ext cx="6221320" cy="53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 smtClean="0">
                <a:latin typeface="Helvetica"/>
                <a:cs typeface="Helvetica"/>
              </a:rPr>
              <a:t>Mass-Luminosity relation</a:t>
            </a:r>
            <a:endParaRPr lang="en-US" sz="25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8460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08-01-HRdia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46" y="1309751"/>
            <a:ext cx="6359107" cy="5573483"/>
          </a:xfrm>
          <a:prstGeom prst="rect">
            <a:avLst/>
          </a:prstGeom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0" y="207295"/>
            <a:ext cx="9144000" cy="53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 smtClean="0">
                <a:latin typeface="Helvetica"/>
                <a:cs typeface="Helvetica"/>
              </a:rPr>
              <a:t>Main Sequence: Temperature-Luminosity relation</a:t>
            </a:r>
          </a:p>
          <a:p>
            <a:pPr algn="ctr">
              <a:lnSpc>
                <a:spcPct val="116000"/>
              </a:lnSpc>
            </a:pPr>
            <a:r>
              <a:rPr lang="en-US" sz="2500" b="1" dirty="0" smtClean="0">
                <a:latin typeface="Helvetica"/>
                <a:cs typeface="Helvetica"/>
              </a:rPr>
              <a:t>L </a:t>
            </a:r>
            <a:r>
              <a:rPr lang="en-US" sz="2500" b="1" dirty="0" err="1" smtClean="0">
                <a:latin typeface="Helvetica"/>
                <a:cs typeface="Helvetica"/>
              </a:rPr>
              <a:t>propto</a:t>
            </a:r>
            <a:r>
              <a:rPr lang="en-US" sz="2500" b="1" dirty="0" smtClean="0">
                <a:latin typeface="Helvetica"/>
                <a:cs typeface="Helvetica"/>
              </a:rPr>
              <a:t> T</a:t>
            </a:r>
            <a:r>
              <a:rPr lang="en-US" sz="2500" b="1" baseline="30000" dirty="0" smtClean="0">
                <a:latin typeface="Helvetica"/>
                <a:cs typeface="Helvetica"/>
              </a:rPr>
              <a:t>6</a:t>
            </a:r>
            <a:endParaRPr lang="en-US" sz="2500" b="1" baseline="30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01423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0px-Binding_energy_curve_-_common_isotopes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23" y="1958104"/>
            <a:ext cx="6801526" cy="4468603"/>
          </a:xfrm>
          <a:prstGeom prst="rect">
            <a:avLst/>
          </a:prstGeom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451978" y="207295"/>
            <a:ext cx="6221320" cy="53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 err="1" smtClean="0">
                <a:latin typeface="Helvetica"/>
                <a:cs typeface="Helvetica"/>
              </a:rPr>
              <a:t>Nucleosynthesis</a:t>
            </a:r>
            <a:r>
              <a:rPr lang="en-US" sz="2500" b="1" dirty="0" smtClean="0">
                <a:latin typeface="Helvetica"/>
                <a:cs typeface="Helvetica"/>
              </a:rPr>
              <a:t> </a:t>
            </a:r>
            <a:endParaRPr lang="en-US" sz="2500" b="1" dirty="0">
              <a:latin typeface="Helvetica"/>
              <a:cs typeface="Helvetica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451978" y="900201"/>
            <a:ext cx="6221320" cy="53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just">
              <a:lnSpc>
                <a:spcPct val="116000"/>
              </a:lnSpc>
            </a:pPr>
            <a:r>
              <a:rPr lang="en-US" sz="1400" dirty="0" smtClean="0">
                <a:latin typeface="Helvetica"/>
                <a:cs typeface="Helvetica"/>
              </a:rPr>
              <a:t>A nucleus is always found to be less massive than the combined mass of nucleons. The difference is the binding energy. </a:t>
            </a:r>
            <a:r>
              <a:rPr lang="en-US" sz="1400" dirty="0" smtClean="0">
                <a:latin typeface="Helvetica"/>
                <a:cs typeface="Helvetica"/>
              </a:rPr>
              <a:t>The elements of the iron peak (Fe, Ni, Co) are the most tightly bound nuclei. </a:t>
            </a:r>
            <a:endParaRPr lang="en-US" sz="1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38718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ffetTunne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72" y="931939"/>
            <a:ext cx="2540000" cy="2540000"/>
          </a:xfrm>
          <a:prstGeom prst="rect">
            <a:avLst/>
          </a:prstGeom>
        </p:spPr>
      </p:pic>
      <p:pic>
        <p:nvPicPr>
          <p:cNvPr id="3" name="Picture 2" descr="I15-41-tunnell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65" y="3542481"/>
            <a:ext cx="5560786" cy="32345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52482" y="4323483"/>
            <a:ext cx="2197699" cy="3139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65072" y="4318925"/>
            <a:ext cx="2197699" cy="3139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53632" y="6387919"/>
            <a:ext cx="2725719" cy="3139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1451978" y="207295"/>
            <a:ext cx="6221320" cy="53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 smtClean="0">
                <a:latin typeface="Helvetica"/>
                <a:cs typeface="Helvetica"/>
              </a:rPr>
              <a:t>Quantum Tunneling </a:t>
            </a:r>
            <a:endParaRPr lang="en-US" sz="2500" b="1" dirty="0">
              <a:latin typeface="Helvetica"/>
              <a:cs typeface="Helvetica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5313775" y="1165797"/>
            <a:ext cx="3503588" cy="217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just">
              <a:lnSpc>
                <a:spcPct val="116000"/>
              </a:lnSpc>
            </a:pPr>
            <a:r>
              <a:rPr lang="en-US" sz="1400" dirty="0" smtClean="0">
                <a:latin typeface="Helvetica"/>
                <a:cs typeface="Helvetica"/>
              </a:rPr>
              <a:t>The temperature in the solar core is still too low to allow fusion considering only the thermal motion of the particles. Tunneling has to be taken into account. </a:t>
            </a:r>
            <a:endParaRPr lang="en-US" sz="1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15118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37" y="-215402"/>
            <a:ext cx="7932342" cy="5949257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540137" y="5589369"/>
            <a:ext cx="8180514" cy="217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1400" dirty="0" smtClean="0">
                <a:latin typeface="Helvetica"/>
                <a:cs typeface="Helvetica"/>
              </a:rPr>
              <a:t>Combining thermal (Maxwell-Boltzmann) with quantum </a:t>
            </a:r>
            <a:r>
              <a:rPr lang="en-US" sz="1400" dirty="0" err="1" smtClean="0">
                <a:latin typeface="Helvetica"/>
                <a:cs typeface="Helvetica"/>
              </a:rPr>
              <a:t>tunnelling</a:t>
            </a:r>
            <a:r>
              <a:rPr lang="en-US" sz="1400" dirty="0" smtClean="0">
                <a:latin typeface="Helvetica"/>
                <a:cs typeface="Helvetica"/>
              </a:rPr>
              <a:t>. </a:t>
            </a:r>
            <a:endParaRPr lang="en-US" sz="1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25718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52" y="1157866"/>
            <a:ext cx="3657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451978" y="207295"/>
            <a:ext cx="6221320" cy="53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 smtClean="0">
                <a:latin typeface="Helvetica"/>
                <a:cs typeface="Helvetica"/>
              </a:rPr>
              <a:t>Proton-proton chain</a:t>
            </a:r>
            <a:endParaRPr lang="en-US" sz="25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45581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</TotalTime>
  <Words>309</Words>
  <Application>Microsoft Macintosh PowerPoint</Application>
  <PresentationFormat>On-screen Show (4:3)</PresentationFormat>
  <Paragraphs>58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Wladimir</dc:creator>
  <cp:lastModifiedBy>Wladimir</cp:lastModifiedBy>
  <cp:revision>86</cp:revision>
  <dcterms:created xsi:type="dcterms:W3CDTF">2015-08-22T17:15:14Z</dcterms:created>
  <dcterms:modified xsi:type="dcterms:W3CDTF">2016-01-21T15:06:34Z</dcterms:modified>
</cp:coreProperties>
</file>