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C1A18A-F365-DE4E-848F-EFEA69E7028E}" type="slidenum">
              <a:rPr lang="en-US"/>
              <a:pPr/>
              <a:t>2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EF0911-EBB9-1241-8552-56CCB69DD94B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D8440-2287-874A-B9B5-4544706A1061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6327F-5214-FC4D-92D4-04375FEBC01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168B3-B627-BC4E-A51B-F6A72C98442F}" type="slidenum">
              <a:rPr lang="en-US"/>
              <a:pPr/>
              <a:t>6</a:t>
            </a:fld>
            <a:endParaRPr lang="en-US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9A4E17-9F1E-A64B-B435-C6F9004E9C83}" type="slidenum">
              <a:rPr lang="en-US"/>
              <a:pPr/>
              <a:t>9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6_s2hao3_13x30mi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" y="511361"/>
            <a:ext cx="9140339" cy="5954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156" y="2146497"/>
            <a:ext cx="469555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231768"/>
            <a:ext cx="9146881" cy="4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200" b="1" dirty="0">
                <a:latin typeface="Helvetica"/>
                <a:cs typeface="Helvetica"/>
              </a:rPr>
              <a:t>Stable and Unstable </a:t>
            </a:r>
            <a:r>
              <a:rPr lang="en-US" sz="2200" b="1" dirty="0" err="1">
                <a:latin typeface="Helvetica"/>
                <a:cs typeface="Helvetica"/>
              </a:rPr>
              <a:t>Equilibria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489104" y="1036474"/>
            <a:ext cx="4148507" cy="4767778"/>
          </a:xfrm>
          <a:prstGeom prst="roundRect">
            <a:avLst>
              <a:gd name="adj" fmla="val 32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69" y="1243769"/>
            <a:ext cx="3857535" cy="438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425" y="2694831"/>
            <a:ext cx="2074253" cy="136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Stable Equilibrium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Returns to equilibrium position when disturbed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10465" y="2785524"/>
            <a:ext cx="2074253" cy="13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Unstable Equilibrium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Does not return to equilibrium position when disturbed</a:t>
            </a:r>
          </a:p>
        </p:txBody>
      </p:sp>
    </p:spTree>
    <p:extLst>
      <p:ext uri="{BB962C8B-B14F-4D97-AF65-F5344CB8AC3E}">
        <p14:creationId xmlns:p14="http://schemas.microsoft.com/office/powerpoint/2010/main" val="41841741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231768"/>
            <a:ext cx="9146881" cy="4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200" b="1" dirty="0">
                <a:latin typeface="Helvetica"/>
                <a:cs typeface="Helvetica"/>
              </a:rPr>
              <a:t>Thermal stability 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430185" y="3855106"/>
            <a:ext cx="2489104" cy="663631"/>
          </a:xfrm>
          <a:prstGeom prst="roundRect">
            <a:avLst>
              <a:gd name="adj" fmla="val 213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6430185" y="4353189"/>
            <a:ext cx="2489104" cy="580138"/>
          </a:xfrm>
          <a:prstGeom prst="ellipse">
            <a:avLst/>
          </a:prstGeom>
          <a:solidFill>
            <a:srgbClr val="FF8080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430185" y="4518737"/>
            <a:ext cx="2489104" cy="663631"/>
          </a:xfrm>
          <a:prstGeom prst="roundRect">
            <a:avLst>
              <a:gd name="adj" fmla="val 21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526231" y="3855106"/>
            <a:ext cx="2489104" cy="663631"/>
          </a:xfrm>
          <a:prstGeom prst="roundRect">
            <a:avLst>
              <a:gd name="adj" fmla="val 213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024627" y="4187642"/>
            <a:ext cx="1659403" cy="745685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526231" y="4518737"/>
            <a:ext cx="2489104" cy="663631"/>
          </a:xfrm>
          <a:prstGeom prst="roundRect">
            <a:avLst>
              <a:gd name="adj" fmla="val 21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22276" y="3855106"/>
            <a:ext cx="2489104" cy="663631"/>
          </a:xfrm>
          <a:prstGeom prst="roundRect">
            <a:avLst>
              <a:gd name="adj" fmla="val 213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286326" y="3980347"/>
            <a:ext cx="995353" cy="994726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22276" y="4518737"/>
            <a:ext cx="2489104" cy="663631"/>
          </a:xfrm>
          <a:prstGeom prst="roundRect">
            <a:avLst>
              <a:gd name="adj" fmla="val 21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430185" y="1492810"/>
            <a:ext cx="2489104" cy="663631"/>
          </a:xfrm>
          <a:prstGeom prst="roundRect">
            <a:avLst>
              <a:gd name="adj" fmla="val 21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6430185" y="829179"/>
            <a:ext cx="2489104" cy="663631"/>
          </a:xfrm>
          <a:prstGeom prst="roundRect">
            <a:avLst>
              <a:gd name="adj" fmla="val 213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7425540" y="1160275"/>
            <a:ext cx="498397" cy="49808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7063985" y="1335899"/>
            <a:ext cx="362994" cy="1440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657452" y="829179"/>
            <a:ext cx="1441" cy="331096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7755403" y="1327262"/>
            <a:ext cx="501278" cy="1440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259887" y="994727"/>
            <a:ext cx="234794" cy="234646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7837509" y="1000486"/>
            <a:ext cx="234793" cy="237525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3526231" y="1492810"/>
            <a:ext cx="2489104" cy="663631"/>
          </a:xfrm>
          <a:prstGeom prst="roundRect">
            <a:avLst>
              <a:gd name="adj" fmla="val 21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3526231" y="829179"/>
            <a:ext cx="2489104" cy="663631"/>
          </a:xfrm>
          <a:prstGeom prst="roundRect">
            <a:avLst>
              <a:gd name="adj" fmla="val 213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4521585" y="1161715"/>
            <a:ext cx="498397" cy="49808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622276" y="1492810"/>
            <a:ext cx="2489104" cy="663631"/>
          </a:xfrm>
          <a:prstGeom prst="roundRect">
            <a:avLst>
              <a:gd name="adj" fmla="val 21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622276" y="829179"/>
            <a:ext cx="2489104" cy="663631"/>
          </a:xfrm>
          <a:prstGeom prst="roundRect">
            <a:avLst>
              <a:gd name="adj" fmla="val 213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22276" y="2280242"/>
            <a:ext cx="2489104" cy="5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Equilibrium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526231" y="2274484"/>
            <a:ext cx="2489104" cy="5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a perturbation 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430185" y="2274484"/>
            <a:ext cx="2489104" cy="82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Hotter than the surroundings, it expands and rises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22276" y="5389663"/>
            <a:ext cx="2489104" cy="5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Expansion cools the blob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526231" y="5415575"/>
            <a:ext cx="2489104" cy="5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It cools further and sinks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430185" y="5389663"/>
            <a:ext cx="2489104" cy="5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Equilibrium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207425" y="627643"/>
            <a:ext cx="1441" cy="175480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07425" y="2162199"/>
            <a:ext cx="1037127" cy="32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sz="1300" i="1" dirty="0">
                <a:latin typeface="Helvetica"/>
                <a:cs typeface="Helvetica"/>
              </a:rPr>
              <a:t>to core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07425" y="522556"/>
            <a:ext cx="1037127" cy="32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sz="1300" i="1" dirty="0">
                <a:latin typeface="Helvetica"/>
                <a:cs typeface="Helvetica"/>
              </a:rPr>
              <a:t>to surface</a:t>
            </a:r>
          </a:p>
        </p:txBody>
      </p:sp>
    </p:spTree>
    <p:extLst>
      <p:ext uri="{BB962C8B-B14F-4D97-AF65-F5344CB8AC3E}">
        <p14:creationId xmlns:p14="http://schemas.microsoft.com/office/powerpoint/2010/main" val="18150057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-34570" y="253360"/>
            <a:ext cx="9146881" cy="4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200" b="1" dirty="0">
                <a:latin typeface="Helvetica"/>
                <a:cs typeface="Helvetica"/>
              </a:rPr>
              <a:t>Thermal instability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172854" y="2748095"/>
            <a:ext cx="3906510" cy="9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Hotter than the surroundings</a:t>
            </a:r>
          </a:p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The blob expands and rises</a:t>
            </a:r>
          </a:p>
          <a:p>
            <a:pPr algn="ctr">
              <a:lnSpc>
                <a:spcPct val="116000"/>
              </a:lnSpc>
            </a:pPr>
            <a:endParaRPr lang="en-US" sz="1300" dirty="0">
              <a:latin typeface="Comic Sans MS" charset="0"/>
            </a:endParaRPr>
          </a:p>
          <a:p>
            <a:pPr algn="ctr">
              <a:lnSpc>
                <a:spcPct val="116000"/>
              </a:lnSpc>
            </a:pPr>
            <a:endParaRPr lang="en-US" sz="1300" dirty="0">
              <a:latin typeface="Comic Sans MS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22276" y="1865652"/>
            <a:ext cx="2489104" cy="829179"/>
          </a:xfrm>
          <a:prstGeom prst="roundRect">
            <a:avLst>
              <a:gd name="adj" fmla="val 17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22276" y="1036473"/>
            <a:ext cx="2489104" cy="829179"/>
          </a:xfrm>
          <a:prstGeom prst="roundRect">
            <a:avLst>
              <a:gd name="adj" fmla="val 171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617630" y="1534557"/>
            <a:ext cx="498397" cy="49808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1256076" y="1708743"/>
            <a:ext cx="362994" cy="1439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2114586" y="1700105"/>
            <a:ext cx="334185" cy="143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849542" y="1202022"/>
            <a:ext cx="1441" cy="331096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1947493" y="1700105"/>
            <a:ext cx="501278" cy="1439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451978" y="1367569"/>
            <a:ext cx="234794" cy="234647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2029600" y="1373327"/>
            <a:ext cx="234793" cy="237526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318805" y="1865652"/>
            <a:ext cx="2489104" cy="829179"/>
          </a:xfrm>
          <a:prstGeom prst="roundRect">
            <a:avLst>
              <a:gd name="adj" fmla="val 17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318805" y="1036473"/>
            <a:ext cx="2489104" cy="829179"/>
          </a:xfrm>
          <a:prstGeom prst="roundRect">
            <a:avLst>
              <a:gd name="adj" fmla="val 171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4232053" y="1119967"/>
            <a:ext cx="664050" cy="663631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9104" y="3827756"/>
            <a:ext cx="3713490" cy="23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318806" y="2784084"/>
            <a:ext cx="2388272" cy="53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It rises faster than it cools</a:t>
            </a:r>
          </a:p>
          <a:p>
            <a:pPr algn="ctr">
              <a:lnSpc>
                <a:spcPct val="116000"/>
              </a:lnSpc>
            </a:pPr>
            <a:endParaRPr lang="en-US" sz="1300" dirty="0">
              <a:latin typeface="Comic Sans MS" charset="0"/>
            </a:endParaRP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281679" y="3607504"/>
            <a:ext cx="4355932" cy="952980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000466" y="3938600"/>
            <a:ext cx="2807444" cy="152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It travels a great distance </a:t>
            </a:r>
          </a:p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before cooling and sinking</a:t>
            </a:r>
          </a:p>
          <a:p>
            <a:pPr algn="ctr">
              <a:lnSpc>
                <a:spcPct val="116000"/>
              </a:lnSpc>
            </a:pPr>
            <a:endParaRPr lang="en-US" sz="1300" dirty="0">
              <a:latin typeface="Comic Sans MS" charset="0"/>
            </a:endParaRP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637611" y="4560484"/>
            <a:ext cx="1617630" cy="94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CONVECTION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22276" y="1865652"/>
            <a:ext cx="2489104" cy="829179"/>
          </a:xfrm>
          <a:prstGeom prst="roundRect">
            <a:avLst>
              <a:gd name="adj" fmla="val 17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22276" y="1036473"/>
            <a:ext cx="2489104" cy="829179"/>
          </a:xfrm>
          <a:prstGeom prst="roundRect">
            <a:avLst>
              <a:gd name="adj" fmla="val 171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1617630" y="1534557"/>
            <a:ext cx="498397" cy="49808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257517" y="1708743"/>
            <a:ext cx="362994" cy="1439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114586" y="1700105"/>
            <a:ext cx="334185" cy="143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1850984" y="1202022"/>
            <a:ext cx="1440" cy="331096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1947493" y="1700105"/>
            <a:ext cx="501278" cy="1439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1451978" y="1367569"/>
            <a:ext cx="234794" cy="234647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2029600" y="1373327"/>
            <a:ext cx="234793" cy="237526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3318805" y="1865652"/>
            <a:ext cx="2489104" cy="829179"/>
          </a:xfrm>
          <a:prstGeom prst="roundRect">
            <a:avLst>
              <a:gd name="adj" fmla="val 17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3318805" y="1036473"/>
            <a:ext cx="2489104" cy="829179"/>
          </a:xfrm>
          <a:prstGeom prst="roundRect">
            <a:avLst>
              <a:gd name="adj" fmla="val 171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4232053" y="1119967"/>
            <a:ext cx="664050" cy="663631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6015335" y="1865652"/>
            <a:ext cx="2489104" cy="829179"/>
          </a:xfrm>
          <a:prstGeom prst="roundRect">
            <a:avLst>
              <a:gd name="adj" fmla="val 17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6015335" y="1036473"/>
            <a:ext cx="2489104" cy="829179"/>
          </a:xfrm>
          <a:prstGeom prst="roundRect">
            <a:avLst>
              <a:gd name="adj" fmla="val 171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6928582" y="1119967"/>
            <a:ext cx="664050" cy="663631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6015335" y="1865652"/>
            <a:ext cx="2489104" cy="829179"/>
          </a:xfrm>
          <a:prstGeom prst="roundRect">
            <a:avLst>
              <a:gd name="adj" fmla="val 17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015335" y="1036473"/>
            <a:ext cx="2489104" cy="829179"/>
          </a:xfrm>
          <a:prstGeom prst="roundRect">
            <a:avLst>
              <a:gd name="adj" fmla="val 171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6430185" y="456337"/>
            <a:ext cx="1451977" cy="994726"/>
          </a:xfrm>
          <a:prstGeom prst="ellipse">
            <a:avLst/>
          </a:prstGeom>
          <a:solidFill>
            <a:srgbClr val="FF950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6637611" y="2802798"/>
            <a:ext cx="1273361" cy="30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300" dirty="0">
                <a:latin typeface="Helvetica"/>
                <a:cs typeface="Helvetica"/>
              </a:rPr>
              <a:t>It keeps rising</a:t>
            </a: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2074253" y="5473157"/>
            <a:ext cx="4355932" cy="952980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6015335" y="83494"/>
            <a:ext cx="2489104" cy="952980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0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Solar Structure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0" y="1658358"/>
            <a:ext cx="4148507" cy="36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185633" y="3524010"/>
            <a:ext cx="3111380" cy="2694831"/>
          </a:xfrm>
          <a:prstGeom prst="roundRect">
            <a:avLst>
              <a:gd name="adj" fmla="val 51"/>
            </a:avLst>
          </a:prstGeom>
          <a:solidFill>
            <a:srgbClr val="FFFFFF"/>
          </a:solidFill>
          <a:ln w="36720" cap="flat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05354" y="759881"/>
            <a:ext cx="3906510" cy="47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In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stable equilibrium</a:t>
            </a:r>
            <a:r>
              <a:rPr lang="en-US" dirty="0">
                <a:latin typeface="Helvetica"/>
                <a:cs typeface="Helvetica"/>
              </a:rPr>
              <a:t>, </a:t>
            </a: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heat is transported by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radiation</a:t>
            </a:r>
            <a:r>
              <a:rPr lang="en-US" dirty="0">
                <a:latin typeface="Helvetica"/>
                <a:cs typeface="Helvetica"/>
              </a:rPr>
              <a:t> (without transport of mass).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In </a:t>
            </a:r>
            <a:r>
              <a:rPr lang="en-US" b="1" dirty="0">
                <a:solidFill>
                  <a:srgbClr val="FF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unstable equilibrium</a:t>
            </a:r>
            <a:r>
              <a:rPr lang="en-US" dirty="0">
                <a:latin typeface="Helvetica"/>
                <a:cs typeface="Helvetica"/>
              </a:rPr>
              <a:t>, </a:t>
            </a: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heat is transported by </a:t>
            </a:r>
            <a:r>
              <a:rPr lang="en-US" b="1" dirty="0">
                <a:solidFill>
                  <a:srgbClr val="FF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convection</a:t>
            </a:r>
            <a:r>
              <a:rPr lang="en-US" dirty="0">
                <a:latin typeface="Helvetica"/>
                <a:cs typeface="Helvetica"/>
              </a:rPr>
              <a:t> (with transport of mass)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The </a:t>
            </a:r>
            <a:r>
              <a:rPr lang="en-US" dirty="0">
                <a:latin typeface="Helvetica"/>
                <a:cs typeface="Helvetica"/>
              </a:rPr>
              <a:t>Sun </a:t>
            </a:r>
            <a:r>
              <a:rPr lang="en-US" dirty="0" smtClean="0">
                <a:latin typeface="Helvetica"/>
                <a:cs typeface="Helvetica"/>
              </a:rPr>
              <a:t>has </a:t>
            </a:r>
            <a:r>
              <a:rPr lang="en-US" dirty="0">
                <a:latin typeface="Helvetica"/>
                <a:cs typeface="Helvetica"/>
              </a:rPr>
              <a:t>a </a:t>
            </a:r>
          </a:p>
          <a:p>
            <a:pPr algn="ctr">
              <a:lnSpc>
                <a:spcPct val="116000"/>
              </a:lnSpc>
            </a:pP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radiative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 zone </a:t>
            </a:r>
          </a:p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in the interior 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And a </a:t>
            </a:r>
          </a:p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FF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convective zone</a:t>
            </a:r>
          </a:p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FF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near the surface</a:t>
            </a:r>
          </a:p>
        </p:txBody>
      </p:sp>
    </p:spTree>
    <p:extLst>
      <p:ext uri="{BB962C8B-B14F-4D97-AF65-F5344CB8AC3E}">
        <p14:creationId xmlns:p14="http://schemas.microsoft.com/office/powerpoint/2010/main" val="6555643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3" y="1658358"/>
            <a:ext cx="3318805" cy="251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1" y="2081585"/>
            <a:ext cx="3318805" cy="185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Granulation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571" y="4523056"/>
            <a:ext cx="3906510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Convective cells 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355932" y="4523056"/>
            <a:ext cx="3906510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Close-up of the surface of the Sun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288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rfi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147" y="862777"/>
            <a:ext cx="5093720" cy="509372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80921" y="1486410"/>
            <a:ext cx="3036442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Simulation by Remo Collet.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Surface intensity</a:t>
            </a: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94837" y="827098"/>
            <a:ext cx="3036442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Simulation by Remo Collet.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Vertical slice. </a:t>
            </a:r>
            <a:endParaRPr lang="en-US" dirty="0">
              <a:latin typeface="Comic Sans MS" charset="0"/>
            </a:endParaRPr>
          </a:p>
        </p:txBody>
      </p:sp>
      <p:pic>
        <p:nvPicPr>
          <p:cNvPr id="4" name="ttslices_at46g15m3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4886" y="2171633"/>
            <a:ext cx="6096000" cy="292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6020" y="2292772"/>
            <a:ext cx="1429222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Atmosphere</a:t>
            </a:r>
            <a:endParaRPr lang="en-US" dirty="0">
              <a:latin typeface="Comic Sans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0541" y="3029142"/>
            <a:ext cx="980181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Surface</a:t>
            </a:r>
            <a:endParaRPr lang="en-US" dirty="0">
              <a:latin typeface="Comic Sans M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9089" y="4174291"/>
            <a:ext cx="90308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Interior</a:t>
            </a: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0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Stellar Structure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52" y="1243768"/>
            <a:ext cx="6637611" cy="329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281679" y="4229388"/>
            <a:ext cx="1244552" cy="414589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770783" y="3814799"/>
            <a:ext cx="1244552" cy="414589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430185" y="3524010"/>
            <a:ext cx="1244552" cy="414589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59403" y="4353189"/>
            <a:ext cx="2074253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i="1"/>
              <a:t>M &gt; 1.5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55932" y="4353189"/>
            <a:ext cx="2074253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i="1"/>
              <a:t>0.5 &lt; M</a:t>
            </a:r>
            <a:r>
              <a:rPr lang="en-US"/>
              <a:t> </a:t>
            </a:r>
            <a:r>
              <a:rPr lang="en-US" i="1"/>
              <a:t>&lt; 1.5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22760" y="4353189"/>
            <a:ext cx="2074253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i="1"/>
              <a:t>M</a:t>
            </a:r>
            <a:r>
              <a:rPr lang="en-US"/>
              <a:t> &lt;</a:t>
            </a:r>
            <a:r>
              <a:rPr lang="en-US" i="1"/>
              <a:t> 0.5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29701" y="4767779"/>
            <a:ext cx="3526231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Convective Core</a:t>
            </a:r>
          </a:p>
          <a:p>
            <a:pPr algn="ctr">
              <a:lnSpc>
                <a:spcPct val="116000"/>
              </a:lnSpc>
            </a:pPr>
            <a:r>
              <a:rPr lang="en-US" dirty="0" err="1">
                <a:latin typeface="Helvetica"/>
                <a:cs typeface="Helvetica"/>
              </a:rPr>
              <a:t>Radiative</a:t>
            </a:r>
            <a:r>
              <a:rPr lang="en-US" dirty="0">
                <a:latin typeface="Helvetica"/>
                <a:cs typeface="Helvetica"/>
              </a:rPr>
              <a:t> Envelope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68004" y="4726033"/>
            <a:ext cx="3526231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 err="1">
                <a:latin typeface="Helvetica"/>
                <a:cs typeface="Helvetica"/>
              </a:rPr>
              <a:t>Radiative</a:t>
            </a:r>
            <a:r>
              <a:rPr lang="en-US" dirty="0">
                <a:latin typeface="Helvetica"/>
                <a:cs typeface="Helvetica"/>
              </a:rPr>
              <a:t> Core</a:t>
            </a: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Convective Envelope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00484" y="4767779"/>
            <a:ext cx="3526231" cy="37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Fully Convective</a:t>
            </a:r>
          </a:p>
        </p:txBody>
      </p:sp>
    </p:spTree>
    <p:extLst>
      <p:ext uri="{BB962C8B-B14F-4D97-AF65-F5344CB8AC3E}">
        <p14:creationId xmlns:p14="http://schemas.microsoft.com/office/powerpoint/2010/main" val="2778150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221</Words>
  <Application>Microsoft Macintosh PowerPoint</Application>
  <PresentationFormat>On-screen Show (4:3)</PresentationFormat>
  <Paragraphs>74</Paragraphs>
  <Slides>9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</cp:lastModifiedBy>
  <cp:revision>75</cp:revision>
  <dcterms:created xsi:type="dcterms:W3CDTF">2015-08-22T17:15:14Z</dcterms:created>
  <dcterms:modified xsi:type="dcterms:W3CDTF">2016-01-21T14:46:41Z</dcterms:modified>
</cp:coreProperties>
</file>