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Microsoft_Equation1.bin" ContentType="application/vnd.openxmlformats-officedocument.oleObject"/>
  <Override PartName="/ppt/embeddings/Microsoft_Equation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387" r:id="rId3"/>
    <p:sldId id="388" r:id="rId4"/>
    <p:sldId id="384" r:id="rId5"/>
    <p:sldId id="385" r:id="rId6"/>
    <p:sldId id="389" r:id="rId7"/>
    <p:sldId id="386"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39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73D272-0730-AE44-87C2-335CA2EEA2CD}" type="datetimeFigureOut">
              <a:rPr lang="en-US" smtClean="0"/>
              <a:t>1/21/16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878AB6-43BD-9F4D-A64A-677992F826AB}" type="slidenum">
              <a:rPr lang="en-US" smtClean="0"/>
              <a:t>‹#›</a:t>
            </a:fld>
            <a:endParaRPr lang="en-US"/>
          </a:p>
        </p:txBody>
      </p:sp>
    </p:spTree>
    <p:extLst>
      <p:ext uri="{BB962C8B-B14F-4D97-AF65-F5344CB8AC3E}">
        <p14:creationId xmlns:p14="http://schemas.microsoft.com/office/powerpoint/2010/main" val="1696191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878AB6-43BD-9F4D-A64A-677992F826AB}" type="slidenum">
              <a:rPr lang="en-US" smtClean="0"/>
              <a:t>1</a:t>
            </a:fld>
            <a:endParaRPr lang="en-US"/>
          </a:p>
        </p:txBody>
      </p:sp>
    </p:spTree>
    <p:extLst>
      <p:ext uri="{BB962C8B-B14F-4D97-AF65-F5344CB8AC3E}">
        <p14:creationId xmlns:p14="http://schemas.microsoft.com/office/powerpoint/2010/main" val="903392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878AB6-43BD-9F4D-A64A-677992F826AB}" type="slidenum">
              <a:rPr lang="en-US" smtClean="0"/>
              <a:t>2</a:t>
            </a:fld>
            <a:endParaRPr lang="en-US"/>
          </a:p>
        </p:txBody>
      </p:sp>
    </p:spTree>
    <p:extLst>
      <p:ext uri="{BB962C8B-B14F-4D97-AF65-F5344CB8AC3E}">
        <p14:creationId xmlns:p14="http://schemas.microsoft.com/office/powerpoint/2010/main" val="2740866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878AB6-43BD-9F4D-A64A-677992F826AB}" type="slidenum">
              <a:rPr lang="en-US" smtClean="0"/>
              <a:t>3</a:t>
            </a:fld>
            <a:endParaRPr lang="en-US"/>
          </a:p>
        </p:txBody>
      </p:sp>
    </p:spTree>
    <p:extLst>
      <p:ext uri="{BB962C8B-B14F-4D97-AF65-F5344CB8AC3E}">
        <p14:creationId xmlns:p14="http://schemas.microsoft.com/office/powerpoint/2010/main" val="1489119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A9C937-7E80-CD44-AE82-4FAEB25FD917}"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6BD70-40E0-C343-804D-AFA6B048AA5A}" type="slidenum">
              <a:rPr lang="en-US" smtClean="0"/>
              <a:t>‹#›</a:t>
            </a:fld>
            <a:endParaRPr lang="en-US"/>
          </a:p>
        </p:txBody>
      </p:sp>
    </p:spTree>
    <p:extLst>
      <p:ext uri="{BB962C8B-B14F-4D97-AF65-F5344CB8AC3E}">
        <p14:creationId xmlns:p14="http://schemas.microsoft.com/office/powerpoint/2010/main" val="140275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A9C937-7E80-CD44-AE82-4FAEB25FD917}"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6BD70-40E0-C343-804D-AFA6B048AA5A}" type="slidenum">
              <a:rPr lang="en-US" smtClean="0"/>
              <a:t>‹#›</a:t>
            </a:fld>
            <a:endParaRPr lang="en-US"/>
          </a:p>
        </p:txBody>
      </p:sp>
    </p:spTree>
    <p:extLst>
      <p:ext uri="{BB962C8B-B14F-4D97-AF65-F5344CB8AC3E}">
        <p14:creationId xmlns:p14="http://schemas.microsoft.com/office/powerpoint/2010/main" val="2619434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A9C937-7E80-CD44-AE82-4FAEB25FD917}"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6BD70-40E0-C343-804D-AFA6B048AA5A}" type="slidenum">
              <a:rPr lang="en-US" smtClean="0"/>
              <a:t>‹#›</a:t>
            </a:fld>
            <a:endParaRPr lang="en-US"/>
          </a:p>
        </p:txBody>
      </p:sp>
    </p:spTree>
    <p:extLst>
      <p:ext uri="{BB962C8B-B14F-4D97-AF65-F5344CB8AC3E}">
        <p14:creationId xmlns:p14="http://schemas.microsoft.com/office/powerpoint/2010/main" val="232384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A9C937-7E80-CD44-AE82-4FAEB25FD917}"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6BD70-40E0-C343-804D-AFA6B048AA5A}" type="slidenum">
              <a:rPr lang="en-US" smtClean="0"/>
              <a:t>‹#›</a:t>
            </a:fld>
            <a:endParaRPr lang="en-US"/>
          </a:p>
        </p:txBody>
      </p:sp>
    </p:spTree>
    <p:extLst>
      <p:ext uri="{BB962C8B-B14F-4D97-AF65-F5344CB8AC3E}">
        <p14:creationId xmlns:p14="http://schemas.microsoft.com/office/powerpoint/2010/main" val="66382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A9C937-7E80-CD44-AE82-4FAEB25FD917}"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6BD70-40E0-C343-804D-AFA6B048AA5A}" type="slidenum">
              <a:rPr lang="en-US" smtClean="0"/>
              <a:t>‹#›</a:t>
            </a:fld>
            <a:endParaRPr lang="en-US"/>
          </a:p>
        </p:txBody>
      </p:sp>
    </p:spTree>
    <p:extLst>
      <p:ext uri="{BB962C8B-B14F-4D97-AF65-F5344CB8AC3E}">
        <p14:creationId xmlns:p14="http://schemas.microsoft.com/office/powerpoint/2010/main" val="2273532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A9C937-7E80-CD44-AE82-4FAEB25FD917}"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6BD70-40E0-C343-804D-AFA6B048AA5A}" type="slidenum">
              <a:rPr lang="en-US" smtClean="0"/>
              <a:t>‹#›</a:t>
            </a:fld>
            <a:endParaRPr lang="en-US"/>
          </a:p>
        </p:txBody>
      </p:sp>
    </p:spTree>
    <p:extLst>
      <p:ext uri="{BB962C8B-B14F-4D97-AF65-F5344CB8AC3E}">
        <p14:creationId xmlns:p14="http://schemas.microsoft.com/office/powerpoint/2010/main" val="79730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A9C937-7E80-CD44-AE82-4FAEB25FD917}" type="datetimeFigureOut">
              <a:rPr lang="en-US" smtClean="0"/>
              <a:t>1/21/16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16BD70-40E0-C343-804D-AFA6B048AA5A}" type="slidenum">
              <a:rPr lang="en-US" smtClean="0"/>
              <a:t>‹#›</a:t>
            </a:fld>
            <a:endParaRPr lang="en-US"/>
          </a:p>
        </p:txBody>
      </p:sp>
    </p:spTree>
    <p:extLst>
      <p:ext uri="{BB962C8B-B14F-4D97-AF65-F5344CB8AC3E}">
        <p14:creationId xmlns:p14="http://schemas.microsoft.com/office/powerpoint/2010/main" val="222987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A9C937-7E80-CD44-AE82-4FAEB25FD917}" type="datetimeFigureOut">
              <a:rPr lang="en-US" smtClean="0"/>
              <a:t>1/21/16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6BD70-40E0-C343-804D-AFA6B048AA5A}" type="slidenum">
              <a:rPr lang="en-US" smtClean="0"/>
              <a:t>‹#›</a:t>
            </a:fld>
            <a:endParaRPr lang="en-US"/>
          </a:p>
        </p:txBody>
      </p:sp>
    </p:spTree>
    <p:extLst>
      <p:ext uri="{BB962C8B-B14F-4D97-AF65-F5344CB8AC3E}">
        <p14:creationId xmlns:p14="http://schemas.microsoft.com/office/powerpoint/2010/main" val="21827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9C937-7E80-CD44-AE82-4FAEB25FD917}" type="datetimeFigureOut">
              <a:rPr lang="en-US" smtClean="0"/>
              <a:t>1/21/16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16BD70-40E0-C343-804D-AFA6B048AA5A}" type="slidenum">
              <a:rPr lang="en-US" smtClean="0"/>
              <a:t>‹#›</a:t>
            </a:fld>
            <a:endParaRPr lang="en-US"/>
          </a:p>
        </p:txBody>
      </p:sp>
    </p:spTree>
    <p:extLst>
      <p:ext uri="{BB962C8B-B14F-4D97-AF65-F5344CB8AC3E}">
        <p14:creationId xmlns:p14="http://schemas.microsoft.com/office/powerpoint/2010/main" val="340747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A9C937-7E80-CD44-AE82-4FAEB25FD917}"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6BD70-40E0-C343-804D-AFA6B048AA5A}" type="slidenum">
              <a:rPr lang="en-US" smtClean="0"/>
              <a:t>‹#›</a:t>
            </a:fld>
            <a:endParaRPr lang="en-US"/>
          </a:p>
        </p:txBody>
      </p:sp>
    </p:spTree>
    <p:extLst>
      <p:ext uri="{BB962C8B-B14F-4D97-AF65-F5344CB8AC3E}">
        <p14:creationId xmlns:p14="http://schemas.microsoft.com/office/powerpoint/2010/main" val="3902302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A9C937-7E80-CD44-AE82-4FAEB25FD917}"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6BD70-40E0-C343-804D-AFA6B048AA5A}" type="slidenum">
              <a:rPr lang="en-US" smtClean="0"/>
              <a:t>‹#›</a:t>
            </a:fld>
            <a:endParaRPr lang="en-US"/>
          </a:p>
        </p:txBody>
      </p:sp>
    </p:spTree>
    <p:extLst>
      <p:ext uri="{BB962C8B-B14F-4D97-AF65-F5344CB8AC3E}">
        <p14:creationId xmlns:p14="http://schemas.microsoft.com/office/powerpoint/2010/main" val="34517201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9C937-7E80-CD44-AE82-4FAEB25FD917}" type="datetimeFigureOut">
              <a:rPr lang="en-US" smtClean="0"/>
              <a:t>1/21/16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6BD70-40E0-C343-804D-AFA6B048AA5A}" type="slidenum">
              <a:rPr lang="en-US" smtClean="0"/>
              <a:t>‹#›</a:t>
            </a:fld>
            <a:endParaRPr lang="en-US"/>
          </a:p>
        </p:txBody>
      </p:sp>
    </p:spTree>
    <p:extLst>
      <p:ext uri="{BB962C8B-B14F-4D97-AF65-F5344CB8AC3E}">
        <p14:creationId xmlns:p14="http://schemas.microsoft.com/office/powerpoint/2010/main" val="3676212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5.png"/><Relationship Id="rId5" Type="http://schemas.openxmlformats.org/officeDocument/2006/relationships/oleObject" Target="../embeddings/oleObject1.bin"/><Relationship Id="rId6"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oleObject" Target="../embeddings/Microsoft_Equation1.bin"/><Relationship Id="rId5" Type="http://schemas.openxmlformats.org/officeDocument/2006/relationships/image" Target="../media/image8.emf"/><Relationship Id="rId6" Type="http://schemas.openxmlformats.org/officeDocument/2006/relationships/oleObject" Target="../embeddings/Microsoft_Equation2.bin"/><Relationship Id="rId7"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16_s2hao3_13x30min.jpg"/>
          <p:cNvPicPr>
            <a:picLocks noChangeAspect="1"/>
          </p:cNvPicPr>
          <p:nvPr/>
        </p:nvPicPr>
        <p:blipFill>
          <a:blip r:embed="rId3">
            <a:extLst>
              <a:ext uri="{BEBA8EAE-BF5A-486C-A8C5-ECC9F3942E4B}">
                <a14:imgProps xmlns:a14="http://schemas.microsoft.com/office/drawing/2010/main">
                  <a14:imgLayer r:embed="rId4">
                    <a14:imgEffect>
                      <a14:artisticGlowDiffused trans="50000"/>
                    </a14:imgEffect>
                  </a14:imgLayer>
                </a14:imgProps>
              </a:ext>
              <a:ext uri="{28A0092B-C50C-407E-A947-70E740481C1C}">
                <a14:useLocalDpi xmlns:a14="http://schemas.microsoft.com/office/drawing/2010/main" val="0"/>
              </a:ext>
            </a:extLst>
          </a:blip>
          <a:stretch>
            <a:fillRect/>
          </a:stretch>
        </p:blipFill>
        <p:spPr>
          <a:xfrm>
            <a:off x="8311" y="511361"/>
            <a:ext cx="9140339" cy="5954872"/>
          </a:xfrm>
          <a:prstGeom prst="rect">
            <a:avLst/>
          </a:prstGeom>
        </p:spPr>
      </p:pic>
      <p:sp>
        <p:nvSpPr>
          <p:cNvPr id="4" name="TextBox 3"/>
          <p:cNvSpPr txBox="1"/>
          <p:nvPr/>
        </p:nvSpPr>
        <p:spPr>
          <a:xfrm>
            <a:off x="8311" y="720229"/>
            <a:ext cx="9140339" cy="707886"/>
          </a:xfrm>
          <a:prstGeom prst="rect">
            <a:avLst/>
          </a:prstGeom>
          <a:noFill/>
        </p:spPr>
        <p:txBody>
          <a:bodyPr wrap="square" rtlCol="0">
            <a:spAutoFit/>
          </a:bodyPr>
          <a:lstStyle/>
          <a:p>
            <a:pPr algn="ctr"/>
            <a:r>
              <a:rPr lang="en-US" sz="4000" b="1" i="1" dirty="0" smtClean="0">
                <a:solidFill>
                  <a:srgbClr val="FF6600"/>
                </a:solidFill>
                <a:effectLst>
                  <a:outerShdw blurRad="50800" dist="38100" dir="2700000" algn="tl" rotWithShape="0">
                    <a:prstClr val="black">
                      <a:alpha val="40000"/>
                    </a:prstClr>
                  </a:outerShdw>
                </a:effectLst>
                <a:latin typeface="Helvetica"/>
                <a:cs typeface="Helvetica"/>
              </a:rPr>
              <a:t>Selected Topics in Astrophysics</a:t>
            </a:r>
            <a:endParaRPr lang="en-US" sz="4000" b="1" i="1" dirty="0">
              <a:solidFill>
                <a:srgbClr val="FF6600"/>
              </a:solidFill>
              <a:effectLst>
                <a:outerShdw blurRad="50800" dist="38100" dir="2700000" algn="tl" rotWithShape="0">
                  <a:prstClr val="black">
                    <a:alpha val="40000"/>
                  </a:prstClr>
                </a:outerShdw>
              </a:effectLst>
              <a:latin typeface="Helvetica"/>
              <a:cs typeface="Helvetica"/>
            </a:endParaRPr>
          </a:p>
        </p:txBody>
      </p:sp>
      <p:sp>
        <p:nvSpPr>
          <p:cNvPr id="5" name="TextBox 4"/>
          <p:cNvSpPr txBox="1"/>
          <p:nvPr/>
        </p:nvSpPr>
        <p:spPr>
          <a:xfrm>
            <a:off x="2196156" y="2146497"/>
            <a:ext cx="4695554" cy="181588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a:cs typeface="Helvetica"/>
              </a:rPr>
              <a:t>Prof Wladimir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a:cs typeface="Helvetica"/>
              </a:rPr>
              <a:t>Lyra</a:t>
            </a:r>
            <a:endPar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a:cs typeface="Helvetica"/>
            </a:endParaRPr>
          </a:p>
          <a:p>
            <a:pPr algn="ct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elvetica"/>
              <a:cs typeface="Helvetica"/>
            </a:endParaRPr>
          </a:p>
          <a:p>
            <a:pPr algn="ctr"/>
            <a:r>
              <a:rPr lang="en-US" sz="22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Helvetica"/>
                <a:cs typeface="Helvetica"/>
              </a:rPr>
              <a:t>Live Oak, 1119-G</a:t>
            </a:r>
          </a:p>
          <a:p>
            <a:pPr algn="ctr"/>
            <a:r>
              <a:rPr lang="en-US" sz="22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Helvetica"/>
                <a:cs typeface="Helvetica"/>
              </a:rPr>
              <a:t>Office Hours: Mon 4pm-5pm</a:t>
            </a:r>
          </a:p>
          <a:p>
            <a:pPr algn="ctr"/>
            <a:r>
              <a:rPr lang="en-US" sz="22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Helvetica"/>
                <a:cs typeface="Helvetica"/>
              </a:rPr>
              <a:t>Class hours: Mon/Wed 5pm-6:15pm</a:t>
            </a:r>
          </a:p>
        </p:txBody>
      </p:sp>
      <p:pic>
        <p:nvPicPr>
          <p:cNvPr id="2" name="Picture 1" descr="200px-CSUNS.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9009" y="4260925"/>
            <a:ext cx="2540000" cy="2514600"/>
          </a:xfrm>
          <a:prstGeom prst="rect">
            <a:avLst/>
          </a:prstGeom>
        </p:spPr>
      </p:pic>
    </p:spTree>
    <p:extLst>
      <p:ext uri="{BB962C8B-B14F-4D97-AF65-F5344CB8AC3E}">
        <p14:creationId xmlns:p14="http://schemas.microsoft.com/office/powerpoint/2010/main" val="9420189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3211"/>
            <a:ext cx="8731322" cy="54570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 name="Rectangle 2"/>
          <p:cNvSpPr/>
          <p:nvPr/>
        </p:nvSpPr>
        <p:spPr>
          <a:xfrm>
            <a:off x="5320336" y="1854740"/>
            <a:ext cx="3823664" cy="38939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74894" y="227035"/>
            <a:ext cx="8544988" cy="369332"/>
          </a:xfrm>
          <a:prstGeom prst="rect">
            <a:avLst/>
          </a:prstGeom>
        </p:spPr>
        <p:txBody>
          <a:bodyPr wrap="square">
            <a:spAutoFit/>
          </a:bodyPr>
          <a:lstStyle/>
          <a:p>
            <a:pPr algn="ctr"/>
            <a:r>
              <a:rPr lang="en-US" b="1" dirty="0">
                <a:latin typeface="Helvetica"/>
                <a:cs typeface="Helvetica"/>
              </a:rPr>
              <a:t>Principles of </a:t>
            </a:r>
            <a:r>
              <a:rPr lang="en-US" b="1" dirty="0" err="1">
                <a:latin typeface="Helvetica"/>
                <a:cs typeface="Helvetica"/>
              </a:rPr>
              <a:t>Radiative</a:t>
            </a:r>
            <a:r>
              <a:rPr lang="en-US" b="1" dirty="0">
                <a:latin typeface="Helvetica"/>
                <a:cs typeface="Helvetica"/>
              </a:rPr>
              <a:t> Transfer</a:t>
            </a:r>
          </a:p>
        </p:txBody>
      </p:sp>
      <p:sp>
        <p:nvSpPr>
          <p:cNvPr id="5" name="Rectangle 4"/>
          <p:cNvSpPr/>
          <p:nvPr/>
        </p:nvSpPr>
        <p:spPr>
          <a:xfrm>
            <a:off x="5109883" y="2955164"/>
            <a:ext cx="4034118" cy="1569660"/>
          </a:xfrm>
          <a:prstGeom prst="rect">
            <a:avLst/>
          </a:prstGeom>
        </p:spPr>
        <p:txBody>
          <a:bodyPr wrap="square">
            <a:spAutoFit/>
          </a:bodyPr>
          <a:lstStyle/>
          <a:p>
            <a:pPr algn="ctr"/>
            <a:r>
              <a:rPr lang="en-US" sz="1600" dirty="0" smtClean="0">
                <a:latin typeface="Helvetica"/>
                <a:cs typeface="Helvetica"/>
              </a:rPr>
              <a:t>A statement of energy conservation:</a:t>
            </a:r>
          </a:p>
          <a:p>
            <a:endParaRPr lang="en-US" sz="1600" dirty="0">
              <a:latin typeface="Helvetica"/>
              <a:cs typeface="Helvetica"/>
            </a:endParaRPr>
          </a:p>
          <a:p>
            <a:r>
              <a:rPr lang="en-US" sz="1600" dirty="0" smtClean="0">
                <a:latin typeface="Helvetica"/>
                <a:cs typeface="Helvetica"/>
              </a:rPr>
              <a:t>Gaussian surfaces of different radii have </a:t>
            </a:r>
          </a:p>
          <a:p>
            <a:r>
              <a:rPr lang="en-US" sz="1600" dirty="0">
                <a:latin typeface="Helvetica"/>
                <a:cs typeface="Helvetica"/>
              </a:rPr>
              <a:t>t</a:t>
            </a:r>
            <a:r>
              <a:rPr lang="en-US" sz="1600" dirty="0" smtClean="0">
                <a:latin typeface="Helvetica"/>
                <a:cs typeface="Helvetica"/>
              </a:rPr>
              <a:t>he same energy flowing through them.</a:t>
            </a:r>
          </a:p>
          <a:p>
            <a:endParaRPr lang="en-US" sz="1600" dirty="0">
              <a:latin typeface="Helvetica"/>
              <a:cs typeface="Helvetica"/>
            </a:endParaRPr>
          </a:p>
          <a:p>
            <a:r>
              <a:rPr lang="en-US" sz="1600" dirty="0" smtClean="0">
                <a:latin typeface="Helvetica"/>
                <a:cs typeface="Helvetica"/>
              </a:rPr>
              <a:t> </a:t>
            </a:r>
            <a:endParaRPr lang="en-US" sz="1600" dirty="0">
              <a:latin typeface="Helvetica"/>
              <a:cs typeface="Helvetica"/>
            </a:endParaRPr>
          </a:p>
        </p:txBody>
      </p:sp>
    </p:spTree>
    <p:extLst>
      <p:ext uri="{BB962C8B-B14F-4D97-AF65-F5344CB8AC3E}">
        <p14:creationId xmlns:p14="http://schemas.microsoft.com/office/powerpoint/2010/main" val="6896392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555" y="1466653"/>
            <a:ext cx="4865688" cy="3240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 name="Text Box 18"/>
          <p:cNvSpPr txBox="1">
            <a:spLocks noChangeArrowheads="1"/>
          </p:cNvSpPr>
          <p:nvPr/>
        </p:nvSpPr>
        <p:spPr bwMode="auto">
          <a:xfrm>
            <a:off x="2279982" y="4877537"/>
            <a:ext cx="50292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Bitstream Vera Sans" charset="0"/>
              </a:defRPr>
            </a:lvl1pPr>
            <a:lvl2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Bitstream Vera Sans" charset="0"/>
              </a:defRPr>
            </a:lvl2pPr>
            <a:lvl3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Bitstream Vera Sans" charset="0"/>
              </a:defRPr>
            </a:lvl3pPr>
            <a:lvl4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Bitstream Vera Sans" charset="0"/>
              </a:defRPr>
            </a:lvl4pPr>
            <a:lvl5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Bitstream Vera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Bitstream Vera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Bitstream Vera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Bitstream Vera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Bitstream Vera Sans" charset="0"/>
              </a:defRPr>
            </a:lvl9pPr>
          </a:lstStyle>
          <a:p>
            <a:pPr algn="ctr">
              <a:lnSpc>
                <a:spcPct val="116000"/>
              </a:lnSpc>
            </a:pPr>
            <a:r>
              <a:rPr lang="en-US" sz="2000" dirty="0">
                <a:latin typeface="Helvetica"/>
                <a:cs typeface="Helvetica"/>
              </a:rPr>
              <a:t>As distance increases, the same energy spreads through a larger </a:t>
            </a:r>
            <a:r>
              <a:rPr lang="en-US" sz="2000" dirty="0" smtClean="0">
                <a:latin typeface="Helvetica"/>
                <a:cs typeface="Helvetica"/>
              </a:rPr>
              <a:t>area. </a:t>
            </a:r>
          </a:p>
          <a:p>
            <a:pPr algn="ctr">
              <a:lnSpc>
                <a:spcPct val="116000"/>
              </a:lnSpc>
            </a:pPr>
            <a:r>
              <a:rPr lang="en-US" sz="2000" dirty="0" smtClean="0">
                <a:latin typeface="Helvetica"/>
                <a:cs typeface="Helvetica"/>
              </a:rPr>
              <a:t>This gives rise to an inverse square law. </a:t>
            </a:r>
            <a:endParaRPr lang="en-US" sz="2000" dirty="0">
              <a:latin typeface="Helvetica"/>
              <a:cs typeface="Helvetica"/>
            </a:endParaRPr>
          </a:p>
        </p:txBody>
      </p:sp>
      <p:sp>
        <p:nvSpPr>
          <p:cNvPr id="4" name="Rectangle 2"/>
          <p:cNvSpPr>
            <a:spLocks noChangeArrowheads="1"/>
          </p:cNvSpPr>
          <p:nvPr/>
        </p:nvSpPr>
        <p:spPr bwMode="auto">
          <a:xfrm>
            <a:off x="5695725" y="2453946"/>
            <a:ext cx="2971800" cy="1143000"/>
          </a:xfrm>
          <a:prstGeom prst="rect">
            <a:avLst/>
          </a:prstGeom>
          <a:solidFill>
            <a:srgbClr val="FFFFFF"/>
          </a:solidFill>
          <a:ln w="36720" cap="flat">
            <a:solidFill>
              <a:srgbClr val="FF0000"/>
            </a:solidFill>
            <a:round/>
            <a:headEnd/>
            <a:tailEnd/>
          </a:ln>
          <a:effectLst>
            <a:outerShdw blurRad="63500" dist="152735" dir="2700000" algn="ctr" rotWithShape="0">
              <a:srgbClr val="808080"/>
            </a:outerShdw>
          </a:effectLst>
        </p:spPr>
        <p:txBody>
          <a:bodyPr wrap="none" anchor="ct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244860723"/>
              </p:ext>
            </p:extLst>
          </p:nvPr>
        </p:nvGraphicFramePr>
        <p:xfrm>
          <a:off x="6083300" y="2616200"/>
          <a:ext cx="2182813" cy="774700"/>
        </p:xfrm>
        <a:graphic>
          <a:graphicData uri="http://schemas.openxmlformats.org/presentationml/2006/ole">
            <mc:AlternateContent xmlns:mc="http://schemas.openxmlformats.org/markup-compatibility/2006">
              <mc:Choice xmlns:v="urn:schemas-microsoft-com:vml" Requires="v">
                <p:oleObj spid="_x0000_s1050" name="Equation" r:id="rId5" imgW="571500" imgH="203200" progId="Equation.3">
                  <p:embed/>
                </p:oleObj>
              </mc:Choice>
              <mc:Fallback>
                <p:oleObj name="Equation" r:id="rId5" imgW="571500" imgH="203200" progId="Equation.3">
                  <p:embed/>
                  <p:pic>
                    <p:nvPicPr>
                      <p:cNvPr id="0" name=""/>
                      <p:cNvPicPr/>
                      <p:nvPr/>
                    </p:nvPicPr>
                    <p:blipFill>
                      <a:blip r:embed="rId6"/>
                      <a:stretch>
                        <a:fillRect/>
                      </a:stretch>
                    </p:blipFill>
                    <p:spPr>
                      <a:xfrm>
                        <a:off x="6083300" y="2616200"/>
                        <a:ext cx="2182813" cy="774700"/>
                      </a:xfrm>
                      <a:prstGeom prst="rect">
                        <a:avLst/>
                      </a:prstGeom>
                    </p:spPr>
                  </p:pic>
                </p:oleObj>
              </mc:Fallback>
            </mc:AlternateContent>
          </a:graphicData>
        </a:graphic>
      </p:graphicFrame>
      <p:sp>
        <p:nvSpPr>
          <p:cNvPr id="6" name="Rectangle 5"/>
          <p:cNvSpPr/>
          <p:nvPr/>
        </p:nvSpPr>
        <p:spPr>
          <a:xfrm>
            <a:off x="374894" y="227035"/>
            <a:ext cx="8544988" cy="369332"/>
          </a:xfrm>
          <a:prstGeom prst="rect">
            <a:avLst/>
          </a:prstGeom>
        </p:spPr>
        <p:txBody>
          <a:bodyPr wrap="square">
            <a:spAutoFit/>
          </a:bodyPr>
          <a:lstStyle/>
          <a:p>
            <a:pPr algn="ctr"/>
            <a:r>
              <a:rPr lang="en-US" b="1" dirty="0">
                <a:latin typeface="Helvetica"/>
                <a:cs typeface="Helvetica"/>
              </a:rPr>
              <a:t>Principles of </a:t>
            </a:r>
            <a:r>
              <a:rPr lang="en-US" b="1" dirty="0" err="1">
                <a:latin typeface="Helvetica"/>
                <a:cs typeface="Helvetica"/>
              </a:rPr>
              <a:t>Radiative</a:t>
            </a:r>
            <a:r>
              <a:rPr lang="en-US" b="1" dirty="0">
                <a:latin typeface="Helvetica"/>
                <a:cs typeface="Helvetica"/>
              </a:rPr>
              <a:t> Transfer</a:t>
            </a:r>
          </a:p>
        </p:txBody>
      </p:sp>
    </p:spTree>
    <p:extLst>
      <p:ext uri="{BB962C8B-B14F-4D97-AF65-F5344CB8AC3E}">
        <p14:creationId xmlns:p14="http://schemas.microsoft.com/office/powerpoint/2010/main" val="11610875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744" y="1137012"/>
            <a:ext cx="5690983" cy="3328144"/>
          </a:xfrm>
          <a:prstGeom prst="rect">
            <a:avLst/>
          </a:prstGeom>
        </p:spPr>
      </p:pic>
      <p:sp>
        <p:nvSpPr>
          <p:cNvPr id="3" name="Rectangle 2"/>
          <p:cNvSpPr/>
          <p:nvPr/>
        </p:nvSpPr>
        <p:spPr>
          <a:xfrm>
            <a:off x="374894" y="227035"/>
            <a:ext cx="8544988" cy="369332"/>
          </a:xfrm>
          <a:prstGeom prst="rect">
            <a:avLst/>
          </a:prstGeom>
        </p:spPr>
        <p:txBody>
          <a:bodyPr wrap="square">
            <a:spAutoFit/>
          </a:bodyPr>
          <a:lstStyle/>
          <a:p>
            <a:pPr algn="ctr"/>
            <a:r>
              <a:rPr lang="en-US" b="1" dirty="0">
                <a:latin typeface="Helvetica"/>
                <a:cs typeface="Helvetica"/>
              </a:rPr>
              <a:t>Principles of </a:t>
            </a:r>
            <a:r>
              <a:rPr lang="en-US" b="1" dirty="0" err="1">
                <a:latin typeface="Helvetica"/>
                <a:cs typeface="Helvetica"/>
              </a:rPr>
              <a:t>Radiative</a:t>
            </a:r>
            <a:r>
              <a:rPr lang="en-US" b="1" dirty="0">
                <a:latin typeface="Helvetica"/>
                <a:cs typeface="Helvetica"/>
              </a:rPr>
              <a:t> Transfer</a:t>
            </a:r>
          </a:p>
        </p:txBody>
      </p:sp>
      <p:sp>
        <p:nvSpPr>
          <p:cNvPr id="4" name="Rectangle 3"/>
          <p:cNvSpPr/>
          <p:nvPr/>
        </p:nvSpPr>
        <p:spPr>
          <a:xfrm>
            <a:off x="527294" y="5109593"/>
            <a:ext cx="8544988" cy="369332"/>
          </a:xfrm>
          <a:prstGeom prst="rect">
            <a:avLst/>
          </a:prstGeom>
        </p:spPr>
        <p:txBody>
          <a:bodyPr wrap="square">
            <a:spAutoFit/>
          </a:bodyPr>
          <a:lstStyle/>
          <a:p>
            <a:pPr algn="ctr"/>
            <a:r>
              <a:rPr lang="en-US" dirty="0" smtClean="0">
                <a:latin typeface="Helvetica"/>
                <a:cs typeface="Helvetica"/>
              </a:rPr>
              <a:t>Solid angle: a 3D generalization of the plane angle. </a:t>
            </a:r>
            <a:endParaRPr lang="en-US" dirty="0">
              <a:latin typeface="Helvetica"/>
              <a:cs typeface="Helvetica"/>
            </a:endParaRPr>
          </a:p>
        </p:txBody>
      </p:sp>
    </p:spTree>
    <p:extLst>
      <p:ext uri="{BB962C8B-B14F-4D97-AF65-F5344CB8AC3E}">
        <p14:creationId xmlns:p14="http://schemas.microsoft.com/office/powerpoint/2010/main" val="26758323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8-26 at 2.38.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86" y="1826501"/>
            <a:ext cx="5185689" cy="5049735"/>
          </a:xfrm>
          <a:prstGeom prst="rect">
            <a:avLst/>
          </a:prstGeom>
        </p:spPr>
      </p:pic>
      <p:sp>
        <p:nvSpPr>
          <p:cNvPr id="3" name="Text Box 2"/>
          <p:cNvSpPr txBox="1">
            <a:spLocks noChangeArrowheads="1"/>
          </p:cNvSpPr>
          <p:nvPr/>
        </p:nvSpPr>
        <p:spPr bwMode="auto">
          <a:xfrm>
            <a:off x="1036800" y="208823"/>
            <a:ext cx="7050240" cy="434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0820" rIns="81639" bIns="4082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9pPr>
          </a:lstStyle>
          <a:p>
            <a:pPr algn="ctr">
              <a:lnSpc>
                <a:spcPct val="116000"/>
              </a:lnSpc>
            </a:pPr>
            <a:r>
              <a:rPr lang="en-US" sz="2000" b="1" dirty="0" smtClean="0">
                <a:latin typeface="Helvetica"/>
                <a:cs typeface="Helvetica"/>
              </a:rPr>
              <a:t>Intensity: geometry</a:t>
            </a:r>
            <a:endParaRPr lang="en-US" sz="2000" b="1" dirty="0">
              <a:latin typeface="Helvetica"/>
              <a:cs typeface="Helvetica"/>
            </a:endParaRPr>
          </a:p>
        </p:txBody>
      </p:sp>
      <p:sp>
        <p:nvSpPr>
          <p:cNvPr id="4" name="Rectangle 3"/>
          <p:cNvSpPr/>
          <p:nvPr/>
        </p:nvSpPr>
        <p:spPr>
          <a:xfrm>
            <a:off x="3912340" y="1100980"/>
            <a:ext cx="5012686" cy="4278094"/>
          </a:xfrm>
          <a:prstGeom prst="rect">
            <a:avLst/>
          </a:prstGeom>
        </p:spPr>
        <p:txBody>
          <a:bodyPr wrap="square">
            <a:spAutoFit/>
          </a:bodyPr>
          <a:lstStyle/>
          <a:p>
            <a:pPr algn="just"/>
            <a:r>
              <a:rPr lang="en-US" sz="1600" dirty="0" smtClean="0">
                <a:latin typeface="Helvetica"/>
                <a:cs typeface="Helvetica"/>
              </a:rPr>
              <a:t>An intuitive quantity related to radiation is </a:t>
            </a:r>
            <a:r>
              <a:rPr lang="en-US" sz="1600" i="1" dirty="0" smtClean="0">
                <a:latin typeface="Helvetica"/>
                <a:cs typeface="Helvetica"/>
              </a:rPr>
              <a:t>flux, </a:t>
            </a:r>
            <a:r>
              <a:rPr lang="en-US" sz="1600" dirty="0" smtClean="0">
                <a:latin typeface="Helvetica"/>
                <a:cs typeface="Helvetica"/>
              </a:rPr>
              <a:t>which is simply the energy </a:t>
            </a:r>
            <a:r>
              <a:rPr lang="en-US" sz="1600" i="1" dirty="0" err="1" smtClean="0">
                <a:latin typeface="Helvetica"/>
                <a:cs typeface="Helvetica"/>
              </a:rPr>
              <a:t>dE</a:t>
            </a:r>
            <a:r>
              <a:rPr lang="en-US" sz="1600" dirty="0" smtClean="0">
                <a:latin typeface="Helvetica"/>
                <a:cs typeface="Helvetica"/>
              </a:rPr>
              <a:t> crossing an area </a:t>
            </a:r>
            <a:r>
              <a:rPr lang="en-US" sz="1600" i="1" dirty="0" err="1" smtClean="0">
                <a:latin typeface="Helvetica"/>
                <a:cs typeface="Helvetica"/>
              </a:rPr>
              <a:t>dA</a:t>
            </a:r>
            <a:r>
              <a:rPr lang="en-US" sz="1600" dirty="0" err="1" smtClean="0">
                <a:latin typeface="Helvetica"/>
                <a:cs typeface="Helvetica"/>
              </a:rPr>
              <a:t>.</a:t>
            </a:r>
            <a:r>
              <a:rPr lang="en-US" sz="1600" dirty="0" smtClean="0">
                <a:latin typeface="Helvetica"/>
                <a:cs typeface="Helvetica"/>
              </a:rPr>
              <a:t> </a:t>
            </a:r>
          </a:p>
          <a:p>
            <a:pPr algn="just"/>
            <a:endParaRPr lang="en-US" sz="1600" dirty="0">
              <a:latin typeface="Helvetica"/>
              <a:cs typeface="Helvetica"/>
            </a:endParaRPr>
          </a:p>
          <a:p>
            <a:pPr algn="just"/>
            <a:r>
              <a:rPr lang="en-US" sz="1600" dirty="0" smtClean="0">
                <a:latin typeface="Helvetica"/>
                <a:cs typeface="Helvetica"/>
              </a:rPr>
              <a:t>Yet, a more fundamental quantity is </a:t>
            </a:r>
            <a:r>
              <a:rPr lang="en-US" sz="1600" i="1" dirty="0" smtClean="0">
                <a:latin typeface="Helvetica"/>
                <a:cs typeface="Helvetica"/>
              </a:rPr>
              <a:t>intensity</a:t>
            </a:r>
            <a:r>
              <a:rPr lang="en-US" sz="1600" dirty="0" smtClean="0">
                <a:latin typeface="Helvetica"/>
                <a:cs typeface="Helvetica"/>
              </a:rPr>
              <a:t>, which defines also the </a:t>
            </a:r>
            <a:r>
              <a:rPr lang="en-US" sz="1600" i="1" dirty="0" smtClean="0">
                <a:latin typeface="Helvetica"/>
                <a:cs typeface="Helvetica"/>
              </a:rPr>
              <a:t>direction</a:t>
            </a:r>
            <a:r>
              <a:rPr lang="en-US" sz="1600" dirty="0" smtClean="0">
                <a:latin typeface="Helvetica"/>
                <a:cs typeface="Helvetica"/>
              </a:rPr>
              <a:t> where</a:t>
            </a:r>
            <a:r>
              <a:rPr lang="en-US" sz="1600" i="1" dirty="0" smtClean="0">
                <a:latin typeface="Helvetica"/>
                <a:cs typeface="Helvetica"/>
              </a:rPr>
              <a:t> </a:t>
            </a:r>
            <a:r>
              <a:rPr lang="en-US" sz="1600" dirty="0" smtClean="0">
                <a:latin typeface="Helvetica"/>
                <a:cs typeface="Helvetica"/>
              </a:rPr>
              <a:t>the radiation is coming from. So, it is the energy </a:t>
            </a:r>
            <a:r>
              <a:rPr lang="en-US" sz="1600" i="1" dirty="0" err="1" smtClean="0">
                <a:latin typeface="Helvetica"/>
                <a:cs typeface="Helvetica"/>
              </a:rPr>
              <a:t>dE</a:t>
            </a:r>
            <a:r>
              <a:rPr lang="en-US" sz="1600" dirty="0" smtClean="0">
                <a:latin typeface="Helvetica"/>
                <a:cs typeface="Helvetica"/>
              </a:rPr>
              <a:t> crossing an area </a:t>
            </a:r>
            <a:r>
              <a:rPr lang="en-US" sz="1600" i="1" dirty="0" err="1" smtClean="0">
                <a:latin typeface="Helvetica"/>
                <a:cs typeface="Helvetica"/>
              </a:rPr>
              <a:t>dA</a:t>
            </a:r>
            <a:r>
              <a:rPr lang="en-US" sz="1600" i="1" dirty="0" smtClean="0">
                <a:latin typeface="Helvetica"/>
                <a:cs typeface="Helvetica"/>
              </a:rPr>
              <a:t>, </a:t>
            </a:r>
            <a:r>
              <a:rPr lang="en-US" sz="1600" dirty="0" smtClean="0">
                <a:latin typeface="Helvetica"/>
                <a:cs typeface="Helvetica"/>
              </a:rPr>
              <a:t>coming from a direction making a angle </a:t>
            </a:r>
            <a:r>
              <a:rPr lang="en-US" sz="1600" i="1" dirty="0" smtClean="0">
                <a:latin typeface="Symbol" charset="2"/>
                <a:cs typeface="Symbol" charset="2"/>
              </a:rPr>
              <a:t>q</a:t>
            </a:r>
            <a:r>
              <a:rPr lang="en-US" sz="1600" dirty="0" smtClean="0">
                <a:latin typeface="Symbol" charset="2"/>
                <a:cs typeface="Symbol" charset="2"/>
              </a:rPr>
              <a:t> </a:t>
            </a:r>
            <a:r>
              <a:rPr lang="en-US" sz="1600" dirty="0" smtClean="0">
                <a:latin typeface="Helvetica"/>
                <a:cs typeface="Helvetica"/>
              </a:rPr>
              <a:t>with that area. </a:t>
            </a:r>
            <a:endParaRPr lang="en-US" sz="1600" i="1" dirty="0" smtClean="0">
              <a:latin typeface="Symbol" charset="2"/>
              <a:cs typeface="Symbol" charset="2"/>
            </a:endParaRPr>
          </a:p>
          <a:p>
            <a:pPr algn="just"/>
            <a:endParaRPr lang="en-US" sz="1600" dirty="0">
              <a:latin typeface="Helvetica"/>
              <a:cs typeface="Helvetica"/>
            </a:endParaRPr>
          </a:p>
          <a:p>
            <a:pPr algn="just"/>
            <a:r>
              <a:rPr lang="en-US" sz="1600" dirty="0" smtClean="0">
                <a:latin typeface="Helvetica"/>
                <a:cs typeface="Helvetica"/>
              </a:rPr>
              <a:t>The concept of intensity is an attempt to define a fundamental unit of the radiation field. In quantum mechanics, that would be a single photon. In macroscopic terms, we define a set of </a:t>
            </a:r>
            <a:r>
              <a:rPr lang="en-US" sz="1600" i="1" dirty="0" smtClean="0">
                <a:latin typeface="Helvetica"/>
                <a:cs typeface="Helvetica"/>
              </a:rPr>
              <a:t>rays</a:t>
            </a:r>
            <a:r>
              <a:rPr lang="en-US" sz="1600" dirty="0" smtClean="0">
                <a:latin typeface="Helvetica"/>
                <a:cs typeface="Helvetica"/>
              </a:rPr>
              <a:t>, spanning a range </a:t>
            </a:r>
            <a:r>
              <a:rPr lang="en-US" sz="1600" i="1" dirty="0" err="1" smtClean="0">
                <a:latin typeface="Symbol" charset="2"/>
                <a:cs typeface="Symbol" charset="2"/>
              </a:rPr>
              <a:t>Dw</a:t>
            </a:r>
            <a:r>
              <a:rPr lang="en-US" sz="1600" dirty="0" smtClean="0">
                <a:latin typeface="Helvetica"/>
                <a:cs typeface="Helvetica"/>
              </a:rPr>
              <a:t> in solid angle. Then, a single radiation ray, the fundamental unit of the radiation field, is found in the limit where this range of solid angles is infinitesimal. </a:t>
            </a:r>
            <a:endParaRPr lang="en-US" sz="1600" i="1" dirty="0" smtClean="0">
              <a:latin typeface="Helvetica"/>
              <a:cs typeface="Helvetica"/>
            </a:endParaRPr>
          </a:p>
        </p:txBody>
      </p:sp>
    </p:spTree>
    <p:extLst>
      <p:ext uri="{BB962C8B-B14F-4D97-AF65-F5344CB8AC3E}">
        <p14:creationId xmlns:p14="http://schemas.microsoft.com/office/powerpoint/2010/main" val="12636219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8-26 at 2.38.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205" y="1579130"/>
            <a:ext cx="6704853" cy="2596273"/>
          </a:xfrm>
          <a:prstGeom prst="rect">
            <a:avLst/>
          </a:prstGeom>
        </p:spPr>
      </p:pic>
      <p:sp>
        <p:nvSpPr>
          <p:cNvPr id="5" name="Rectangle 4"/>
          <p:cNvSpPr/>
          <p:nvPr/>
        </p:nvSpPr>
        <p:spPr>
          <a:xfrm>
            <a:off x="900205" y="1565468"/>
            <a:ext cx="4762501" cy="556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954498" y="4810769"/>
            <a:ext cx="2106863" cy="2558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002372" y="4147697"/>
            <a:ext cx="2106863" cy="2558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Box 2"/>
          <p:cNvSpPr txBox="1">
            <a:spLocks noChangeArrowheads="1"/>
          </p:cNvSpPr>
          <p:nvPr/>
        </p:nvSpPr>
        <p:spPr bwMode="auto">
          <a:xfrm>
            <a:off x="1036800" y="208823"/>
            <a:ext cx="7050240" cy="434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0820" rIns="81639" bIns="4082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9pPr>
          </a:lstStyle>
          <a:p>
            <a:pPr algn="ctr">
              <a:lnSpc>
                <a:spcPct val="116000"/>
              </a:lnSpc>
            </a:pPr>
            <a:r>
              <a:rPr lang="en-US" sz="2000" b="1" dirty="0" smtClean="0">
                <a:latin typeface="Helvetica"/>
                <a:cs typeface="Helvetica"/>
              </a:rPr>
              <a:t>Intensity does not depend on distance</a:t>
            </a:r>
            <a:endParaRPr lang="en-US" sz="2000" b="1" dirty="0">
              <a:latin typeface="Helvetica"/>
              <a:cs typeface="Helvetica"/>
            </a:endParaRPr>
          </a:p>
        </p:txBody>
      </p:sp>
      <p:sp>
        <p:nvSpPr>
          <p:cNvPr id="9" name="Rectangle 8"/>
          <p:cNvSpPr/>
          <p:nvPr/>
        </p:nvSpPr>
        <p:spPr>
          <a:xfrm>
            <a:off x="218974" y="5066633"/>
            <a:ext cx="8925026" cy="1323439"/>
          </a:xfrm>
          <a:prstGeom prst="rect">
            <a:avLst/>
          </a:prstGeom>
        </p:spPr>
        <p:txBody>
          <a:bodyPr wrap="square">
            <a:spAutoFit/>
          </a:bodyPr>
          <a:lstStyle/>
          <a:p>
            <a:pPr algn="just"/>
            <a:r>
              <a:rPr lang="en-US" sz="1600" dirty="0" smtClean="0">
                <a:latin typeface="Helvetica"/>
                <a:cs typeface="Helvetica"/>
              </a:rPr>
              <a:t>Because </a:t>
            </a:r>
            <a:r>
              <a:rPr lang="en-US" sz="1600" i="1" dirty="0" smtClean="0">
                <a:latin typeface="Helvetica"/>
                <a:cs typeface="Helvetica"/>
              </a:rPr>
              <a:t>d</a:t>
            </a:r>
            <a:r>
              <a:rPr lang="en-US" sz="1600" i="1" dirty="0">
                <a:latin typeface="Symbol" charset="2"/>
                <a:cs typeface="Symbol" charset="2"/>
              </a:rPr>
              <a:t>w</a:t>
            </a:r>
            <a:r>
              <a:rPr lang="en-US" sz="1600" i="1" baseline="-25000" dirty="0" smtClean="0">
                <a:latin typeface="Helvetica"/>
                <a:cs typeface="Helvetica"/>
              </a:rPr>
              <a:t>1</a:t>
            </a:r>
            <a:r>
              <a:rPr lang="en-US" sz="1600" i="1" dirty="0" smtClean="0">
                <a:latin typeface="Helvetica"/>
                <a:cs typeface="Helvetica"/>
              </a:rPr>
              <a:t>=dA</a:t>
            </a:r>
            <a:r>
              <a:rPr lang="en-US" sz="1600" i="1" baseline="-25000" dirty="0">
                <a:latin typeface="Helvetica"/>
                <a:cs typeface="Helvetica"/>
              </a:rPr>
              <a:t>2</a:t>
            </a:r>
            <a:r>
              <a:rPr lang="en-US" sz="1600" i="1" dirty="0" smtClean="0">
                <a:latin typeface="Helvetica"/>
                <a:cs typeface="Helvetica"/>
              </a:rPr>
              <a:t>/r</a:t>
            </a:r>
            <a:r>
              <a:rPr lang="en-US" sz="1600" i="1" baseline="30000" dirty="0" smtClean="0">
                <a:latin typeface="Helvetica"/>
                <a:cs typeface="Helvetica"/>
              </a:rPr>
              <a:t>2</a:t>
            </a:r>
            <a:r>
              <a:rPr lang="en-US" sz="1600" dirty="0" smtClean="0">
                <a:latin typeface="Helvetica"/>
                <a:cs typeface="Helvetica"/>
              </a:rPr>
              <a:t> and </a:t>
            </a:r>
            <a:r>
              <a:rPr lang="en-US" sz="1600" i="1" dirty="0" smtClean="0">
                <a:latin typeface="Helvetica"/>
                <a:cs typeface="Helvetica"/>
              </a:rPr>
              <a:t>d</a:t>
            </a:r>
            <a:r>
              <a:rPr lang="en-US" sz="1600" i="1" dirty="0">
                <a:latin typeface="Symbol" charset="2"/>
                <a:cs typeface="Symbol" charset="2"/>
              </a:rPr>
              <a:t>w</a:t>
            </a:r>
            <a:r>
              <a:rPr lang="en-US" sz="1600" i="1" baseline="-25000" dirty="0" smtClean="0">
                <a:latin typeface="Helvetica"/>
                <a:cs typeface="Helvetica"/>
              </a:rPr>
              <a:t>2</a:t>
            </a:r>
            <a:r>
              <a:rPr lang="en-US" sz="1600" i="1" dirty="0" smtClean="0">
                <a:latin typeface="Helvetica"/>
                <a:cs typeface="Helvetica"/>
              </a:rPr>
              <a:t>=dA</a:t>
            </a:r>
            <a:r>
              <a:rPr lang="en-US" sz="1600" i="1" baseline="-25000" dirty="0" smtClean="0">
                <a:latin typeface="Helvetica"/>
                <a:cs typeface="Helvetica"/>
              </a:rPr>
              <a:t>1</a:t>
            </a:r>
            <a:r>
              <a:rPr lang="en-US" sz="1600" i="1" dirty="0" smtClean="0">
                <a:latin typeface="Helvetica"/>
                <a:cs typeface="Helvetica"/>
              </a:rPr>
              <a:t>/r</a:t>
            </a:r>
            <a:r>
              <a:rPr lang="en-US" sz="1600" i="1" baseline="30000" dirty="0" smtClean="0">
                <a:latin typeface="Helvetica"/>
                <a:cs typeface="Helvetica"/>
              </a:rPr>
              <a:t>2</a:t>
            </a:r>
            <a:r>
              <a:rPr lang="en-US" sz="1600" dirty="0">
                <a:latin typeface="Helvetica"/>
                <a:cs typeface="Helvetica"/>
              </a:rPr>
              <a:t> </a:t>
            </a:r>
            <a:r>
              <a:rPr lang="en-US" sz="1600" dirty="0" smtClean="0">
                <a:latin typeface="Helvetica"/>
                <a:cs typeface="Helvetica"/>
              </a:rPr>
              <a:t>the conclusion is that </a:t>
            </a:r>
            <a:r>
              <a:rPr lang="en-US" sz="1600" i="1" dirty="0" smtClean="0">
                <a:latin typeface="Helvetica"/>
                <a:cs typeface="Helvetica"/>
              </a:rPr>
              <a:t>I</a:t>
            </a:r>
            <a:r>
              <a:rPr lang="en-US" sz="1600" i="1" baseline="-25000" dirty="0" smtClean="0">
                <a:latin typeface="Helvetica"/>
                <a:cs typeface="Helvetica"/>
              </a:rPr>
              <a:t>1</a:t>
            </a:r>
            <a:r>
              <a:rPr lang="en-US" sz="1600" i="1" dirty="0" smtClean="0">
                <a:latin typeface="Helvetica"/>
                <a:cs typeface="Helvetica"/>
              </a:rPr>
              <a:t>=I</a:t>
            </a:r>
            <a:r>
              <a:rPr lang="en-US" sz="1600" i="1" baseline="-25000" dirty="0" smtClean="0">
                <a:latin typeface="Helvetica"/>
                <a:cs typeface="Helvetica"/>
              </a:rPr>
              <a:t>2</a:t>
            </a:r>
          </a:p>
          <a:p>
            <a:pPr algn="ctr"/>
            <a:endParaRPr lang="en-US" sz="1600" dirty="0">
              <a:latin typeface="Helvetica"/>
              <a:cs typeface="Helvetica"/>
            </a:endParaRPr>
          </a:p>
          <a:p>
            <a:pPr algn="just"/>
            <a:r>
              <a:rPr lang="en-US" sz="1600" dirty="0" err="1" smtClean="0">
                <a:latin typeface="Helvetica"/>
                <a:cs typeface="Helvetica"/>
              </a:rPr>
              <a:t>Intepretation</a:t>
            </a:r>
            <a:r>
              <a:rPr lang="en-US" sz="1600" dirty="0">
                <a:latin typeface="Helvetica"/>
                <a:cs typeface="Helvetica"/>
              </a:rPr>
              <a:t>:</a:t>
            </a:r>
            <a:r>
              <a:rPr lang="en-US" sz="1600" dirty="0" smtClean="0">
                <a:latin typeface="Helvetica"/>
                <a:cs typeface="Helvetica"/>
              </a:rPr>
              <a:t> In the limit </a:t>
            </a:r>
            <a:r>
              <a:rPr lang="en-US" sz="1600" i="1" dirty="0" err="1" smtClean="0">
                <a:latin typeface="Symbol" charset="2"/>
                <a:cs typeface="Symbol" charset="2"/>
              </a:rPr>
              <a:t>Dw</a:t>
            </a:r>
            <a:r>
              <a:rPr lang="en-US" sz="1600" i="1" dirty="0" smtClean="0">
                <a:latin typeface="Symbol" charset="2"/>
                <a:cs typeface="Symbol" charset="2"/>
              </a:rPr>
              <a:t> -&gt; 0, </a:t>
            </a:r>
            <a:r>
              <a:rPr lang="en-US" sz="1600" dirty="0" smtClean="0">
                <a:latin typeface="Helvetica"/>
                <a:cs typeface="Helvetica"/>
              </a:rPr>
              <a:t> </a:t>
            </a:r>
            <a:r>
              <a:rPr lang="en-US" sz="1600" dirty="0">
                <a:latin typeface="Helvetica"/>
                <a:cs typeface="Helvetica"/>
              </a:rPr>
              <a:t>t</a:t>
            </a:r>
            <a:r>
              <a:rPr lang="en-US" sz="1600" dirty="0" smtClean="0">
                <a:latin typeface="Helvetica"/>
                <a:cs typeface="Helvetica"/>
              </a:rPr>
              <a:t>he energy stops spreading out, so intense does not depend on distance. The surface of the sun is as bright as seen from Earth as it is when seen from Pluto. Microscopically, it means that a single photon is coherent, it does not spread its energy. </a:t>
            </a:r>
            <a:endParaRPr lang="en-US" sz="1600" i="1" dirty="0" smtClean="0">
              <a:latin typeface="Helvetica"/>
              <a:cs typeface="Helvetica"/>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14968494"/>
              </p:ext>
            </p:extLst>
          </p:nvPr>
        </p:nvGraphicFramePr>
        <p:xfrm>
          <a:off x="3678238" y="3697288"/>
          <a:ext cx="1625600" cy="325120"/>
        </p:xfrm>
        <a:graphic>
          <a:graphicData uri="http://schemas.openxmlformats.org/presentationml/2006/ole">
            <mc:AlternateContent xmlns:mc="http://schemas.openxmlformats.org/markup-compatibility/2006">
              <mc:Choice xmlns:v="urn:schemas-microsoft-com:vml" Requires="v">
                <p:oleObj spid="_x0000_s156676" name="Equation" r:id="rId4" imgW="1016000" imgH="203200" progId="Equation.3">
                  <p:embed/>
                </p:oleObj>
              </mc:Choice>
              <mc:Fallback>
                <p:oleObj name="Equation" r:id="rId4" imgW="1016000" imgH="203200" progId="Equation.3">
                  <p:embed/>
                  <p:pic>
                    <p:nvPicPr>
                      <p:cNvPr id="0" name=""/>
                      <p:cNvPicPr/>
                      <p:nvPr/>
                    </p:nvPicPr>
                    <p:blipFill>
                      <a:blip r:embed="rId5"/>
                      <a:stretch>
                        <a:fillRect/>
                      </a:stretch>
                    </p:blipFill>
                    <p:spPr>
                      <a:xfrm>
                        <a:off x="3678238" y="3697288"/>
                        <a:ext cx="1625600" cy="325120"/>
                      </a:xfrm>
                      <a:prstGeom prst="rect">
                        <a:avLst/>
                      </a:prstGeom>
                    </p:spPr>
                  </p:pic>
                </p:oleObj>
              </mc:Fallback>
            </mc:AlternateContent>
          </a:graphicData>
        </a:graphic>
      </p:graphicFrame>
      <p:sp>
        <p:nvSpPr>
          <p:cNvPr id="3" name="Rectangle 2"/>
          <p:cNvSpPr/>
          <p:nvPr/>
        </p:nvSpPr>
        <p:spPr>
          <a:xfrm>
            <a:off x="522940" y="980395"/>
            <a:ext cx="8307295" cy="523220"/>
          </a:xfrm>
          <a:prstGeom prst="rect">
            <a:avLst/>
          </a:prstGeom>
        </p:spPr>
        <p:txBody>
          <a:bodyPr wrap="square">
            <a:spAutoFit/>
          </a:bodyPr>
          <a:lstStyle/>
          <a:p>
            <a:pPr algn="just"/>
            <a:r>
              <a:rPr lang="en-US" sz="1400" dirty="0" smtClean="0">
                <a:latin typeface="Helvetica"/>
                <a:cs typeface="Helvetica"/>
              </a:rPr>
              <a:t>Consider a ray going from point P1 to point P2. The intensity does not change along the path. To prove this, consider the geometry below. Call P1 the emitter and P2 the receiver. Assume at first that </a:t>
            </a:r>
            <a:r>
              <a:rPr lang="en-US" sz="1400" i="1" dirty="0" smtClean="0">
                <a:latin typeface="Helvetica"/>
                <a:cs typeface="Helvetica"/>
              </a:rPr>
              <a:t>I</a:t>
            </a:r>
            <a:r>
              <a:rPr lang="en-US" sz="1400" i="1" baseline="-25000" dirty="0" smtClean="0">
                <a:latin typeface="Helvetica"/>
                <a:cs typeface="Helvetica"/>
              </a:rPr>
              <a:t>1</a:t>
            </a:r>
            <a:r>
              <a:rPr lang="en-US" sz="1400" i="1" dirty="0" smtClean="0">
                <a:latin typeface="Helvetica"/>
                <a:cs typeface="Helvetica"/>
              </a:rPr>
              <a:t> != I</a:t>
            </a:r>
            <a:r>
              <a:rPr lang="en-US" sz="1400" i="1" baseline="-25000" dirty="0" smtClean="0">
                <a:latin typeface="Helvetica"/>
                <a:cs typeface="Helvetica"/>
              </a:rPr>
              <a:t>2</a:t>
            </a:r>
            <a:r>
              <a:rPr lang="en-US" sz="1400" dirty="0" smtClean="0">
                <a:latin typeface="Helvetica"/>
                <a:cs typeface="Helvetica"/>
              </a:rPr>
              <a:t>.  </a:t>
            </a:r>
            <a:endParaRPr lang="en-US" sz="1400" dirty="0">
              <a:latin typeface="Helvetica"/>
              <a:cs typeface="Helvetica"/>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4052241386"/>
              </p:ext>
            </p:extLst>
          </p:nvPr>
        </p:nvGraphicFramePr>
        <p:xfrm>
          <a:off x="3638550" y="4062413"/>
          <a:ext cx="1706563" cy="325437"/>
        </p:xfrm>
        <a:graphic>
          <a:graphicData uri="http://schemas.openxmlformats.org/presentationml/2006/ole">
            <mc:AlternateContent xmlns:mc="http://schemas.openxmlformats.org/markup-compatibility/2006">
              <mc:Choice xmlns:v="urn:schemas-microsoft-com:vml" Requires="v">
                <p:oleObj spid="_x0000_s156677" name="Equation" r:id="rId6" imgW="1066800" imgH="203200" progId="Equation.3">
                  <p:embed/>
                </p:oleObj>
              </mc:Choice>
              <mc:Fallback>
                <p:oleObj name="Equation" r:id="rId6" imgW="1066800" imgH="203200" progId="Equation.3">
                  <p:embed/>
                  <p:pic>
                    <p:nvPicPr>
                      <p:cNvPr id="0" name=""/>
                      <p:cNvPicPr/>
                      <p:nvPr/>
                    </p:nvPicPr>
                    <p:blipFill>
                      <a:blip r:embed="rId7"/>
                      <a:stretch>
                        <a:fillRect/>
                      </a:stretch>
                    </p:blipFill>
                    <p:spPr>
                      <a:xfrm>
                        <a:off x="3638550" y="4062413"/>
                        <a:ext cx="1706563" cy="325437"/>
                      </a:xfrm>
                      <a:prstGeom prst="rect">
                        <a:avLst/>
                      </a:prstGeom>
                    </p:spPr>
                  </p:pic>
                </p:oleObj>
              </mc:Fallback>
            </mc:AlternateContent>
          </a:graphicData>
        </a:graphic>
      </p:graphicFrame>
      <p:sp>
        <p:nvSpPr>
          <p:cNvPr id="13" name="Rectangle 12"/>
          <p:cNvSpPr/>
          <p:nvPr/>
        </p:nvSpPr>
        <p:spPr>
          <a:xfrm>
            <a:off x="5600251" y="3705296"/>
            <a:ext cx="2511174" cy="276999"/>
          </a:xfrm>
          <a:prstGeom prst="rect">
            <a:avLst/>
          </a:prstGeom>
        </p:spPr>
        <p:txBody>
          <a:bodyPr wrap="none">
            <a:spAutoFit/>
          </a:bodyPr>
          <a:lstStyle/>
          <a:p>
            <a:pPr algn="just"/>
            <a:r>
              <a:rPr lang="en-US" sz="1200" dirty="0" smtClean="0">
                <a:latin typeface="Helvetica"/>
                <a:cs typeface="Helvetica"/>
              </a:rPr>
              <a:t>Energy flowing from P1 toward P2</a:t>
            </a:r>
            <a:endParaRPr lang="en-US" sz="1200" dirty="0">
              <a:latin typeface="Helvetica"/>
              <a:cs typeface="Helvetica"/>
            </a:endParaRPr>
          </a:p>
        </p:txBody>
      </p:sp>
      <p:sp>
        <p:nvSpPr>
          <p:cNvPr id="14" name="Rectangle 13"/>
          <p:cNvSpPr/>
          <p:nvPr/>
        </p:nvSpPr>
        <p:spPr>
          <a:xfrm>
            <a:off x="5595907" y="4061686"/>
            <a:ext cx="2699402" cy="276999"/>
          </a:xfrm>
          <a:prstGeom prst="rect">
            <a:avLst/>
          </a:prstGeom>
        </p:spPr>
        <p:txBody>
          <a:bodyPr wrap="none">
            <a:spAutoFit/>
          </a:bodyPr>
          <a:lstStyle/>
          <a:p>
            <a:pPr algn="just"/>
            <a:r>
              <a:rPr lang="en-US" sz="1200" dirty="0" smtClean="0">
                <a:latin typeface="Helvetica"/>
                <a:cs typeface="Helvetica"/>
              </a:rPr>
              <a:t>Energy reaching P2, coming from P1</a:t>
            </a:r>
            <a:endParaRPr lang="en-US" sz="1200" dirty="0">
              <a:latin typeface="Helvetica"/>
              <a:cs typeface="Helvetica"/>
            </a:endParaRPr>
          </a:p>
        </p:txBody>
      </p:sp>
    </p:spTree>
    <p:extLst>
      <p:ext uri="{BB962C8B-B14F-4D97-AF65-F5344CB8AC3E}">
        <p14:creationId xmlns:p14="http://schemas.microsoft.com/office/powerpoint/2010/main" val="28847268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8-25 at 7.21.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
            <a:ext cx="9144000" cy="6786793"/>
          </a:xfrm>
          <a:prstGeom prst="rect">
            <a:avLst/>
          </a:prstGeom>
        </p:spPr>
      </p:pic>
      <p:sp>
        <p:nvSpPr>
          <p:cNvPr id="3" name="Rectangle 2"/>
          <p:cNvSpPr/>
          <p:nvPr/>
        </p:nvSpPr>
        <p:spPr>
          <a:xfrm>
            <a:off x="1" y="0"/>
            <a:ext cx="9144000" cy="9090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 y="6450193"/>
            <a:ext cx="7333876" cy="4078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Box 2"/>
          <p:cNvSpPr txBox="1">
            <a:spLocks noChangeArrowheads="1"/>
          </p:cNvSpPr>
          <p:nvPr/>
        </p:nvSpPr>
        <p:spPr bwMode="auto">
          <a:xfrm>
            <a:off x="1036800" y="208823"/>
            <a:ext cx="7050240" cy="434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0820" rIns="81639" bIns="4082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Bitstream Vera Sans" charset="0"/>
              </a:defRPr>
            </a:lvl9pPr>
          </a:lstStyle>
          <a:p>
            <a:pPr algn="ctr">
              <a:lnSpc>
                <a:spcPct val="116000"/>
              </a:lnSpc>
            </a:pPr>
            <a:r>
              <a:rPr lang="en-US" sz="2000" b="1" dirty="0" smtClean="0">
                <a:latin typeface="Helvetica"/>
                <a:cs typeface="Helvetica"/>
              </a:rPr>
              <a:t>Root finding</a:t>
            </a:r>
            <a:endParaRPr lang="en-US" sz="2000" b="1" dirty="0">
              <a:latin typeface="Helvetica"/>
              <a:cs typeface="Helvetica"/>
            </a:endParaRPr>
          </a:p>
        </p:txBody>
      </p:sp>
    </p:spTree>
    <p:extLst>
      <p:ext uri="{BB962C8B-B14F-4D97-AF65-F5344CB8AC3E}">
        <p14:creationId xmlns:p14="http://schemas.microsoft.com/office/powerpoint/2010/main" val="28480300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1473</TotalTime>
  <Words>392</Words>
  <Application>Microsoft Macintosh PowerPoint</Application>
  <PresentationFormat>On-screen Show (4:3)</PresentationFormat>
  <Paragraphs>35</Paragraphs>
  <Slides>7</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vt:i4>
      </vt:variant>
    </vt:vector>
  </HeadingPairs>
  <TitlesOfParts>
    <vt:vector size="10" baseType="lpstr">
      <vt:lpstr>Office Theme</vt:lpstr>
      <vt:lpstr>Equation</vt:lpstr>
      <vt:lpstr>Microsoft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Wladimir</dc:creator>
  <cp:lastModifiedBy>Wladimir</cp:lastModifiedBy>
  <cp:revision>79</cp:revision>
  <dcterms:created xsi:type="dcterms:W3CDTF">2015-08-22T17:15:14Z</dcterms:created>
  <dcterms:modified xsi:type="dcterms:W3CDTF">2016-01-21T13:35:08Z</dcterms:modified>
</cp:coreProperties>
</file>