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dib" ContentType="image/png"/>
  <Default Extension="m4v" ContentType="video/unknown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52"/>
  </p:notesMasterIdLst>
  <p:sldIdLst>
    <p:sldId id="433" r:id="rId3"/>
    <p:sldId id="535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529" r:id="rId14"/>
    <p:sldId id="530" r:id="rId15"/>
    <p:sldId id="534" r:id="rId16"/>
    <p:sldId id="531" r:id="rId17"/>
    <p:sldId id="532" r:id="rId18"/>
    <p:sldId id="533" r:id="rId19"/>
    <p:sldId id="470" r:id="rId20"/>
    <p:sldId id="471" r:id="rId21"/>
    <p:sldId id="472" r:id="rId22"/>
    <p:sldId id="473" r:id="rId23"/>
    <p:sldId id="536" r:id="rId24"/>
    <p:sldId id="476" r:id="rId25"/>
    <p:sldId id="477" r:id="rId26"/>
    <p:sldId id="478" r:id="rId27"/>
    <p:sldId id="480" r:id="rId28"/>
    <p:sldId id="481" r:id="rId29"/>
    <p:sldId id="482" r:id="rId30"/>
    <p:sldId id="483" r:id="rId31"/>
    <p:sldId id="485" r:id="rId32"/>
    <p:sldId id="541" r:id="rId33"/>
    <p:sldId id="486" r:id="rId34"/>
    <p:sldId id="487" r:id="rId35"/>
    <p:sldId id="488" r:id="rId36"/>
    <p:sldId id="540" r:id="rId37"/>
    <p:sldId id="539" r:id="rId38"/>
    <p:sldId id="542" r:id="rId39"/>
    <p:sldId id="538" r:id="rId40"/>
    <p:sldId id="537" r:id="rId41"/>
    <p:sldId id="543" r:id="rId42"/>
    <p:sldId id="515" r:id="rId43"/>
    <p:sldId id="516" r:id="rId44"/>
    <p:sldId id="517" r:id="rId45"/>
    <p:sldId id="518" r:id="rId46"/>
    <p:sldId id="519" r:id="rId47"/>
    <p:sldId id="525" r:id="rId48"/>
    <p:sldId id="526" r:id="rId49"/>
    <p:sldId id="527" r:id="rId50"/>
    <p:sldId id="528" r:id="rId51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2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20798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FB0D7D41-E904-3341-BBC5-E66CFE06C769}" type="slidenum">
              <a:rPr lang="en-US"/>
              <a:pPr/>
              <a:t>16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E1A75AE0-6CF4-954B-A1C5-C5FECB0B6A9D}" type="slidenum">
              <a:rPr lang="en-US"/>
              <a:pPr/>
              <a:t>18</a:t>
            </a:fld>
            <a:endParaRPr lang="en-US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B61F3A52-4ADC-0945-994E-5FE6E42CE4B9}" type="slidenum">
              <a:rPr lang="en-US"/>
              <a:pPr/>
              <a:t>19</a:t>
            </a:fld>
            <a:endParaRPr lang="en-US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5D720AEF-58B9-0046-BFAA-E00044A282A2}" type="slidenum">
              <a:rPr lang="en-US"/>
              <a:pPr/>
              <a:t>20</a:t>
            </a:fld>
            <a:endParaRPr lang="en-US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0A8D3FC9-DB2A-7043-9EA0-01C8EE49AEB8}" type="slidenum">
              <a:rPr lang="en-US"/>
              <a:pPr/>
              <a:t>21</a:t>
            </a:fld>
            <a:endParaRPr lang="en-US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FB419A1E-6858-3244-B2E8-7D5BF5D61FCB}" type="slidenum">
              <a:rPr lang="en-US"/>
              <a:pPr/>
              <a:t>23</a:t>
            </a:fld>
            <a:endParaRPr 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F35454B4-78C9-1F42-B223-CA4C50E023D6}" type="slidenum">
              <a:rPr lang="en-US"/>
              <a:pPr/>
              <a:t>24</a:t>
            </a:fld>
            <a:endParaRPr lang="en-US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C2BFB503-8B37-344D-BA87-B32C125504BB}" type="slidenum">
              <a:rPr lang="en-US"/>
              <a:pPr/>
              <a:t>25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B451188A-D61A-9D4D-86E0-297090178713}" type="slidenum">
              <a:rPr lang="en-US"/>
              <a:pPr/>
              <a:t>26</a:t>
            </a:fld>
            <a:endParaRPr 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8FE8DB88-31DB-1340-8C9E-0DFBA1A4F8A3}" type="slidenum">
              <a:rPr lang="en-US"/>
              <a:pPr/>
              <a:t>27</a:t>
            </a:fld>
            <a:endParaRPr lang="en-US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A7E39DC2-133B-894D-A267-21FAB224F76C}" type="slidenum">
              <a:rPr lang="en-US"/>
              <a:pPr/>
              <a:t>6</a:t>
            </a:fld>
            <a:endParaRPr lang="en-US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9D4B09E4-9A83-014F-BB80-1DA653DEA330}" type="slidenum">
              <a:rPr lang="en-US"/>
              <a:pPr/>
              <a:t>28</a:t>
            </a:fld>
            <a:endParaRPr lang="en-US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51D60AFC-455C-354F-B3EA-A91A6199E516}" type="slidenum">
              <a:rPr lang="en-US"/>
              <a:pPr/>
              <a:t>29</a:t>
            </a:fld>
            <a:endParaRPr 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4940AD3C-1926-454B-8637-626D564FF86E}" type="slidenum">
              <a:rPr lang="en-US"/>
              <a:pPr/>
              <a:t>30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B87A9663-62F4-3B40-B90C-C329284E484C}" type="slidenum">
              <a:rPr lang="en-US"/>
              <a:pPr/>
              <a:t>32</a:t>
            </a:fld>
            <a:endParaRPr lang="en-US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93DFC17A-6C70-9647-962F-AECF7C57C0E8}" type="slidenum">
              <a:rPr lang="en-US"/>
              <a:pPr/>
              <a:t>33</a:t>
            </a:fld>
            <a:endParaRPr lang="en-US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BB668BB1-C532-5E4B-AF85-C2A38CBE3574}" type="slidenum">
              <a:rPr lang="en-US"/>
              <a:pPr/>
              <a:t>34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BB668BB1-C532-5E4B-AF85-C2A38CBE3574}" type="slidenum">
              <a:rPr lang="en-US"/>
              <a:pPr/>
              <a:t>35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33BE6C0B-96B9-8C42-B506-C1204E4C4455}" type="slidenum">
              <a:rPr lang="en-US"/>
              <a:pPr/>
              <a:t>41</a:t>
            </a:fld>
            <a:endParaRPr lang="en-US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EE18F630-26B6-D947-8B04-20E2F3C0D525}" type="slidenum">
              <a:rPr lang="en-US"/>
              <a:pPr/>
              <a:t>42</a:t>
            </a:fld>
            <a:endParaRPr lang="en-US"/>
          </a:p>
        </p:txBody>
      </p:sp>
      <p:sp>
        <p:nvSpPr>
          <p:cNvPr id="1187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87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C8993959-8FF6-C44C-9115-CD9FB99DDD40}" type="slidenum">
              <a:rPr lang="en-US"/>
              <a:pPr/>
              <a:t>43</a:t>
            </a:fld>
            <a:endParaRPr lang="en-US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FABB6BBE-3240-C943-98DB-B57BCEFB1A1D}" type="slidenum">
              <a:rPr lang="en-US"/>
              <a:pPr/>
              <a:t>7</a:t>
            </a:fld>
            <a:endParaRPr lang="en-US"/>
          </a:p>
        </p:txBody>
      </p:sp>
      <p:sp>
        <p:nvSpPr>
          <p:cNvPr id="983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83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227AFFAC-D87A-744F-A6AA-D571F9F27CE1}" type="slidenum">
              <a:rPr lang="en-US"/>
              <a:pPr/>
              <a:t>44</a:t>
            </a:fld>
            <a:endParaRPr lang="en-US"/>
          </a:p>
        </p:txBody>
      </p:sp>
      <p:sp>
        <p:nvSpPr>
          <p:cNvPr id="1208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08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475B7EE2-7593-6D48-9015-4CD53712A824}" type="slidenum">
              <a:rPr lang="en-US"/>
              <a:pPr/>
              <a:t>45</a:t>
            </a:fld>
            <a:endParaRPr lang="en-US"/>
          </a:p>
        </p:txBody>
      </p:sp>
      <p:sp>
        <p:nvSpPr>
          <p:cNvPr id="1218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18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277D5B86-E105-EA45-B5A7-0E8EE6D721E8}" type="slidenum">
              <a:rPr lang="en-US"/>
              <a:pPr/>
              <a:t>46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16D1A093-466E-2B46-856E-0D2ED404C60F}" type="slidenum">
              <a:rPr lang="en-US"/>
              <a:pPr/>
              <a:t>47</a:t>
            </a:fld>
            <a:endParaRPr lang="en-US"/>
          </a:p>
        </p:txBody>
      </p:sp>
      <p:sp>
        <p:nvSpPr>
          <p:cNvPr id="1290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90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3ADCF3B2-8B38-6D48-BFB9-AFCE865B6E8A}" type="slidenum">
              <a:rPr lang="en-US"/>
              <a:pPr/>
              <a:t>48</a:t>
            </a:fld>
            <a:endParaRPr lang="en-US"/>
          </a:p>
        </p:txBody>
      </p:sp>
      <p:sp>
        <p:nvSpPr>
          <p:cNvPr id="1300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0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18307392-970D-894F-9244-95A60E16E2EE}" type="slidenum">
              <a:rPr lang="en-US"/>
              <a:pPr/>
              <a:t>49</a:t>
            </a:fld>
            <a:endParaRPr lang="en-US"/>
          </a:p>
        </p:txBody>
      </p:sp>
      <p:sp>
        <p:nvSpPr>
          <p:cNvPr id="1310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10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62D1D436-1D92-8C45-8172-F9B63DE25476}" type="slidenum">
              <a:rPr lang="en-US"/>
              <a:pPr/>
              <a:t>8</a:t>
            </a:fld>
            <a:endParaRPr lang="en-US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727E8100-603D-D043-9213-7BC67AD33318}" type="slidenum">
              <a:rPr lang="en-US"/>
              <a:pPr/>
              <a:t>9</a:t>
            </a:fld>
            <a:endParaRPr lang="en-US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2E36F011-EE91-6B42-8C9F-21FD4CAED610}" type="slidenum">
              <a:rPr lang="en-US"/>
              <a:pPr/>
              <a:t>10</a:t>
            </a:fld>
            <a:endParaRPr lang="en-US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55F227E1-09F9-1946-AAF6-7F7735C03838}" type="slidenum">
              <a:rPr lang="en-US"/>
              <a:pPr/>
              <a:t>11</a:t>
            </a:fld>
            <a:endParaRPr lang="en-US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A7D25440-226B-A24F-9F62-1BF1763BC135}" type="slidenum">
              <a:rPr lang="en-US"/>
              <a:pPr/>
              <a:t>13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  <a:ln/>
        </p:spPr>
        <p:txBody>
          <a:bodyPr/>
          <a:lstStyle/>
          <a:p>
            <a:fld id="{DB139461-4539-CE4C-98BF-92C1083E9081}" type="slidenum">
              <a:rPr lang="en-US"/>
              <a:pPr/>
              <a:t>15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763588"/>
            <a:ext cx="50260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2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64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8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1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8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5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227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275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06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9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4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1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57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28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mincho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mincho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dib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961173"/>
            <a:ext cx="10082575" cy="583654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207" tIns="49604" rIns="99207" bIns="49604" anchor="ctr" anchorCtr="1"/>
          <a:lstStyle/>
          <a:p>
            <a:pPr algn="ctr">
              <a:lnSpc>
                <a:spcPct val="116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  <a:tab pos="10373415" algn="l"/>
              </a:tabLst>
            </a:pPr>
            <a:endParaRPr lang="en-US" b="1" i="1" dirty="0">
              <a:solidFill>
                <a:srgbClr val="FFB5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60" y="794253"/>
            <a:ext cx="10073415" cy="739389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5530" y="2367109"/>
            <a:ext cx="5124525" cy="1923662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100" b="1" spc="5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3100" b="1" spc="55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3100" b="1" spc="5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20" y="4698853"/>
            <a:ext cx="2799292" cy="27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10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Clouds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057" y="2909521"/>
            <a:ext cx="3686601" cy="280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1600" dirty="0">
              <a:solidFill>
                <a:srgbClr val="000080"/>
              </a:solidFill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r>
              <a:rPr lang="en-US" sz="24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en-US" sz="2400" dirty="0">
                <a:solidFill>
                  <a:srgbClr val="000080"/>
                </a:solidFill>
                <a:latin typeface="Helvetica"/>
                <a:cs typeface="Helvetica"/>
              </a:rPr>
              <a:t>H</a:t>
            </a:r>
            <a:r>
              <a:rPr lang="en-US" sz="2400" baseline="-33000" dirty="0">
                <a:solidFill>
                  <a:srgbClr val="000080"/>
                </a:solidFill>
                <a:latin typeface="Helvetica"/>
                <a:cs typeface="Helvetica"/>
              </a:rPr>
              <a:t>2</a:t>
            </a:r>
            <a:r>
              <a:rPr lang="en-US" sz="2400" dirty="0">
                <a:solidFill>
                  <a:srgbClr val="000080"/>
                </a:solidFill>
                <a:latin typeface="Helvetica"/>
                <a:cs typeface="Helvetica"/>
              </a:rPr>
              <a:t>0     ~300K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solidFill>
                  <a:srgbClr val="FF6309"/>
                </a:solidFill>
                <a:latin typeface="Helvetica"/>
                <a:cs typeface="Helvetica"/>
              </a:rPr>
              <a:t>NH</a:t>
            </a:r>
            <a:r>
              <a:rPr lang="en-US" sz="2400" baseline="-33000" dirty="0">
                <a:solidFill>
                  <a:srgbClr val="FF6309"/>
                </a:solidFill>
                <a:latin typeface="Helvetica"/>
                <a:cs typeface="Helvetica"/>
              </a:rPr>
              <a:t>3       </a:t>
            </a:r>
            <a:r>
              <a:rPr lang="en-US" sz="2400" dirty="0">
                <a:solidFill>
                  <a:srgbClr val="FF6309"/>
                </a:solidFill>
                <a:latin typeface="Helvetica"/>
                <a:cs typeface="Helvetica"/>
              </a:rPr>
              <a:t>~140K</a:t>
            </a:r>
          </a:p>
          <a:p>
            <a:pPr algn="ctr">
              <a:lnSpc>
                <a:spcPct val="116000"/>
              </a:lnSpc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CH</a:t>
            </a:r>
            <a:r>
              <a:rPr lang="en-US" sz="2400" baseline="-33000" dirty="0">
                <a:solidFill>
                  <a:srgbClr val="FF0000"/>
                </a:solidFill>
                <a:latin typeface="Helvetica"/>
                <a:cs typeface="Helvetica"/>
              </a:rPr>
              <a:t>4       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~80K</a:t>
            </a:r>
            <a:r>
              <a:rPr lang="en-US" sz="1600" baseline="-33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endParaRPr lang="en-US" sz="1400" baseline="-33000" dirty="0">
              <a:solidFill>
                <a:srgbClr val="FF6309"/>
              </a:solidFill>
              <a:latin typeface="Comic Sans MS" charset="0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solidFill>
                <a:srgbClr val="4C1900"/>
              </a:solidFill>
              <a:latin typeface="Comic Sans MS" charset="0"/>
            </a:endParaRPr>
          </a:p>
          <a:p>
            <a:pPr algn="ctr"/>
            <a:endParaRPr lang="en-US" sz="1200" dirty="0">
              <a:solidFill>
                <a:srgbClr val="008000"/>
              </a:solidFill>
            </a:endParaRPr>
          </a:p>
          <a:p>
            <a:pPr algn="ctr"/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94" y="1902624"/>
            <a:ext cx="4318227" cy="518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914112" y="2973048"/>
            <a:ext cx="2742336" cy="2058264"/>
          </a:xfrm>
          <a:prstGeom prst="rect">
            <a:avLst/>
          </a:prstGeom>
          <a:noFill/>
          <a:ln w="72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179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Ammonia and Methane Clouds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95" y="932255"/>
            <a:ext cx="7197045" cy="508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056752" y="6198616"/>
            <a:ext cx="6170256" cy="7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Jupiter and Saturn have 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ammonia clouds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Colder Uranus and Neptune have </a:t>
            </a:r>
            <a:r>
              <a:rPr lang="en-US" sz="2000" dirty="0">
                <a:solidFill>
                  <a:srgbClr val="000080"/>
                </a:solidFill>
                <a:latin typeface="Helvetica"/>
                <a:cs typeface="Helvetica"/>
              </a:rPr>
              <a:t>methane clouds</a:t>
            </a:r>
          </a:p>
        </p:txBody>
      </p:sp>
    </p:spTree>
    <p:extLst>
      <p:ext uri="{BB962C8B-B14F-4D97-AF65-F5344CB8AC3E}">
        <p14:creationId xmlns:p14="http://schemas.microsoft.com/office/powerpoint/2010/main" val="1726296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0106-0203_Voyager_58M_to_31M_reduc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7400925" cy="75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7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Storms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608648" y="4141939"/>
            <a:ext cx="5027616" cy="4573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0" y="1751749"/>
            <a:ext cx="2853426" cy="270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23" y="1751749"/>
            <a:ext cx="2932776" cy="270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46" y="1751749"/>
            <a:ext cx="2699487" cy="270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14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18 at 1.55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20"/>
            <a:ext cx="10077450" cy="562648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Conservation of </a:t>
            </a:r>
            <a:r>
              <a:rPr lang="en-US" sz="2800" b="1" dirty="0" err="1" smtClean="0">
                <a:latin typeface="Helvetica"/>
                <a:cs typeface="Helvetica"/>
              </a:rPr>
              <a:t>vorticity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880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Merging </a:t>
            </a:r>
            <a:r>
              <a:rPr lang="en-US" sz="2800" b="1" dirty="0" smtClean="0">
                <a:latin typeface="Helvetica"/>
                <a:cs typeface="Helvetica"/>
              </a:rPr>
              <a:t>Vortices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98" y="1010074"/>
            <a:ext cx="2159907" cy="204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3" y="2369545"/>
            <a:ext cx="5038725" cy="35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97" y="5113897"/>
            <a:ext cx="2793120" cy="151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5729070" y="2369545"/>
            <a:ext cx="1145814" cy="91478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5730657" y="5571289"/>
            <a:ext cx="914112" cy="45739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481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Jupiter's Red Spots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6" y="1550051"/>
            <a:ext cx="9356952" cy="4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0688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roclinic2d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9925" y="266069"/>
            <a:ext cx="3962400" cy="73152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7955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Satellites of the Outer Planets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19" y="1140304"/>
            <a:ext cx="7197045" cy="549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8088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Size Comparison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5" y="1272122"/>
            <a:ext cx="8872917" cy="581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347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023602" y="1020113"/>
            <a:ext cx="7797818" cy="5848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219075" y="581025"/>
            <a:ext cx="10820400" cy="2105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686425"/>
            <a:ext cx="10820400" cy="2105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1057275" y="2028825"/>
            <a:ext cx="2362200" cy="426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772525" y="2181225"/>
            <a:ext cx="2362200" cy="426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 smtClean="0">
                <a:latin typeface="Helvetica"/>
                <a:cs typeface="Helvetica"/>
              </a:rPr>
              <a:t>Radiative</a:t>
            </a:r>
            <a:r>
              <a:rPr lang="en-US" sz="2800" b="1" dirty="0" smtClean="0">
                <a:latin typeface="Helvetica"/>
                <a:cs typeface="Helvetica"/>
              </a:rPr>
              <a:t> equilibrium.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685925" y="6524625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 smtClean="0">
                <a:latin typeface="Helvetica"/>
                <a:cs typeface="Helvetica"/>
              </a:rPr>
              <a:t>A function of latitude. </a:t>
            </a: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latin typeface="Helvetica"/>
                <a:cs typeface="Helvetica"/>
              </a:rPr>
              <a:t>Evidence of transport! </a:t>
            </a:r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240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Jupiter's family portrait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8" y="1985209"/>
            <a:ext cx="9426780" cy="321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99696" y="5992154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The Galilean Moons</a:t>
            </a:r>
          </a:p>
        </p:txBody>
      </p:sp>
    </p:spTree>
    <p:extLst>
      <p:ext uri="{BB962C8B-B14F-4D97-AF65-F5344CB8AC3E}">
        <p14:creationId xmlns:p14="http://schemas.microsoft.com/office/powerpoint/2010/main" val="1889263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Surfaces of the Galilean Satellites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22" y="1210184"/>
            <a:ext cx="8277792" cy="473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14112" y="6351080"/>
            <a:ext cx="6170256" cy="44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latin typeface="Helvetica"/>
                <a:cs typeface="Helvetica"/>
              </a:rPr>
              <a:t>Young surfaces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084368" y="6352667"/>
            <a:ext cx="2159907" cy="4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latin typeface="Helvetica"/>
                <a:cs typeface="Helvetica"/>
              </a:rPr>
              <a:t>Old surface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142640" y="6632184"/>
            <a:ext cx="1828224" cy="158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5027616" y="6632184"/>
            <a:ext cx="2056752" cy="158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14112" y="6994286"/>
            <a:ext cx="6170256" cy="4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latin typeface="Helvetica"/>
                <a:cs typeface="Helvetica"/>
              </a:rPr>
              <a:t>(Geologically Active)</a:t>
            </a:r>
          </a:p>
        </p:txBody>
      </p:sp>
    </p:spTree>
    <p:extLst>
      <p:ext uri="{BB962C8B-B14F-4D97-AF65-F5344CB8AC3E}">
        <p14:creationId xmlns:p14="http://schemas.microsoft.com/office/powerpoint/2010/main" val="38724941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18 at 3.0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6" y="885825"/>
            <a:ext cx="8578509" cy="6377907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Crater Counting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996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Io's interior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50" y="2190083"/>
            <a:ext cx="4318227" cy="324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4672" y="4151468"/>
            <a:ext cx="3199392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Iron rich core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84672" y="3430441"/>
            <a:ext cx="3199392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Molten silicate interior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484672" y="2709413"/>
            <a:ext cx="3199392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Thin silicate crust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914112" y="5717401"/>
            <a:ext cx="8455536" cy="7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Io is roughly the size of the Moon.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How does such a small body retain such a hot interior?</a:t>
            </a:r>
          </a:p>
        </p:txBody>
      </p:sp>
    </p:spTree>
    <p:extLst>
      <p:ext uri="{BB962C8B-B14F-4D97-AF65-F5344CB8AC3E}">
        <p14:creationId xmlns:p14="http://schemas.microsoft.com/office/powerpoint/2010/main" val="911510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Laplace Resonance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69" y="2371134"/>
            <a:ext cx="4283313" cy="288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05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Tidal Heating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44" y="2198023"/>
            <a:ext cx="3599316" cy="306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027616" y="1926447"/>
            <a:ext cx="4342032" cy="7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Periodic tug of Europa makes Io's orbit slightly elliptic (e ~ 0.004)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027616" y="3727428"/>
            <a:ext cx="4342032" cy="150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Difference in tidal bulge 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from closest to farthest from Jupiter: </a:t>
            </a:r>
          </a:p>
          <a:p>
            <a:pPr algn="ctr">
              <a:lnSpc>
                <a:spcPct val="116000"/>
              </a:lnSpc>
            </a:pPr>
            <a:r>
              <a:rPr lang="en-US" sz="2000" b="1" dirty="0">
                <a:latin typeface="Helvetica"/>
                <a:cs typeface="Helvetica"/>
              </a:rPr>
              <a:t>100m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027616" y="5528409"/>
            <a:ext cx="4342032" cy="5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solidFill>
                  <a:srgbClr val="FF0000"/>
                </a:solidFill>
                <a:latin typeface="Helvetica"/>
                <a:cs typeface="Helvetica"/>
              </a:rPr>
              <a:t>MASSIVE FRICTION!!!</a:t>
            </a:r>
          </a:p>
        </p:txBody>
      </p:sp>
    </p:spTree>
    <p:extLst>
      <p:ext uri="{BB962C8B-B14F-4D97-AF65-F5344CB8AC3E}">
        <p14:creationId xmlns:p14="http://schemas.microsoft.com/office/powerpoint/2010/main" val="1089367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Io's Volcanoes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6" y="1372176"/>
            <a:ext cx="4875264" cy="487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5432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Io's Volcanoes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24" y="1133951"/>
            <a:ext cx="5665590" cy="535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56448" y="6860881"/>
            <a:ext cx="3199392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>
                <a:latin typeface="Comic Sans MS" charset="0"/>
              </a:rPr>
              <a:t>Loki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09" y="1383294"/>
            <a:ext cx="899829" cy="90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1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Active plumes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64" y="1378529"/>
            <a:ext cx="6478134" cy="486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565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Io in action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83" y="1872450"/>
            <a:ext cx="6117885" cy="38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056752" y="5946097"/>
            <a:ext cx="2970864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April 2007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295819" y="5946097"/>
            <a:ext cx="2970864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September 2007</a:t>
            </a:r>
          </a:p>
        </p:txBody>
      </p:sp>
    </p:spTree>
    <p:extLst>
      <p:ext uri="{BB962C8B-B14F-4D97-AF65-F5344CB8AC3E}">
        <p14:creationId xmlns:p14="http://schemas.microsoft.com/office/powerpoint/2010/main" val="3986502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ended hadley 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343025"/>
            <a:ext cx="6172200" cy="546100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Hadley circulation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029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Europa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32" y="1110130"/>
            <a:ext cx="5398974" cy="54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6462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190625"/>
            <a:ext cx="5571809" cy="487752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70076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Ice Tectonics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78" y="2048735"/>
            <a:ext cx="7436682" cy="35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3157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Surface features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34" y="2301254"/>
            <a:ext cx="6838383" cy="302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99696" y="5849219"/>
            <a:ext cx="7084368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“Chaotic” terrain, as if subject to melting and refreezing</a:t>
            </a:r>
          </a:p>
        </p:txBody>
      </p:sp>
    </p:spTree>
    <p:extLst>
      <p:ext uri="{BB962C8B-B14F-4D97-AF65-F5344CB8AC3E}">
        <p14:creationId xmlns:p14="http://schemas.microsoft.com/office/powerpoint/2010/main" val="23275188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Europa Interior model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78" y="1862921"/>
            <a:ext cx="6094080" cy="389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99696" y="5992154"/>
            <a:ext cx="6855840" cy="80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Icy crust floating on top of liquid ocean.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Very interesting for Life!</a:t>
            </a:r>
          </a:p>
        </p:txBody>
      </p:sp>
    </p:spTree>
    <p:extLst>
      <p:ext uri="{BB962C8B-B14F-4D97-AF65-F5344CB8AC3E}">
        <p14:creationId xmlns:p14="http://schemas.microsoft.com/office/powerpoint/2010/main" val="4903255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Life?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1724025"/>
            <a:ext cx="6376178" cy="4643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486025"/>
            <a:ext cx="3356616" cy="32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192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MagFieldline0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725" y="1317625"/>
            <a:ext cx="8890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4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30 at 11.5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4162425"/>
            <a:ext cx="2428542" cy="1321579"/>
          </a:xfrm>
          <a:prstGeom prst="rect">
            <a:avLst/>
          </a:prstGeom>
        </p:spPr>
      </p:pic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487029" cy="10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Helvetica"/>
                <a:cs typeface="Helvetica"/>
              </a:rPr>
              <a:t>Induced magnetic field</a:t>
            </a:r>
          </a:p>
        </p:txBody>
      </p:sp>
      <p:pic>
        <p:nvPicPr>
          <p:cNvPr id="3" name="Picture 2" descr="Screen Shot 2015-01-30 at 11.55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2181226"/>
            <a:ext cx="2403285" cy="2012960"/>
          </a:xfrm>
          <a:prstGeom prst="rect">
            <a:avLst/>
          </a:prstGeom>
        </p:spPr>
      </p:pic>
      <p:pic>
        <p:nvPicPr>
          <p:cNvPr id="5" name="Picture 4" descr="Screen Shot 2015-01-30 at 11.55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1952625"/>
            <a:ext cx="3121269" cy="4191000"/>
          </a:xfrm>
          <a:prstGeom prst="rect">
            <a:avLst/>
          </a:prstGeom>
        </p:spPr>
      </p:pic>
      <p:pic>
        <p:nvPicPr>
          <p:cNvPr id="6" name="Picture 5" descr="300px-Callisto_field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028825"/>
            <a:ext cx="3384058" cy="32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93900"/>
            <a:ext cx="6480175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51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a756b09f741b8a5a0d19f47b635c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728980"/>
            <a:ext cx="79248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-4-Global-cells(edit)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571625"/>
            <a:ext cx="5715000" cy="4352925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847725" y="228696"/>
            <a:ext cx="807720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Hadley circulation with planetary rotation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06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s_pluto_inte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1952625"/>
            <a:ext cx="7871696" cy="5608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847725" y="5838825"/>
            <a:ext cx="83820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6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>
                <a:latin typeface="Helvetica"/>
                <a:cs typeface="Helvetica"/>
              </a:rPr>
              <a:t>Enceladus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73" y="2010619"/>
            <a:ext cx="3599316" cy="36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199392" y="5946097"/>
            <a:ext cx="4113504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Plumes imaged by Cassini</a:t>
            </a:r>
          </a:p>
        </p:txBody>
      </p:sp>
    </p:spTree>
    <p:extLst>
      <p:ext uri="{BB962C8B-B14F-4D97-AF65-F5344CB8AC3E}">
        <p14:creationId xmlns:p14="http://schemas.microsoft.com/office/powerpoint/2010/main" val="252223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>
                <a:latin typeface="Helvetica"/>
                <a:cs typeface="Helvetica"/>
              </a:rPr>
              <a:t>Enceladus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199392" y="6679830"/>
            <a:ext cx="4113504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Close up of the plumes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03" y="1584991"/>
            <a:ext cx="7197045" cy="445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123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>
                <a:latin typeface="Helvetica"/>
                <a:cs typeface="Helvetica"/>
              </a:rPr>
              <a:t>Enceladus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01" y="1567521"/>
            <a:ext cx="6073449" cy="448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0211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>
                <a:latin typeface="Helvetica"/>
                <a:cs typeface="Helvetica"/>
              </a:rPr>
              <a:t>Enceladus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1812596"/>
            <a:ext cx="4249023" cy="415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096237" y="1229242"/>
            <a:ext cx="4113504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 err="1">
                <a:latin typeface="Helvetica"/>
                <a:cs typeface="Helvetica"/>
              </a:rPr>
              <a:t>Enceladus</a:t>
            </a:r>
            <a:r>
              <a:rPr lang="en-US" dirty="0">
                <a:latin typeface="Helvetica"/>
                <a:cs typeface="Helvetica"/>
              </a:rPr>
              <a:t> and Titan</a:t>
            </a:r>
          </a:p>
        </p:txBody>
      </p:sp>
    </p:spTree>
    <p:extLst>
      <p:ext uri="{BB962C8B-B14F-4D97-AF65-F5344CB8AC3E}">
        <p14:creationId xmlns:p14="http://schemas.microsoft.com/office/powerpoint/2010/main" val="3041855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Tidal Heating!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12" y="1291181"/>
            <a:ext cx="4318227" cy="43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083541" y="5912745"/>
            <a:ext cx="4113504" cy="104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2:1 resonance with </a:t>
            </a:r>
            <a:r>
              <a:rPr lang="en-US" sz="2000" dirty="0" err="1">
                <a:latin typeface="Helvetica"/>
                <a:cs typeface="Helvetica"/>
              </a:rPr>
              <a:t>Dione</a:t>
            </a:r>
            <a:endParaRPr lang="en-US" sz="2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keeps </a:t>
            </a:r>
            <a:r>
              <a:rPr lang="en-US" sz="2000" dirty="0" err="1">
                <a:latin typeface="Helvetica"/>
                <a:cs typeface="Helvetica"/>
              </a:rPr>
              <a:t>Enceladus</a:t>
            </a:r>
            <a:r>
              <a:rPr lang="en-US" sz="2000" dirty="0">
                <a:latin typeface="Helvetica"/>
                <a:cs typeface="Helvetica"/>
              </a:rPr>
              <a:t>' orbit eccentric 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(e ~ 0.004)</a:t>
            </a:r>
          </a:p>
        </p:txBody>
      </p:sp>
    </p:spTree>
    <p:extLst>
      <p:ext uri="{BB962C8B-B14F-4D97-AF65-F5344CB8AC3E}">
        <p14:creationId xmlns:p14="http://schemas.microsoft.com/office/powerpoint/2010/main" val="34819366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Triton – Neptune's large moon.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32" y="1453174"/>
            <a:ext cx="5398974" cy="42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5280" y="5814279"/>
            <a:ext cx="5713200" cy="168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Frigid temperatures of 38K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All volatiles are either rock-solid or snow.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Yet,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no craters</a:t>
            </a:r>
            <a:r>
              <a:rPr lang="en-US" sz="1800" dirty="0">
                <a:latin typeface="Helvetica"/>
                <a:cs typeface="Helvetica"/>
              </a:rPr>
              <a:t>. The surface is young. 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solidFill>
                  <a:srgbClr val="000080"/>
                </a:solidFill>
                <a:latin typeface="Helvetica"/>
                <a:cs typeface="Helvetica"/>
              </a:rPr>
              <a:t>Triton is geologically active !</a:t>
            </a:r>
          </a:p>
        </p:txBody>
      </p:sp>
    </p:spTree>
    <p:extLst>
      <p:ext uri="{BB962C8B-B14F-4D97-AF65-F5344CB8AC3E}">
        <p14:creationId xmlns:p14="http://schemas.microsoft.com/office/powerpoint/2010/main" val="952386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Triton – Neptune's large moon.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32" y="1453174"/>
            <a:ext cx="5398974" cy="42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285280" y="5814279"/>
            <a:ext cx="5713200" cy="168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Frigid temperatures of 38K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All volatiles are either rock-solid or snow.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Yet,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no craters.</a:t>
            </a:r>
            <a:r>
              <a:rPr lang="en-US" sz="1800" dirty="0">
                <a:latin typeface="Helvetica"/>
                <a:cs typeface="Helvetica"/>
              </a:rPr>
              <a:t> The surface is young. 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solidFill>
                  <a:srgbClr val="000080"/>
                </a:solidFill>
                <a:latin typeface="Helvetica"/>
                <a:cs typeface="Helvetica"/>
              </a:rPr>
              <a:t>Triton is geologically active !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866759" y="2383839"/>
            <a:ext cx="2151972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800" dirty="0">
                <a:solidFill>
                  <a:srgbClr val="008000"/>
                </a:solidFill>
                <a:latin typeface="Helvetica"/>
                <a:cs typeface="Helvetica"/>
              </a:rPr>
              <a:t>Cantaloupe terrain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7866760" y="4545334"/>
            <a:ext cx="1710786" cy="104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Dark streaks</a:t>
            </a:r>
          </a:p>
          <a:p>
            <a:pPr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>
              <a:lnSpc>
                <a:spcPct val="116000"/>
              </a:lnSpc>
            </a:pP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Nitrogen snow</a:t>
            </a:r>
          </a:p>
        </p:txBody>
      </p:sp>
    </p:spTree>
    <p:extLst>
      <p:ext uri="{BB962C8B-B14F-4D97-AF65-F5344CB8AC3E}">
        <p14:creationId xmlns:p14="http://schemas.microsoft.com/office/powerpoint/2010/main" val="4298161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Clouds on Triton</a:t>
            </a: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310102" y="3389148"/>
            <a:ext cx="4288074" cy="7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Nitrogen is near the sublimation point,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Forming a thin atmosphere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6" y="1767630"/>
            <a:ext cx="4678476" cy="409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5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599696" y="230285"/>
            <a:ext cx="6855840" cy="58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latin typeface="Helvetica"/>
                <a:cs typeface="Helvetica"/>
              </a:rPr>
              <a:t>Dark streaks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5954424" y="3298623"/>
            <a:ext cx="3186696" cy="20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Geysers, caught by the wind</a:t>
            </a:r>
          </a:p>
          <a:p>
            <a:pPr algn="ctr">
              <a:lnSpc>
                <a:spcPct val="116000"/>
              </a:lnSpc>
            </a:pPr>
            <a:endParaRPr lang="en-US" sz="2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Powered not by tides, 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But by </a:t>
            </a:r>
            <a:r>
              <a:rPr lang="en-US" sz="2000" i="1" dirty="0" smtClean="0">
                <a:solidFill>
                  <a:srgbClr val="008000"/>
                </a:solidFill>
                <a:latin typeface="Helvetica"/>
                <a:cs typeface="Helvetica"/>
              </a:rPr>
              <a:t>solid state greenhouse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(</a:t>
            </a:r>
            <a:r>
              <a:rPr lang="en-US" sz="2000" dirty="0" smtClean="0">
                <a:latin typeface="Helvetica"/>
                <a:cs typeface="Helvetica"/>
              </a:rPr>
              <a:t>solar </a:t>
            </a:r>
            <a:r>
              <a:rPr lang="en-US" sz="2000" dirty="0">
                <a:latin typeface="Helvetica"/>
                <a:cs typeface="Helvetica"/>
              </a:rPr>
              <a:t>heating</a:t>
            </a:r>
          </a:p>
          <a:p>
            <a:pPr algn="ctr">
              <a:lnSpc>
                <a:spcPct val="116000"/>
              </a:lnSpc>
            </a:pPr>
            <a:r>
              <a:rPr lang="en-US" sz="2000" dirty="0">
                <a:latin typeface="Helvetica"/>
                <a:cs typeface="Helvetica"/>
              </a:rPr>
              <a:t>under the nitrogen </a:t>
            </a:r>
            <a:r>
              <a:rPr lang="en-US" sz="2000" dirty="0" smtClean="0">
                <a:latin typeface="Helvetica"/>
                <a:cs typeface="Helvetica"/>
              </a:rPr>
              <a:t>snow).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1229242"/>
            <a:ext cx="4005588" cy="54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990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522"/>
            <a:ext cx="10077450" cy="4030980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847725" y="228696"/>
            <a:ext cx="807720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latin typeface="Helvetica"/>
                <a:cs typeface="Helvetica"/>
              </a:rPr>
              <a:t>The deserts are found in a line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042" y="6067425"/>
            <a:ext cx="1007745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latin typeface="Helvetica"/>
                <a:cs typeface="Helvetica"/>
              </a:rPr>
              <a:t>Boundary between descending Hadley cells.</a:t>
            </a:r>
          </a:p>
          <a:p>
            <a:pPr algn="ctr">
              <a:lnSpc>
                <a:spcPct val="116000"/>
              </a:lnSpc>
            </a:pPr>
            <a:r>
              <a:rPr lang="en-US" sz="2000" dirty="0" smtClean="0">
                <a:latin typeface="Helvetica"/>
                <a:cs typeface="Helvetica"/>
              </a:rPr>
              <a:t>A</a:t>
            </a:r>
            <a:r>
              <a:rPr lang="en-US" sz="2000" dirty="0" smtClean="0">
                <a:latin typeface="Helvetica"/>
                <a:cs typeface="Helvetica"/>
              </a:rPr>
              <a:t>scent: </a:t>
            </a:r>
            <a:r>
              <a:rPr lang="en-US" sz="2000" dirty="0" err="1" smtClean="0">
                <a:latin typeface="Helvetica"/>
                <a:cs typeface="Helvetica"/>
              </a:rPr>
              <a:t>aircools</a:t>
            </a:r>
            <a:r>
              <a:rPr lang="en-US" sz="2000" dirty="0" smtClean="0">
                <a:latin typeface="Helvetica"/>
                <a:cs typeface="Helvetica"/>
              </a:rPr>
              <a:t> and cannot hold </a:t>
            </a:r>
            <a:r>
              <a:rPr lang="en-US" sz="2000" dirty="0" smtClean="0">
                <a:latin typeface="Helvetica"/>
                <a:cs typeface="Helvetica"/>
              </a:rPr>
              <a:t>moist, </a:t>
            </a:r>
            <a:r>
              <a:rPr lang="en-US" sz="2000" dirty="0" smtClean="0">
                <a:latin typeface="Helvetica"/>
                <a:cs typeface="Helvetica"/>
              </a:rPr>
              <a:t>raining down. Makes the rain forests. </a:t>
            </a:r>
          </a:p>
          <a:p>
            <a:pPr algn="ctr">
              <a:lnSpc>
                <a:spcPct val="116000"/>
              </a:lnSpc>
            </a:pPr>
            <a:r>
              <a:rPr lang="en-US" sz="2000" dirty="0" smtClean="0">
                <a:latin typeface="Helvetica"/>
                <a:cs typeface="Helvetica"/>
              </a:rPr>
              <a:t>Descent: Dry air creates deserts. 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159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Atmospheres of the Giant Planets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0" y="1829569"/>
            <a:ext cx="2856600" cy="35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178761" y="5946097"/>
            <a:ext cx="3884976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Bands and Storms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54" y="2286961"/>
            <a:ext cx="4770522" cy="260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386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Atmospheres of the Giant Planets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178761" y="5946097"/>
            <a:ext cx="3884976" cy="40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Bands and Storms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6" y="1829568"/>
            <a:ext cx="3561228" cy="35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49" y="2342547"/>
            <a:ext cx="4875264" cy="293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570560" y="4802616"/>
            <a:ext cx="5027616" cy="4573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100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Clouds of Jupiter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484672" y="1407116"/>
            <a:ext cx="4342032" cy="415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Bright </a:t>
            </a:r>
            <a:r>
              <a:rPr lang="en-US" b="1" i="1" dirty="0">
                <a:solidFill>
                  <a:srgbClr val="99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Zones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Dark </a:t>
            </a:r>
            <a:r>
              <a:rPr lang="en-US" b="1" i="1" dirty="0">
                <a:solidFill>
                  <a:srgbClr val="4C1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Belts</a:t>
            </a:r>
          </a:p>
          <a:p>
            <a:pPr algn="ctr">
              <a:lnSpc>
                <a:spcPct val="116000"/>
              </a:lnSpc>
            </a:pPr>
            <a:endParaRPr lang="en-US" b="1" i="1" dirty="0">
              <a:solidFill>
                <a:srgbClr val="4C1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Dark brown color: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compounds of sulfur (S) and phosphorus (P)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Bright zones: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High ammonia clouds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shielding brown stuff below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4" y="1372176"/>
            <a:ext cx="4570560" cy="457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624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4" y="1372176"/>
            <a:ext cx="4570560" cy="457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99696" y="228696"/>
            <a:ext cx="6855840" cy="58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>
                <a:latin typeface="Helvetica"/>
                <a:cs typeface="Helvetica"/>
              </a:rPr>
              <a:t>Clouds of Jupiter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484672" y="1407116"/>
            <a:ext cx="4342032" cy="415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Bright </a:t>
            </a:r>
            <a:r>
              <a:rPr lang="en-US" b="1" i="1" dirty="0">
                <a:solidFill>
                  <a:srgbClr val="99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Zones</a:t>
            </a:r>
          </a:p>
          <a:p>
            <a:pPr algn="ctr">
              <a:lnSpc>
                <a:spcPct val="116000"/>
              </a:lnSpc>
            </a:pPr>
            <a:r>
              <a:rPr lang="en-US" dirty="0">
                <a:latin typeface="Helvetica"/>
                <a:cs typeface="Helvetica"/>
              </a:rPr>
              <a:t>Dark </a:t>
            </a:r>
            <a:r>
              <a:rPr lang="en-US" b="1" i="1" dirty="0">
                <a:solidFill>
                  <a:srgbClr val="4C1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Belts</a:t>
            </a:r>
          </a:p>
          <a:p>
            <a:pPr algn="ctr">
              <a:lnSpc>
                <a:spcPct val="116000"/>
              </a:lnSpc>
            </a:pPr>
            <a:endParaRPr lang="en-US" b="1" i="1" dirty="0">
              <a:solidFill>
                <a:srgbClr val="4C1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Dark brown color: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compounds of sulfur (S) and phosphorus (P)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Bright zones: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High ammonia clouds </a:t>
            </a:r>
          </a:p>
          <a:p>
            <a:pPr algn="ctr">
              <a:lnSpc>
                <a:spcPct val="116000"/>
              </a:lnSpc>
            </a:pPr>
            <a:r>
              <a:rPr lang="en-US" sz="1400" dirty="0">
                <a:latin typeface="Helvetica"/>
                <a:cs typeface="Helvetica"/>
              </a:rPr>
              <a:t>shielding brown stuff below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16" y="3887832"/>
            <a:ext cx="3808800" cy="293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484672" y="4573920"/>
            <a:ext cx="4113504" cy="28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Bitstream Vera Sans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u="sng" dirty="0">
                <a:solidFill>
                  <a:srgbClr val="FF0000"/>
                </a:solidFill>
                <a:latin typeface="Helvetica"/>
                <a:cs typeface="Helvetica"/>
              </a:rPr>
              <a:t>In Jupiter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  Hot gas rises, </a:t>
            </a:r>
            <a:r>
              <a:rPr lang="en-US" sz="1800" b="1" dirty="0">
                <a:solidFill>
                  <a:srgbClr val="4C1900"/>
                </a:solidFill>
                <a:latin typeface="Helvetica"/>
                <a:cs typeface="Helvetica"/>
              </a:rPr>
              <a:t>cools</a:t>
            </a:r>
            <a:r>
              <a:rPr lang="en-US" sz="1800" dirty="0">
                <a:latin typeface="Helvetica"/>
                <a:cs typeface="Helvetica"/>
              </a:rPr>
              <a:t>,</a:t>
            </a: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 ammonia condenses -&gt; </a:t>
            </a:r>
            <a:r>
              <a:rPr lang="en-US" sz="1800" b="1" i="1" u="sng" dirty="0">
                <a:solidFill>
                  <a:srgbClr val="4C1900"/>
                </a:solidFill>
                <a:latin typeface="Helvetica"/>
                <a:cs typeface="Helvetica"/>
              </a:rPr>
              <a:t>Zones</a:t>
            </a:r>
            <a:r>
              <a:rPr lang="en-US" sz="1800" dirty="0">
                <a:latin typeface="Helvetica"/>
                <a:cs typeface="Helvetica"/>
              </a:rPr>
              <a:t>.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  Cold </a:t>
            </a:r>
            <a:r>
              <a:rPr lang="en-US" sz="1800" dirty="0" smtClean="0">
                <a:latin typeface="Helvetica"/>
                <a:cs typeface="Helvetica"/>
              </a:rPr>
              <a:t>air sinking, </a:t>
            </a:r>
          </a:p>
          <a:p>
            <a:pPr algn="ctr">
              <a:lnSpc>
                <a:spcPct val="116000"/>
              </a:lnSpc>
            </a:pPr>
            <a:r>
              <a:rPr lang="en-US" sz="1800" dirty="0" smtClean="0">
                <a:latin typeface="Helvetica"/>
                <a:cs typeface="Helvetica"/>
              </a:rPr>
              <a:t>dry </a:t>
            </a:r>
            <a:r>
              <a:rPr lang="en-US" sz="1800" dirty="0">
                <a:latin typeface="Helvetica"/>
                <a:cs typeface="Helvetica"/>
              </a:rPr>
              <a:t>in ammonia - &gt; </a:t>
            </a:r>
            <a:r>
              <a:rPr lang="en-US" sz="1800" b="1" i="1" u="sng" dirty="0">
                <a:solidFill>
                  <a:srgbClr val="9999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Belts</a:t>
            </a:r>
            <a:r>
              <a:rPr lang="en-US" sz="1800" dirty="0">
                <a:latin typeface="Helvetica"/>
                <a:cs typeface="Helvetica"/>
              </a:rPr>
              <a:t>.</a:t>
            </a:r>
          </a:p>
          <a:p>
            <a:pPr algn="ctr">
              <a:lnSpc>
                <a:spcPct val="116000"/>
              </a:lnSpc>
            </a:pPr>
            <a:endParaRPr lang="en-US" sz="1800" dirty="0">
              <a:latin typeface="Helvetica"/>
              <a:cs typeface="Helvetica"/>
            </a:endParaRPr>
          </a:p>
          <a:p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6861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9082</TotalTime>
  <Words>567</Words>
  <Application>Microsoft Macintosh PowerPoint</Application>
  <PresentationFormat>Custom</PresentationFormat>
  <Paragraphs>174</Paragraphs>
  <Slides>49</Slides>
  <Notes>35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</cp:lastModifiedBy>
  <cp:revision>469</cp:revision>
  <cp:lastPrinted>1601-01-01T00:00:00Z</cp:lastPrinted>
  <dcterms:created xsi:type="dcterms:W3CDTF">2006-06-21T17:05:33Z</dcterms:created>
  <dcterms:modified xsi:type="dcterms:W3CDTF">2016-01-21T16:28:44Z</dcterms:modified>
</cp:coreProperties>
</file>