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49" r:id="rId3"/>
    <p:sldId id="345" r:id="rId4"/>
    <p:sldId id="344" r:id="rId5"/>
    <p:sldId id="348" r:id="rId6"/>
    <p:sldId id="369" r:id="rId7"/>
    <p:sldId id="351" r:id="rId8"/>
    <p:sldId id="353" r:id="rId9"/>
    <p:sldId id="361" r:id="rId10"/>
    <p:sldId id="362" r:id="rId11"/>
    <p:sldId id="363" r:id="rId12"/>
    <p:sldId id="364" r:id="rId13"/>
    <p:sldId id="365" r:id="rId14"/>
    <p:sldId id="354" r:id="rId15"/>
    <p:sldId id="357" r:id="rId16"/>
    <p:sldId id="367" r:id="rId17"/>
    <p:sldId id="368" r:id="rId18"/>
    <p:sldId id="366" r:id="rId19"/>
    <p:sldId id="358" r:id="rId20"/>
    <p:sldId id="360" r:id="rId21"/>
    <p:sldId id="35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D272-0730-AE44-87C2-335CA2EEA2CD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8AB6-43BD-9F4D-A64A-677992F8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78AB6-43BD-9F4D-A64A-677992F8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07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682F57-56D6-EA40-A8F4-49B52F6C2832}" type="slidenum">
              <a:rPr lang="en-US"/>
              <a:pPr/>
              <a:t>6</a:t>
            </a:fld>
            <a:endParaRPr lang="en-US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  <a:ln/>
        </p:spPr>
        <p:txBody>
          <a:bodyPr/>
          <a:lstStyle/>
          <a:p>
            <a:fld id="{B36D3B5F-12B8-FD49-903E-795387AE4DFB}" type="slidenum">
              <a:rPr lang="en-US"/>
              <a:pPr/>
              <a:t>7</a:t>
            </a:fld>
            <a:endParaRPr lang="en-US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92200" y="933450"/>
            <a:ext cx="4483100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32343" y="4625398"/>
            <a:ext cx="4608419" cy="373495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92200" y="933450"/>
            <a:ext cx="4483100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32343" y="4625398"/>
            <a:ext cx="4608419" cy="373495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52" y="568622"/>
            <a:ext cx="780581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3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0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2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C937-7E80-CD44-AE82-4FAEB25FD917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BD70-40E0-C343-804D-AFA6B048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871593"/>
            <a:ext cx="9148650" cy="529258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2200" b="1" i="1" dirty="0">
              <a:solidFill>
                <a:srgbClr val="FFB5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1" y="720229"/>
            <a:ext cx="914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Selected Topics in Astrophysics</a:t>
            </a:r>
            <a:endParaRPr lang="en-US" sz="4000" b="1" i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6156" y="2146497"/>
            <a:ext cx="4695554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Prof Wladimir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Lyra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Live Oak, 1119-G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Office Hours: Mon 4pm-5pm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Class hours: Mon/Wed 5pm-6:15pm</a:t>
            </a:r>
          </a:p>
        </p:txBody>
      </p:sp>
      <p:pic>
        <p:nvPicPr>
          <p:cNvPr id="2" name="Picture 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09" y="4260925"/>
            <a:ext cx="2540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edd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295" y="1612388"/>
            <a:ext cx="4180794" cy="418079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265915" y="2492132"/>
            <a:ext cx="3144883" cy="229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  <a:defRPr/>
            </a:pPr>
            <a:r>
              <a:rPr lang="en-US" sz="1400" dirty="0" smtClean="0">
                <a:latin typeface="Helvetica"/>
                <a:cs typeface="Helvetica"/>
              </a:rPr>
              <a:t>Asymmetries in the wake generated by the planet lead to non-zero angular momentum exchange between planet and disk, and the planet starts to migrate.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51978" y="208734"/>
            <a:ext cx="6221320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Migration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115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53671"/>
            <a:ext cx="9029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53671"/>
            <a:ext cx="90297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304" y="780797"/>
            <a:ext cx="8421797" cy="8849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" y="3910636"/>
            <a:ext cx="8619801" cy="178397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creen Shot 2014-01-12 at 21.1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57" y="836716"/>
            <a:ext cx="5904459" cy="5680381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>
            <a:off x="6023558" y="952521"/>
            <a:ext cx="462115" cy="5016501"/>
          </a:xfrm>
          <a:custGeom>
            <a:avLst/>
            <a:gdLst>
              <a:gd name="connsiteX0" fmla="*/ 699104 w 808982"/>
              <a:gd name="connsiteY0" fmla="*/ 0 h 4931833"/>
              <a:gd name="connsiteX1" fmla="*/ 752021 w 808982"/>
              <a:gd name="connsiteY1" fmla="*/ 2952750 h 4931833"/>
              <a:gd name="connsiteX2" fmla="*/ 604 w 808982"/>
              <a:gd name="connsiteY2" fmla="*/ 4000500 h 4931833"/>
              <a:gd name="connsiteX3" fmla="*/ 614438 w 808982"/>
              <a:gd name="connsiteY3" fmla="*/ 4931833 h 4931833"/>
              <a:gd name="connsiteX0" fmla="*/ 815520 w 868915"/>
              <a:gd name="connsiteY0" fmla="*/ 0 h 4931833"/>
              <a:gd name="connsiteX1" fmla="*/ 752021 w 868915"/>
              <a:gd name="connsiteY1" fmla="*/ 2952750 h 4931833"/>
              <a:gd name="connsiteX2" fmla="*/ 604 w 868915"/>
              <a:gd name="connsiteY2" fmla="*/ 4000500 h 4931833"/>
              <a:gd name="connsiteX3" fmla="*/ 614438 w 868915"/>
              <a:gd name="connsiteY3" fmla="*/ 4931833 h 4931833"/>
              <a:gd name="connsiteX0" fmla="*/ 815520 w 842732"/>
              <a:gd name="connsiteY0" fmla="*/ 0 h 4931833"/>
              <a:gd name="connsiteX1" fmla="*/ 752021 w 842732"/>
              <a:gd name="connsiteY1" fmla="*/ 2952750 h 4931833"/>
              <a:gd name="connsiteX2" fmla="*/ 604 w 842732"/>
              <a:gd name="connsiteY2" fmla="*/ 4000500 h 4931833"/>
              <a:gd name="connsiteX3" fmla="*/ 614438 w 842732"/>
              <a:gd name="connsiteY3" fmla="*/ 4931833 h 4931833"/>
              <a:gd name="connsiteX0" fmla="*/ 861999 w 889211"/>
              <a:gd name="connsiteY0" fmla="*/ 0 h 4931833"/>
              <a:gd name="connsiteX1" fmla="*/ 798500 w 889211"/>
              <a:gd name="connsiteY1" fmla="*/ 2952750 h 4931833"/>
              <a:gd name="connsiteX2" fmla="*/ 47083 w 889211"/>
              <a:gd name="connsiteY2" fmla="*/ 4000500 h 4931833"/>
              <a:gd name="connsiteX3" fmla="*/ 660917 w 889211"/>
              <a:gd name="connsiteY3" fmla="*/ 4931833 h 4931833"/>
              <a:gd name="connsiteX0" fmla="*/ 825858 w 853070"/>
              <a:gd name="connsiteY0" fmla="*/ 0 h 4931833"/>
              <a:gd name="connsiteX1" fmla="*/ 762359 w 853070"/>
              <a:gd name="connsiteY1" fmla="*/ 2952750 h 4931833"/>
              <a:gd name="connsiteX2" fmla="*/ 10942 w 853070"/>
              <a:gd name="connsiteY2" fmla="*/ 4000500 h 4931833"/>
              <a:gd name="connsiteX3" fmla="*/ 624776 w 853070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21250"/>
              <a:gd name="connsiteX1" fmla="*/ 751417 w 842128"/>
              <a:gd name="connsiteY1" fmla="*/ 2952750 h 4921250"/>
              <a:gd name="connsiteX2" fmla="*/ 0 w 842128"/>
              <a:gd name="connsiteY2" fmla="*/ 4000500 h 4921250"/>
              <a:gd name="connsiteX3" fmla="*/ 613834 w 842128"/>
              <a:gd name="connsiteY3" fmla="*/ 4921250 h 4921250"/>
              <a:gd name="connsiteX0" fmla="*/ 815975 w 843187"/>
              <a:gd name="connsiteY0" fmla="*/ 0 h 4921250"/>
              <a:gd name="connsiteX1" fmla="*/ 752476 w 843187"/>
              <a:gd name="connsiteY1" fmla="*/ 2952750 h 4921250"/>
              <a:gd name="connsiteX2" fmla="*/ 1059 w 843187"/>
              <a:gd name="connsiteY2" fmla="*/ 4000500 h 4921250"/>
              <a:gd name="connsiteX3" fmla="*/ 688976 w 843187"/>
              <a:gd name="connsiteY3" fmla="*/ 4508500 h 4921250"/>
              <a:gd name="connsiteX4" fmla="*/ 614893 w 843187"/>
              <a:gd name="connsiteY4" fmla="*/ 4921250 h 4921250"/>
              <a:gd name="connsiteX0" fmla="*/ 815975 w 843187"/>
              <a:gd name="connsiteY0" fmla="*/ 0 h 4508500"/>
              <a:gd name="connsiteX1" fmla="*/ 752476 w 843187"/>
              <a:gd name="connsiteY1" fmla="*/ 2952750 h 4508500"/>
              <a:gd name="connsiteX2" fmla="*/ 1059 w 843187"/>
              <a:gd name="connsiteY2" fmla="*/ 4000500 h 4508500"/>
              <a:gd name="connsiteX3" fmla="*/ 688976 w 843187"/>
              <a:gd name="connsiteY3" fmla="*/ 4508500 h 4508500"/>
              <a:gd name="connsiteX0" fmla="*/ 815959 w 843171"/>
              <a:gd name="connsiteY0" fmla="*/ 0 h 4963584"/>
              <a:gd name="connsiteX1" fmla="*/ 752460 w 843171"/>
              <a:gd name="connsiteY1" fmla="*/ 2952750 h 4963584"/>
              <a:gd name="connsiteX2" fmla="*/ 1043 w 843171"/>
              <a:gd name="connsiteY2" fmla="*/ 4000500 h 4963584"/>
              <a:gd name="connsiteX3" fmla="*/ 699543 w 843171"/>
              <a:gd name="connsiteY3" fmla="*/ 4963584 h 4963584"/>
              <a:gd name="connsiteX0" fmla="*/ 816209 w 843421"/>
              <a:gd name="connsiteY0" fmla="*/ 0 h 4963584"/>
              <a:gd name="connsiteX1" fmla="*/ 752710 w 843421"/>
              <a:gd name="connsiteY1" fmla="*/ 2952750 h 4963584"/>
              <a:gd name="connsiteX2" fmla="*/ 1293 w 843421"/>
              <a:gd name="connsiteY2" fmla="*/ 4000500 h 4963584"/>
              <a:gd name="connsiteX3" fmla="*/ 699793 w 843421"/>
              <a:gd name="connsiteY3" fmla="*/ 4963584 h 4963584"/>
              <a:gd name="connsiteX0" fmla="*/ 816209 w 843421"/>
              <a:gd name="connsiteY0" fmla="*/ 0 h 4349751"/>
              <a:gd name="connsiteX1" fmla="*/ 752710 w 843421"/>
              <a:gd name="connsiteY1" fmla="*/ 2338917 h 4349751"/>
              <a:gd name="connsiteX2" fmla="*/ 1293 w 843421"/>
              <a:gd name="connsiteY2" fmla="*/ 3386667 h 4349751"/>
              <a:gd name="connsiteX3" fmla="*/ 699793 w 843421"/>
              <a:gd name="connsiteY3" fmla="*/ 4349751 h 4349751"/>
              <a:gd name="connsiteX0" fmla="*/ 815944 w 843156"/>
              <a:gd name="connsiteY0" fmla="*/ 0 h 5016501"/>
              <a:gd name="connsiteX1" fmla="*/ 752445 w 843156"/>
              <a:gd name="connsiteY1" fmla="*/ 2338917 h 5016501"/>
              <a:gd name="connsiteX2" fmla="*/ 1028 w 843156"/>
              <a:gd name="connsiteY2" fmla="*/ 3386667 h 5016501"/>
              <a:gd name="connsiteX3" fmla="*/ 835043 w 843156"/>
              <a:gd name="connsiteY3" fmla="*/ 5016501 h 5016501"/>
              <a:gd name="connsiteX0" fmla="*/ 599622 w 618721"/>
              <a:gd name="connsiteY0" fmla="*/ 0 h 5016501"/>
              <a:gd name="connsiteX1" fmla="*/ 536123 w 618721"/>
              <a:gd name="connsiteY1" fmla="*/ 2338917 h 5016501"/>
              <a:gd name="connsiteX2" fmla="*/ 1530 w 618721"/>
              <a:gd name="connsiteY2" fmla="*/ 3365501 h 5016501"/>
              <a:gd name="connsiteX3" fmla="*/ 618721 w 618721"/>
              <a:gd name="connsiteY3" fmla="*/ 5016501 h 5016501"/>
              <a:gd name="connsiteX0" fmla="*/ 572618 w 591717"/>
              <a:gd name="connsiteY0" fmla="*/ 0 h 5016501"/>
              <a:gd name="connsiteX1" fmla="*/ 509119 w 591717"/>
              <a:gd name="connsiteY1" fmla="*/ 2338917 h 5016501"/>
              <a:gd name="connsiteX2" fmla="*/ 1630 w 591717"/>
              <a:gd name="connsiteY2" fmla="*/ 3407834 h 5016501"/>
              <a:gd name="connsiteX3" fmla="*/ 591717 w 591717"/>
              <a:gd name="connsiteY3" fmla="*/ 5016501 h 50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717" h="5016501">
                <a:moveTo>
                  <a:pt x="572618" y="0"/>
                </a:moveTo>
                <a:cubicBezTo>
                  <a:pt x="593785" y="1143000"/>
                  <a:pt x="604284" y="1770945"/>
                  <a:pt x="509119" y="2338917"/>
                </a:cubicBezTo>
                <a:cubicBezTo>
                  <a:pt x="413954" y="2906889"/>
                  <a:pt x="31616" y="3090334"/>
                  <a:pt x="1630" y="3407834"/>
                </a:cubicBezTo>
                <a:cubicBezTo>
                  <a:pt x="-28356" y="3725334"/>
                  <a:pt x="362411" y="4492626"/>
                  <a:pt x="591717" y="5016501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5765830" y="949590"/>
            <a:ext cx="535962" cy="4995334"/>
          </a:xfrm>
          <a:custGeom>
            <a:avLst/>
            <a:gdLst>
              <a:gd name="connsiteX0" fmla="*/ 699104 w 808982"/>
              <a:gd name="connsiteY0" fmla="*/ 0 h 4931833"/>
              <a:gd name="connsiteX1" fmla="*/ 752021 w 808982"/>
              <a:gd name="connsiteY1" fmla="*/ 2952750 h 4931833"/>
              <a:gd name="connsiteX2" fmla="*/ 604 w 808982"/>
              <a:gd name="connsiteY2" fmla="*/ 4000500 h 4931833"/>
              <a:gd name="connsiteX3" fmla="*/ 614438 w 808982"/>
              <a:gd name="connsiteY3" fmla="*/ 4931833 h 4931833"/>
              <a:gd name="connsiteX0" fmla="*/ 815520 w 868915"/>
              <a:gd name="connsiteY0" fmla="*/ 0 h 4931833"/>
              <a:gd name="connsiteX1" fmla="*/ 752021 w 868915"/>
              <a:gd name="connsiteY1" fmla="*/ 2952750 h 4931833"/>
              <a:gd name="connsiteX2" fmla="*/ 604 w 868915"/>
              <a:gd name="connsiteY2" fmla="*/ 4000500 h 4931833"/>
              <a:gd name="connsiteX3" fmla="*/ 614438 w 868915"/>
              <a:gd name="connsiteY3" fmla="*/ 4931833 h 4931833"/>
              <a:gd name="connsiteX0" fmla="*/ 815520 w 842732"/>
              <a:gd name="connsiteY0" fmla="*/ 0 h 4931833"/>
              <a:gd name="connsiteX1" fmla="*/ 752021 w 842732"/>
              <a:gd name="connsiteY1" fmla="*/ 2952750 h 4931833"/>
              <a:gd name="connsiteX2" fmla="*/ 604 w 842732"/>
              <a:gd name="connsiteY2" fmla="*/ 4000500 h 4931833"/>
              <a:gd name="connsiteX3" fmla="*/ 614438 w 842732"/>
              <a:gd name="connsiteY3" fmla="*/ 4931833 h 4931833"/>
              <a:gd name="connsiteX0" fmla="*/ 861999 w 889211"/>
              <a:gd name="connsiteY0" fmla="*/ 0 h 4931833"/>
              <a:gd name="connsiteX1" fmla="*/ 798500 w 889211"/>
              <a:gd name="connsiteY1" fmla="*/ 2952750 h 4931833"/>
              <a:gd name="connsiteX2" fmla="*/ 47083 w 889211"/>
              <a:gd name="connsiteY2" fmla="*/ 4000500 h 4931833"/>
              <a:gd name="connsiteX3" fmla="*/ 660917 w 889211"/>
              <a:gd name="connsiteY3" fmla="*/ 4931833 h 4931833"/>
              <a:gd name="connsiteX0" fmla="*/ 825858 w 853070"/>
              <a:gd name="connsiteY0" fmla="*/ 0 h 4931833"/>
              <a:gd name="connsiteX1" fmla="*/ 762359 w 853070"/>
              <a:gd name="connsiteY1" fmla="*/ 2952750 h 4931833"/>
              <a:gd name="connsiteX2" fmla="*/ 10942 w 853070"/>
              <a:gd name="connsiteY2" fmla="*/ 4000500 h 4931833"/>
              <a:gd name="connsiteX3" fmla="*/ 624776 w 853070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21250"/>
              <a:gd name="connsiteX1" fmla="*/ 751417 w 842128"/>
              <a:gd name="connsiteY1" fmla="*/ 2952750 h 4921250"/>
              <a:gd name="connsiteX2" fmla="*/ 0 w 842128"/>
              <a:gd name="connsiteY2" fmla="*/ 4000500 h 4921250"/>
              <a:gd name="connsiteX3" fmla="*/ 613834 w 842128"/>
              <a:gd name="connsiteY3" fmla="*/ 4921250 h 4921250"/>
              <a:gd name="connsiteX0" fmla="*/ 815975 w 843187"/>
              <a:gd name="connsiteY0" fmla="*/ 0 h 4921250"/>
              <a:gd name="connsiteX1" fmla="*/ 752476 w 843187"/>
              <a:gd name="connsiteY1" fmla="*/ 2952750 h 4921250"/>
              <a:gd name="connsiteX2" fmla="*/ 1059 w 843187"/>
              <a:gd name="connsiteY2" fmla="*/ 4000500 h 4921250"/>
              <a:gd name="connsiteX3" fmla="*/ 688976 w 843187"/>
              <a:gd name="connsiteY3" fmla="*/ 4508500 h 4921250"/>
              <a:gd name="connsiteX4" fmla="*/ 614893 w 843187"/>
              <a:gd name="connsiteY4" fmla="*/ 4921250 h 4921250"/>
              <a:gd name="connsiteX0" fmla="*/ 815975 w 843187"/>
              <a:gd name="connsiteY0" fmla="*/ 0 h 4508500"/>
              <a:gd name="connsiteX1" fmla="*/ 752476 w 843187"/>
              <a:gd name="connsiteY1" fmla="*/ 2952750 h 4508500"/>
              <a:gd name="connsiteX2" fmla="*/ 1059 w 843187"/>
              <a:gd name="connsiteY2" fmla="*/ 4000500 h 4508500"/>
              <a:gd name="connsiteX3" fmla="*/ 688976 w 843187"/>
              <a:gd name="connsiteY3" fmla="*/ 4508500 h 4508500"/>
              <a:gd name="connsiteX0" fmla="*/ 815959 w 843171"/>
              <a:gd name="connsiteY0" fmla="*/ 0 h 4963584"/>
              <a:gd name="connsiteX1" fmla="*/ 752460 w 843171"/>
              <a:gd name="connsiteY1" fmla="*/ 2952750 h 4963584"/>
              <a:gd name="connsiteX2" fmla="*/ 1043 w 843171"/>
              <a:gd name="connsiteY2" fmla="*/ 4000500 h 4963584"/>
              <a:gd name="connsiteX3" fmla="*/ 699543 w 843171"/>
              <a:gd name="connsiteY3" fmla="*/ 4963584 h 4963584"/>
              <a:gd name="connsiteX0" fmla="*/ 816209 w 843421"/>
              <a:gd name="connsiteY0" fmla="*/ 0 h 4963584"/>
              <a:gd name="connsiteX1" fmla="*/ 752710 w 843421"/>
              <a:gd name="connsiteY1" fmla="*/ 2952750 h 4963584"/>
              <a:gd name="connsiteX2" fmla="*/ 1293 w 843421"/>
              <a:gd name="connsiteY2" fmla="*/ 4000500 h 4963584"/>
              <a:gd name="connsiteX3" fmla="*/ 699793 w 843421"/>
              <a:gd name="connsiteY3" fmla="*/ 4963584 h 4963584"/>
              <a:gd name="connsiteX0" fmla="*/ 816209 w 843421"/>
              <a:gd name="connsiteY0" fmla="*/ 0 h 4349751"/>
              <a:gd name="connsiteX1" fmla="*/ 752710 w 843421"/>
              <a:gd name="connsiteY1" fmla="*/ 2338917 h 4349751"/>
              <a:gd name="connsiteX2" fmla="*/ 1293 w 843421"/>
              <a:gd name="connsiteY2" fmla="*/ 3386667 h 4349751"/>
              <a:gd name="connsiteX3" fmla="*/ 699793 w 843421"/>
              <a:gd name="connsiteY3" fmla="*/ 4349751 h 4349751"/>
              <a:gd name="connsiteX0" fmla="*/ 815944 w 843156"/>
              <a:gd name="connsiteY0" fmla="*/ 0 h 5016501"/>
              <a:gd name="connsiteX1" fmla="*/ 752445 w 843156"/>
              <a:gd name="connsiteY1" fmla="*/ 2338917 h 5016501"/>
              <a:gd name="connsiteX2" fmla="*/ 1028 w 843156"/>
              <a:gd name="connsiteY2" fmla="*/ 3386667 h 5016501"/>
              <a:gd name="connsiteX3" fmla="*/ 835043 w 843156"/>
              <a:gd name="connsiteY3" fmla="*/ 5016501 h 5016501"/>
              <a:gd name="connsiteX0" fmla="*/ 599622 w 618721"/>
              <a:gd name="connsiteY0" fmla="*/ 0 h 5016501"/>
              <a:gd name="connsiteX1" fmla="*/ 536123 w 618721"/>
              <a:gd name="connsiteY1" fmla="*/ 2338917 h 5016501"/>
              <a:gd name="connsiteX2" fmla="*/ 1530 w 618721"/>
              <a:gd name="connsiteY2" fmla="*/ 3365501 h 5016501"/>
              <a:gd name="connsiteX3" fmla="*/ 618721 w 618721"/>
              <a:gd name="connsiteY3" fmla="*/ 5016501 h 5016501"/>
              <a:gd name="connsiteX0" fmla="*/ 572618 w 591717"/>
              <a:gd name="connsiteY0" fmla="*/ 0 h 5016501"/>
              <a:gd name="connsiteX1" fmla="*/ 509119 w 591717"/>
              <a:gd name="connsiteY1" fmla="*/ 2338917 h 5016501"/>
              <a:gd name="connsiteX2" fmla="*/ 1630 w 591717"/>
              <a:gd name="connsiteY2" fmla="*/ 3407834 h 5016501"/>
              <a:gd name="connsiteX3" fmla="*/ 591717 w 591717"/>
              <a:gd name="connsiteY3" fmla="*/ 5016501 h 5016501"/>
              <a:gd name="connsiteX0" fmla="*/ 586169 w 597300"/>
              <a:gd name="connsiteY0" fmla="*/ 0 h 4783667"/>
              <a:gd name="connsiteX1" fmla="*/ 509119 w 597300"/>
              <a:gd name="connsiteY1" fmla="*/ 2106083 h 4783667"/>
              <a:gd name="connsiteX2" fmla="*/ 1630 w 597300"/>
              <a:gd name="connsiteY2" fmla="*/ 3175000 h 4783667"/>
              <a:gd name="connsiteX3" fmla="*/ 591717 w 597300"/>
              <a:gd name="connsiteY3" fmla="*/ 4783667 h 4783667"/>
              <a:gd name="connsiteX0" fmla="*/ 585867 w 686275"/>
              <a:gd name="connsiteY0" fmla="*/ 0 h 4995334"/>
              <a:gd name="connsiteX1" fmla="*/ 508817 w 686275"/>
              <a:gd name="connsiteY1" fmla="*/ 2106083 h 4995334"/>
              <a:gd name="connsiteX2" fmla="*/ 1328 w 686275"/>
              <a:gd name="connsiteY2" fmla="*/ 3175000 h 4995334"/>
              <a:gd name="connsiteX3" fmla="*/ 686275 w 686275"/>
              <a:gd name="connsiteY3" fmla="*/ 4995334 h 499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275" h="4995334">
                <a:moveTo>
                  <a:pt x="585867" y="0"/>
                </a:moveTo>
                <a:cubicBezTo>
                  <a:pt x="607034" y="1143000"/>
                  <a:pt x="606240" y="1576916"/>
                  <a:pt x="508817" y="2106083"/>
                </a:cubicBezTo>
                <a:cubicBezTo>
                  <a:pt x="411394" y="2635250"/>
                  <a:pt x="31314" y="2857500"/>
                  <a:pt x="1328" y="3175000"/>
                </a:cubicBezTo>
                <a:cubicBezTo>
                  <a:pt x="-28658" y="3492500"/>
                  <a:pt x="456969" y="4471459"/>
                  <a:pt x="686275" y="4995334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4" name="Gruppierung 13"/>
          <p:cNvGrpSpPr/>
          <p:nvPr/>
        </p:nvGrpSpPr>
        <p:grpSpPr>
          <a:xfrm rot="10800000">
            <a:off x="3101535" y="980728"/>
            <a:ext cx="719843" cy="5019432"/>
            <a:chOff x="7316688" y="1101990"/>
            <a:chExt cx="719843" cy="5019432"/>
          </a:xfrm>
        </p:grpSpPr>
        <p:sp>
          <p:nvSpPr>
            <p:cNvPr id="12" name="Freihandform 11"/>
            <p:cNvSpPr/>
            <p:nvPr/>
          </p:nvSpPr>
          <p:spPr>
            <a:xfrm>
              <a:off x="7574416" y="1104921"/>
              <a:ext cx="462115" cy="5016501"/>
            </a:xfrm>
            <a:custGeom>
              <a:avLst/>
              <a:gdLst>
                <a:gd name="connsiteX0" fmla="*/ 699104 w 808982"/>
                <a:gd name="connsiteY0" fmla="*/ 0 h 4931833"/>
                <a:gd name="connsiteX1" fmla="*/ 752021 w 808982"/>
                <a:gd name="connsiteY1" fmla="*/ 2952750 h 4931833"/>
                <a:gd name="connsiteX2" fmla="*/ 604 w 808982"/>
                <a:gd name="connsiteY2" fmla="*/ 4000500 h 4931833"/>
                <a:gd name="connsiteX3" fmla="*/ 614438 w 808982"/>
                <a:gd name="connsiteY3" fmla="*/ 4931833 h 4931833"/>
                <a:gd name="connsiteX0" fmla="*/ 815520 w 868915"/>
                <a:gd name="connsiteY0" fmla="*/ 0 h 4931833"/>
                <a:gd name="connsiteX1" fmla="*/ 752021 w 868915"/>
                <a:gd name="connsiteY1" fmla="*/ 2952750 h 4931833"/>
                <a:gd name="connsiteX2" fmla="*/ 604 w 868915"/>
                <a:gd name="connsiteY2" fmla="*/ 4000500 h 4931833"/>
                <a:gd name="connsiteX3" fmla="*/ 614438 w 868915"/>
                <a:gd name="connsiteY3" fmla="*/ 4931833 h 4931833"/>
                <a:gd name="connsiteX0" fmla="*/ 815520 w 842732"/>
                <a:gd name="connsiteY0" fmla="*/ 0 h 4931833"/>
                <a:gd name="connsiteX1" fmla="*/ 752021 w 842732"/>
                <a:gd name="connsiteY1" fmla="*/ 2952750 h 4931833"/>
                <a:gd name="connsiteX2" fmla="*/ 604 w 842732"/>
                <a:gd name="connsiteY2" fmla="*/ 4000500 h 4931833"/>
                <a:gd name="connsiteX3" fmla="*/ 614438 w 842732"/>
                <a:gd name="connsiteY3" fmla="*/ 4931833 h 4931833"/>
                <a:gd name="connsiteX0" fmla="*/ 861999 w 889211"/>
                <a:gd name="connsiteY0" fmla="*/ 0 h 4931833"/>
                <a:gd name="connsiteX1" fmla="*/ 798500 w 889211"/>
                <a:gd name="connsiteY1" fmla="*/ 2952750 h 4931833"/>
                <a:gd name="connsiteX2" fmla="*/ 47083 w 889211"/>
                <a:gd name="connsiteY2" fmla="*/ 4000500 h 4931833"/>
                <a:gd name="connsiteX3" fmla="*/ 660917 w 889211"/>
                <a:gd name="connsiteY3" fmla="*/ 4931833 h 4931833"/>
                <a:gd name="connsiteX0" fmla="*/ 825858 w 853070"/>
                <a:gd name="connsiteY0" fmla="*/ 0 h 4931833"/>
                <a:gd name="connsiteX1" fmla="*/ 762359 w 853070"/>
                <a:gd name="connsiteY1" fmla="*/ 2952750 h 4931833"/>
                <a:gd name="connsiteX2" fmla="*/ 10942 w 853070"/>
                <a:gd name="connsiteY2" fmla="*/ 4000500 h 4931833"/>
                <a:gd name="connsiteX3" fmla="*/ 624776 w 853070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21250"/>
                <a:gd name="connsiteX1" fmla="*/ 751417 w 842128"/>
                <a:gd name="connsiteY1" fmla="*/ 2952750 h 4921250"/>
                <a:gd name="connsiteX2" fmla="*/ 0 w 842128"/>
                <a:gd name="connsiteY2" fmla="*/ 4000500 h 4921250"/>
                <a:gd name="connsiteX3" fmla="*/ 613834 w 842128"/>
                <a:gd name="connsiteY3" fmla="*/ 4921250 h 4921250"/>
                <a:gd name="connsiteX0" fmla="*/ 815975 w 843187"/>
                <a:gd name="connsiteY0" fmla="*/ 0 h 4921250"/>
                <a:gd name="connsiteX1" fmla="*/ 752476 w 843187"/>
                <a:gd name="connsiteY1" fmla="*/ 2952750 h 4921250"/>
                <a:gd name="connsiteX2" fmla="*/ 1059 w 843187"/>
                <a:gd name="connsiteY2" fmla="*/ 4000500 h 4921250"/>
                <a:gd name="connsiteX3" fmla="*/ 688976 w 843187"/>
                <a:gd name="connsiteY3" fmla="*/ 4508500 h 4921250"/>
                <a:gd name="connsiteX4" fmla="*/ 614893 w 843187"/>
                <a:gd name="connsiteY4" fmla="*/ 4921250 h 4921250"/>
                <a:gd name="connsiteX0" fmla="*/ 815975 w 843187"/>
                <a:gd name="connsiteY0" fmla="*/ 0 h 4508500"/>
                <a:gd name="connsiteX1" fmla="*/ 752476 w 843187"/>
                <a:gd name="connsiteY1" fmla="*/ 2952750 h 4508500"/>
                <a:gd name="connsiteX2" fmla="*/ 1059 w 843187"/>
                <a:gd name="connsiteY2" fmla="*/ 4000500 h 4508500"/>
                <a:gd name="connsiteX3" fmla="*/ 688976 w 843187"/>
                <a:gd name="connsiteY3" fmla="*/ 4508500 h 4508500"/>
                <a:gd name="connsiteX0" fmla="*/ 815959 w 843171"/>
                <a:gd name="connsiteY0" fmla="*/ 0 h 4963584"/>
                <a:gd name="connsiteX1" fmla="*/ 752460 w 843171"/>
                <a:gd name="connsiteY1" fmla="*/ 2952750 h 4963584"/>
                <a:gd name="connsiteX2" fmla="*/ 1043 w 843171"/>
                <a:gd name="connsiteY2" fmla="*/ 4000500 h 4963584"/>
                <a:gd name="connsiteX3" fmla="*/ 699543 w 843171"/>
                <a:gd name="connsiteY3" fmla="*/ 4963584 h 4963584"/>
                <a:gd name="connsiteX0" fmla="*/ 816209 w 843421"/>
                <a:gd name="connsiteY0" fmla="*/ 0 h 4963584"/>
                <a:gd name="connsiteX1" fmla="*/ 752710 w 843421"/>
                <a:gd name="connsiteY1" fmla="*/ 2952750 h 4963584"/>
                <a:gd name="connsiteX2" fmla="*/ 1293 w 843421"/>
                <a:gd name="connsiteY2" fmla="*/ 4000500 h 4963584"/>
                <a:gd name="connsiteX3" fmla="*/ 699793 w 843421"/>
                <a:gd name="connsiteY3" fmla="*/ 4963584 h 4963584"/>
                <a:gd name="connsiteX0" fmla="*/ 816209 w 843421"/>
                <a:gd name="connsiteY0" fmla="*/ 0 h 4349751"/>
                <a:gd name="connsiteX1" fmla="*/ 752710 w 843421"/>
                <a:gd name="connsiteY1" fmla="*/ 2338917 h 4349751"/>
                <a:gd name="connsiteX2" fmla="*/ 1293 w 843421"/>
                <a:gd name="connsiteY2" fmla="*/ 3386667 h 4349751"/>
                <a:gd name="connsiteX3" fmla="*/ 699793 w 843421"/>
                <a:gd name="connsiteY3" fmla="*/ 4349751 h 4349751"/>
                <a:gd name="connsiteX0" fmla="*/ 815944 w 843156"/>
                <a:gd name="connsiteY0" fmla="*/ 0 h 5016501"/>
                <a:gd name="connsiteX1" fmla="*/ 752445 w 843156"/>
                <a:gd name="connsiteY1" fmla="*/ 2338917 h 5016501"/>
                <a:gd name="connsiteX2" fmla="*/ 1028 w 843156"/>
                <a:gd name="connsiteY2" fmla="*/ 3386667 h 5016501"/>
                <a:gd name="connsiteX3" fmla="*/ 835043 w 843156"/>
                <a:gd name="connsiteY3" fmla="*/ 5016501 h 5016501"/>
                <a:gd name="connsiteX0" fmla="*/ 599622 w 618721"/>
                <a:gd name="connsiteY0" fmla="*/ 0 h 5016501"/>
                <a:gd name="connsiteX1" fmla="*/ 536123 w 618721"/>
                <a:gd name="connsiteY1" fmla="*/ 2338917 h 5016501"/>
                <a:gd name="connsiteX2" fmla="*/ 1530 w 618721"/>
                <a:gd name="connsiteY2" fmla="*/ 3365501 h 5016501"/>
                <a:gd name="connsiteX3" fmla="*/ 618721 w 618721"/>
                <a:gd name="connsiteY3" fmla="*/ 5016501 h 5016501"/>
                <a:gd name="connsiteX0" fmla="*/ 572618 w 591717"/>
                <a:gd name="connsiteY0" fmla="*/ 0 h 5016501"/>
                <a:gd name="connsiteX1" fmla="*/ 509119 w 591717"/>
                <a:gd name="connsiteY1" fmla="*/ 2338917 h 5016501"/>
                <a:gd name="connsiteX2" fmla="*/ 1630 w 591717"/>
                <a:gd name="connsiteY2" fmla="*/ 3407834 h 5016501"/>
                <a:gd name="connsiteX3" fmla="*/ 591717 w 591717"/>
                <a:gd name="connsiteY3" fmla="*/ 5016501 h 50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717" h="5016501">
                  <a:moveTo>
                    <a:pt x="572618" y="0"/>
                  </a:moveTo>
                  <a:cubicBezTo>
                    <a:pt x="593785" y="1143000"/>
                    <a:pt x="604284" y="1770945"/>
                    <a:pt x="509119" y="2338917"/>
                  </a:cubicBezTo>
                  <a:cubicBezTo>
                    <a:pt x="413954" y="2906889"/>
                    <a:pt x="31616" y="3090334"/>
                    <a:pt x="1630" y="3407834"/>
                  </a:cubicBezTo>
                  <a:cubicBezTo>
                    <a:pt x="-28356" y="3725334"/>
                    <a:pt x="362411" y="4492626"/>
                    <a:pt x="591717" y="5016501"/>
                  </a:cubicBezTo>
                </a:path>
              </a:pathLst>
            </a:custGeom>
            <a:ln w="28575" cmpd="sng">
              <a:solidFill>
                <a:srgbClr val="0000FF"/>
              </a:solidFill>
              <a:headEnd type="none"/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7316688" y="1101990"/>
              <a:ext cx="535962" cy="4995334"/>
            </a:xfrm>
            <a:custGeom>
              <a:avLst/>
              <a:gdLst>
                <a:gd name="connsiteX0" fmla="*/ 699104 w 808982"/>
                <a:gd name="connsiteY0" fmla="*/ 0 h 4931833"/>
                <a:gd name="connsiteX1" fmla="*/ 752021 w 808982"/>
                <a:gd name="connsiteY1" fmla="*/ 2952750 h 4931833"/>
                <a:gd name="connsiteX2" fmla="*/ 604 w 808982"/>
                <a:gd name="connsiteY2" fmla="*/ 4000500 h 4931833"/>
                <a:gd name="connsiteX3" fmla="*/ 614438 w 808982"/>
                <a:gd name="connsiteY3" fmla="*/ 4931833 h 4931833"/>
                <a:gd name="connsiteX0" fmla="*/ 815520 w 868915"/>
                <a:gd name="connsiteY0" fmla="*/ 0 h 4931833"/>
                <a:gd name="connsiteX1" fmla="*/ 752021 w 868915"/>
                <a:gd name="connsiteY1" fmla="*/ 2952750 h 4931833"/>
                <a:gd name="connsiteX2" fmla="*/ 604 w 868915"/>
                <a:gd name="connsiteY2" fmla="*/ 4000500 h 4931833"/>
                <a:gd name="connsiteX3" fmla="*/ 614438 w 868915"/>
                <a:gd name="connsiteY3" fmla="*/ 4931833 h 4931833"/>
                <a:gd name="connsiteX0" fmla="*/ 815520 w 842732"/>
                <a:gd name="connsiteY0" fmla="*/ 0 h 4931833"/>
                <a:gd name="connsiteX1" fmla="*/ 752021 w 842732"/>
                <a:gd name="connsiteY1" fmla="*/ 2952750 h 4931833"/>
                <a:gd name="connsiteX2" fmla="*/ 604 w 842732"/>
                <a:gd name="connsiteY2" fmla="*/ 4000500 h 4931833"/>
                <a:gd name="connsiteX3" fmla="*/ 614438 w 842732"/>
                <a:gd name="connsiteY3" fmla="*/ 4931833 h 4931833"/>
                <a:gd name="connsiteX0" fmla="*/ 861999 w 889211"/>
                <a:gd name="connsiteY0" fmla="*/ 0 h 4931833"/>
                <a:gd name="connsiteX1" fmla="*/ 798500 w 889211"/>
                <a:gd name="connsiteY1" fmla="*/ 2952750 h 4931833"/>
                <a:gd name="connsiteX2" fmla="*/ 47083 w 889211"/>
                <a:gd name="connsiteY2" fmla="*/ 4000500 h 4931833"/>
                <a:gd name="connsiteX3" fmla="*/ 660917 w 889211"/>
                <a:gd name="connsiteY3" fmla="*/ 4931833 h 4931833"/>
                <a:gd name="connsiteX0" fmla="*/ 825858 w 853070"/>
                <a:gd name="connsiteY0" fmla="*/ 0 h 4931833"/>
                <a:gd name="connsiteX1" fmla="*/ 762359 w 853070"/>
                <a:gd name="connsiteY1" fmla="*/ 2952750 h 4931833"/>
                <a:gd name="connsiteX2" fmla="*/ 10942 w 853070"/>
                <a:gd name="connsiteY2" fmla="*/ 4000500 h 4931833"/>
                <a:gd name="connsiteX3" fmla="*/ 624776 w 853070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21250"/>
                <a:gd name="connsiteX1" fmla="*/ 751417 w 842128"/>
                <a:gd name="connsiteY1" fmla="*/ 2952750 h 4921250"/>
                <a:gd name="connsiteX2" fmla="*/ 0 w 842128"/>
                <a:gd name="connsiteY2" fmla="*/ 4000500 h 4921250"/>
                <a:gd name="connsiteX3" fmla="*/ 613834 w 842128"/>
                <a:gd name="connsiteY3" fmla="*/ 4921250 h 4921250"/>
                <a:gd name="connsiteX0" fmla="*/ 815975 w 843187"/>
                <a:gd name="connsiteY0" fmla="*/ 0 h 4921250"/>
                <a:gd name="connsiteX1" fmla="*/ 752476 w 843187"/>
                <a:gd name="connsiteY1" fmla="*/ 2952750 h 4921250"/>
                <a:gd name="connsiteX2" fmla="*/ 1059 w 843187"/>
                <a:gd name="connsiteY2" fmla="*/ 4000500 h 4921250"/>
                <a:gd name="connsiteX3" fmla="*/ 688976 w 843187"/>
                <a:gd name="connsiteY3" fmla="*/ 4508500 h 4921250"/>
                <a:gd name="connsiteX4" fmla="*/ 614893 w 843187"/>
                <a:gd name="connsiteY4" fmla="*/ 4921250 h 4921250"/>
                <a:gd name="connsiteX0" fmla="*/ 815975 w 843187"/>
                <a:gd name="connsiteY0" fmla="*/ 0 h 4508500"/>
                <a:gd name="connsiteX1" fmla="*/ 752476 w 843187"/>
                <a:gd name="connsiteY1" fmla="*/ 2952750 h 4508500"/>
                <a:gd name="connsiteX2" fmla="*/ 1059 w 843187"/>
                <a:gd name="connsiteY2" fmla="*/ 4000500 h 4508500"/>
                <a:gd name="connsiteX3" fmla="*/ 688976 w 843187"/>
                <a:gd name="connsiteY3" fmla="*/ 4508500 h 4508500"/>
                <a:gd name="connsiteX0" fmla="*/ 815959 w 843171"/>
                <a:gd name="connsiteY0" fmla="*/ 0 h 4963584"/>
                <a:gd name="connsiteX1" fmla="*/ 752460 w 843171"/>
                <a:gd name="connsiteY1" fmla="*/ 2952750 h 4963584"/>
                <a:gd name="connsiteX2" fmla="*/ 1043 w 843171"/>
                <a:gd name="connsiteY2" fmla="*/ 4000500 h 4963584"/>
                <a:gd name="connsiteX3" fmla="*/ 699543 w 843171"/>
                <a:gd name="connsiteY3" fmla="*/ 4963584 h 4963584"/>
                <a:gd name="connsiteX0" fmla="*/ 816209 w 843421"/>
                <a:gd name="connsiteY0" fmla="*/ 0 h 4963584"/>
                <a:gd name="connsiteX1" fmla="*/ 752710 w 843421"/>
                <a:gd name="connsiteY1" fmla="*/ 2952750 h 4963584"/>
                <a:gd name="connsiteX2" fmla="*/ 1293 w 843421"/>
                <a:gd name="connsiteY2" fmla="*/ 4000500 h 4963584"/>
                <a:gd name="connsiteX3" fmla="*/ 699793 w 843421"/>
                <a:gd name="connsiteY3" fmla="*/ 4963584 h 4963584"/>
                <a:gd name="connsiteX0" fmla="*/ 816209 w 843421"/>
                <a:gd name="connsiteY0" fmla="*/ 0 h 4349751"/>
                <a:gd name="connsiteX1" fmla="*/ 752710 w 843421"/>
                <a:gd name="connsiteY1" fmla="*/ 2338917 h 4349751"/>
                <a:gd name="connsiteX2" fmla="*/ 1293 w 843421"/>
                <a:gd name="connsiteY2" fmla="*/ 3386667 h 4349751"/>
                <a:gd name="connsiteX3" fmla="*/ 699793 w 843421"/>
                <a:gd name="connsiteY3" fmla="*/ 4349751 h 4349751"/>
                <a:gd name="connsiteX0" fmla="*/ 815944 w 843156"/>
                <a:gd name="connsiteY0" fmla="*/ 0 h 5016501"/>
                <a:gd name="connsiteX1" fmla="*/ 752445 w 843156"/>
                <a:gd name="connsiteY1" fmla="*/ 2338917 h 5016501"/>
                <a:gd name="connsiteX2" fmla="*/ 1028 w 843156"/>
                <a:gd name="connsiteY2" fmla="*/ 3386667 h 5016501"/>
                <a:gd name="connsiteX3" fmla="*/ 835043 w 843156"/>
                <a:gd name="connsiteY3" fmla="*/ 5016501 h 5016501"/>
                <a:gd name="connsiteX0" fmla="*/ 599622 w 618721"/>
                <a:gd name="connsiteY0" fmla="*/ 0 h 5016501"/>
                <a:gd name="connsiteX1" fmla="*/ 536123 w 618721"/>
                <a:gd name="connsiteY1" fmla="*/ 2338917 h 5016501"/>
                <a:gd name="connsiteX2" fmla="*/ 1530 w 618721"/>
                <a:gd name="connsiteY2" fmla="*/ 3365501 h 5016501"/>
                <a:gd name="connsiteX3" fmla="*/ 618721 w 618721"/>
                <a:gd name="connsiteY3" fmla="*/ 5016501 h 5016501"/>
                <a:gd name="connsiteX0" fmla="*/ 572618 w 591717"/>
                <a:gd name="connsiteY0" fmla="*/ 0 h 5016501"/>
                <a:gd name="connsiteX1" fmla="*/ 509119 w 591717"/>
                <a:gd name="connsiteY1" fmla="*/ 2338917 h 5016501"/>
                <a:gd name="connsiteX2" fmla="*/ 1630 w 591717"/>
                <a:gd name="connsiteY2" fmla="*/ 3407834 h 5016501"/>
                <a:gd name="connsiteX3" fmla="*/ 591717 w 591717"/>
                <a:gd name="connsiteY3" fmla="*/ 5016501 h 5016501"/>
                <a:gd name="connsiteX0" fmla="*/ 586169 w 597300"/>
                <a:gd name="connsiteY0" fmla="*/ 0 h 4783667"/>
                <a:gd name="connsiteX1" fmla="*/ 509119 w 597300"/>
                <a:gd name="connsiteY1" fmla="*/ 2106083 h 4783667"/>
                <a:gd name="connsiteX2" fmla="*/ 1630 w 597300"/>
                <a:gd name="connsiteY2" fmla="*/ 3175000 h 4783667"/>
                <a:gd name="connsiteX3" fmla="*/ 591717 w 597300"/>
                <a:gd name="connsiteY3" fmla="*/ 4783667 h 4783667"/>
                <a:gd name="connsiteX0" fmla="*/ 585867 w 686275"/>
                <a:gd name="connsiteY0" fmla="*/ 0 h 4995334"/>
                <a:gd name="connsiteX1" fmla="*/ 508817 w 686275"/>
                <a:gd name="connsiteY1" fmla="*/ 2106083 h 4995334"/>
                <a:gd name="connsiteX2" fmla="*/ 1328 w 686275"/>
                <a:gd name="connsiteY2" fmla="*/ 3175000 h 4995334"/>
                <a:gd name="connsiteX3" fmla="*/ 686275 w 686275"/>
                <a:gd name="connsiteY3" fmla="*/ 4995334 h 499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275" h="4995334">
                  <a:moveTo>
                    <a:pt x="585867" y="0"/>
                  </a:moveTo>
                  <a:cubicBezTo>
                    <a:pt x="607034" y="1143000"/>
                    <a:pt x="606240" y="1576916"/>
                    <a:pt x="508817" y="2106083"/>
                  </a:cubicBezTo>
                  <a:cubicBezTo>
                    <a:pt x="411394" y="2635250"/>
                    <a:pt x="31314" y="2857500"/>
                    <a:pt x="1328" y="3175000"/>
                  </a:cubicBezTo>
                  <a:cubicBezTo>
                    <a:pt x="-28658" y="3492500"/>
                    <a:pt x="456969" y="4471459"/>
                    <a:pt x="686275" y="4995334"/>
                  </a:cubicBezTo>
                </a:path>
              </a:pathLst>
            </a:custGeom>
            <a:ln w="28575" cmpd="sng">
              <a:solidFill>
                <a:srgbClr val="0000FF"/>
              </a:solidFill>
              <a:headEnd type="none"/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94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51978" y="208734"/>
            <a:ext cx="6221320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Migration: Impulse approximation</a:t>
            </a:r>
            <a:endParaRPr lang="en-US" sz="2500" b="1" dirty="0">
              <a:latin typeface="Helvetica"/>
              <a:cs typeface="Helvetica"/>
            </a:endParaRPr>
          </a:p>
        </p:txBody>
      </p:sp>
      <p:pic>
        <p:nvPicPr>
          <p:cNvPr id="3" name="Picture 2" descr="Screen Shot 2015-10-19 at 2.22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31" y="905723"/>
            <a:ext cx="3205801" cy="537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94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9 at 4.1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638"/>
            <a:ext cx="9144000" cy="5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7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53671"/>
            <a:ext cx="9029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8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53671"/>
            <a:ext cx="90297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304" y="780797"/>
            <a:ext cx="8421797" cy="8849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" y="1665700"/>
            <a:ext cx="8619801" cy="178397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4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486"/>
            <a:ext cx="9144000" cy="49013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5283" y="1436666"/>
            <a:ext cx="853631" cy="520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0180" y="1436666"/>
            <a:ext cx="853631" cy="520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06392" y="3567085"/>
            <a:ext cx="853631" cy="326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6392" y="3546264"/>
            <a:ext cx="853631" cy="326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050" y="5655863"/>
            <a:ext cx="2269410" cy="326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071853"/>
            <a:ext cx="9144000" cy="326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4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46" y="1145169"/>
            <a:ext cx="6310142" cy="5233942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51978" y="208734"/>
            <a:ext cx="6221320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Planet Population Synthesis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9818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3" y="1161787"/>
            <a:ext cx="8230670" cy="516907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40632" y="207294"/>
            <a:ext cx="8662735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Core accretion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6606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pOpen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14 at 11.4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87" y="1010562"/>
            <a:ext cx="5589506" cy="508735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00061" y="388678"/>
            <a:ext cx="7805819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500" b="1" dirty="0">
                <a:latin typeface="Helvetica"/>
                <a:cs typeface="Helvetica"/>
              </a:rPr>
              <a:t>Disk lifetime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6068" y="6201128"/>
            <a:ext cx="8781006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800" dirty="0">
                <a:latin typeface="Helvetica"/>
                <a:cs typeface="Helvetica"/>
              </a:rPr>
              <a:t>Disks dissipate with an e-folding time of 2.5 </a:t>
            </a:r>
            <a:r>
              <a:rPr lang="en-US" sz="1800" dirty="0" err="1">
                <a:latin typeface="Helvetica"/>
                <a:cs typeface="Helvetica"/>
              </a:rPr>
              <a:t>Myr</a:t>
            </a:r>
            <a:endParaRPr lang="en-US" sz="1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0229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4 at 4.0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4" y="841866"/>
            <a:ext cx="6637214" cy="601613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40632" y="207294"/>
            <a:ext cx="8662735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Gravitational Instability</a:t>
            </a:r>
            <a:endParaRPr lang="en-US" sz="25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163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vitational instability in a protoplanetary disc (medium 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71613"/>
            <a:ext cx="9144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spect="1" noChangeArrowheads="1"/>
          </p:cNvSpPr>
          <p:nvPr/>
        </p:nvSpPr>
        <p:spPr bwMode="auto">
          <a:xfrm>
            <a:off x="1659403" y="1243769"/>
            <a:ext cx="5807909" cy="451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msmincho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2" y="1438108"/>
            <a:ext cx="4148507" cy="414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0632" y="207294"/>
            <a:ext cx="8662735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HR 8799: Four high-mass planets at wide orbits</a:t>
            </a:r>
            <a:endParaRPr lang="en-US" sz="2500" b="1" dirty="0">
              <a:latin typeface="Helvetica"/>
              <a:cs typeface="Helvetica"/>
            </a:endParaRPr>
          </a:p>
        </p:txBody>
      </p:sp>
      <p:pic>
        <p:nvPicPr>
          <p:cNvPr id="2" name="Picture 1" descr="Screen Shot 2015-10-19 at 1.49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8" y="2322185"/>
            <a:ext cx="3619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795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451520" y="207382"/>
            <a:ext cx="622080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00" b="1" dirty="0" smtClean="0">
                <a:latin typeface="Helvetica"/>
                <a:cs typeface="Helvetica"/>
              </a:rPr>
              <a:t>Formation by Core Accretion</a:t>
            </a:r>
          </a:p>
          <a:p>
            <a:pPr algn="ctr">
              <a:lnSpc>
                <a:spcPct val="116000"/>
              </a:lnSpc>
            </a:pPr>
            <a:endParaRPr lang="en-US" sz="2500" b="1" dirty="0">
              <a:latin typeface="Helvetica"/>
              <a:cs typeface="Helvetica"/>
            </a:endParaRPr>
          </a:p>
        </p:txBody>
      </p:sp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7882560" y="2281199"/>
            <a:ext cx="414720" cy="414764"/>
          </a:xfrm>
          <a:prstGeom prst="roundRect">
            <a:avLst>
              <a:gd name="adj" fmla="val 34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3286080" y="2281200"/>
            <a:ext cx="498240" cy="498292"/>
          </a:xfrm>
          <a:prstGeom prst="roundRect">
            <a:avLst>
              <a:gd name="adj" fmla="val 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9234721" y="1795870"/>
            <a:ext cx="588960" cy="882812"/>
          </a:xfrm>
          <a:prstGeom prst="roundRect">
            <a:avLst>
              <a:gd name="adj" fmla="val 241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80" y="1389747"/>
            <a:ext cx="4898880" cy="25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1" y="4025224"/>
            <a:ext cx="3134880" cy="109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533760" y="4009381"/>
            <a:ext cx="498240" cy="1244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76480" y="1977328"/>
            <a:ext cx="1742400" cy="12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u="sng" dirty="0">
                <a:solidFill>
                  <a:srgbClr val="4C1900"/>
                </a:solidFill>
                <a:latin typeface="Helvetica"/>
                <a:cs typeface="Helvetica"/>
              </a:rPr>
              <a:t>Inward of snowline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Accreting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rocky cores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(small)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086241" y="1890919"/>
            <a:ext cx="1810080" cy="15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u="sng" dirty="0">
                <a:solidFill>
                  <a:srgbClr val="000080"/>
                </a:solidFill>
                <a:latin typeface="Helvetica"/>
                <a:cs typeface="Helvetica"/>
              </a:rPr>
              <a:t>Outward of snowline</a:t>
            </a:r>
          </a:p>
          <a:p>
            <a:pPr algn="ctr">
              <a:lnSpc>
                <a:spcPct val="116000"/>
              </a:lnSpc>
            </a:pPr>
            <a:endParaRPr lang="en-US" sz="1400" dirty="0">
              <a:solidFill>
                <a:srgbClr val="000080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solidFill>
                <a:srgbClr val="000080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Ice comes to aid!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Growing big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icy/rocky cores.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512801" y="5417849"/>
            <a:ext cx="2149920" cy="8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These guys got so big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they started accreting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FF0000"/>
                </a:solidFill>
                <a:latin typeface="Helvetica"/>
                <a:cs typeface="Helvetica"/>
              </a:rPr>
              <a:t>gas from the nebula!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385600" y="5599308"/>
            <a:ext cx="3337920" cy="56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000080"/>
                </a:solidFill>
                <a:latin typeface="Helvetica"/>
                <a:cs typeface="Helvetica"/>
              </a:rPr>
              <a:t>These ones never did. </a:t>
            </a:r>
          </a:p>
          <a:p>
            <a:pPr algn="ctr">
              <a:lnSpc>
                <a:spcPct val="116000"/>
              </a:lnSpc>
            </a:pPr>
            <a:r>
              <a:rPr lang="en-US" sz="1400" b="1" dirty="0">
                <a:solidFill>
                  <a:srgbClr val="000080"/>
                </a:solidFill>
                <a:latin typeface="Helvetica"/>
                <a:cs typeface="Helvetica"/>
              </a:rPr>
              <a:t>They are just the icy/rocky cores.</a:t>
            </a: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3939840" y="4975723"/>
            <a:ext cx="829440" cy="417644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4561920" y="5183105"/>
            <a:ext cx="829440" cy="832407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 flipV="1">
            <a:off x="6916321" y="4768342"/>
            <a:ext cx="342720" cy="832407"/>
          </a:xfrm>
          <a:prstGeom prst="line">
            <a:avLst/>
          </a:prstGeom>
          <a:noFill/>
          <a:ln w="9525" cap="flat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V="1">
            <a:off x="6220800" y="4768342"/>
            <a:ext cx="207360" cy="832407"/>
          </a:xfrm>
          <a:prstGeom prst="line">
            <a:avLst/>
          </a:prstGeom>
          <a:noFill/>
          <a:ln w="9525" cap="flat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7360" y="1866436"/>
            <a:ext cx="1866240" cy="1451672"/>
          </a:xfrm>
          <a:prstGeom prst="rect">
            <a:avLst/>
          </a:prstGeom>
          <a:noFill/>
          <a:ln w="36000" cap="flat">
            <a:solidFill>
              <a:srgbClr val="4C1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7071840" y="1866436"/>
            <a:ext cx="1866240" cy="1659054"/>
          </a:xfrm>
          <a:prstGeom prst="rect">
            <a:avLst/>
          </a:prstGeom>
          <a:noFill/>
          <a:ln w="36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596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10 at 12.1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45" y="897382"/>
            <a:ext cx="6499327" cy="5660287"/>
          </a:xfrm>
          <a:prstGeom prst="rect">
            <a:avLst/>
          </a:prstGeom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759803" y="2417543"/>
            <a:ext cx="272245" cy="62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>
              <a:lnSpc>
                <a:spcPct val="116000"/>
              </a:lnSpc>
            </a:pPr>
            <a:r>
              <a:rPr lang="en-US" sz="1300" i="1" dirty="0">
                <a:solidFill>
                  <a:srgbClr val="FF0000"/>
                </a:solidFill>
                <a:latin typeface="Comic Sans MS" charset="0"/>
              </a:rPr>
              <a:t>J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178974" y="2832132"/>
            <a:ext cx="272246" cy="71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>
              <a:lnSpc>
                <a:spcPct val="116000"/>
              </a:lnSpc>
            </a:pPr>
            <a:r>
              <a:rPr lang="en-US" sz="1300" i="1" dirty="0">
                <a:solidFill>
                  <a:srgbClr val="FF0000"/>
                </a:solidFill>
                <a:latin typeface="Comic Sans MS" charset="0"/>
              </a:rPr>
              <a:t>S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999242" y="4075901"/>
            <a:ext cx="414851" cy="30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>
              <a:lnSpc>
                <a:spcPct val="116000"/>
              </a:lnSpc>
            </a:pPr>
            <a:r>
              <a:rPr lang="en-US" sz="1300" i="1" dirty="0">
                <a:solidFill>
                  <a:srgbClr val="FF0000"/>
                </a:solidFill>
                <a:latin typeface="Comic Sans MS" charset="0"/>
              </a:rPr>
              <a:t>T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4791817" y="4214097"/>
            <a:ext cx="414851" cy="30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>
              <a:lnSpc>
                <a:spcPct val="116000"/>
              </a:lnSpc>
            </a:pPr>
            <a:r>
              <a:rPr lang="en-US" sz="1300" i="1">
                <a:solidFill>
                  <a:srgbClr val="FF0000"/>
                </a:solidFill>
                <a:latin typeface="Comic Sans MS" charset="0"/>
              </a:rPr>
              <a:t>V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249882" y="4697785"/>
            <a:ext cx="786488" cy="5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i="1">
                <a:solidFill>
                  <a:srgbClr val="FF0000"/>
                </a:solidFill>
                <a:latin typeface="Comic Sans MS" charset="0"/>
              </a:rPr>
              <a:t>M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515250" y="4905080"/>
            <a:ext cx="786488" cy="5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300" i="1" dirty="0">
                <a:solidFill>
                  <a:srgbClr val="FF0000"/>
                </a:solidFill>
                <a:latin typeface="Comic Sans MS" charset="0"/>
              </a:rPr>
              <a:t>M</a:t>
            </a: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451978" y="207294"/>
            <a:ext cx="6221320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Mass-period distribution of planets</a:t>
            </a:r>
            <a:endParaRPr lang="en-US" sz="2500" b="1" dirty="0">
              <a:latin typeface="Helvetica"/>
              <a:cs typeface="Helvetica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529800" y="3384918"/>
            <a:ext cx="272246" cy="71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>
              <a:lnSpc>
                <a:spcPct val="116000"/>
              </a:lnSpc>
            </a:pPr>
            <a:r>
              <a:rPr lang="en-US" sz="1300" i="1" dirty="0">
                <a:solidFill>
                  <a:srgbClr val="FF0000"/>
                </a:solidFill>
                <a:latin typeface="Comic Sans MS" charset="0"/>
              </a:rPr>
              <a:t>U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775640" y="3315820"/>
            <a:ext cx="272246" cy="71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/>
          <a:p>
            <a:pPr>
              <a:lnSpc>
                <a:spcPct val="116000"/>
              </a:lnSpc>
            </a:pPr>
            <a:r>
              <a:rPr lang="en-US" sz="1300" i="1" dirty="0">
                <a:solidFill>
                  <a:srgbClr val="FF0000"/>
                </a:solidFill>
                <a:latin typeface="Comic Sans MS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757005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51978" y="208734"/>
            <a:ext cx="6221320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err="1">
                <a:latin typeface="Helvetica"/>
                <a:cs typeface="Helvetica"/>
              </a:rPr>
              <a:t>Kepler</a:t>
            </a:r>
            <a:r>
              <a:rPr lang="en-US" sz="2500" b="1" dirty="0">
                <a:latin typeface="Helvetica"/>
                <a:cs typeface="Helvetica"/>
              </a:rPr>
              <a:t>: </a:t>
            </a:r>
            <a:r>
              <a:rPr lang="en-US" sz="2500" b="1" dirty="0" smtClean="0">
                <a:latin typeface="Helvetica"/>
                <a:cs typeface="Helvetica"/>
              </a:rPr>
              <a:t>“Period table”</a:t>
            </a:r>
            <a:r>
              <a:rPr lang="en-US" sz="2500" b="1" dirty="0">
                <a:latin typeface="Helvetica"/>
                <a:cs typeface="Helvetica"/>
              </a:rPr>
              <a:t> </a:t>
            </a:r>
            <a:r>
              <a:rPr lang="en-US" sz="2500" b="1" dirty="0" smtClean="0">
                <a:latin typeface="Helvetica"/>
                <a:cs typeface="Helvetica"/>
              </a:rPr>
              <a:t>of </a:t>
            </a:r>
            <a:r>
              <a:rPr lang="en-US" sz="2500" b="1" dirty="0" err="1" smtClean="0">
                <a:latin typeface="Helvetica"/>
                <a:cs typeface="Helvetica"/>
              </a:rPr>
              <a:t>exoplanets</a:t>
            </a:r>
            <a:endParaRPr lang="en-US" sz="2500" b="1" dirty="0">
              <a:latin typeface="Helvetica"/>
              <a:cs typeface="Helvetica"/>
            </a:endParaRPr>
          </a:p>
        </p:txBody>
      </p:sp>
      <p:pic>
        <p:nvPicPr>
          <p:cNvPr id="2" name="Picture 1" descr="PT_Kep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" y="986377"/>
            <a:ext cx="9144000" cy="54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94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h_plane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681" y="927469"/>
            <a:ext cx="6213109" cy="543647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51978" y="208734"/>
            <a:ext cx="6221320" cy="4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500" b="1" dirty="0" smtClean="0">
                <a:latin typeface="Helvetica"/>
                <a:cs typeface="Helvetica"/>
              </a:rPr>
              <a:t>Migration</a:t>
            </a:r>
            <a:endParaRPr lang="en-US" sz="2500" b="1" dirty="0">
              <a:latin typeface="Helvetica"/>
              <a:cs typeface="Helvetica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836747" y="2663359"/>
            <a:ext cx="3144883" cy="229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  <a:defRPr/>
            </a:pPr>
            <a:r>
              <a:rPr lang="en-US" sz="1400" dirty="0" smtClean="0">
                <a:latin typeface="Helvetica"/>
                <a:cs typeface="Helvetica"/>
              </a:rPr>
              <a:t>Asymmetries in the wake generated by the planet lead to non-zero angular momentum exchange between planet and disk, and the planet starts to migrate.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94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5781</TotalTime>
  <Words>204</Words>
  <Application>Microsoft Macintosh PowerPoint</Application>
  <PresentationFormat>On-screen Show (4:3)</PresentationFormat>
  <Paragraphs>47</Paragraphs>
  <Slides>21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</dc:creator>
  <cp:lastModifiedBy>Wladimir</cp:lastModifiedBy>
  <cp:revision>177</cp:revision>
  <dcterms:created xsi:type="dcterms:W3CDTF">2015-08-22T17:15:14Z</dcterms:created>
  <dcterms:modified xsi:type="dcterms:W3CDTF">2016-01-21T15:33:35Z</dcterms:modified>
</cp:coreProperties>
</file>