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39" r:id="rId3"/>
    <p:sldId id="347" r:id="rId4"/>
    <p:sldId id="348" r:id="rId5"/>
    <p:sldId id="349" r:id="rId6"/>
    <p:sldId id="346" r:id="rId7"/>
    <p:sldId id="345" r:id="rId8"/>
    <p:sldId id="34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682F57-56D6-EA40-A8F4-49B52F6C2832}" type="slidenum">
              <a:rPr lang="en-US"/>
              <a:pPr/>
              <a:t>2</a:t>
            </a:fld>
            <a:endParaRPr lang="en-US"/>
          </a:p>
        </p:txBody>
      </p:sp>
      <p:sp>
        <p:nvSpPr>
          <p:cNvPr id="1157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57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871593"/>
            <a:ext cx="9148650" cy="529258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sz="2200" b="1" i="1" dirty="0">
              <a:solidFill>
                <a:srgbClr val="FFB515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Selected Topics in Astrophysics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156" y="2146497"/>
            <a:ext cx="4695554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Mon 4pm-5pm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Mon/Wed 5pm-6:15pm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Formation by Core Accretion</a:t>
            </a:r>
          </a:p>
          <a:p>
            <a:pPr algn="ctr">
              <a:lnSpc>
                <a:spcPct val="116000"/>
              </a:lnSpc>
            </a:pP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7882560" y="2281199"/>
            <a:ext cx="414720" cy="414764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3286080" y="2281200"/>
            <a:ext cx="498240" cy="498292"/>
          </a:xfrm>
          <a:prstGeom prst="roundRect">
            <a:avLst>
              <a:gd name="adj" fmla="val 28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9234721" y="1795870"/>
            <a:ext cx="588960" cy="882812"/>
          </a:xfrm>
          <a:prstGeom prst="roundRect">
            <a:avLst>
              <a:gd name="adj" fmla="val 241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80" y="1389747"/>
            <a:ext cx="4898880" cy="25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1" y="4025224"/>
            <a:ext cx="3134880" cy="109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533760" y="4009381"/>
            <a:ext cx="498240" cy="12442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76480" y="1977328"/>
            <a:ext cx="1742400" cy="128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b="1" u="sng" dirty="0">
                <a:solidFill>
                  <a:srgbClr val="4C1900"/>
                </a:solidFill>
                <a:latin typeface="Helvetica"/>
                <a:cs typeface="Helvetica"/>
              </a:rPr>
              <a:t>Inward of snowline</a:t>
            </a:r>
          </a:p>
          <a:p>
            <a:pPr algn="ctr">
              <a:lnSpc>
                <a:spcPct val="116000"/>
              </a:lnSpc>
            </a:pPr>
            <a:endParaRPr lang="en-US" sz="14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400" dirty="0">
                <a:latin typeface="Helvetica"/>
                <a:cs typeface="Helvetica"/>
              </a:rPr>
              <a:t>Accreting </a:t>
            </a:r>
          </a:p>
          <a:p>
            <a:pPr algn="ctr">
              <a:lnSpc>
                <a:spcPct val="116000"/>
              </a:lnSpc>
            </a:pPr>
            <a:r>
              <a:rPr lang="en-US" sz="1400" dirty="0">
                <a:latin typeface="Helvetica"/>
                <a:cs typeface="Helvetica"/>
              </a:rPr>
              <a:t>rocky cores</a:t>
            </a:r>
          </a:p>
          <a:p>
            <a:pPr algn="ctr">
              <a:lnSpc>
                <a:spcPct val="116000"/>
              </a:lnSpc>
            </a:pPr>
            <a:r>
              <a:rPr lang="en-US" sz="1400" dirty="0">
                <a:latin typeface="Helvetica"/>
                <a:cs typeface="Helvetica"/>
              </a:rPr>
              <a:t>(small)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086241" y="1890919"/>
            <a:ext cx="1810080" cy="15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u="sng" dirty="0">
                <a:solidFill>
                  <a:srgbClr val="000080"/>
                </a:solidFill>
                <a:latin typeface="Helvetica"/>
                <a:cs typeface="Helvetica"/>
              </a:rPr>
              <a:t>Outward of snowline</a:t>
            </a:r>
          </a:p>
          <a:p>
            <a:pPr algn="ctr">
              <a:lnSpc>
                <a:spcPct val="116000"/>
              </a:lnSpc>
            </a:pPr>
            <a:endParaRPr lang="en-US" sz="1400" dirty="0">
              <a:solidFill>
                <a:srgbClr val="000080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1400" dirty="0">
              <a:solidFill>
                <a:srgbClr val="000080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400" dirty="0">
                <a:latin typeface="Helvetica"/>
                <a:cs typeface="Helvetica"/>
              </a:rPr>
              <a:t>Ice comes to aid! </a:t>
            </a:r>
          </a:p>
          <a:p>
            <a:pPr algn="ctr">
              <a:lnSpc>
                <a:spcPct val="116000"/>
              </a:lnSpc>
            </a:pPr>
            <a:r>
              <a:rPr lang="en-US" sz="1400" dirty="0">
                <a:latin typeface="Helvetica"/>
                <a:cs typeface="Helvetica"/>
              </a:rPr>
              <a:t>Growing big </a:t>
            </a:r>
          </a:p>
          <a:p>
            <a:pPr algn="ctr">
              <a:lnSpc>
                <a:spcPct val="116000"/>
              </a:lnSpc>
            </a:pPr>
            <a:r>
              <a:rPr lang="en-US" sz="1400" dirty="0">
                <a:latin typeface="Helvetica"/>
                <a:cs typeface="Helvetica"/>
              </a:rPr>
              <a:t>icy/rocky cores.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512801" y="5417849"/>
            <a:ext cx="2149920" cy="80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b="1" dirty="0">
                <a:solidFill>
                  <a:srgbClr val="FF0000"/>
                </a:solidFill>
                <a:latin typeface="Helvetica"/>
                <a:cs typeface="Helvetica"/>
              </a:rPr>
              <a:t>These guys got so big </a:t>
            </a:r>
          </a:p>
          <a:p>
            <a:pPr algn="ctr">
              <a:lnSpc>
                <a:spcPct val="116000"/>
              </a:lnSpc>
            </a:pPr>
            <a:r>
              <a:rPr lang="en-US" sz="1400" b="1" dirty="0">
                <a:solidFill>
                  <a:srgbClr val="FF0000"/>
                </a:solidFill>
                <a:latin typeface="Helvetica"/>
                <a:cs typeface="Helvetica"/>
              </a:rPr>
              <a:t>they started accreting </a:t>
            </a:r>
          </a:p>
          <a:p>
            <a:pPr algn="ctr">
              <a:lnSpc>
                <a:spcPct val="116000"/>
              </a:lnSpc>
            </a:pPr>
            <a:r>
              <a:rPr lang="en-US" sz="1400" b="1" dirty="0">
                <a:solidFill>
                  <a:srgbClr val="FF0000"/>
                </a:solidFill>
                <a:latin typeface="Helvetica"/>
                <a:cs typeface="Helvetica"/>
              </a:rPr>
              <a:t>gas from the nebula!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385600" y="5599308"/>
            <a:ext cx="3337920" cy="56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b="1" dirty="0">
                <a:solidFill>
                  <a:srgbClr val="000080"/>
                </a:solidFill>
                <a:latin typeface="Helvetica"/>
                <a:cs typeface="Helvetica"/>
              </a:rPr>
              <a:t>These ones never did. </a:t>
            </a:r>
          </a:p>
          <a:p>
            <a:pPr algn="ctr">
              <a:lnSpc>
                <a:spcPct val="116000"/>
              </a:lnSpc>
            </a:pPr>
            <a:r>
              <a:rPr lang="en-US" sz="1400" b="1" dirty="0">
                <a:solidFill>
                  <a:srgbClr val="000080"/>
                </a:solidFill>
                <a:latin typeface="Helvetica"/>
                <a:cs typeface="Helvetica"/>
              </a:rPr>
              <a:t>They are just the icy/rocky cores.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V="1">
            <a:off x="3939840" y="4975723"/>
            <a:ext cx="829440" cy="417644"/>
          </a:xfrm>
          <a:prstGeom prst="line">
            <a:avLst/>
          </a:prstGeom>
          <a:noFill/>
          <a:ln w="9525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V="1">
            <a:off x="4561920" y="5183105"/>
            <a:ext cx="829440" cy="832407"/>
          </a:xfrm>
          <a:prstGeom prst="line">
            <a:avLst/>
          </a:prstGeom>
          <a:noFill/>
          <a:ln w="9525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 flipV="1">
            <a:off x="6916321" y="4768342"/>
            <a:ext cx="342720" cy="832407"/>
          </a:xfrm>
          <a:prstGeom prst="line">
            <a:avLst/>
          </a:prstGeom>
          <a:noFill/>
          <a:ln w="9525" cap="flat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6220800" y="4768342"/>
            <a:ext cx="207360" cy="832407"/>
          </a:xfrm>
          <a:prstGeom prst="line">
            <a:avLst/>
          </a:prstGeom>
          <a:noFill/>
          <a:ln w="9525" cap="flat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207360" y="1866436"/>
            <a:ext cx="1866240" cy="1451672"/>
          </a:xfrm>
          <a:prstGeom prst="rect">
            <a:avLst/>
          </a:prstGeom>
          <a:noFill/>
          <a:ln w="36000" cap="flat">
            <a:solidFill>
              <a:srgbClr val="4C1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7071840" y="1866436"/>
            <a:ext cx="1866240" cy="1659054"/>
          </a:xfrm>
          <a:prstGeom prst="rect">
            <a:avLst/>
          </a:prstGeom>
          <a:noFill/>
          <a:ln w="36000" cap="flat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009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2500" b="1" dirty="0" smtClean="0">
                <a:latin typeface="Helvetica"/>
                <a:cs typeface="Helvetica"/>
              </a:rPr>
              <a:t>Potential of oblate bodies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438980" y="2201297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Newton’s second theorem</a:t>
            </a:r>
          </a:p>
          <a:p>
            <a:pPr algn="ctr">
              <a:lnSpc>
                <a:spcPct val="116000"/>
              </a:lnSpc>
              <a:defRPr/>
            </a:pPr>
            <a:endParaRPr lang="en-US" sz="2000" dirty="0" smtClean="0">
              <a:latin typeface="Helvetica"/>
              <a:cs typeface="Helvetica"/>
            </a:endParaRPr>
          </a:p>
          <a:p>
            <a:pPr algn="just">
              <a:lnSpc>
                <a:spcPct val="116000"/>
              </a:lnSpc>
              <a:defRPr/>
            </a:pPr>
            <a:r>
              <a:rPr lang="en-US" sz="2000" dirty="0" smtClean="0">
                <a:latin typeface="Helvetica"/>
                <a:cs typeface="Helvetica"/>
              </a:rPr>
              <a:t>“A spherically symmetric body affects external objects as if all its mass was concentrated in its center”</a:t>
            </a:r>
            <a:endParaRPr lang="en-US" sz="20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  <a:defRPr/>
            </a:pPr>
            <a:endParaRPr lang="en-US" sz="2500" dirty="0">
              <a:latin typeface="Comic Sans M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7723" y="2140829"/>
            <a:ext cx="7135798" cy="21705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99" y="1615955"/>
            <a:ext cx="5250693" cy="4127045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66980"/>
            <a:ext cx="82296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2500" dirty="0" smtClean="0">
                <a:solidFill>
                  <a:schemeClr val="tx1"/>
                </a:solidFill>
                <a:latin typeface="Helvetica"/>
                <a:cs typeface="Helvetica"/>
              </a:rPr>
              <a:t>But planets are not spherically symmetric</a:t>
            </a:r>
            <a:endParaRPr lang="en-US" sz="25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508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2500" b="1" dirty="0" err="1" smtClean="0">
                <a:latin typeface="Helvetica"/>
                <a:cs typeface="Helvetica"/>
              </a:rPr>
              <a:t>Oblateness</a:t>
            </a:r>
            <a:r>
              <a:rPr lang="en-US" sz="2500" b="1" dirty="0" smtClean="0">
                <a:latin typeface="Helvetica"/>
                <a:cs typeface="Helvetica"/>
              </a:rPr>
              <a:t> caused by rotation</a:t>
            </a:r>
            <a:endParaRPr lang="en-US" sz="2500" b="1" dirty="0">
              <a:latin typeface="Helvetica"/>
              <a:cs typeface="Helvetica"/>
            </a:endParaRPr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006356"/>
              </p:ext>
            </p:extLst>
          </p:nvPr>
        </p:nvGraphicFramePr>
        <p:xfrm>
          <a:off x="1876425" y="1531938"/>
          <a:ext cx="5135563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616200" imgH="711200" progId="Equation.3">
                  <p:embed/>
                </p:oleObj>
              </mc:Choice>
              <mc:Fallback>
                <p:oleObj name="Equation" r:id="rId3" imgW="26162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6425" y="1531938"/>
                        <a:ext cx="5135563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422498" y="106524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2000" dirty="0" smtClean="0">
                <a:latin typeface="Helvetica"/>
                <a:cs typeface="Helvetica"/>
              </a:rPr>
              <a:t>Gravitational Potential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242" y="2761841"/>
            <a:ext cx="7721502" cy="2109288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854526" y="5387998"/>
            <a:ext cx="1919148" cy="3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Jupiter</a:t>
            </a:r>
          </a:p>
          <a:p>
            <a:pPr algn="ctr">
              <a:lnSpc>
                <a:spcPct val="116000"/>
              </a:lnSpc>
              <a:defRPr/>
            </a:pPr>
            <a:r>
              <a:rPr lang="en-US" sz="1400" dirty="0" smtClean="0">
                <a:latin typeface="Helvetica"/>
                <a:cs typeface="Helvetica"/>
              </a:rPr>
              <a:t>Saturn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758686" y="5394408"/>
            <a:ext cx="1919148" cy="3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14696.4+/-0.2</a:t>
            </a:r>
          </a:p>
          <a:p>
            <a:pPr algn="ctr">
              <a:lnSpc>
                <a:spcPct val="116000"/>
              </a:lnSpc>
              <a:defRPr/>
            </a:pPr>
            <a:r>
              <a:rPr lang="en-US" sz="1400" dirty="0" smtClean="0">
                <a:latin typeface="Helvetica"/>
                <a:cs typeface="Helvetica"/>
              </a:rPr>
              <a:t>16290.7+/-0.3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619052" y="5415417"/>
            <a:ext cx="1919148" cy="3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587+/-2</a:t>
            </a:r>
          </a:p>
          <a:p>
            <a:pPr algn="ctr">
              <a:lnSpc>
                <a:spcPct val="116000"/>
              </a:lnSpc>
              <a:defRPr/>
            </a:pPr>
            <a:r>
              <a:rPr lang="en-US" sz="1400" dirty="0" smtClean="0">
                <a:latin typeface="Helvetica"/>
                <a:cs typeface="Helvetica"/>
              </a:rPr>
              <a:t>936+/-3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6552408" y="5421827"/>
            <a:ext cx="1919148" cy="3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34+/-5</a:t>
            </a:r>
          </a:p>
          <a:p>
            <a:pPr algn="ctr">
              <a:lnSpc>
                <a:spcPct val="116000"/>
              </a:lnSpc>
              <a:defRPr/>
            </a:pPr>
            <a:r>
              <a:rPr lang="en-US" sz="1400" dirty="0" smtClean="0">
                <a:latin typeface="Helvetica"/>
                <a:cs typeface="Helvetica"/>
              </a:rPr>
              <a:t>86+/-9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2735910" y="5079640"/>
            <a:ext cx="1919148" cy="3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1400" i="1" dirty="0" smtClean="0">
                <a:latin typeface="Helvetica"/>
                <a:cs typeface="Helvetica"/>
              </a:rPr>
              <a:t>J</a:t>
            </a:r>
            <a:r>
              <a:rPr lang="en-US" sz="1400" i="1" baseline="-25000" dirty="0" smtClean="0">
                <a:latin typeface="Helvetica"/>
                <a:cs typeface="Helvetica"/>
              </a:rPr>
              <a:t>2</a:t>
            </a:r>
            <a:r>
              <a:rPr lang="en-US" sz="1400" dirty="0" smtClean="0">
                <a:latin typeface="Helvetica"/>
                <a:cs typeface="Helvetica"/>
              </a:rPr>
              <a:t> (x10</a:t>
            </a:r>
            <a:r>
              <a:rPr lang="en-US" sz="1400" baseline="30000" dirty="0" smtClean="0">
                <a:latin typeface="Helvetica"/>
                <a:cs typeface="Helvetica"/>
              </a:rPr>
              <a:t>-6</a:t>
            </a:r>
            <a:r>
              <a:rPr lang="en-US" sz="1400" dirty="0" smtClean="0">
                <a:latin typeface="Helvetica"/>
                <a:cs typeface="Helvetica"/>
              </a:rPr>
              <a:t>)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4610874" y="5086050"/>
            <a:ext cx="1919148" cy="3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1400" i="1" dirty="0" smtClean="0">
                <a:latin typeface="Helvetica"/>
                <a:cs typeface="Helvetica"/>
              </a:rPr>
              <a:t>J</a:t>
            </a:r>
            <a:r>
              <a:rPr lang="en-US" sz="1400" i="1" baseline="-25000" dirty="0">
                <a:latin typeface="Helvetica"/>
                <a:cs typeface="Helvetica"/>
              </a:rPr>
              <a:t>4</a:t>
            </a:r>
            <a:r>
              <a:rPr lang="en-US" sz="1400" dirty="0" smtClean="0">
                <a:latin typeface="Helvetica"/>
                <a:cs typeface="Helvetica"/>
              </a:rPr>
              <a:t> (x10</a:t>
            </a:r>
            <a:r>
              <a:rPr lang="en-US" sz="1400" baseline="30000" dirty="0" smtClean="0">
                <a:latin typeface="Helvetica"/>
                <a:cs typeface="Helvetica"/>
              </a:rPr>
              <a:t>-6</a:t>
            </a:r>
            <a:r>
              <a:rPr lang="en-US" sz="1400" dirty="0" smtClean="0">
                <a:latin typeface="Helvetica"/>
                <a:cs typeface="Helvetica"/>
              </a:rPr>
              <a:t>)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6500436" y="5092460"/>
            <a:ext cx="1919148" cy="3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  <a:defRPr/>
            </a:pPr>
            <a:r>
              <a:rPr lang="en-US" sz="1400" i="1" dirty="0" smtClean="0">
                <a:latin typeface="Helvetica"/>
                <a:cs typeface="Helvetica"/>
              </a:rPr>
              <a:t>J</a:t>
            </a:r>
            <a:r>
              <a:rPr lang="en-US" sz="1400" i="1" baseline="-25000" dirty="0" smtClean="0">
                <a:latin typeface="Helvetica"/>
                <a:cs typeface="Helvetica"/>
              </a:rPr>
              <a:t>6</a:t>
            </a:r>
            <a:r>
              <a:rPr lang="en-US" sz="1400" dirty="0" smtClean="0">
                <a:latin typeface="Helvetica"/>
                <a:cs typeface="Helvetica"/>
              </a:rPr>
              <a:t> (x10</a:t>
            </a:r>
            <a:r>
              <a:rPr lang="en-US" sz="1400" baseline="30000" dirty="0" smtClean="0">
                <a:latin typeface="Helvetica"/>
                <a:cs typeface="Helvetica"/>
              </a:rPr>
              <a:t>-6</a:t>
            </a:r>
            <a:r>
              <a:rPr lang="en-US" sz="1400" dirty="0" smtClean="0">
                <a:latin typeface="Helvetica"/>
                <a:cs typeface="Helvetica"/>
              </a:rPr>
              <a:t>)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0320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ets_IxM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06400"/>
            <a:ext cx="90932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5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4 at 4.0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7565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vitational instability in a protoplanetary disc (medium c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71613"/>
            <a:ext cx="9144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5658</TotalTime>
  <Words>176</Words>
  <Application>Microsoft Macintosh PowerPoint</Application>
  <PresentationFormat>On-screen Show (4:3)</PresentationFormat>
  <Paragraphs>43</Paragraphs>
  <Slides>8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Wladimir</cp:lastModifiedBy>
  <cp:revision>164</cp:revision>
  <dcterms:created xsi:type="dcterms:W3CDTF">2015-08-22T17:15:14Z</dcterms:created>
  <dcterms:modified xsi:type="dcterms:W3CDTF">2015-10-22T06:50:52Z</dcterms:modified>
</cp:coreProperties>
</file>