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rels" ContentType="application/vnd.openxmlformats-package.relationships+xml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345" r:id="rId3"/>
    <p:sldId id="373" r:id="rId4"/>
    <p:sldId id="346" r:id="rId5"/>
    <p:sldId id="376" r:id="rId6"/>
    <p:sldId id="335" r:id="rId7"/>
    <p:sldId id="374" r:id="rId8"/>
    <p:sldId id="375" r:id="rId9"/>
    <p:sldId id="337" r:id="rId10"/>
    <p:sldId id="339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3D272-0730-AE44-87C2-335CA2EEA2CD}" type="datetimeFigureOut">
              <a:rPr lang="en-US" smtClean="0"/>
              <a:t>1/22/16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78AB6-43BD-9F4D-A64A-677992F82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91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78AB6-43BD-9F4D-A64A-677992F826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92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2200" y="933450"/>
            <a:ext cx="4483100" cy="33639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01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32343" y="4625398"/>
            <a:ext cx="4608419" cy="37349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2200" y="933450"/>
            <a:ext cx="4483100" cy="33639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11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32343" y="4625398"/>
            <a:ext cx="4608419" cy="37349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C8BBEA-1662-314C-A551-3F6EF3974EC8}" type="slidenum">
              <a:rPr lang="en-US"/>
              <a:pPr/>
              <a:t>6</a:t>
            </a:fld>
            <a:endParaRPr lang="en-US"/>
          </a:p>
        </p:txBody>
      </p:sp>
      <p:sp>
        <p:nvSpPr>
          <p:cNvPr id="1116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16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8EB56A-6D90-EE43-9632-5894BBA55B75}" type="slidenum">
              <a:rPr lang="en-US"/>
              <a:pPr/>
              <a:t>9</a:t>
            </a:fld>
            <a:endParaRPr lang="en-US"/>
          </a:p>
        </p:txBody>
      </p:sp>
      <p:sp>
        <p:nvSpPr>
          <p:cNvPr id="1136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36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8682F57-56D6-EA40-A8F4-49B52F6C2832}" type="slidenum">
              <a:rPr lang="en-US"/>
              <a:pPr/>
              <a:t>10</a:t>
            </a:fld>
            <a:endParaRPr lang="en-US"/>
          </a:p>
        </p:txBody>
      </p:sp>
      <p:sp>
        <p:nvSpPr>
          <p:cNvPr id="1157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57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50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34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4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28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32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01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77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00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70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02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20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1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avi"/><Relationship Id="rId4" Type="http://schemas.openxmlformats.org/officeDocument/2006/relationships/video" Target="../media/media1.avi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2.xml"/><Relationship Id="rId7" Type="http://schemas.openxmlformats.org/officeDocument/2006/relationships/image" Target="../media/image3.png"/><Relationship Id="rId1" Type="http://schemas.microsoft.com/office/2007/relationships/media" Target="file://localhost/Users/wlyra/Movies/QuickTimeFormat/Solid%20particles%20settling%20in%20MRI%20turbulence%20-%20Structure%20forma.mov" TargetMode="External"/><Relationship Id="rId2" Type="http://schemas.openxmlformats.org/officeDocument/2006/relationships/video" Target="file://localhost/Users/wlyra/Movies/QuickTimeFormat/Solid%20particles%20settling%20in%20MRI%20turbulence%20-%20Structure%20forma.m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g"/><Relationship Id="rId4" Type="http://schemas.openxmlformats.org/officeDocument/2006/relationships/video" Target="../media/media3.mp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1" Type="http://schemas.microsoft.com/office/2007/relationships/media" Target="file://localhost/Users/wlyra/Talks/Movies/planetesimal_notitle.mpg" TargetMode="External"/><Relationship Id="rId2" Type="http://schemas.openxmlformats.org/officeDocument/2006/relationships/video" Target="file://localhost/Users/wlyra/Talks/Movies/planetesimal_notitle.m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" y="871593"/>
            <a:ext cx="9148650" cy="529258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 anchorCtr="1"/>
          <a:lstStyle/>
          <a:p>
            <a:pPr algn="ctr">
              <a:lnSpc>
                <a:spcPct val="116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200" b="1" i="1" dirty="0">
              <a:solidFill>
                <a:srgbClr val="FFB51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11" y="720229"/>
            <a:ext cx="9140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Selected Topics in Astrophysics</a:t>
            </a:r>
            <a:endParaRPr lang="en-US" sz="4000" b="1" i="1" dirty="0">
              <a:solidFill>
                <a:srgbClr val="FF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6156" y="2146497"/>
            <a:ext cx="4695554" cy="181588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  <a:cs typeface="Helvetica"/>
              </a:rPr>
              <a:t>Prof Wladimir </a:t>
            </a:r>
            <a:r>
              <a:rPr lang="en-US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  <a:cs typeface="Helvetica"/>
              </a:rPr>
              <a:t>Lyra</a:t>
            </a:r>
            <a:endParaRPr lang="en-US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elvetica"/>
              <a:cs typeface="Helvetica"/>
            </a:endParaRPr>
          </a:p>
          <a:p>
            <a:pPr algn="ctr"/>
            <a:endParaRPr lang="en-US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  <a:p>
            <a:pPr algn="ctr"/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Live Oak, 1119-G</a:t>
            </a:r>
          </a:p>
          <a:p>
            <a:pPr algn="ctr"/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Office Hours: Mon 4pm-5pm</a:t>
            </a:r>
          </a:p>
          <a:p>
            <a:pPr algn="ctr"/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Class hours: Mon/Wed 5pm-6:15pm</a:t>
            </a:r>
          </a:p>
        </p:txBody>
      </p:sp>
      <p:pic>
        <p:nvPicPr>
          <p:cNvPr id="2" name="Picture 1" descr="200px-CSUNS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009" y="4260925"/>
            <a:ext cx="2540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18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1451520" y="20738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Formation</a:t>
            </a:r>
          </a:p>
        </p:txBody>
      </p:sp>
      <p:sp>
        <p:nvSpPr>
          <p:cNvPr id="41986" name="AutoShape 2"/>
          <p:cNvSpPr>
            <a:spLocks noChangeArrowheads="1"/>
          </p:cNvSpPr>
          <p:nvPr/>
        </p:nvSpPr>
        <p:spPr bwMode="auto">
          <a:xfrm>
            <a:off x="7882560" y="2281199"/>
            <a:ext cx="414720" cy="414764"/>
          </a:xfrm>
          <a:prstGeom prst="roundRect">
            <a:avLst>
              <a:gd name="adj" fmla="val 34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1987" name="AutoShape 3"/>
          <p:cNvSpPr>
            <a:spLocks noChangeArrowheads="1"/>
          </p:cNvSpPr>
          <p:nvPr/>
        </p:nvSpPr>
        <p:spPr bwMode="auto">
          <a:xfrm>
            <a:off x="3286080" y="2281200"/>
            <a:ext cx="498240" cy="498292"/>
          </a:xfrm>
          <a:prstGeom prst="roundRect">
            <a:avLst>
              <a:gd name="adj" fmla="val 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1988" name="AutoShape 4"/>
          <p:cNvSpPr>
            <a:spLocks noChangeArrowheads="1"/>
          </p:cNvSpPr>
          <p:nvPr/>
        </p:nvSpPr>
        <p:spPr bwMode="auto">
          <a:xfrm>
            <a:off x="9234721" y="1795870"/>
            <a:ext cx="588960" cy="882812"/>
          </a:xfrm>
          <a:prstGeom prst="roundRect">
            <a:avLst>
              <a:gd name="adj" fmla="val 241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280" y="1389747"/>
            <a:ext cx="4898880" cy="258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81" y="4025224"/>
            <a:ext cx="3134880" cy="1090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3533760" y="4009381"/>
            <a:ext cx="498240" cy="124429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276480" y="1977328"/>
            <a:ext cx="1742400" cy="128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00" b="1" u="sng" dirty="0">
                <a:solidFill>
                  <a:srgbClr val="4C1900"/>
                </a:solidFill>
                <a:latin typeface="Helvetica"/>
                <a:cs typeface="Helvetica"/>
              </a:rPr>
              <a:t>Inward of snowline</a:t>
            </a:r>
          </a:p>
          <a:p>
            <a:pPr algn="ctr">
              <a:lnSpc>
                <a:spcPct val="116000"/>
              </a:lnSpc>
            </a:pPr>
            <a:endParaRPr lang="en-US" sz="14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400" dirty="0">
                <a:latin typeface="Helvetica"/>
                <a:cs typeface="Helvetica"/>
              </a:rPr>
              <a:t>Accreting </a:t>
            </a:r>
          </a:p>
          <a:p>
            <a:pPr algn="ctr">
              <a:lnSpc>
                <a:spcPct val="116000"/>
              </a:lnSpc>
            </a:pPr>
            <a:r>
              <a:rPr lang="en-US" sz="1400" dirty="0">
                <a:latin typeface="Helvetica"/>
                <a:cs typeface="Helvetica"/>
              </a:rPr>
              <a:t>rocky cores</a:t>
            </a:r>
          </a:p>
          <a:p>
            <a:pPr algn="ctr">
              <a:lnSpc>
                <a:spcPct val="116000"/>
              </a:lnSpc>
            </a:pPr>
            <a:r>
              <a:rPr lang="en-US" sz="1400" dirty="0">
                <a:latin typeface="Helvetica"/>
                <a:cs typeface="Helvetica"/>
              </a:rPr>
              <a:t>(small)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7086241" y="1890919"/>
            <a:ext cx="1810080" cy="152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00" u="sng" dirty="0">
                <a:solidFill>
                  <a:srgbClr val="000080"/>
                </a:solidFill>
                <a:latin typeface="Helvetica"/>
                <a:cs typeface="Helvetica"/>
              </a:rPr>
              <a:t>Outward of snowline</a:t>
            </a:r>
          </a:p>
          <a:p>
            <a:pPr algn="ctr">
              <a:lnSpc>
                <a:spcPct val="116000"/>
              </a:lnSpc>
            </a:pPr>
            <a:endParaRPr lang="en-US" sz="1400" dirty="0">
              <a:solidFill>
                <a:srgbClr val="000080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1400" dirty="0">
              <a:solidFill>
                <a:srgbClr val="000080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400" dirty="0">
                <a:latin typeface="Helvetica"/>
                <a:cs typeface="Helvetica"/>
              </a:rPr>
              <a:t>Ice comes to aid! </a:t>
            </a:r>
          </a:p>
          <a:p>
            <a:pPr algn="ctr">
              <a:lnSpc>
                <a:spcPct val="116000"/>
              </a:lnSpc>
            </a:pPr>
            <a:r>
              <a:rPr lang="en-US" sz="1400" dirty="0">
                <a:latin typeface="Helvetica"/>
                <a:cs typeface="Helvetica"/>
              </a:rPr>
              <a:t>Growing big </a:t>
            </a:r>
          </a:p>
          <a:p>
            <a:pPr algn="ctr">
              <a:lnSpc>
                <a:spcPct val="116000"/>
              </a:lnSpc>
            </a:pPr>
            <a:r>
              <a:rPr lang="en-US" sz="1400" dirty="0">
                <a:latin typeface="Helvetica"/>
                <a:cs typeface="Helvetica"/>
              </a:rPr>
              <a:t>icy/rocky cores.</a:t>
            </a: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2512801" y="5417849"/>
            <a:ext cx="2149920" cy="80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00" b="1" dirty="0">
                <a:solidFill>
                  <a:srgbClr val="FF0000"/>
                </a:solidFill>
                <a:latin typeface="Helvetica"/>
                <a:cs typeface="Helvetica"/>
              </a:rPr>
              <a:t>These guys got so big </a:t>
            </a:r>
          </a:p>
          <a:p>
            <a:pPr algn="ctr">
              <a:lnSpc>
                <a:spcPct val="116000"/>
              </a:lnSpc>
            </a:pPr>
            <a:r>
              <a:rPr lang="en-US" sz="1400" b="1" dirty="0">
                <a:solidFill>
                  <a:srgbClr val="FF0000"/>
                </a:solidFill>
                <a:latin typeface="Helvetica"/>
                <a:cs typeface="Helvetica"/>
              </a:rPr>
              <a:t>they started accreting </a:t>
            </a:r>
          </a:p>
          <a:p>
            <a:pPr algn="ctr">
              <a:lnSpc>
                <a:spcPct val="116000"/>
              </a:lnSpc>
            </a:pPr>
            <a:r>
              <a:rPr lang="en-US" sz="1400" b="1" dirty="0">
                <a:solidFill>
                  <a:srgbClr val="FF0000"/>
                </a:solidFill>
                <a:latin typeface="Helvetica"/>
                <a:cs typeface="Helvetica"/>
              </a:rPr>
              <a:t>gas from the nebula!</a:t>
            </a: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5385600" y="5599308"/>
            <a:ext cx="3337920" cy="56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00" b="1" dirty="0">
                <a:solidFill>
                  <a:srgbClr val="000080"/>
                </a:solidFill>
                <a:latin typeface="Helvetica"/>
                <a:cs typeface="Helvetica"/>
              </a:rPr>
              <a:t>These ones never did. </a:t>
            </a:r>
          </a:p>
          <a:p>
            <a:pPr algn="ctr">
              <a:lnSpc>
                <a:spcPct val="116000"/>
              </a:lnSpc>
            </a:pPr>
            <a:r>
              <a:rPr lang="en-US" sz="1400" b="1" dirty="0">
                <a:solidFill>
                  <a:srgbClr val="000080"/>
                </a:solidFill>
                <a:latin typeface="Helvetica"/>
                <a:cs typeface="Helvetica"/>
              </a:rPr>
              <a:t>They are just the icy/rocky cores.</a:t>
            </a:r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V="1">
            <a:off x="3939840" y="4975723"/>
            <a:ext cx="829440" cy="417644"/>
          </a:xfrm>
          <a:prstGeom prst="line">
            <a:avLst/>
          </a:prstGeom>
          <a:noFill/>
          <a:ln w="9525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 flipV="1">
            <a:off x="4561920" y="5183105"/>
            <a:ext cx="829440" cy="832407"/>
          </a:xfrm>
          <a:prstGeom prst="line">
            <a:avLst/>
          </a:prstGeom>
          <a:noFill/>
          <a:ln w="9525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 flipH="1" flipV="1">
            <a:off x="6916321" y="4768342"/>
            <a:ext cx="342720" cy="832407"/>
          </a:xfrm>
          <a:prstGeom prst="line">
            <a:avLst/>
          </a:prstGeom>
          <a:noFill/>
          <a:ln w="9525" cap="flat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V="1">
            <a:off x="6220800" y="4768342"/>
            <a:ext cx="207360" cy="832407"/>
          </a:xfrm>
          <a:prstGeom prst="line">
            <a:avLst/>
          </a:prstGeom>
          <a:noFill/>
          <a:ln w="9525" cap="flat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207360" y="1866436"/>
            <a:ext cx="1866240" cy="1451672"/>
          </a:xfrm>
          <a:prstGeom prst="rect">
            <a:avLst/>
          </a:prstGeom>
          <a:noFill/>
          <a:ln w="36000" cap="flat">
            <a:solidFill>
              <a:srgbClr val="4C1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7071840" y="1866436"/>
            <a:ext cx="1866240" cy="1659054"/>
          </a:xfrm>
          <a:prstGeom prst="rect">
            <a:avLst/>
          </a:prstGeom>
          <a:noFill/>
          <a:ln w="36000" cap="flat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009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237675" y="305184"/>
            <a:ext cx="8621115" cy="88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Concentration of solids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9458" name="AutoShape 2"/>
          <p:cNvSpPr>
            <a:spLocks noChangeAspect="1" noChangeArrowheads="1"/>
          </p:cNvSp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SpPr>
        <p:spPr bwMode="auto">
          <a:xfrm>
            <a:off x="1699735" y="1245208"/>
            <a:ext cx="5699876" cy="4975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2" name="zdust_turb20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1951" y="849333"/>
            <a:ext cx="5900098" cy="515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32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4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5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9458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i_rocks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2999"/>
            <a:ext cx="9172762" cy="4586381"/>
          </a:xfrm>
          <a:prstGeom prst="rect">
            <a:avLst/>
          </a:prstGeom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237675" y="305184"/>
            <a:ext cx="8621115" cy="88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Sedimentation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67109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oup 1"/>
          <p:cNvGrpSpPr>
            <a:grpSpLocks/>
          </p:cNvGrpSpPr>
          <p:nvPr/>
        </p:nvGrpSpPr>
        <p:grpSpPr bwMode="auto">
          <a:xfrm>
            <a:off x="2320571" y="2913643"/>
            <a:ext cx="282329" cy="257679"/>
            <a:chOff x="1611" y="2024"/>
            <a:chExt cx="196" cy="179"/>
          </a:xfrm>
        </p:grpSpPr>
        <p:sp>
          <p:nvSpPr>
            <p:cNvPr id="20482" name="AutoShape 2"/>
            <p:cNvSpPr>
              <a:spLocks noChangeArrowheads="1"/>
            </p:cNvSpPr>
            <p:nvPr/>
          </p:nvSpPr>
          <p:spPr bwMode="auto">
            <a:xfrm>
              <a:off x="1611" y="2024"/>
              <a:ext cx="196" cy="179"/>
            </a:xfrm>
            <a:prstGeom prst="roundRect">
              <a:avLst>
                <a:gd name="adj" fmla="val 55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483" name="Group 3"/>
          <p:cNvGrpSpPr>
            <a:grpSpLocks/>
          </p:cNvGrpSpPr>
          <p:nvPr/>
        </p:nvGrpSpPr>
        <p:grpSpPr bwMode="auto">
          <a:xfrm>
            <a:off x="494076" y="2579668"/>
            <a:ext cx="1959017" cy="1957783"/>
            <a:chOff x="343" y="1792"/>
            <a:chExt cx="1360" cy="1360"/>
          </a:xfrm>
        </p:grpSpPr>
        <p:sp>
          <p:nvSpPr>
            <p:cNvPr id="20484" name="Freeform 4"/>
            <p:cNvSpPr>
              <a:spLocks noChangeArrowheads="1"/>
            </p:cNvSpPr>
            <p:nvPr/>
          </p:nvSpPr>
          <p:spPr bwMode="auto">
            <a:xfrm>
              <a:off x="343" y="1792"/>
              <a:ext cx="1360" cy="1360"/>
            </a:xfrm>
            <a:custGeom>
              <a:avLst/>
              <a:gdLst>
                <a:gd name="T0" fmla="*/ 2999 w 6002"/>
                <a:gd name="T1" fmla="*/ 0 h 6002"/>
                <a:gd name="T2" fmla="*/ 5999 w 6002"/>
                <a:gd name="T3" fmla="*/ 2999 h 6002"/>
                <a:gd name="T4" fmla="*/ 2999 w 6002"/>
                <a:gd name="T5" fmla="*/ 5999 h 6002"/>
                <a:gd name="T6" fmla="*/ 0 w 6002"/>
                <a:gd name="T7" fmla="*/ 2999 h 6002"/>
                <a:gd name="T8" fmla="*/ 2999 w 6002"/>
                <a:gd name="T9" fmla="*/ 0 h 6002"/>
                <a:gd name="T10" fmla="*/ 0 w 6002"/>
                <a:gd name="T11" fmla="*/ 0 h 6002"/>
                <a:gd name="T12" fmla="*/ 0 w 6002"/>
                <a:gd name="T13" fmla="*/ 0 h 6002"/>
                <a:gd name="T14" fmla="*/ 6001 w 6002"/>
                <a:gd name="T15" fmla="*/ 6001 h 6002"/>
                <a:gd name="T16" fmla="*/ 6001 w 6002"/>
                <a:gd name="T17" fmla="*/ 6001 h 6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2" h="6002">
                  <a:moveTo>
                    <a:pt x="2999" y="0"/>
                  </a:moveTo>
                  <a:cubicBezTo>
                    <a:pt x="4699" y="0"/>
                    <a:pt x="5999" y="1299"/>
                    <a:pt x="5999" y="2999"/>
                  </a:cubicBezTo>
                  <a:cubicBezTo>
                    <a:pt x="5999" y="4699"/>
                    <a:pt x="4699" y="5999"/>
                    <a:pt x="2999" y="5999"/>
                  </a:cubicBezTo>
                  <a:cubicBezTo>
                    <a:pt x="1299" y="5999"/>
                    <a:pt x="0" y="4699"/>
                    <a:pt x="0" y="2999"/>
                  </a:cubicBezTo>
                  <a:cubicBezTo>
                    <a:pt x="0" y="1299"/>
                    <a:pt x="1299" y="0"/>
                    <a:pt x="2999" y="0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6001" y="6001"/>
                  </a:moveTo>
                  <a:lnTo>
                    <a:pt x="6001" y="6001"/>
                  </a:lnTo>
                  <a:close/>
                </a:path>
              </a:pathLst>
            </a:custGeom>
            <a:solidFill>
              <a:srgbClr val="00B8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485" name="Group 5"/>
          <p:cNvGrpSpPr>
            <a:grpSpLocks/>
          </p:cNvGrpSpPr>
          <p:nvPr/>
        </p:nvGrpSpPr>
        <p:grpSpPr bwMode="auto">
          <a:xfrm>
            <a:off x="1358349" y="3418924"/>
            <a:ext cx="243436" cy="243283"/>
            <a:chOff x="943" y="2375"/>
            <a:chExt cx="169" cy="169"/>
          </a:xfrm>
        </p:grpSpPr>
        <p:sp>
          <p:nvSpPr>
            <p:cNvPr id="20486" name="Freeform 6"/>
            <p:cNvSpPr>
              <a:spLocks noChangeArrowheads="1"/>
            </p:cNvSpPr>
            <p:nvPr/>
          </p:nvSpPr>
          <p:spPr bwMode="auto">
            <a:xfrm>
              <a:off x="943" y="2375"/>
              <a:ext cx="170" cy="170"/>
            </a:xfrm>
            <a:custGeom>
              <a:avLst/>
              <a:gdLst>
                <a:gd name="T0" fmla="*/ 0 w 752"/>
                <a:gd name="T1" fmla="*/ 375 h 752"/>
                <a:gd name="T2" fmla="*/ 89 w 752"/>
                <a:gd name="T3" fmla="*/ 410 h 752"/>
                <a:gd name="T4" fmla="*/ 12 w 752"/>
                <a:gd name="T5" fmla="*/ 472 h 752"/>
                <a:gd name="T6" fmla="*/ 107 w 752"/>
                <a:gd name="T7" fmla="*/ 483 h 752"/>
                <a:gd name="T8" fmla="*/ 50 w 752"/>
                <a:gd name="T9" fmla="*/ 563 h 752"/>
                <a:gd name="T10" fmla="*/ 145 w 752"/>
                <a:gd name="T11" fmla="*/ 549 h 752"/>
                <a:gd name="T12" fmla="*/ 109 w 752"/>
                <a:gd name="T13" fmla="*/ 641 h 752"/>
                <a:gd name="T14" fmla="*/ 197 w 752"/>
                <a:gd name="T15" fmla="*/ 602 h 752"/>
                <a:gd name="T16" fmla="*/ 187 w 752"/>
                <a:gd name="T17" fmla="*/ 700 h 752"/>
                <a:gd name="T18" fmla="*/ 262 w 752"/>
                <a:gd name="T19" fmla="*/ 641 h 752"/>
                <a:gd name="T20" fmla="*/ 278 w 752"/>
                <a:gd name="T21" fmla="*/ 738 h 752"/>
                <a:gd name="T22" fmla="*/ 335 w 752"/>
                <a:gd name="T23" fmla="*/ 661 h 752"/>
                <a:gd name="T24" fmla="*/ 375 w 752"/>
                <a:gd name="T25" fmla="*/ 750 h 752"/>
                <a:gd name="T26" fmla="*/ 410 w 752"/>
                <a:gd name="T27" fmla="*/ 661 h 752"/>
                <a:gd name="T28" fmla="*/ 472 w 752"/>
                <a:gd name="T29" fmla="*/ 738 h 752"/>
                <a:gd name="T30" fmla="*/ 483 w 752"/>
                <a:gd name="T31" fmla="*/ 643 h 752"/>
                <a:gd name="T32" fmla="*/ 563 w 752"/>
                <a:gd name="T33" fmla="*/ 700 h 752"/>
                <a:gd name="T34" fmla="*/ 549 w 752"/>
                <a:gd name="T35" fmla="*/ 605 h 752"/>
                <a:gd name="T36" fmla="*/ 641 w 752"/>
                <a:gd name="T37" fmla="*/ 641 h 752"/>
                <a:gd name="T38" fmla="*/ 602 w 752"/>
                <a:gd name="T39" fmla="*/ 553 h 752"/>
                <a:gd name="T40" fmla="*/ 700 w 752"/>
                <a:gd name="T41" fmla="*/ 563 h 752"/>
                <a:gd name="T42" fmla="*/ 641 w 752"/>
                <a:gd name="T43" fmla="*/ 488 h 752"/>
                <a:gd name="T44" fmla="*/ 738 w 752"/>
                <a:gd name="T45" fmla="*/ 472 h 752"/>
                <a:gd name="T46" fmla="*/ 661 w 752"/>
                <a:gd name="T47" fmla="*/ 415 h 752"/>
                <a:gd name="T48" fmla="*/ 750 w 752"/>
                <a:gd name="T49" fmla="*/ 375 h 752"/>
                <a:gd name="T50" fmla="*/ 661 w 752"/>
                <a:gd name="T51" fmla="*/ 340 h 752"/>
                <a:gd name="T52" fmla="*/ 738 w 752"/>
                <a:gd name="T53" fmla="*/ 278 h 752"/>
                <a:gd name="T54" fmla="*/ 643 w 752"/>
                <a:gd name="T55" fmla="*/ 267 h 752"/>
                <a:gd name="T56" fmla="*/ 700 w 752"/>
                <a:gd name="T57" fmla="*/ 187 h 752"/>
                <a:gd name="T58" fmla="*/ 605 w 752"/>
                <a:gd name="T59" fmla="*/ 201 h 752"/>
                <a:gd name="T60" fmla="*/ 641 w 752"/>
                <a:gd name="T61" fmla="*/ 109 h 752"/>
                <a:gd name="T62" fmla="*/ 553 w 752"/>
                <a:gd name="T63" fmla="*/ 148 h 752"/>
                <a:gd name="T64" fmla="*/ 563 w 752"/>
                <a:gd name="T65" fmla="*/ 50 h 752"/>
                <a:gd name="T66" fmla="*/ 488 w 752"/>
                <a:gd name="T67" fmla="*/ 109 h 752"/>
                <a:gd name="T68" fmla="*/ 472 w 752"/>
                <a:gd name="T69" fmla="*/ 12 h 752"/>
                <a:gd name="T70" fmla="*/ 415 w 752"/>
                <a:gd name="T71" fmla="*/ 89 h 752"/>
                <a:gd name="T72" fmla="*/ 375 w 752"/>
                <a:gd name="T73" fmla="*/ 0 h 752"/>
                <a:gd name="T74" fmla="*/ 340 w 752"/>
                <a:gd name="T75" fmla="*/ 89 h 752"/>
                <a:gd name="T76" fmla="*/ 278 w 752"/>
                <a:gd name="T77" fmla="*/ 12 h 752"/>
                <a:gd name="T78" fmla="*/ 267 w 752"/>
                <a:gd name="T79" fmla="*/ 107 h 752"/>
                <a:gd name="T80" fmla="*/ 187 w 752"/>
                <a:gd name="T81" fmla="*/ 50 h 752"/>
                <a:gd name="T82" fmla="*/ 201 w 752"/>
                <a:gd name="T83" fmla="*/ 145 h 752"/>
                <a:gd name="T84" fmla="*/ 109 w 752"/>
                <a:gd name="T85" fmla="*/ 109 h 752"/>
                <a:gd name="T86" fmla="*/ 148 w 752"/>
                <a:gd name="T87" fmla="*/ 197 h 752"/>
                <a:gd name="T88" fmla="*/ 50 w 752"/>
                <a:gd name="T89" fmla="*/ 187 h 752"/>
                <a:gd name="T90" fmla="*/ 109 w 752"/>
                <a:gd name="T91" fmla="*/ 262 h 752"/>
                <a:gd name="T92" fmla="*/ 12 w 752"/>
                <a:gd name="T93" fmla="*/ 278 h 752"/>
                <a:gd name="T94" fmla="*/ 89 w 752"/>
                <a:gd name="T95" fmla="*/ 335 h 752"/>
                <a:gd name="T96" fmla="*/ 0 w 752"/>
                <a:gd name="T97" fmla="*/ 375 h 752"/>
                <a:gd name="T98" fmla="*/ 0 w 752"/>
                <a:gd name="T99" fmla="*/ 0 h 752"/>
                <a:gd name="T100" fmla="*/ 0 w 752"/>
                <a:gd name="T101" fmla="*/ 0 h 752"/>
                <a:gd name="T102" fmla="*/ 751 w 752"/>
                <a:gd name="T103" fmla="*/ 751 h 752"/>
                <a:gd name="T104" fmla="*/ 751 w 752"/>
                <a:gd name="T105" fmla="*/ 7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52" h="752">
                  <a:moveTo>
                    <a:pt x="0" y="375"/>
                  </a:moveTo>
                  <a:lnTo>
                    <a:pt x="89" y="410"/>
                  </a:lnTo>
                  <a:lnTo>
                    <a:pt x="12" y="472"/>
                  </a:lnTo>
                  <a:lnTo>
                    <a:pt x="107" y="483"/>
                  </a:lnTo>
                  <a:lnTo>
                    <a:pt x="50" y="563"/>
                  </a:lnTo>
                  <a:lnTo>
                    <a:pt x="145" y="549"/>
                  </a:lnTo>
                  <a:lnTo>
                    <a:pt x="109" y="641"/>
                  </a:lnTo>
                  <a:lnTo>
                    <a:pt x="197" y="602"/>
                  </a:lnTo>
                  <a:lnTo>
                    <a:pt x="187" y="700"/>
                  </a:lnTo>
                  <a:lnTo>
                    <a:pt x="262" y="641"/>
                  </a:lnTo>
                  <a:lnTo>
                    <a:pt x="278" y="738"/>
                  </a:lnTo>
                  <a:lnTo>
                    <a:pt x="335" y="661"/>
                  </a:lnTo>
                  <a:lnTo>
                    <a:pt x="375" y="750"/>
                  </a:lnTo>
                  <a:lnTo>
                    <a:pt x="410" y="661"/>
                  </a:lnTo>
                  <a:lnTo>
                    <a:pt x="472" y="738"/>
                  </a:lnTo>
                  <a:lnTo>
                    <a:pt x="483" y="643"/>
                  </a:lnTo>
                  <a:lnTo>
                    <a:pt x="563" y="700"/>
                  </a:lnTo>
                  <a:lnTo>
                    <a:pt x="549" y="605"/>
                  </a:lnTo>
                  <a:lnTo>
                    <a:pt x="641" y="641"/>
                  </a:lnTo>
                  <a:lnTo>
                    <a:pt x="602" y="553"/>
                  </a:lnTo>
                  <a:lnTo>
                    <a:pt x="700" y="563"/>
                  </a:lnTo>
                  <a:lnTo>
                    <a:pt x="641" y="488"/>
                  </a:lnTo>
                  <a:lnTo>
                    <a:pt x="738" y="472"/>
                  </a:lnTo>
                  <a:lnTo>
                    <a:pt x="661" y="415"/>
                  </a:lnTo>
                  <a:lnTo>
                    <a:pt x="750" y="375"/>
                  </a:lnTo>
                  <a:lnTo>
                    <a:pt x="661" y="340"/>
                  </a:lnTo>
                  <a:lnTo>
                    <a:pt x="738" y="278"/>
                  </a:lnTo>
                  <a:lnTo>
                    <a:pt x="643" y="267"/>
                  </a:lnTo>
                  <a:lnTo>
                    <a:pt x="700" y="187"/>
                  </a:lnTo>
                  <a:lnTo>
                    <a:pt x="605" y="201"/>
                  </a:lnTo>
                  <a:lnTo>
                    <a:pt x="641" y="109"/>
                  </a:lnTo>
                  <a:lnTo>
                    <a:pt x="553" y="148"/>
                  </a:lnTo>
                  <a:lnTo>
                    <a:pt x="563" y="50"/>
                  </a:lnTo>
                  <a:lnTo>
                    <a:pt x="488" y="109"/>
                  </a:lnTo>
                  <a:lnTo>
                    <a:pt x="472" y="12"/>
                  </a:lnTo>
                  <a:lnTo>
                    <a:pt x="415" y="89"/>
                  </a:lnTo>
                  <a:lnTo>
                    <a:pt x="375" y="0"/>
                  </a:lnTo>
                  <a:lnTo>
                    <a:pt x="340" y="89"/>
                  </a:lnTo>
                  <a:lnTo>
                    <a:pt x="278" y="12"/>
                  </a:lnTo>
                  <a:lnTo>
                    <a:pt x="267" y="107"/>
                  </a:lnTo>
                  <a:lnTo>
                    <a:pt x="187" y="50"/>
                  </a:lnTo>
                  <a:lnTo>
                    <a:pt x="201" y="145"/>
                  </a:lnTo>
                  <a:lnTo>
                    <a:pt x="109" y="109"/>
                  </a:lnTo>
                  <a:lnTo>
                    <a:pt x="148" y="197"/>
                  </a:lnTo>
                  <a:lnTo>
                    <a:pt x="50" y="187"/>
                  </a:lnTo>
                  <a:lnTo>
                    <a:pt x="109" y="262"/>
                  </a:lnTo>
                  <a:lnTo>
                    <a:pt x="12" y="278"/>
                  </a:lnTo>
                  <a:lnTo>
                    <a:pt x="89" y="335"/>
                  </a:lnTo>
                  <a:lnTo>
                    <a:pt x="0" y="375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751" y="751"/>
                  </a:moveTo>
                  <a:lnTo>
                    <a:pt x="751" y="75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487" name="Group 7"/>
          <p:cNvGrpSpPr>
            <a:grpSpLocks/>
          </p:cNvGrpSpPr>
          <p:nvPr/>
        </p:nvGrpSpPr>
        <p:grpSpPr bwMode="auto">
          <a:xfrm>
            <a:off x="1902840" y="3408847"/>
            <a:ext cx="269364" cy="257679"/>
            <a:chOff x="1321" y="2368"/>
            <a:chExt cx="187" cy="179"/>
          </a:xfrm>
        </p:grpSpPr>
        <p:sp>
          <p:nvSpPr>
            <p:cNvPr id="20488" name="AutoShape 8"/>
            <p:cNvSpPr>
              <a:spLocks noChangeArrowheads="1"/>
            </p:cNvSpPr>
            <p:nvPr/>
          </p:nvSpPr>
          <p:spPr bwMode="auto">
            <a:xfrm>
              <a:off x="1321" y="2368"/>
              <a:ext cx="187" cy="179"/>
            </a:xfrm>
            <a:prstGeom prst="roundRect">
              <a:avLst>
                <a:gd name="adj" fmla="val 556"/>
              </a:avLst>
            </a:prstGeom>
            <a:solidFill>
              <a:srgbClr val="800000"/>
            </a:solidFill>
            <a:ln w="9525" cap="flat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489" name="Line 9"/>
          <p:cNvSpPr>
            <a:spLocks noChangeShapeType="1"/>
          </p:cNvSpPr>
          <p:nvPr/>
        </p:nvSpPr>
        <p:spPr bwMode="auto">
          <a:xfrm flipV="1">
            <a:off x="1925887" y="1603655"/>
            <a:ext cx="2666279" cy="177928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1901399" y="3665086"/>
            <a:ext cx="2741184" cy="1962102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237675" y="305184"/>
            <a:ext cx="8690257" cy="88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Gravitational collapse into </a:t>
            </a:r>
            <a:r>
              <a:rPr lang="en-US" sz="20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planetesimals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0493" name="AutoShape 13"/>
          <p:cNvSpPr>
            <a:spLocks noChangeAspect="1" noChangeArrowheads="1"/>
          </p:cNvSp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SpPr>
        <p:spPr bwMode="auto">
          <a:xfrm>
            <a:off x="4531667" y="1530239"/>
            <a:ext cx="4148507" cy="41458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16" name="planetesimal_notitle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1494250"/>
            <a:ext cx="4217648" cy="421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794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4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0493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2 at 5.01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397" y="1270127"/>
            <a:ext cx="3605516" cy="5118477"/>
          </a:xfrm>
          <a:prstGeom prst="rect">
            <a:avLst/>
          </a:prstGeom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1451520" y="20738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 smtClean="0">
                <a:latin typeface="Helvetica"/>
                <a:cs typeface="Helvetica"/>
              </a:rPr>
              <a:t>Oligarchs</a:t>
            </a:r>
            <a:endParaRPr lang="en-US" sz="25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08227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1451520" y="20738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The Snowline</a:t>
            </a:r>
          </a:p>
        </p:txBody>
      </p:sp>
      <p:sp>
        <p:nvSpPr>
          <p:cNvPr id="37890" name="AutoShape 2"/>
          <p:cNvSpPr>
            <a:spLocks noChangeArrowheads="1"/>
          </p:cNvSpPr>
          <p:nvPr/>
        </p:nvSpPr>
        <p:spPr bwMode="auto">
          <a:xfrm>
            <a:off x="7882560" y="2281199"/>
            <a:ext cx="414720" cy="414764"/>
          </a:xfrm>
          <a:prstGeom prst="roundRect">
            <a:avLst>
              <a:gd name="adj" fmla="val 34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7891" name="AutoShape 3"/>
          <p:cNvSpPr>
            <a:spLocks noChangeArrowheads="1"/>
          </p:cNvSpPr>
          <p:nvPr/>
        </p:nvSpPr>
        <p:spPr bwMode="auto">
          <a:xfrm>
            <a:off x="3111840" y="2281199"/>
            <a:ext cx="414720" cy="414764"/>
          </a:xfrm>
          <a:prstGeom prst="roundRect">
            <a:avLst>
              <a:gd name="adj" fmla="val 34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7892" name="AutoShape 4"/>
          <p:cNvSpPr>
            <a:spLocks noChangeArrowheads="1"/>
          </p:cNvSpPr>
          <p:nvPr/>
        </p:nvSpPr>
        <p:spPr bwMode="auto">
          <a:xfrm>
            <a:off x="7467840" y="2073818"/>
            <a:ext cx="414720" cy="622145"/>
          </a:xfrm>
          <a:prstGeom prst="roundRect">
            <a:avLst>
              <a:gd name="adj" fmla="val 34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521" y="1108917"/>
            <a:ext cx="6530400" cy="344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451520" y="5430811"/>
            <a:ext cx="6220800" cy="81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Colder than ~150K, the volatiles (H</a:t>
            </a:r>
            <a:r>
              <a:rPr lang="en-US" baseline="-33000" dirty="0">
                <a:latin typeface="Helvetica"/>
                <a:cs typeface="Helvetica"/>
              </a:rPr>
              <a:t>2</a:t>
            </a:r>
            <a:r>
              <a:rPr lang="en-US" dirty="0">
                <a:latin typeface="Helvetica"/>
                <a:cs typeface="Helvetica"/>
              </a:rPr>
              <a:t>0, CH</a:t>
            </a:r>
            <a:r>
              <a:rPr lang="en-US" baseline="-33000" dirty="0">
                <a:latin typeface="Helvetica"/>
                <a:cs typeface="Helvetica"/>
              </a:rPr>
              <a:t>4</a:t>
            </a:r>
            <a:r>
              <a:rPr lang="en-US" dirty="0">
                <a:latin typeface="Helvetica"/>
                <a:cs typeface="Helvetica"/>
              </a:rPr>
              <a:t>, NH</a:t>
            </a:r>
            <a:r>
              <a:rPr lang="en-US" baseline="-33000" dirty="0">
                <a:latin typeface="Helvetica"/>
                <a:cs typeface="Helvetica"/>
              </a:rPr>
              <a:t>3</a:t>
            </a:r>
            <a:r>
              <a:rPr lang="en-US" dirty="0">
                <a:latin typeface="Helvetica"/>
                <a:cs typeface="Helvetica"/>
              </a:rPr>
              <a:t>)</a:t>
            </a: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condense into </a:t>
            </a:r>
            <a:r>
              <a:rPr lang="en-US" sz="2200" b="1" i="1" dirty="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ices</a:t>
            </a:r>
            <a:r>
              <a:rPr lang="en-US" dirty="0">
                <a:latin typeface="Helvetica"/>
                <a:cs typeface="Helvetica"/>
              </a:rPr>
              <a:t>.</a:t>
            </a: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1451520" y="4660330"/>
            <a:ext cx="3317760" cy="37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Volatiles in gas phase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4561920" y="4697774"/>
            <a:ext cx="3317760" cy="37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dirty="0">
                <a:solidFill>
                  <a:srgbClr val="000080"/>
                </a:solidFill>
                <a:latin typeface="Helvetica"/>
                <a:cs typeface="Helvetica"/>
              </a:rPr>
              <a:t>Volatiles in solid phase</a:t>
            </a:r>
          </a:p>
        </p:txBody>
      </p:sp>
    </p:spTree>
    <p:extLst>
      <p:ext uri="{BB962C8B-B14F-4D97-AF65-F5344CB8AC3E}">
        <p14:creationId xmlns:p14="http://schemas.microsoft.com/office/powerpoint/2010/main" val="16792256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2 at 4.48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61" y="1009465"/>
            <a:ext cx="5994400" cy="5270500"/>
          </a:xfrm>
          <a:prstGeom prst="rect">
            <a:avLst/>
          </a:prstGeom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1451520" y="20738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 smtClean="0">
                <a:latin typeface="Helvetica"/>
                <a:cs typeface="Helvetica"/>
              </a:rPr>
              <a:t>Critical core mass</a:t>
            </a:r>
            <a:endParaRPr lang="en-US" sz="25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20819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2 at 4.55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194" y="1539612"/>
            <a:ext cx="7459806" cy="5259605"/>
          </a:xfrm>
          <a:prstGeom prst="rect">
            <a:avLst/>
          </a:prstGeom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1451520" y="20738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 smtClean="0">
                <a:latin typeface="Helvetica"/>
                <a:cs typeface="Helvetica"/>
              </a:rPr>
              <a:t>Core Accretion</a:t>
            </a:r>
            <a:endParaRPr lang="en-US" sz="25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22322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/>
          <p:cNvSpPr txBox="1">
            <a:spLocks noChangeArrowheads="1"/>
          </p:cNvSpPr>
          <p:nvPr/>
        </p:nvSpPr>
        <p:spPr bwMode="auto">
          <a:xfrm>
            <a:off x="1451520" y="20738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Formation</a:t>
            </a:r>
          </a:p>
        </p:txBody>
      </p:sp>
      <p:sp>
        <p:nvSpPr>
          <p:cNvPr id="39938" name="AutoShape 2"/>
          <p:cNvSpPr>
            <a:spLocks noChangeArrowheads="1"/>
          </p:cNvSpPr>
          <p:nvPr/>
        </p:nvSpPr>
        <p:spPr bwMode="auto">
          <a:xfrm>
            <a:off x="3286080" y="2281200"/>
            <a:ext cx="498240" cy="498292"/>
          </a:xfrm>
          <a:prstGeom prst="roundRect">
            <a:avLst>
              <a:gd name="adj" fmla="val 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9939" name="AutoShape 3"/>
          <p:cNvSpPr>
            <a:spLocks noChangeArrowheads="1"/>
          </p:cNvSpPr>
          <p:nvPr/>
        </p:nvSpPr>
        <p:spPr bwMode="auto">
          <a:xfrm>
            <a:off x="9234721" y="1795870"/>
            <a:ext cx="588960" cy="882812"/>
          </a:xfrm>
          <a:prstGeom prst="roundRect">
            <a:avLst>
              <a:gd name="adj" fmla="val 241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280" y="1389747"/>
            <a:ext cx="4898880" cy="258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3533760" y="4009381"/>
            <a:ext cx="498240" cy="124429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451520" y="5430811"/>
            <a:ext cx="6220800" cy="81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Colder than ~150K, the volatiles (H</a:t>
            </a:r>
            <a:r>
              <a:rPr lang="en-US" baseline="-33000" dirty="0">
                <a:latin typeface="Helvetica"/>
                <a:cs typeface="Helvetica"/>
              </a:rPr>
              <a:t>2</a:t>
            </a:r>
            <a:r>
              <a:rPr lang="en-US" dirty="0">
                <a:latin typeface="Helvetica"/>
                <a:cs typeface="Helvetica"/>
              </a:rPr>
              <a:t>0, CH</a:t>
            </a:r>
            <a:r>
              <a:rPr lang="en-US" baseline="-33000" dirty="0">
                <a:latin typeface="Helvetica"/>
                <a:cs typeface="Helvetica"/>
              </a:rPr>
              <a:t>4</a:t>
            </a:r>
            <a:r>
              <a:rPr lang="en-US" dirty="0">
                <a:latin typeface="Helvetica"/>
                <a:cs typeface="Helvetica"/>
              </a:rPr>
              <a:t>, NH</a:t>
            </a:r>
            <a:r>
              <a:rPr lang="en-US" baseline="-33000" dirty="0">
                <a:latin typeface="Helvetica"/>
                <a:cs typeface="Helvetica"/>
              </a:rPr>
              <a:t>3</a:t>
            </a:r>
            <a:r>
              <a:rPr lang="en-US" dirty="0">
                <a:latin typeface="Helvetica"/>
                <a:cs typeface="Helvetica"/>
              </a:rPr>
              <a:t>)</a:t>
            </a: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condense into </a:t>
            </a:r>
            <a:r>
              <a:rPr lang="en-US" sz="2200" b="1" i="1" dirty="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ices</a:t>
            </a:r>
            <a:r>
              <a:rPr lang="en-US" dirty="0">
                <a:latin typeface="Helvetica"/>
                <a:cs typeface="Helvetica"/>
              </a:rPr>
              <a:t>.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451520" y="4660330"/>
            <a:ext cx="3317760" cy="37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Volatiles in gas phase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561920" y="4697774"/>
            <a:ext cx="3317760" cy="37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dirty="0">
                <a:solidFill>
                  <a:srgbClr val="000080"/>
                </a:solidFill>
                <a:latin typeface="Helvetica"/>
                <a:cs typeface="Helvetica"/>
              </a:rPr>
              <a:t>Volatiles in solid phase</a:t>
            </a:r>
          </a:p>
        </p:txBody>
      </p:sp>
    </p:spTree>
    <p:extLst>
      <p:ext uri="{BB962C8B-B14F-4D97-AF65-F5344CB8AC3E}">
        <p14:creationId xmlns:p14="http://schemas.microsoft.com/office/powerpoint/2010/main" val="5290471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5174</TotalTime>
  <Words>156</Words>
  <Application>Microsoft Macintosh PowerPoint</Application>
  <PresentationFormat>On-screen Show (4:3)</PresentationFormat>
  <Paragraphs>43</Paragraphs>
  <Slides>10</Slides>
  <Notes>6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Wladimir</dc:creator>
  <cp:lastModifiedBy>Wladimir</cp:lastModifiedBy>
  <cp:revision>153</cp:revision>
  <dcterms:created xsi:type="dcterms:W3CDTF">2015-08-22T17:15:14Z</dcterms:created>
  <dcterms:modified xsi:type="dcterms:W3CDTF">2016-01-21T15:26:19Z</dcterms:modified>
</cp:coreProperties>
</file>