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49" r:id="rId3"/>
    <p:sldId id="352" r:id="rId4"/>
    <p:sldId id="353" r:id="rId5"/>
    <p:sldId id="354" r:id="rId6"/>
    <p:sldId id="355" r:id="rId7"/>
    <p:sldId id="350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D272-0730-AE44-87C2-335CA2EEA2CD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8AB6-43BD-9F4D-A64A-677992F8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78AB6-43BD-9F4D-A64A-677992F8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917751-F875-D543-9FD6-1FEB6801CB37}" type="slidenum">
              <a:rPr lang="en-US"/>
              <a:pPr/>
              <a:t>12</a:t>
            </a:fld>
            <a:endParaRPr lang="en-US"/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44D01880-CE5C-2E43-A58E-5AB1B6AF296D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12</a:t>
            </a:fld>
            <a:endParaRPr lang="en-US" sz="1100"/>
          </a:p>
        </p:txBody>
      </p:sp>
      <p:sp>
        <p:nvSpPr>
          <p:cNvPr id="12185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1C5BC8-0BCE-0946-97F3-20563F253730}" type="slidenum">
              <a:rPr lang="en-US"/>
              <a:pPr/>
              <a:t>13</a:t>
            </a:fld>
            <a:endParaRPr lang="en-US"/>
          </a:p>
        </p:txBody>
      </p:sp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82EA9508-2D8C-DF42-96FF-96824B06063C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13</a:t>
            </a:fld>
            <a:endParaRPr lang="en-US" sz="1100"/>
          </a:p>
        </p:txBody>
      </p:sp>
      <p:sp>
        <p:nvSpPr>
          <p:cNvPr id="12288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82E556-3E68-714D-95CD-CD55443EB437}" type="slidenum">
              <a:rPr lang="en-US"/>
              <a:pPr/>
              <a:t>14</a:t>
            </a:fld>
            <a:endParaRPr lang="en-US"/>
          </a:p>
        </p:txBody>
      </p:sp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E4FE3BDA-D9E4-144D-BA6B-6AFA4B044E7D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14</a:t>
            </a:fld>
            <a:endParaRPr lang="en-US" sz="1100"/>
          </a:p>
        </p:txBody>
      </p:sp>
      <p:sp>
        <p:nvSpPr>
          <p:cNvPr id="12390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39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DC9807-C410-C242-AB43-7B02CEE368CB}" type="slidenum">
              <a:rPr lang="en-US"/>
              <a:pPr/>
              <a:t>15</a:t>
            </a:fld>
            <a:endParaRPr lang="en-US"/>
          </a:p>
        </p:txBody>
      </p:sp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5099EBFD-12C9-C040-A63A-79F89B9CD256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15</a:t>
            </a:fld>
            <a:endParaRPr lang="en-US" sz="1100"/>
          </a:p>
        </p:txBody>
      </p:sp>
      <p:sp>
        <p:nvSpPr>
          <p:cNvPr id="1249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E6962B-4132-294A-B3E9-7409CB627575}" type="slidenum">
              <a:rPr lang="en-US"/>
              <a:pPr/>
              <a:t>16</a:t>
            </a:fld>
            <a:endParaRPr lang="en-US"/>
          </a:p>
        </p:txBody>
      </p:sp>
      <p:sp>
        <p:nvSpPr>
          <p:cNvPr id="125953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C69E228E-F0F2-5F45-9574-D91CBA4FEAF9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16</a:t>
            </a:fld>
            <a:endParaRPr lang="en-US" sz="1100"/>
          </a:p>
        </p:txBody>
      </p:sp>
      <p:sp>
        <p:nvSpPr>
          <p:cNvPr id="12595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595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35D5A2-80CA-6D44-A4C4-69C5CE73B0F7}" type="slidenum">
              <a:rPr lang="en-US"/>
              <a:pPr/>
              <a:t>17</a:t>
            </a:fld>
            <a:endParaRPr lang="en-US"/>
          </a:p>
        </p:txBody>
      </p:sp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FF3D9168-7BB7-8241-8FB7-3A3EE394E0B7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17</a:t>
            </a:fld>
            <a:endParaRPr lang="en-US" sz="1100"/>
          </a:p>
        </p:txBody>
      </p:sp>
      <p:sp>
        <p:nvSpPr>
          <p:cNvPr id="12697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EAFBB4-1165-CB4F-A440-D58FCFF57A83}" type="slidenum">
              <a:rPr lang="en-US"/>
              <a:pPr/>
              <a:t>18</a:t>
            </a:fld>
            <a:endParaRPr lang="en-US"/>
          </a:p>
        </p:txBody>
      </p:sp>
      <p:sp>
        <p:nvSpPr>
          <p:cNvPr id="128001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63C7F216-9AF1-5D45-802C-1B3D89FB24AB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18</a:t>
            </a:fld>
            <a:endParaRPr lang="en-US" sz="1100"/>
          </a:p>
        </p:txBody>
      </p:sp>
      <p:sp>
        <p:nvSpPr>
          <p:cNvPr id="1280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800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3F343A-1A5B-0741-B14F-E04BE22E1978}" type="slidenum">
              <a:rPr lang="en-US"/>
              <a:pPr/>
              <a:t>19</a:t>
            </a:fld>
            <a:endParaRPr lang="en-US"/>
          </a:p>
        </p:txBody>
      </p:sp>
      <p:sp>
        <p:nvSpPr>
          <p:cNvPr id="129025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6158E3C7-9F61-7340-AE03-7DDEDCBEBDCA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19</a:t>
            </a:fld>
            <a:endParaRPr lang="en-US" sz="1100"/>
          </a:p>
        </p:txBody>
      </p:sp>
      <p:sp>
        <p:nvSpPr>
          <p:cNvPr id="1290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90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36629-9AB9-C749-A1E8-C39C75AAC2FC}" type="slidenum">
              <a:rPr lang="en-US"/>
              <a:pPr/>
              <a:t>20</a:t>
            </a:fld>
            <a:endParaRPr lang="en-US"/>
          </a:p>
        </p:txBody>
      </p:sp>
      <p:sp>
        <p:nvSpPr>
          <p:cNvPr id="130049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E23E72C0-1F79-B14E-9473-668CB81BE17D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20</a:t>
            </a:fld>
            <a:endParaRPr lang="en-US" sz="1100"/>
          </a:p>
        </p:txBody>
      </p:sp>
      <p:sp>
        <p:nvSpPr>
          <p:cNvPr id="13005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005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C34616-6943-404C-9198-5CA7039D9E54}" type="slidenum">
              <a:rPr lang="en-US"/>
              <a:pPr/>
              <a:t>21</a:t>
            </a:fld>
            <a:endParaRPr lang="en-US"/>
          </a:p>
        </p:txBody>
      </p:sp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7735461A-E6BB-D74C-910F-5EAB1D7FF696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21</a:t>
            </a:fld>
            <a:endParaRPr lang="en-US" sz="1100"/>
          </a:p>
        </p:txBody>
      </p:sp>
      <p:sp>
        <p:nvSpPr>
          <p:cNvPr id="1310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235182-4E0F-744C-B83D-96288FA5A94A}" type="slidenum">
              <a:rPr lang="en-US"/>
              <a:pPr/>
              <a:t>2</a:t>
            </a:fld>
            <a:endParaRPr lang="en-US"/>
          </a:p>
        </p:txBody>
      </p:sp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2CC85F23-226E-564A-82BA-0C2FD2CE83C3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2</a:t>
            </a:fld>
            <a:endParaRPr lang="en-US" sz="1100"/>
          </a:p>
        </p:txBody>
      </p:sp>
      <p:sp>
        <p:nvSpPr>
          <p:cNvPr id="13517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D06384-9481-A443-9A84-4D4583B040B8}" type="slidenum">
              <a:rPr lang="en-US"/>
              <a:pPr/>
              <a:t>22</a:t>
            </a:fld>
            <a:endParaRPr lang="en-US"/>
          </a:p>
        </p:txBody>
      </p:sp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431D1E58-4245-F548-910A-59DC26E56946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22</a:t>
            </a:fld>
            <a:endParaRPr lang="en-US" sz="1100"/>
          </a:p>
        </p:txBody>
      </p:sp>
      <p:sp>
        <p:nvSpPr>
          <p:cNvPr id="13209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209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982B54-44EE-1944-BBC3-A5E29FF82EC2}" type="slidenum">
              <a:rPr lang="en-US"/>
              <a:pPr/>
              <a:t>23</a:t>
            </a:fld>
            <a:endParaRPr lang="en-US"/>
          </a:p>
        </p:txBody>
      </p:sp>
      <p:sp>
        <p:nvSpPr>
          <p:cNvPr id="133121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4C7F6647-F2E0-E442-B1A1-78679C564D2A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23</a:t>
            </a:fld>
            <a:endParaRPr lang="en-US" sz="1100"/>
          </a:p>
        </p:txBody>
      </p:sp>
      <p:sp>
        <p:nvSpPr>
          <p:cNvPr id="13312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C2DBE2-DB5F-D64C-BF77-2FDED0332201}" type="slidenum">
              <a:rPr lang="en-US"/>
              <a:pPr/>
              <a:t>24</a:t>
            </a:fld>
            <a:endParaRPr lang="en-US"/>
          </a:p>
        </p:txBody>
      </p:sp>
      <p:sp>
        <p:nvSpPr>
          <p:cNvPr id="138241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984A05A7-BF51-034D-89D9-AA7708896129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24</a:t>
            </a:fld>
            <a:endParaRPr lang="en-US" sz="1100"/>
          </a:p>
        </p:txBody>
      </p:sp>
      <p:sp>
        <p:nvSpPr>
          <p:cNvPr id="13824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B4DC4B-D283-934B-BAB2-82C3E06F063C}" type="slidenum">
              <a:rPr lang="en-US"/>
              <a:pPr/>
              <a:t>4</a:t>
            </a:fld>
            <a:endParaRPr lang="en-US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7A1114-0F88-0844-B8A6-1E7D0E90836B}" type="slidenum">
              <a:rPr lang="en-US"/>
              <a:pPr/>
              <a:t>5</a:t>
            </a:fld>
            <a:endParaRPr lang="en-US"/>
          </a:p>
        </p:txBody>
      </p:sp>
      <p:sp>
        <p:nvSpPr>
          <p:cNvPr id="134145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CC568027-6AE8-294D-9A5A-47B9478CEBD6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5</a:t>
            </a:fld>
            <a:endParaRPr lang="en-US" sz="1100"/>
          </a:p>
        </p:txBody>
      </p:sp>
      <p:sp>
        <p:nvSpPr>
          <p:cNvPr id="13414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41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CE641E-2EA2-8548-9B0F-02453C54D53D}" type="slidenum">
              <a:rPr lang="en-US"/>
              <a:pPr/>
              <a:t>7</a:t>
            </a:fld>
            <a:endParaRPr lang="en-US"/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EF19F4EB-B677-0948-8DFB-E75FD5711EA7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7</a:t>
            </a:fld>
            <a:endParaRPr lang="en-US" sz="1100"/>
          </a:p>
        </p:txBody>
      </p:sp>
      <p:sp>
        <p:nvSpPr>
          <p:cNvPr id="13619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619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536427-DFEA-3C47-A404-56B1A7ADF893}" type="slidenum">
              <a:rPr lang="en-US"/>
              <a:pPr/>
              <a:t>8</a:t>
            </a:fld>
            <a:endParaRPr lang="en-US"/>
          </a:p>
        </p:txBody>
      </p:sp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420E9523-A4AD-934C-A837-9D7B58DDDCF5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8</a:t>
            </a:fld>
            <a:endParaRPr lang="en-US" sz="1100"/>
          </a:p>
        </p:txBody>
      </p:sp>
      <p:sp>
        <p:nvSpPr>
          <p:cNvPr id="13721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D759E6-B79C-FF4B-A451-EF160C3D757F}" type="slidenum">
              <a:rPr lang="en-US"/>
              <a:pPr/>
              <a:t>9</a:t>
            </a:fld>
            <a:endParaRPr lang="en-US"/>
          </a:p>
        </p:txBody>
      </p:sp>
      <p:sp>
        <p:nvSpPr>
          <p:cNvPr id="118785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C67C73C7-1BF4-A541-8384-F384A0428D63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9</a:t>
            </a:fld>
            <a:endParaRPr lang="en-US" sz="1100"/>
          </a:p>
        </p:txBody>
      </p:sp>
      <p:sp>
        <p:nvSpPr>
          <p:cNvPr id="11878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0C9F21-65EF-B347-9EE2-EC3EBC85EF35}" type="slidenum">
              <a:rPr lang="en-US"/>
              <a:pPr/>
              <a:t>10</a:t>
            </a:fld>
            <a:endParaRPr lang="en-US"/>
          </a:p>
        </p:txBody>
      </p:sp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C25A9EDD-05F7-2844-8363-4E7699524DC0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10</a:t>
            </a:fld>
            <a:endParaRPr lang="en-US" sz="1100"/>
          </a:p>
        </p:txBody>
      </p:sp>
      <p:sp>
        <p:nvSpPr>
          <p:cNvPr id="11981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98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57319F-EB32-E94C-9AF0-C7B58AA45959}" type="slidenum">
              <a:rPr lang="en-US"/>
              <a:pPr/>
              <a:t>11</a:t>
            </a:fld>
            <a:endParaRPr lang="en-US"/>
          </a:p>
        </p:txBody>
      </p:sp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23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r">
              <a:lnSpc>
                <a:spcPct val="100000"/>
              </a:lnSpc>
              <a:buSzPct val="45000"/>
              <a:buFont typeface="Wingdings" charset="0"/>
              <a:buNone/>
            </a:pPr>
            <a:fld id="{32954950-292F-5448-B118-3FB283E9E85F}" type="slidenum">
              <a:rPr lang="en-US" sz="1100"/>
              <a:pPr algn="r">
                <a:lnSpc>
                  <a:spcPct val="100000"/>
                </a:lnSpc>
                <a:buSzPct val="45000"/>
                <a:buFont typeface="Wingdings" charset="0"/>
                <a:buNone/>
              </a:pPr>
              <a:t>11</a:t>
            </a:fld>
            <a:endParaRPr lang="en-US" sz="1100"/>
          </a:p>
        </p:txBody>
      </p:sp>
      <p:sp>
        <p:nvSpPr>
          <p:cNvPr id="12083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681" y="4342535"/>
            <a:ext cx="502864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3749" indent="-192324">
              <a:spcBef>
                <a:spcPct val="0"/>
              </a:spcBef>
            </a:pPr>
            <a:endParaRPr lang="en-US" sz="180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52" y="568622"/>
            <a:ext cx="780581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6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0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2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7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871593"/>
            <a:ext cx="9148650" cy="529258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200" b="1" i="1" dirty="0">
              <a:solidFill>
                <a:srgbClr val="FFB5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1" y="720229"/>
            <a:ext cx="914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Selected Topics in Astrophysics</a:t>
            </a:r>
            <a:endParaRPr lang="en-US" sz="4000" b="1" i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156" y="2146497"/>
            <a:ext cx="4695554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Prof Wladimir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Lyra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Live Oak, 1119-G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Office Hours: Mon 4pm-5pm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Class hours: Mon/Wed 5pm-6:15pm</a:t>
            </a:r>
          </a:p>
        </p:txBody>
      </p:sp>
      <p:pic>
        <p:nvPicPr>
          <p:cNvPr id="2" name="Picture 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09" y="4260925"/>
            <a:ext cx="2540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60" y="2462658"/>
            <a:ext cx="4164480" cy="198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36800" y="1428630"/>
            <a:ext cx="746496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Galileo's drawing, 1610.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036800" y="5184545"/>
            <a:ext cx="7464960" cy="65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“I do not know what to say in a case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so surprising, so unlooked for, so novel.”</a:t>
            </a:r>
          </a:p>
        </p:txBody>
      </p:sp>
    </p:spTree>
    <p:extLst>
      <p:ext uri="{BB962C8B-B14F-4D97-AF65-F5344CB8AC3E}">
        <p14:creationId xmlns:p14="http://schemas.microsoft.com/office/powerpoint/2010/main" val="7100226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391360" y="1532321"/>
            <a:ext cx="290304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Huygens's drawings, 1659.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15520" y="4504793"/>
            <a:ext cx="373248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“Saturn is surrounded by a thin flat disk,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nowhere touching the planet”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0" y="1244291"/>
            <a:ext cx="3706560" cy="489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20" y="2454018"/>
            <a:ext cx="3265920" cy="14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017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61" y="1807390"/>
            <a:ext cx="4898880" cy="395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80960" y="1087315"/>
            <a:ext cx="4769280" cy="3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Other drawings from the 17</a:t>
            </a:r>
            <a:r>
              <a:rPr lang="en-US" baseline="33000" dirty="0">
                <a:latin typeface="Helvetica"/>
                <a:cs typeface="Helvetica"/>
              </a:rPr>
              <a:t>th</a:t>
            </a:r>
            <a:r>
              <a:rPr lang="en-US" dirty="0">
                <a:latin typeface="Helvetica"/>
                <a:cs typeface="Helvetica"/>
              </a:rPr>
              <a:t> century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02080" y="2225034"/>
            <a:ext cx="120816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b="1" dirty="0">
                <a:solidFill>
                  <a:srgbClr val="000080"/>
                </a:solidFill>
                <a:latin typeface="Helvetica"/>
                <a:cs typeface="Helvetica"/>
              </a:rPr>
              <a:t>Galileo, 1610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67520" y="3555734"/>
            <a:ext cx="1288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dirty="0" err="1">
                <a:latin typeface="Helvetica"/>
                <a:cs typeface="Helvetica"/>
              </a:rPr>
              <a:t>Gassendi</a:t>
            </a:r>
            <a:r>
              <a:rPr lang="en-US" sz="1300" dirty="0">
                <a:latin typeface="Helvetica"/>
                <a:cs typeface="Helvetica"/>
              </a:rPr>
              <a:t>, 1634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815040" y="4848990"/>
            <a:ext cx="121824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dirty="0">
                <a:latin typeface="Helvetica"/>
                <a:cs typeface="Helvetica"/>
              </a:rPr>
              <a:t>Fontana, 1646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348321" y="2181830"/>
            <a:ext cx="11592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dirty="0" err="1">
                <a:latin typeface="Helvetica"/>
                <a:cs typeface="Helvetica"/>
              </a:rPr>
              <a:t>Riccioli</a:t>
            </a:r>
            <a:r>
              <a:rPr lang="en-US" sz="1300" dirty="0">
                <a:latin typeface="Helvetica"/>
                <a:cs typeface="Helvetica"/>
              </a:rPr>
              <a:t>, 1648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348320" y="3488046"/>
            <a:ext cx="133488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b="1" dirty="0">
                <a:solidFill>
                  <a:srgbClr val="FF0000"/>
                </a:solidFill>
                <a:latin typeface="Helvetica"/>
                <a:cs typeface="Helvetica"/>
              </a:rPr>
              <a:t>Huygens, 1655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7348320" y="4794264"/>
            <a:ext cx="121968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b="1" dirty="0">
                <a:solidFill>
                  <a:srgbClr val="4C1900"/>
                </a:solidFill>
                <a:latin typeface="Helvetica"/>
                <a:cs typeface="Helvetica"/>
              </a:rPr>
              <a:t>Cassini, 1676</a:t>
            </a:r>
          </a:p>
        </p:txBody>
      </p:sp>
    </p:spTree>
    <p:extLst>
      <p:ext uri="{BB962C8B-B14F-4D97-AF65-F5344CB8AC3E}">
        <p14:creationId xmlns:p14="http://schemas.microsoft.com/office/powerpoint/2010/main" val="3450687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280960" y="2488582"/>
            <a:ext cx="4769280" cy="133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What are these rings???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Helvetica"/>
                <a:cs typeface="Helvetica"/>
              </a:rPr>
              <a:t>Solid? Liquid? Particulate?</a:t>
            </a:r>
          </a:p>
        </p:txBody>
      </p:sp>
    </p:spTree>
    <p:extLst>
      <p:ext uri="{BB962C8B-B14F-4D97-AF65-F5344CB8AC3E}">
        <p14:creationId xmlns:p14="http://schemas.microsoft.com/office/powerpoint/2010/main" val="3920900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280960" y="855450"/>
            <a:ext cx="4769280" cy="133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Maxwell's proof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Comic Sans MS" charset="0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sz="2400" dirty="0">
              <a:latin typeface="Comic Sans MS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80" y="1512159"/>
            <a:ext cx="3245760" cy="391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51360" y="5590667"/>
            <a:ext cx="4769280" cy="156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James Clerk Maxwell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(1831-1879)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Comic Sans MS" charset="0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sz="2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427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20" y="1359503"/>
            <a:ext cx="2828160" cy="489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280960" y="855450"/>
            <a:ext cx="4769280" cy="133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Maxwell's proof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Comic Sans MS" charset="0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sz="2400" dirty="0">
              <a:latin typeface="Comic Sans MS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69600" y="1491997"/>
            <a:ext cx="4721760" cy="483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1100" dirty="0">
                <a:latin typeface="Helvetica"/>
                <a:cs typeface="Helvetica"/>
              </a:rPr>
              <a:t>There are some questions in Astronomy, to which we are attracted rather on account of their peculiarity, […] than from any direct advantage which their solution would afford to mankind. </a:t>
            </a:r>
          </a:p>
          <a:p>
            <a:pPr algn="just">
              <a:lnSpc>
                <a:spcPct val="116000"/>
              </a:lnSpc>
            </a:pPr>
            <a:endParaRPr lang="en-US" sz="1100" dirty="0"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r>
              <a:rPr lang="en-US" sz="1100" dirty="0">
                <a:latin typeface="Helvetica"/>
                <a:cs typeface="Helvetica"/>
              </a:rPr>
              <a:t>[…] I am not aware that any practical use has been made of Saturn's Rings […] </a:t>
            </a:r>
          </a:p>
          <a:p>
            <a:pPr algn="just">
              <a:lnSpc>
                <a:spcPct val="116000"/>
              </a:lnSpc>
            </a:pPr>
            <a:endParaRPr lang="en-US" sz="1100" dirty="0"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r>
              <a:rPr lang="en-US" sz="1100" dirty="0">
                <a:latin typeface="Helvetica"/>
                <a:cs typeface="Helvetica"/>
              </a:rPr>
              <a:t>But when we contemplate the Rings from a purely scientific point of view, they become the most remarkable bodies in the heavens. [..] </a:t>
            </a:r>
            <a:r>
              <a:rPr lang="en-US" sz="1100" dirty="0">
                <a:solidFill>
                  <a:srgbClr val="008000"/>
                </a:solidFill>
                <a:latin typeface="Helvetica"/>
                <a:cs typeface="Helvetica"/>
              </a:rPr>
              <a:t>When we have actually seen that great arch swung over the equator of the planet without any visible connection, we cannot bring out minds to rest</a:t>
            </a:r>
            <a:r>
              <a:rPr lang="en-US" sz="1100" dirty="0">
                <a:latin typeface="Helvetica"/>
                <a:cs typeface="Helvetica"/>
              </a:rPr>
              <a:t>. […] We must explain its motion on the principles of mechanics.</a:t>
            </a:r>
          </a:p>
          <a:p>
            <a:pPr algn="just">
              <a:lnSpc>
                <a:spcPct val="116000"/>
              </a:lnSpc>
            </a:pPr>
            <a:endParaRPr lang="en-US" sz="11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100" dirty="0">
                <a:latin typeface="Helvetica"/>
                <a:cs typeface="Helvetica"/>
              </a:rPr>
              <a:t>[...]</a:t>
            </a:r>
          </a:p>
          <a:p>
            <a:pPr algn="ctr">
              <a:lnSpc>
                <a:spcPct val="116000"/>
              </a:lnSpc>
            </a:pPr>
            <a:r>
              <a:rPr lang="en-US" sz="1300" dirty="0">
                <a:solidFill>
                  <a:srgbClr val="000080"/>
                </a:solidFill>
                <a:latin typeface="Helvetica"/>
                <a:cs typeface="Helvetica"/>
              </a:rPr>
              <a:t>60 pages of calculations</a:t>
            </a:r>
          </a:p>
          <a:p>
            <a:pPr algn="ctr">
              <a:lnSpc>
                <a:spcPct val="116000"/>
              </a:lnSpc>
            </a:pPr>
            <a:r>
              <a:rPr lang="en-US" sz="1100" dirty="0">
                <a:solidFill>
                  <a:srgbClr val="000080"/>
                </a:solidFill>
                <a:latin typeface="Helvetica"/>
                <a:cs typeface="Helvetica"/>
              </a:rPr>
              <a:t>[...]</a:t>
            </a:r>
          </a:p>
          <a:p>
            <a:pPr algn="ctr">
              <a:lnSpc>
                <a:spcPct val="116000"/>
              </a:lnSpc>
            </a:pPr>
            <a:endParaRPr lang="en-US" sz="1100" dirty="0">
              <a:solidFill>
                <a:srgbClr val="000080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r>
              <a:rPr lang="en-US" sz="1100" dirty="0">
                <a:latin typeface="Helvetica"/>
                <a:cs typeface="Helvetica"/>
              </a:rPr>
              <a:t>[…] </a:t>
            </a:r>
            <a:r>
              <a:rPr lang="en-US" sz="1100" dirty="0">
                <a:solidFill>
                  <a:srgbClr val="4C1900"/>
                </a:solidFill>
                <a:latin typeface="Helvetica"/>
                <a:cs typeface="Helvetica"/>
              </a:rPr>
              <a:t>We conclude, therefore, that the rings must consist of disconnected particles</a:t>
            </a:r>
            <a:r>
              <a:rPr lang="en-US" sz="1100" dirty="0">
                <a:latin typeface="Helvetica"/>
                <a:cs typeface="Helvetica"/>
              </a:rPr>
              <a:t>; these may be either solid or liquid, but </a:t>
            </a:r>
            <a:r>
              <a:rPr lang="en-US" sz="1100" dirty="0">
                <a:solidFill>
                  <a:srgbClr val="4C1900"/>
                </a:solidFill>
                <a:latin typeface="Helvetica"/>
                <a:cs typeface="Helvetica"/>
              </a:rPr>
              <a:t>they must be independent</a:t>
            </a:r>
            <a:r>
              <a:rPr lang="en-US" sz="1100" dirty="0">
                <a:latin typeface="Helvetica"/>
                <a:cs typeface="Helvetica"/>
              </a:rPr>
              <a:t>. […] The final result, therefore, of the mechanical theory is, that </a:t>
            </a:r>
            <a:r>
              <a:rPr lang="en-US" sz="1300" dirty="0">
                <a:solidFill>
                  <a:srgbClr val="4C1900"/>
                </a:solidFill>
                <a:latin typeface="Helvetica"/>
                <a:cs typeface="Helvetica"/>
              </a:rPr>
              <a:t>the only system of rings which can exist is one composed of an indefinite number of unconnected particles</a:t>
            </a:r>
            <a:r>
              <a:rPr lang="en-US" sz="1100" dirty="0">
                <a:latin typeface="Helvetica"/>
                <a:cs typeface="Helvetica"/>
              </a:rPr>
              <a:t>, revolving around the planet with different velocities according to their respective distances.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124641" y="1870757"/>
            <a:ext cx="164160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55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124641" y="1870757"/>
            <a:ext cx="164160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234880" y="2891824"/>
            <a:ext cx="4769280" cy="133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Why only Saturn has rings?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Helvetica"/>
                <a:cs typeface="Helvetica"/>
              </a:rPr>
              <a:t> </a:t>
            </a:r>
          </a:p>
          <a:p>
            <a:pPr algn="r">
              <a:lnSpc>
                <a:spcPct val="116000"/>
              </a:lnSpc>
            </a:pPr>
            <a:r>
              <a:rPr lang="en-US" sz="2400" dirty="0">
                <a:latin typeface="Helvetica"/>
                <a:cs typeface="Helvetica"/>
              </a:rPr>
              <a:t>Carl Sagan </a:t>
            </a:r>
          </a:p>
        </p:txBody>
      </p:sp>
    </p:spTree>
    <p:extLst>
      <p:ext uri="{BB962C8B-B14F-4D97-AF65-F5344CB8AC3E}">
        <p14:creationId xmlns:p14="http://schemas.microsoft.com/office/powerpoint/2010/main" val="22861346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Rings of Uranus</a:t>
            </a:r>
          </a:p>
        </p:txBody>
      </p:sp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124641" y="2059416"/>
            <a:ext cx="164160" cy="38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22080" y="1225570"/>
            <a:ext cx="373248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400" b="1" u="sng" dirty="0" err="1">
                <a:solidFill>
                  <a:srgbClr val="FF0000"/>
                </a:solidFill>
                <a:latin typeface="Helvetica"/>
                <a:cs typeface="Helvetica"/>
              </a:rPr>
              <a:t>Occultations</a:t>
            </a:r>
            <a:endParaRPr lang="en-US" sz="2400" b="1" u="sng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r">
              <a:lnSpc>
                <a:spcPct val="116000"/>
              </a:lnSpc>
            </a:pPr>
            <a:endParaRPr lang="en-US" sz="2400" dirty="0">
              <a:latin typeface="Comic Sans MS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1" y="1981648"/>
            <a:ext cx="2939040" cy="364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81" y="1981648"/>
            <a:ext cx="1959840" cy="235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00" y="4632967"/>
            <a:ext cx="3265920" cy="177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769280" y="1036909"/>
            <a:ext cx="4354560" cy="4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Uranus occults a star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622080" y="1018187"/>
            <a:ext cx="3732480" cy="5391926"/>
          </a:xfrm>
          <a:prstGeom prst="rect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4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Rings of Uranus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1" y="1749785"/>
            <a:ext cx="2939040" cy="364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20" y="1853475"/>
            <a:ext cx="326592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7493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Rings of Jupiter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110400" y="5210467"/>
            <a:ext cx="3525120" cy="66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A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very faint</a:t>
            </a:r>
            <a:r>
              <a:rPr lang="en-US" sz="1500" dirty="0">
                <a:latin typeface="Helvetica"/>
                <a:cs typeface="Helvetica"/>
              </a:rPr>
              <a:t> ring system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discovered by Voyager 1.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0" y="2138625"/>
            <a:ext cx="3265920" cy="242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40" y="2112703"/>
            <a:ext cx="3265920" cy="24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267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Tides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0" y="1467515"/>
            <a:ext cx="4245120" cy="413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184000" y="2050775"/>
            <a:ext cx="3939840" cy="85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The side closer to the Moon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experiences a greater pull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than the side further out.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184000" y="4124593"/>
            <a:ext cx="3939840" cy="85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The effective result is a</a:t>
            </a:r>
          </a:p>
          <a:p>
            <a:pPr algn="ctr">
              <a:lnSpc>
                <a:spcPct val="116000"/>
              </a:lnSpc>
            </a:pPr>
            <a:r>
              <a:rPr lang="en-US" sz="1500" i="1" dirty="0">
                <a:latin typeface="Helvetica"/>
                <a:cs typeface="Helvetica"/>
              </a:rPr>
              <a:t>differential</a:t>
            </a:r>
            <a:r>
              <a:rPr lang="en-US" sz="1500" dirty="0">
                <a:latin typeface="Helvetica"/>
                <a:cs typeface="Helvetica"/>
              </a:rPr>
              <a:t> force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we call </a:t>
            </a:r>
            <a:r>
              <a:rPr lang="en-US" sz="1500" b="1" dirty="0">
                <a:solidFill>
                  <a:srgbClr val="FF0000"/>
                </a:solidFill>
                <a:latin typeface="Helvetica"/>
                <a:cs typeface="Helvetica"/>
              </a:rPr>
              <a:t>Tidal Force</a:t>
            </a:r>
            <a:r>
              <a:rPr lang="en-US" sz="1500" dirty="0">
                <a:latin typeface="Helvetica"/>
                <a:cs typeface="Helvetic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74933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Rings of Jupiter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41" y="1149241"/>
            <a:ext cx="6530400" cy="435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695680" y="5740443"/>
            <a:ext cx="352512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b="1" dirty="0">
                <a:latin typeface="Helvetica"/>
                <a:cs typeface="Helvetica"/>
              </a:rPr>
              <a:t>Viewed with Keck, </a:t>
            </a:r>
          </a:p>
          <a:p>
            <a:pPr algn="ctr">
              <a:lnSpc>
                <a:spcPct val="116000"/>
              </a:lnSpc>
            </a:pPr>
            <a:r>
              <a:rPr lang="en-US" sz="1500" b="1" dirty="0">
                <a:latin typeface="Helvetica"/>
                <a:cs typeface="Helvetica"/>
              </a:rPr>
              <a:t>with a methane filter.</a:t>
            </a:r>
          </a:p>
        </p:txBody>
      </p:sp>
    </p:spTree>
    <p:extLst>
      <p:ext uri="{BB962C8B-B14F-4D97-AF65-F5344CB8AC3E}">
        <p14:creationId xmlns:p14="http://schemas.microsoft.com/office/powerpoint/2010/main" val="3067175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Rings of Neptune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1" y="1286056"/>
            <a:ext cx="6530400" cy="349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75680" y="5069332"/>
            <a:ext cx="352512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A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very faint</a:t>
            </a:r>
            <a:r>
              <a:rPr lang="en-US" sz="1500" dirty="0">
                <a:latin typeface="Helvetica"/>
                <a:cs typeface="Helvetica"/>
              </a:rPr>
              <a:t> ring system,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similar to Jupiter's rings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discovered by Voyager 2.</a:t>
            </a:r>
          </a:p>
        </p:txBody>
      </p:sp>
    </p:spTree>
    <p:extLst>
      <p:ext uri="{BB962C8B-B14F-4D97-AF65-F5344CB8AC3E}">
        <p14:creationId xmlns:p14="http://schemas.microsoft.com/office/powerpoint/2010/main" val="27486915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Rings of Neptune</a:t>
            </a: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903040" y="5806690"/>
            <a:ext cx="352512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200" b="1" i="1" dirty="0">
                <a:solidFill>
                  <a:srgbClr val="FF0000"/>
                </a:solidFill>
                <a:latin typeface="Helvetica"/>
                <a:cs typeface="Helvetica"/>
              </a:rPr>
              <a:t>Arcs!!!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61" y="1578406"/>
            <a:ext cx="4898880" cy="387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7176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2171748"/>
            <a:ext cx="9144000" cy="2281199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 Systems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01" y="2569230"/>
            <a:ext cx="19598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21" y="2278319"/>
            <a:ext cx="1959840" cy="19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0" y="2502983"/>
            <a:ext cx="1959840" cy="12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80" y="2407933"/>
            <a:ext cx="19598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14720" y="1663375"/>
            <a:ext cx="186624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0080"/>
                </a:solidFill>
                <a:latin typeface="Helvetica"/>
                <a:cs typeface="Helvetica"/>
              </a:rPr>
              <a:t>Jupiter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2625120" y="1663375"/>
            <a:ext cx="186624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Saturn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800960" y="1663375"/>
            <a:ext cx="186624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Uranus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6971040" y="1663375"/>
            <a:ext cx="186624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4C1900"/>
                </a:solidFill>
                <a:latin typeface="Helvetica"/>
                <a:cs typeface="Helvetica"/>
              </a:rPr>
              <a:t>Neptune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414720" y="4602723"/>
            <a:ext cx="186624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en-US" sz="1500" dirty="0">
                <a:solidFill>
                  <a:srgbClr val="000080"/>
                </a:solidFill>
                <a:latin typeface="Helvetica"/>
                <a:cs typeface="Helvetica"/>
              </a:rPr>
              <a:t>Fine, diffuse dust,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0080"/>
                </a:solidFill>
                <a:latin typeface="Helvetica"/>
                <a:cs typeface="Helvetica"/>
              </a:rPr>
              <a:t>very dark.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2636640" y="4591202"/>
            <a:ext cx="186624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 Icy boulders,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very bright.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4923360" y="4591202"/>
            <a:ext cx="186624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Rocky boulders,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dark.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6842880" y="4602723"/>
            <a:ext cx="228096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Comic Sans MS" charset="0"/>
              </a:rPr>
              <a:t> </a:t>
            </a:r>
            <a:r>
              <a:rPr lang="en-US" sz="1500" dirty="0">
                <a:solidFill>
                  <a:srgbClr val="4C1900"/>
                </a:solidFill>
                <a:latin typeface="Helvetica"/>
                <a:cs typeface="Helvetica"/>
              </a:rPr>
              <a:t>Pebbles (?)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4C1900"/>
                </a:solidFill>
                <a:latin typeface="Helvetica"/>
                <a:cs typeface="Helvetica"/>
              </a:rPr>
              <a:t>Dark and reddish (?)</a:t>
            </a:r>
          </a:p>
        </p:txBody>
      </p:sp>
    </p:spTree>
    <p:extLst>
      <p:ext uri="{BB962C8B-B14F-4D97-AF65-F5344CB8AC3E}">
        <p14:creationId xmlns:p14="http://schemas.microsoft.com/office/powerpoint/2010/main" val="21221786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Ring formation: Competing theories</a:t>
            </a: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414720" y="5916142"/>
            <a:ext cx="354240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b="1" dirty="0">
                <a:latin typeface="Helvetica"/>
                <a:cs typeface="Helvetica"/>
              </a:rPr>
              <a:t>1). Moon that got too close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038560" y="5790849"/>
            <a:ext cx="354240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b="1" dirty="0">
                <a:latin typeface="Helvetica"/>
                <a:cs typeface="Helvetica"/>
              </a:rPr>
              <a:t>2). Leftover material that could not coalesce into moons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01" y="1036909"/>
            <a:ext cx="5878080" cy="45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4538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de_fig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77" y="2170230"/>
            <a:ext cx="6591300" cy="279400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Tides</a:t>
            </a:r>
          </a:p>
        </p:txBody>
      </p:sp>
    </p:spTree>
    <p:extLst>
      <p:ext uri="{BB962C8B-B14F-4D97-AF65-F5344CB8AC3E}">
        <p14:creationId xmlns:p14="http://schemas.microsoft.com/office/powerpoint/2010/main" val="394472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451520" y="21026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Tidal locking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0" y="1941324"/>
            <a:ext cx="4898880" cy="29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983345" y="1297577"/>
            <a:ext cx="4147200" cy="4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4C1900"/>
                </a:solidFill>
                <a:latin typeface="Helvetica"/>
                <a:cs typeface="Helvetica"/>
              </a:rPr>
              <a:t>Earth's bulk</a:t>
            </a:r>
            <a:r>
              <a:rPr lang="en-US" sz="1500" dirty="0">
                <a:latin typeface="Helvetica"/>
                <a:cs typeface="Helvetica"/>
              </a:rPr>
              <a:t> rotates </a:t>
            </a:r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once a day</a:t>
            </a:r>
            <a:r>
              <a:rPr lang="en-US" sz="1500" dirty="0">
                <a:latin typeface="Helvetica"/>
                <a:cs typeface="Helvetica"/>
              </a:rPr>
              <a:t>.</a:t>
            </a: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4C1900"/>
                </a:solidFill>
                <a:latin typeface="Helvetica"/>
                <a:cs typeface="Helvetica"/>
              </a:rPr>
              <a:t>Tidal bulge</a:t>
            </a:r>
            <a:r>
              <a:rPr lang="en-US" sz="1500" dirty="0">
                <a:latin typeface="Helvetica"/>
                <a:cs typeface="Helvetica"/>
              </a:rPr>
              <a:t> rotates with the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Moon's orbital period: </a:t>
            </a:r>
            <a:r>
              <a:rPr lang="en-US" sz="1500" dirty="0">
                <a:solidFill>
                  <a:srgbClr val="008000"/>
                </a:solidFill>
                <a:latin typeface="Helvetica"/>
                <a:cs typeface="Helvetica"/>
              </a:rPr>
              <a:t>once a month</a:t>
            </a:r>
            <a:r>
              <a:rPr lang="en-US" sz="1500" dirty="0">
                <a:latin typeface="Helvetica"/>
                <a:cs typeface="Helvetica"/>
              </a:rPr>
              <a:t>.</a:t>
            </a: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500" b="1" dirty="0">
                <a:solidFill>
                  <a:srgbClr val="FF0000"/>
                </a:solidFill>
                <a:latin typeface="Helvetica"/>
                <a:cs typeface="Helvetica"/>
              </a:rPr>
              <a:t>GENERATES FRICTION</a:t>
            </a: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Works as a </a:t>
            </a: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brake</a:t>
            </a:r>
            <a:r>
              <a:rPr lang="en-US" sz="1500" dirty="0">
                <a:latin typeface="Helvetica"/>
                <a:cs typeface="Helvetica"/>
              </a:rPr>
              <a:t> that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FF0000"/>
                </a:solidFill>
                <a:latin typeface="Helvetica"/>
                <a:cs typeface="Helvetica"/>
              </a:rPr>
              <a:t>slows down Earth's rotation</a:t>
            </a: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The process will continue until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0080"/>
                </a:solidFill>
                <a:latin typeface="Helvetica"/>
                <a:cs typeface="Helvetica"/>
              </a:rPr>
              <a:t>Earth's rotational period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equals the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solidFill>
                  <a:srgbClr val="000080"/>
                </a:solidFill>
                <a:latin typeface="Helvetica"/>
                <a:cs typeface="Helvetica"/>
              </a:rPr>
              <a:t>orbital period of the Moon</a:t>
            </a:r>
            <a:r>
              <a:rPr lang="en-US" sz="1500" dirty="0">
                <a:latin typeface="Helvetica"/>
                <a:cs typeface="Helvetica"/>
              </a:rPr>
              <a:t>.</a:t>
            </a:r>
          </a:p>
          <a:p>
            <a:pPr algn="ctr">
              <a:lnSpc>
                <a:spcPct val="116000"/>
              </a:lnSpc>
            </a:pPr>
            <a:endParaRPr lang="en-US" sz="15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(The Earth has already tidally locked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the Moon long ago.)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605425" y="2695963"/>
            <a:ext cx="2903040" cy="1451672"/>
          </a:xfrm>
          <a:prstGeom prst="rect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40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Tides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20" y="1444472"/>
            <a:ext cx="5551200" cy="41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5786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71" y="1286955"/>
            <a:ext cx="5021422" cy="50182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1440" y="457776"/>
            <a:ext cx="962687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Europa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817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Roche Limit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41120" y="3204337"/>
            <a:ext cx="6013440" cy="85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Limit where the </a:t>
            </a:r>
          </a:p>
          <a:p>
            <a:pPr algn="ctr">
              <a:lnSpc>
                <a:spcPct val="116000"/>
              </a:lnSpc>
            </a:pPr>
            <a:r>
              <a:rPr lang="en-US" sz="1500" b="1" dirty="0">
                <a:solidFill>
                  <a:srgbClr val="FF0000"/>
                </a:solidFill>
                <a:latin typeface="Helvetica"/>
                <a:cs typeface="Helvetica"/>
              </a:rPr>
              <a:t>tidal force </a:t>
            </a:r>
            <a:r>
              <a:rPr lang="en-US" sz="1500" dirty="0">
                <a:latin typeface="Helvetica"/>
                <a:cs typeface="Helvetica"/>
              </a:rPr>
              <a:t>is </a:t>
            </a:r>
            <a:r>
              <a:rPr lang="en-US" sz="1500" b="1" dirty="0">
                <a:solidFill>
                  <a:srgbClr val="000080"/>
                </a:solidFill>
                <a:latin typeface="Helvetica"/>
                <a:cs typeface="Helvetica"/>
              </a:rPr>
              <a:t>stronger</a:t>
            </a:r>
            <a:r>
              <a:rPr lang="en-US" sz="15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500" dirty="0">
                <a:latin typeface="Helvetica"/>
                <a:cs typeface="Helvetica"/>
              </a:rPr>
              <a:t>than the</a:t>
            </a:r>
            <a:r>
              <a:rPr lang="en-US" sz="1500" b="1" dirty="0">
                <a:solidFill>
                  <a:srgbClr val="FF0000"/>
                </a:solidFill>
                <a:latin typeface="Helvetica"/>
                <a:cs typeface="Helvetica"/>
              </a:rPr>
              <a:t> internal forces</a:t>
            </a:r>
            <a:r>
              <a:rPr lang="en-US" sz="1500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500" dirty="0">
                <a:latin typeface="Helvetica"/>
                <a:cs typeface="Helvetica"/>
              </a:rPr>
              <a:t>holding the body together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60" y="998025"/>
            <a:ext cx="2285280" cy="9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60" y="2093981"/>
            <a:ext cx="2285280" cy="9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61" y="3191376"/>
            <a:ext cx="2270880" cy="9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60" y="4288771"/>
            <a:ext cx="2285280" cy="10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60" y="5499938"/>
            <a:ext cx="2285280" cy="92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100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98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All ring systems are </a:t>
            </a:r>
          </a:p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inside their planet's Roche limit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" y="1758425"/>
            <a:ext cx="2148480" cy="372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41" y="1778587"/>
            <a:ext cx="2076480" cy="372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00" y="1744023"/>
            <a:ext cx="2183040" cy="372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00" y="1758425"/>
            <a:ext cx="2086560" cy="372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9661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>
                <a:latin typeface="Helvetica"/>
                <a:cs typeface="Helvetica"/>
              </a:rPr>
              <a:t>Planetary Rings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1" y="1006667"/>
            <a:ext cx="6530400" cy="489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6294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5170</TotalTime>
  <Words>660</Words>
  <Application>Microsoft Macintosh PowerPoint</Application>
  <PresentationFormat>On-screen Show (4:3)</PresentationFormat>
  <Paragraphs>161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</dc:creator>
  <cp:lastModifiedBy>Wladimir</cp:lastModifiedBy>
  <cp:revision>149</cp:revision>
  <dcterms:created xsi:type="dcterms:W3CDTF">2015-08-22T17:15:14Z</dcterms:created>
  <dcterms:modified xsi:type="dcterms:W3CDTF">2016-01-21T15:24:11Z</dcterms:modified>
</cp:coreProperties>
</file>