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wdp" ContentType="image/vnd.ms-photo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313" r:id="rId3"/>
    <p:sldId id="314" r:id="rId4"/>
    <p:sldId id="315" r:id="rId5"/>
    <p:sldId id="316" r:id="rId6"/>
    <p:sldId id="317" r:id="rId7"/>
    <p:sldId id="318" r:id="rId8"/>
    <p:sldId id="319" r:id="rId9"/>
    <p:sldId id="331" r:id="rId10"/>
    <p:sldId id="332" r:id="rId11"/>
    <p:sldId id="320" r:id="rId12"/>
    <p:sldId id="322" r:id="rId13"/>
    <p:sldId id="328" r:id="rId14"/>
    <p:sldId id="323" r:id="rId15"/>
    <p:sldId id="324" r:id="rId16"/>
    <p:sldId id="329" r:id="rId17"/>
    <p:sldId id="325" r:id="rId18"/>
    <p:sldId id="330" r:id="rId19"/>
    <p:sldId id="343" r:id="rId20"/>
    <p:sldId id="327" r:id="rId21"/>
    <p:sldId id="340" r:id="rId22"/>
    <p:sldId id="341" r:id="rId23"/>
    <p:sldId id="333" r:id="rId24"/>
    <p:sldId id="334" r:id="rId25"/>
    <p:sldId id="336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3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3D272-0730-AE44-87C2-335CA2EEA2CD}" type="datetimeFigureOut">
              <a:rPr lang="en-US" smtClean="0"/>
              <a:t>1/22/16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78AB6-43BD-9F4D-A64A-677992F82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91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78AB6-43BD-9F4D-A64A-677992F826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92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36FC0F4-3328-8846-98F5-A14E970C3791}" type="slidenum">
              <a:rPr lang="en-US"/>
              <a:pPr/>
              <a:t>12</a:t>
            </a:fld>
            <a:endParaRPr lang="en-US"/>
          </a:p>
        </p:txBody>
      </p:sp>
      <p:sp>
        <p:nvSpPr>
          <p:cNvPr id="276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DE64ACA-92EA-C747-ACDD-860A5E4175B9}" type="slidenum">
              <a:rPr lang="en-US"/>
              <a:pPr/>
              <a:t>14</a:t>
            </a:fld>
            <a:endParaRPr lang="en-US"/>
          </a:p>
        </p:txBody>
      </p:sp>
      <p:sp>
        <p:nvSpPr>
          <p:cNvPr id="286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6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B10994-7F79-CF47-BBD9-358F970D98E5}" type="slidenum">
              <a:rPr lang="en-US"/>
              <a:pPr/>
              <a:t>15</a:t>
            </a:fld>
            <a:endParaRPr lang="en-US"/>
          </a:p>
        </p:txBody>
      </p:sp>
      <p:sp>
        <p:nvSpPr>
          <p:cNvPr id="296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5" y="685512"/>
            <a:ext cx="4438931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96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3885640" y="8687955"/>
            <a:ext cx="2972360" cy="457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3674" tIns="41675" rIns="83674" bIns="41675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EEB1781-B971-4B45-95E4-0AF1AB83BEB5}" type="slidenum">
              <a:rPr lang="en-US" sz="1100"/>
              <a:pPr algn="r">
                <a:lnSpc>
                  <a:spcPct val="100000"/>
                </a:lnSpc>
                <a:buClrTx/>
                <a:buFontTx/>
                <a:buNone/>
              </a:pPr>
              <a:t>15</a:t>
            </a:fld>
            <a:endParaRPr lang="en-US" sz="11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28B45BE-778C-B64A-ABFA-8904BF419A36}" type="slidenum">
              <a:rPr lang="en-US"/>
              <a:pPr/>
              <a:t>17</a:t>
            </a:fld>
            <a:endParaRPr lang="en-US"/>
          </a:p>
        </p:txBody>
      </p:sp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3885640" y="8687955"/>
            <a:ext cx="2972360" cy="457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3674" tIns="41675" rIns="83674" bIns="41675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15510BF-87B9-F04F-AEE6-D569AAB4083C}" type="slidenum">
              <a:rPr lang="en-US" sz="1100"/>
              <a:pPr algn="r">
                <a:lnSpc>
                  <a:spcPct val="100000"/>
                </a:lnSpc>
                <a:buClrTx/>
                <a:buFontTx/>
                <a:buNone/>
              </a:pPr>
              <a:t>17</a:t>
            </a:fld>
            <a:endParaRPr lang="en-US" sz="1100"/>
          </a:p>
        </p:txBody>
      </p:sp>
      <p:sp>
        <p:nvSpPr>
          <p:cNvPr id="30722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0723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681" y="4343978"/>
            <a:ext cx="5030040" cy="41145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4320" tIns="41998" rIns="84320" bIns="41998"/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04"/>
              </a:spcBef>
              <a:buSzPct val="45000"/>
            </a:pPr>
            <a:r>
              <a:rPr lang="en-US">
                <a:latin typeface="Arial" charset="0"/>
                <a:cs typeface="Bitstream Vera Sans" charset="0"/>
              </a:rPr>
              <a:t>NASA image</a:t>
            </a:r>
          </a:p>
          <a:p>
            <a:pPr>
              <a:spcBef>
                <a:spcPts val="404"/>
              </a:spcBef>
              <a:buSzPct val="45000"/>
            </a:pPr>
            <a:endParaRPr lang="en-US">
              <a:latin typeface="Arial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EF73948-3F25-B841-A5C3-E696954C5CB0}" type="slidenum">
              <a:rPr lang="en-US"/>
              <a:pPr/>
              <a:t>20</a:t>
            </a:fld>
            <a:endParaRPr lang="en-US"/>
          </a:p>
        </p:txBody>
      </p:sp>
      <p:sp>
        <p:nvSpPr>
          <p:cNvPr id="327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5" y="685512"/>
            <a:ext cx="4438931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B43E17-4620-8746-9777-801A831D8F3B}" type="slidenum">
              <a:rPr lang="en-US"/>
              <a:pPr/>
              <a:t>21</a:t>
            </a:fld>
            <a:endParaRPr lang="en-US"/>
          </a:p>
        </p:txBody>
      </p:sp>
      <p:sp>
        <p:nvSpPr>
          <p:cNvPr id="1064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64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4E0DE7-BC06-1E4F-BA55-C28FE48F77F2}" type="slidenum">
              <a:rPr lang="en-US"/>
              <a:pPr/>
              <a:t>22</a:t>
            </a:fld>
            <a:endParaRPr lang="en-US"/>
          </a:p>
        </p:txBody>
      </p:sp>
      <p:sp>
        <p:nvSpPr>
          <p:cNvPr id="1075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75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6AAC987-C2E0-EB46-983D-5962727BF247}" type="slidenum">
              <a:rPr lang="en-US"/>
              <a:pPr/>
              <a:t>23</a:t>
            </a:fld>
            <a:endParaRPr lang="en-US"/>
          </a:p>
        </p:txBody>
      </p:sp>
      <p:sp>
        <p:nvSpPr>
          <p:cNvPr id="1095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95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8F0F9E-3C42-E44F-AEFF-E962AA713E6A}" type="slidenum">
              <a:rPr lang="en-US"/>
              <a:pPr/>
              <a:t>24</a:t>
            </a:fld>
            <a:endParaRPr lang="en-US"/>
          </a:p>
        </p:txBody>
      </p:sp>
      <p:sp>
        <p:nvSpPr>
          <p:cNvPr id="1105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05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637A47-C2D6-1A45-91A6-3FC0DBD09291}" type="slidenum">
              <a:rPr lang="en-US"/>
              <a:pPr/>
              <a:t>25</a:t>
            </a:fld>
            <a:endParaRPr lang="en-US"/>
          </a:p>
        </p:txBody>
      </p:sp>
      <p:sp>
        <p:nvSpPr>
          <p:cNvPr id="1126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4B97F70-F285-4E41-8C3A-A9E460DDFFB7}" type="slidenum">
              <a:rPr lang="en-US"/>
              <a:pPr/>
              <a:t>2</a:t>
            </a:fld>
            <a:endParaRPr lang="en-US"/>
          </a:p>
        </p:txBody>
      </p:sp>
      <p:sp>
        <p:nvSpPr>
          <p:cNvPr id="184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A2ADFF7-C475-3A4B-BB5E-C124D512A002}" type="slidenum">
              <a:rPr lang="en-US"/>
              <a:pPr/>
              <a:t>3</a:t>
            </a:fld>
            <a:endParaRPr lang="en-US"/>
          </a:p>
        </p:txBody>
      </p:sp>
      <p:sp>
        <p:nvSpPr>
          <p:cNvPr id="194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4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26FA82D-504B-B642-A51F-C8452D3829B4}" type="slidenum">
              <a:rPr lang="en-US"/>
              <a:pPr/>
              <a:t>4</a:t>
            </a:fld>
            <a:endParaRPr lang="en-US"/>
          </a:p>
        </p:txBody>
      </p:sp>
      <p:sp>
        <p:nvSpPr>
          <p:cNvPr id="204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04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9B7254-F239-3E49-AD0C-1F6513361524}" type="slidenum">
              <a:rPr lang="en-US"/>
              <a:pPr/>
              <a:t>5</a:t>
            </a:fld>
            <a:endParaRPr lang="en-US"/>
          </a:p>
        </p:txBody>
      </p:sp>
      <p:sp>
        <p:nvSpPr>
          <p:cNvPr id="215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15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C19089-9B75-9F44-95D7-2D65D17C4F7B}" type="slidenum">
              <a:rPr lang="en-US"/>
              <a:pPr/>
              <a:t>6</a:t>
            </a:fld>
            <a:endParaRPr lang="en-US"/>
          </a:p>
        </p:txBody>
      </p:sp>
      <p:sp>
        <p:nvSpPr>
          <p:cNvPr id="225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5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3AF87B5-4368-324A-846E-B3A32EEEE7E1}" type="slidenum">
              <a:rPr lang="en-US"/>
              <a:pPr/>
              <a:t>7</a:t>
            </a:fld>
            <a:endParaRPr lang="en-US"/>
          </a:p>
        </p:txBody>
      </p:sp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9AA10FC-325B-D44D-B46A-9643ED9A280B}" type="slidenum">
              <a:rPr lang="en-US"/>
              <a:pPr/>
              <a:t>8</a:t>
            </a:fld>
            <a:endParaRPr lang="en-US"/>
          </a:p>
        </p:txBody>
      </p:sp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97236D3-57AE-894C-BD85-2BF7725673B7}" type="slidenum">
              <a:rPr lang="en-US"/>
              <a:pPr/>
              <a:t>11</a:t>
            </a:fld>
            <a:endParaRPr lang="en-US"/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50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34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47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ndard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550937" indent="-200909">
              <a:spcBef>
                <a:spcPts val="633"/>
              </a:spcBef>
              <a:buChar char="–"/>
              <a:defRPr sz="2600"/>
            </a:lvl2pPr>
            <a:lvl3pPr marL="832209" indent="-160727">
              <a:spcBef>
                <a:spcPts val="493"/>
              </a:spcBef>
              <a:defRPr sz="2400"/>
            </a:lvl3pPr>
            <a:lvl4pPr marL="1153662" indent="-160727">
              <a:spcBef>
                <a:spcPts val="422"/>
              </a:spcBef>
              <a:buChar char="–"/>
              <a:defRPr sz="2000"/>
            </a:lvl4pPr>
            <a:lvl5pPr marL="1475117" indent="-160727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1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xfrm>
            <a:off x="7386440" y="6250782"/>
            <a:ext cx="241102" cy="252133"/>
          </a:xfrm>
          <a:prstGeom prst="rect">
            <a:avLst/>
          </a:prstGeom>
        </p:spPr>
        <p:txBody>
          <a:bodyPr lIns="64291" tIns="32146" rIns="64291" bIns="32146"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0084168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252" y="568622"/>
            <a:ext cx="7805819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19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28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32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01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77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00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70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02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20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1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file:///\\Users\wlyra\Classes\SelectedTopics\StarCourse\movies\cluster1mre.avi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16_s2hao3_13x30min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 trans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" y="511361"/>
            <a:ext cx="9140339" cy="59548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11" y="720229"/>
            <a:ext cx="9140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Selected Topics in Astrophysics</a:t>
            </a:r>
            <a:endParaRPr lang="en-US" sz="4000" b="1" i="1" dirty="0">
              <a:solidFill>
                <a:srgbClr val="FF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6156" y="2146497"/>
            <a:ext cx="4695554" cy="181588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  <a:cs typeface="Helvetica"/>
              </a:rPr>
              <a:t>Prof Wladimir </a:t>
            </a:r>
            <a:r>
              <a:rPr lang="en-US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  <a:cs typeface="Helvetica"/>
              </a:rPr>
              <a:t>Lyra</a:t>
            </a:r>
            <a:endParaRPr lang="en-US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elvetica"/>
              <a:cs typeface="Helvetica"/>
            </a:endParaRPr>
          </a:p>
          <a:p>
            <a:pPr algn="ctr"/>
            <a:endParaRPr lang="en-US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  <a:p>
            <a:pPr algn="ctr"/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Live Oak, 1119-G</a:t>
            </a:r>
          </a:p>
          <a:p>
            <a:pPr algn="ctr"/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Office Hours: Mon 4pm-5pm</a:t>
            </a:r>
          </a:p>
          <a:p>
            <a:pPr algn="ctr"/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Class hours: Mon/Wed 5pm-6:15pm</a:t>
            </a:r>
          </a:p>
        </p:txBody>
      </p:sp>
      <p:pic>
        <p:nvPicPr>
          <p:cNvPr id="2" name="Picture 1" descr="200px-CSUNS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009" y="4260925"/>
            <a:ext cx="2540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18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05 at 2.49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0" y="0"/>
            <a:ext cx="906926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7414" y="2416004"/>
            <a:ext cx="5080192" cy="3727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98545" y="318069"/>
            <a:ext cx="5080192" cy="3727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451520" y="20738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Star Formation</a:t>
            </a:r>
          </a:p>
        </p:txBody>
      </p:sp>
    </p:spTree>
    <p:extLst>
      <p:ext uri="{BB962C8B-B14F-4D97-AF65-F5344CB8AC3E}">
        <p14:creationId xmlns:p14="http://schemas.microsoft.com/office/powerpoint/2010/main" val="1073350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40" y="0"/>
            <a:ext cx="68572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4049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20160" y="207382"/>
            <a:ext cx="912384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 smtClean="0">
                <a:latin typeface="Helvetica"/>
                <a:cs typeface="Helvetica"/>
              </a:rPr>
              <a:t>Star </a:t>
            </a:r>
            <a:r>
              <a:rPr lang="en-US" sz="2500" b="1" dirty="0">
                <a:latin typeface="Helvetica"/>
                <a:cs typeface="Helvetica"/>
              </a:rPr>
              <a:t>Formation</a:t>
            </a:r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0" y="5599308"/>
            <a:ext cx="9144000" cy="94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600" dirty="0">
                <a:latin typeface="Helvetica"/>
                <a:cs typeface="Helvetica"/>
              </a:rPr>
              <a:t>A Molecular cloud fragments into a clumpy structure of high and low density regions</a:t>
            </a:r>
          </a:p>
          <a:p>
            <a:pPr algn="ctr">
              <a:lnSpc>
                <a:spcPct val="116000"/>
              </a:lnSpc>
            </a:pPr>
            <a:endParaRPr lang="en-US" sz="16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600" dirty="0">
                <a:latin typeface="Helvetica"/>
                <a:cs typeface="Helvetica"/>
              </a:rPr>
              <a:t>The densest clumps are massive enough to undergo </a:t>
            </a:r>
            <a:r>
              <a:rPr lang="en-US" sz="1600" dirty="0">
                <a:latin typeface="Helvetica"/>
                <a:cs typeface="Helvetica"/>
                <a:hlinkClick r:id="rId3" action="ppaction://hlinkfile"/>
              </a:rPr>
              <a:t>gravitational collapse</a:t>
            </a:r>
            <a:r>
              <a:rPr lang="en-US" sz="1600" dirty="0">
                <a:latin typeface="Helvetica"/>
                <a:cs typeface="Helvetica"/>
              </a:rPr>
              <a:t> and form stars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20" y="1866436"/>
            <a:ext cx="2488320" cy="248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600" y="1866436"/>
            <a:ext cx="2488320" cy="248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800" y="1866436"/>
            <a:ext cx="2488320" cy="248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414720" y="4560960"/>
            <a:ext cx="850464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414720" y="4768342"/>
            <a:ext cx="8504640" cy="37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i="1" dirty="0">
                <a:latin typeface="Helvetica"/>
                <a:cs typeface="Helvetica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9348812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uster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999" y="-1"/>
            <a:ext cx="6877629" cy="687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3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280" y="1244291"/>
            <a:ext cx="4308480" cy="367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60" y="1026828"/>
            <a:ext cx="4147200" cy="4147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07360" y="5184545"/>
            <a:ext cx="4147200" cy="37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b="1" dirty="0">
                <a:latin typeface="Helvetica"/>
                <a:cs typeface="Helvetica"/>
              </a:rPr>
              <a:t>Computer simulation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976640" y="5184545"/>
            <a:ext cx="4147200" cy="37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b="1" dirty="0">
                <a:latin typeface="Helvetica"/>
                <a:cs typeface="Helvetica"/>
              </a:rPr>
              <a:t>Observation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0" y="208823"/>
            <a:ext cx="9123840" cy="531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 smtClean="0">
                <a:latin typeface="Helvetica"/>
                <a:cs typeface="Helvetica"/>
              </a:rPr>
              <a:t>Star </a:t>
            </a:r>
            <a:r>
              <a:rPr lang="en-US" sz="2500" b="1" dirty="0">
                <a:latin typeface="Helvetica"/>
                <a:cs typeface="Helvetica"/>
              </a:rPr>
              <a:t>Formation</a:t>
            </a:r>
          </a:p>
        </p:txBody>
      </p:sp>
    </p:spTree>
    <p:extLst>
      <p:ext uri="{BB962C8B-B14F-4D97-AF65-F5344CB8AC3E}">
        <p14:creationId xmlns:p14="http://schemas.microsoft.com/office/powerpoint/2010/main" val="12928237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75666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uFillTx/>
              </a:defRPr>
            </a:pPr>
            <a:fld id="{86CB4B4D-7CA3-9044-876B-883B54F8677D}" type="slidenum">
              <a:rPr>
                <a:uFill>
                  <a:solidFill/>
                </a:uFill>
              </a:rPr>
              <a:t>16</a:t>
            </a:fld>
            <a:endParaRPr>
              <a:uFill>
                <a:solidFill/>
              </a:uFill>
            </a:endParaRPr>
          </a:p>
        </p:txBody>
      </p:sp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2" name="Orion_Nebula_mosaic_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3750" y="-1919883"/>
            <a:ext cx="7554517" cy="10697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Orion_Nebula_mosaic_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3750" y="-1919883"/>
            <a:ext cx="7554517" cy="10697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Orion_Nebula_mosaic_2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3750" y="-1919883"/>
            <a:ext cx="7554517" cy="10697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Orion_Nebula_mosaic_3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3750" y="-1919883"/>
            <a:ext cx="7554517" cy="10697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Orion_Nebula_mosaic_4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3750" y="-1919883"/>
            <a:ext cx="7554517" cy="10697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Orion_Nebula_mosaic_5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93750" y="-1919883"/>
            <a:ext cx="7554517" cy="10697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Orion_Nebula_mosaic_6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93750" y="-1919883"/>
            <a:ext cx="7554517" cy="10697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Orion_Nebula_mosaic_7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93750" y="-1919883"/>
            <a:ext cx="7554517" cy="10697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Orion_Nebula_mosaic_8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93750" y="-1919883"/>
            <a:ext cx="7554517" cy="10697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Orion_Nebula_mosaic_9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93750" y="-1919883"/>
            <a:ext cx="7554517" cy="10697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250px-Porous_chondriteIDP.jp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0367" y="232173"/>
            <a:ext cx="4339828" cy="28781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211063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 advAuto="0"/>
      <p:bldP spid="44" grpId="0" animBg="1" advAuto="0"/>
      <p:bldP spid="45" grpId="0" animBg="1" advAuto="0"/>
      <p:bldP spid="46" grpId="0" animBg="1" advAuto="0"/>
      <p:bldP spid="47" grpId="0" animBg="1" advAuto="0"/>
      <p:bldP spid="48" grpId="0" animBg="1" advAuto="0"/>
      <p:bldP spid="49" grpId="0" animBg="1" advAuto="0"/>
      <p:bldP spid="50" grpId="0" animBg="1" advAuto="0"/>
      <p:bldP spid="51" grpId="0" animBg="1" advAuto="0"/>
      <p:bldP spid="52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2669"/>
            <a:ext cx="9371520" cy="912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114488" y="6375550"/>
            <a:ext cx="5023024" cy="455065"/>
          </a:xfrm>
          <a:prstGeom prst="rect">
            <a:avLst/>
          </a:prstGeom>
          <a:solidFill>
            <a:srgbClr val="FFFFFF"/>
          </a:solidFill>
          <a:ln w="25560" cap="flat">
            <a:solidFill>
              <a:srgbClr val="4BACC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2400" dirty="0">
                <a:latin typeface="Helvetica"/>
                <a:cs typeface="Helvetica"/>
              </a:rPr>
              <a:t>Accretion Disks in the Orion Nebula</a:t>
            </a:r>
          </a:p>
        </p:txBody>
      </p:sp>
    </p:spTree>
    <p:extLst>
      <p:ext uri="{BB962C8B-B14F-4D97-AF65-F5344CB8AC3E}">
        <p14:creationId xmlns:p14="http://schemas.microsoft.com/office/powerpoint/2010/main" val="20683777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150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73" y="506720"/>
            <a:ext cx="8675853" cy="583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700061" y="388678"/>
            <a:ext cx="7805819" cy="6909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500" b="1" dirty="0" err="1">
                <a:latin typeface="Helvetica"/>
                <a:cs typeface="Helvetica"/>
              </a:rPr>
              <a:t>Protoplanetary</a:t>
            </a:r>
            <a:r>
              <a:rPr lang="en-US" sz="2500" b="1" dirty="0">
                <a:latin typeface="Helvetica"/>
                <a:cs typeface="Helvetica"/>
              </a:rPr>
              <a:t> Disks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78268" y="2185232"/>
            <a:ext cx="2834813" cy="3792464"/>
          </a:xfrm>
          <a:prstGeom prst="rect">
            <a:avLst/>
          </a:prstGeom>
          <a:solidFill>
            <a:schemeClr val="bg1"/>
          </a:solidFill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b="1" u="sng" dirty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PP disk fact sheet</a:t>
            </a:r>
          </a:p>
          <a:p>
            <a:pPr algn="ctr"/>
            <a:endParaRPr lang="en-US" sz="2500" dirty="0">
              <a:latin typeface="Helvetica"/>
              <a:cs typeface="Helvetica"/>
            </a:endParaRPr>
          </a:p>
          <a:p>
            <a:pPr algn="ctr"/>
            <a:endParaRPr lang="en-US" dirty="0">
              <a:latin typeface="Helvetica"/>
              <a:cs typeface="Helvetica"/>
            </a:endParaRPr>
          </a:p>
          <a:p>
            <a:pPr algn="ctr"/>
            <a:r>
              <a:rPr lang="en-US" dirty="0">
                <a:latin typeface="Helvetica"/>
                <a:cs typeface="Helvetica"/>
              </a:rPr>
              <a:t>Density: 10</a:t>
            </a:r>
            <a:r>
              <a:rPr lang="en-US" baseline="30000" dirty="0">
                <a:latin typeface="Helvetica"/>
                <a:cs typeface="Helvetica"/>
              </a:rPr>
              <a:t>13</a:t>
            </a:r>
            <a:r>
              <a:rPr lang="en-US" dirty="0">
                <a:latin typeface="Helvetica"/>
                <a:cs typeface="Helvetica"/>
              </a:rPr>
              <a:t> – 10</a:t>
            </a:r>
            <a:r>
              <a:rPr lang="en-US" baseline="30000" dirty="0">
                <a:latin typeface="Helvetica"/>
                <a:cs typeface="Helvetica"/>
              </a:rPr>
              <a:t>15</a:t>
            </a:r>
            <a:r>
              <a:rPr lang="en-US" dirty="0">
                <a:latin typeface="Helvetica"/>
                <a:cs typeface="Helvetica"/>
              </a:rPr>
              <a:t> cm</a:t>
            </a:r>
            <a:r>
              <a:rPr lang="en-US" baseline="30000" dirty="0">
                <a:latin typeface="Helvetica"/>
                <a:cs typeface="Helvetica"/>
              </a:rPr>
              <a:t>-3</a:t>
            </a:r>
            <a:endParaRPr lang="en-US" dirty="0">
              <a:latin typeface="Helvetica"/>
              <a:cs typeface="Helvetica"/>
            </a:endParaRPr>
          </a:p>
          <a:p>
            <a:pPr algn="ctr"/>
            <a:r>
              <a:rPr lang="en-US" dirty="0">
                <a:solidFill>
                  <a:schemeClr val="bg2"/>
                </a:solidFill>
                <a:latin typeface="Helvetica"/>
                <a:cs typeface="Helvetica"/>
              </a:rPr>
              <a:t>(Air: 10</a:t>
            </a:r>
            <a:r>
              <a:rPr lang="en-US" baseline="30000" dirty="0">
                <a:solidFill>
                  <a:schemeClr val="bg2"/>
                </a:solidFill>
                <a:latin typeface="Helvetica"/>
                <a:cs typeface="Helvetica"/>
              </a:rPr>
              <a:t>21</a:t>
            </a:r>
            <a:r>
              <a:rPr lang="en-US" dirty="0">
                <a:solidFill>
                  <a:schemeClr val="bg2"/>
                </a:solidFill>
                <a:latin typeface="Helvetica"/>
                <a:cs typeface="Helvetica"/>
              </a:rPr>
              <a:t> cm</a:t>
            </a:r>
            <a:r>
              <a:rPr lang="en-US" baseline="30000" dirty="0">
                <a:solidFill>
                  <a:schemeClr val="bg2"/>
                </a:solidFill>
                <a:latin typeface="Helvetica"/>
                <a:cs typeface="Helvetica"/>
              </a:rPr>
              <a:t>-3</a:t>
            </a:r>
            <a:r>
              <a:rPr lang="en-US" dirty="0">
                <a:solidFill>
                  <a:schemeClr val="bg2"/>
                </a:solidFill>
                <a:latin typeface="Helvetica"/>
                <a:cs typeface="Helvetica"/>
              </a:rPr>
              <a:t>)</a:t>
            </a:r>
          </a:p>
          <a:p>
            <a:pPr algn="ctr"/>
            <a:endParaRPr lang="en-US" dirty="0">
              <a:latin typeface="Helvetica"/>
              <a:cs typeface="Helvetica"/>
            </a:endParaRPr>
          </a:p>
          <a:p>
            <a:pPr algn="ctr"/>
            <a:r>
              <a:rPr lang="en-US" dirty="0">
                <a:latin typeface="Helvetica"/>
                <a:cs typeface="Helvetica"/>
              </a:rPr>
              <a:t>Temperature: 10-1000 K</a:t>
            </a:r>
          </a:p>
          <a:p>
            <a:pPr algn="ctr"/>
            <a:endParaRPr lang="en-US" dirty="0">
              <a:latin typeface="Helvetica"/>
              <a:cs typeface="Helvetica"/>
            </a:endParaRPr>
          </a:p>
          <a:p>
            <a:pPr algn="ctr"/>
            <a:r>
              <a:rPr lang="en-US" dirty="0">
                <a:latin typeface="Helvetica"/>
                <a:cs typeface="Helvetica"/>
              </a:rPr>
              <a:t>Scale: 0.1-100AU</a:t>
            </a:r>
          </a:p>
          <a:p>
            <a:pPr algn="ctr"/>
            <a:r>
              <a:rPr lang="en-US" dirty="0">
                <a:solidFill>
                  <a:schemeClr val="bg2"/>
                </a:solidFill>
                <a:latin typeface="Helvetica"/>
                <a:cs typeface="Helvetica"/>
              </a:rPr>
              <a:t>(1 AU = 1.49 x 10</a:t>
            </a:r>
            <a:r>
              <a:rPr lang="en-US" baseline="30000" dirty="0">
                <a:solidFill>
                  <a:schemeClr val="bg2"/>
                </a:solidFill>
                <a:latin typeface="Helvetica"/>
                <a:cs typeface="Helvetica"/>
              </a:rPr>
              <a:t>13 </a:t>
            </a:r>
            <a:r>
              <a:rPr lang="en-US" dirty="0">
                <a:solidFill>
                  <a:schemeClr val="bg2"/>
                </a:solidFill>
                <a:latin typeface="Helvetica"/>
                <a:cs typeface="Helvetica"/>
              </a:rPr>
              <a:t>cm)</a:t>
            </a:r>
          </a:p>
          <a:p>
            <a:pPr algn="ctr"/>
            <a:endParaRPr lang="en-US" dirty="0">
              <a:solidFill>
                <a:schemeClr val="bg2"/>
              </a:solidFill>
              <a:latin typeface="Helvetica"/>
              <a:cs typeface="Helvetica"/>
            </a:endParaRPr>
          </a:p>
          <a:p>
            <a:pPr algn="ctr"/>
            <a:r>
              <a:rPr lang="en-US" dirty="0">
                <a:latin typeface="Helvetica"/>
                <a:cs typeface="Helvetica"/>
              </a:rPr>
              <a:t>Mass: 10</a:t>
            </a:r>
            <a:r>
              <a:rPr lang="en-US" baseline="30000" dirty="0">
                <a:latin typeface="Helvetica"/>
                <a:cs typeface="Helvetica"/>
              </a:rPr>
              <a:t>-3</a:t>
            </a:r>
            <a:r>
              <a:rPr lang="en-US" dirty="0">
                <a:latin typeface="Helvetica"/>
                <a:cs typeface="Helvetica"/>
              </a:rPr>
              <a:t> – 10</a:t>
            </a:r>
            <a:r>
              <a:rPr lang="en-US" baseline="30000" dirty="0">
                <a:latin typeface="Helvetica"/>
                <a:cs typeface="Helvetica"/>
              </a:rPr>
              <a:t>-1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M</a:t>
            </a:r>
            <a:r>
              <a:rPr lang="en-US" baseline="-25000" dirty="0" err="1">
                <a:latin typeface="Helvetica"/>
                <a:cs typeface="Helvetica"/>
              </a:rPr>
              <a:t>sun</a:t>
            </a:r>
            <a:endParaRPr lang="en-US" baseline="-25000" dirty="0">
              <a:latin typeface="Helvetica"/>
              <a:cs typeface="Helvetica"/>
            </a:endParaRPr>
          </a:p>
          <a:p>
            <a:pPr algn="ctr"/>
            <a:r>
              <a:rPr lang="en-US" dirty="0">
                <a:solidFill>
                  <a:schemeClr val="bg2"/>
                </a:solidFill>
                <a:latin typeface="Helvetica"/>
                <a:cs typeface="Helvetica"/>
              </a:rPr>
              <a:t>(1 </a:t>
            </a:r>
            <a:r>
              <a:rPr lang="en-US" dirty="0" err="1">
                <a:solidFill>
                  <a:schemeClr val="bg2"/>
                </a:solidFill>
                <a:latin typeface="Helvetica"/>
                <a:cs typeface="Helvetica"/>
              </a:rPr>
              <a:t>M</a:t>
            </a:r>
            <a:r>
              <a:rPr lang="en-US" baseline="-25000" dirty="0" err="1">
                <a:solidFill>
                  <a:schemeClr val="bg2"/>
                </a:solidFill>
                <a:latin typeface="Helvetica"/>
                <a:cs typeface="Helvetica"/>
              </a:rPr>
              <a:t>sun</a:t>
            </a:r>
            <a:r>
              <a:rPr lang="en-US" dirty="0">
                <a:solidFill>
                  <a:schemeClr val="bg2"/>
                </a:solidFill>
                <a:latin typeface="Helvetica"/>
                <a:cs typeface="Helvetica"/>
              </a:rPr>
              <a:t> = 2 x 10</a:t>
            </a:r>
            <a:r>
              <a:rPr lang="en-US" baseline="30000" dirty="0">
                <a:solidFill>
                  <a:schemeClr val="bg2"/>
                </a:solidFill>
                <a:latin typeface="Helvetica"/>
                <a:cs typeface="Helvetica"/>
              </a:rPr>
              <a:t>33</a:t>
            </a:r>
            <a:r>
              <a:rPr lang="en-US" dirty="0">
                <a:solidFill>
                  <a:schemeClr val="bg2"/>
                </a:solidFill>
                <a:latin typeface="Helvetica"/>
                <a:cs typeface="Helvetica"/>
              </a:rPr>
              <a:t> g)</a:t>
            </a:r>
          </a:p>
        </p:txBody>
      </p:sp>
      <p:sp>
        <p:nvSpPr>
          <p:cNvPr id="3" name="Rectangle 2"/>
          <p:cNvSpPr/>
          <p:nvPr/>
        </p:nvSpPr>
        <p:spPr>
          <a:xfrm>
            <a:off x="5664463" y="1974220"/>
            <a:ext cx="2963580" cy="3851801"/>
          </a:xfrm>
          <a:prstGeom prst="rect">
            <a:avLst/>
          </a:prstGeom>
          <a:noFill/>
          <a:ln w="666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88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DA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73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1451520" y="20738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Star Formation</a:t>
            </a: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22080" y="1244291"/>
            <a:ext cx="8087040" cy="248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The space between stars is 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NOT EMPTY</a:t>
            </a:r>
            <a:r>
              <a:rPr lang="en-US" dirty="0">
                <a:latin typeface="Helvetica"/>
                <a:cs typeface="Helvetica"/>
              </a:rPr>
              <a:t>, it is just very low density</a:t>
            </a:r>
          </a:p>
          <a:p>
            <a:pPr>
              <a:lnSpc>
                <a:spcPct val="116000"/>
              </a:lnSpc>
            </a:pPr>
            <a:endParaRPr lang="en-US" dirty="0">
              <a:latin typeface="Helvetica"/>
              <a:cs typeface="Helvetica"/>
            </a:endParaRPr>
          </a:p>
          <a:p>
            <a:pPr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Some of it is gas (99%), some of it is dust (1%). </a:t>
            </a:r>
          </a:p>
          <a:p>
            <a:pPr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This matter is called 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INTERSTELLAR MEDIUM (ISM)</a:t>
            </a:r>
          </a:p>
          <a:p>
            <a:endParaRPr lang="en-US" dirty="0">
              <a:latin typeface="Times New Roman" charset="0"/>
            </a:endParaRPr>
          </a:p>
          <a:p>
            <a:endParaRPr lang="en-US" dirty="0">
              <a:latin typeface="Times New Roman" charset="0"/>
            </a:endParaRPr>
          </a:p>
          <a:p>
            <a:endParaRPr lang="en-US" dirty="0">
              <a:latin typeface="Times New Roman" charset="0"/>
            </a:endParaRPr>
          </a:p>
          <a:p>
            <a:endParaRPr lang="en-US" sz="2000" dirty="0">
              <a:latin typeface="Times New Roman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680" y="3434761"/>
            <a:ext cx="4147200" cy="2994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16915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149"/>
            <a:ext cx="9524160" cy="7619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2432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622080" y="868411"/>
            <a:ext cx="7879680" cy="86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The chemical composition of the Sun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40" y="1349422"/>
            <a:ext cx="8490240" cy="3784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451520" y="20738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Chemical Composition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622080" y="5226309"/>
            <a:ext cx="7879680" cy="171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u="sng" dirty="0">
                <a:latin typeface="Helvetica"/>
                <a:cs typeface="Helvetica"/>
              </a:rPr>
              <a:t>Most abundant elements, in order: </a:t>
            </a: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H (71%) He (27%) </a:t>
            </a:r>
          </a:p>
          <a:p>
            <a:pPr algn="ctr">
              <a:lnSpc>
                <a:spcPct val="116000"/>
              </a:lnSpc>
            </a:pPr>
            <a:r>
              <a:rPr lang="en-US" sz="1500" dirty="0">
                <a:solidFill>
                  <a:srgbClr val="FF0000"/>
                </a:solidFill>
                <a:latin typeface="Helvetica"/>
                <a:cs typeface="Helvetica"/>
              </a:rPr>
              <a:t>0 (1.04%) C (0.46%) </a:t>
            </a:r>
          </a:p>
          <a:p>
            <a:pPr algn="ctr">
              <a:lnSpc>
                <a:spcPct val="116000"/>
              </a:lnSpc>
            </a:pPr>
            <a:r>
              <a:rPr lang="en-US" sz="1300" dirty="0">
                <a:solidFill>
                  <a:srgbClr val="FF0000"/>
                </a:solidFill>
                <a:latin typeface="Helvetica"/>
                <a:cs typeface="Helvetica"/>
              </a:rPr>
              <a:t>Ne (0.13%)</a:t>
            </a:r>
            <a:r>
              <a:rPr lang="en-US" sz="1300" dirty="0">
                <a:solidFill>
                  <a:srgbClr val="000080"/>
                </a:solidFill>
                <a:latin typeface="Helvetica"/>
                <a:cs typeface="Helvetica"/>
              </a:rPr>
              <a:t> Fe (0.11%) </a:t>
            </a:r>
            <a:r>
              <a:rPr lang="en-US" sz="1300" dirty="0">
                <a:solidFill>
                  <a:srgbClr val="FF0000"/>
                </a:solidFill>
                <a:latin typeface="Helvetica"/>
                <a:cs typeface="Helvetica"/>
              </a:rPr>
              <a:t>N (0.1%)</a:t>
            </a:r>
            <a:r>
              <a:rPr lang="en-US" sz="1300" dirty="0">
                <a:solidFill>
                  <a:srgbClr val="000080"/>
                </a:solidFill>
                <a:latin typeface="Helvetica"/>
                <a:cs typeface="Helvetica"/>
              </a:rPr>
              <a:t> </a:t>
            </a:r>
          </a:p>
          <a:p>
            <a:pPr algn="ctr">
              <a:lnSpc>
                <a:spcPct val="116000"/>
              </a:lnSpc>
            </a:pPr>
            <a:r>
              <a:rPr lang="en-US" sz="1100" dirty="0">
                <a:solidFill>
                  <a:srgbClr val="000080"/>
                </a:solidFill>
                <a:latin typeface="Helvetica"/>
                <a:cs typeface="Helvetica"/>
              </a:rPr>
              <a:t>Si (0.06%), Mg (0.05%), S (0.04%)</a:t>
            </a:r>
          </a:p>
          <a:p>
            <a:pPr algn="ctr"/>
            <a:endParaRPr lang="en-US" sz="1100" dirty="0">
              <a:solidFill>
                <a:srgbClr val="008000"/>
              </a:solidFill>
            </a:endParaRPr>
          </a:p>
          <a:p>
            <a:pPr algn="ctr"/>
            <a:endParaRPr lang="en-US" sz="11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2982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635023" y="207382"/>
            <a:ext cx="7827361" cy="98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What will the chemistry of the mixture be?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2829600" y="1924043"/>
            <a:ext cx="3525120" cy="3061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endParaRPr lang="en-US" u="sng" dirty="0">
              <a:latin typeface="Comic Sans MS" charset="0"/>
            </a:endParaRP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H (71%) </a:t>
            </a: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He (27%)</a:t>
            </a: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 </a:t>
            </a:r>
          </a:p>
          <a:p>
            <a:pPr algn="ctr">
              <a:lnSpc>
                <a:spcPct val="116000"/>
              </a:lnSpc>
            </a:pPr>
            <a:r>
              <a:rPr lang="en-US" sz="1500" dirty="0">
                <a:solidFill>
                  <a:srgbClr val="FF0000"/>
                </a:solidFill>
                <a:latin typeface="Helvetica"/>
                <a:cs typeface="Helvetica"/>
              </a:rPr>
              <a:t>0 (1.04%) </a:t>
            </a:r>
          </a:p>
          <a:p>
            <a:pPr algn="ctr">
              <a:lnSpc>
                <a:spcPct val="116000"/>
              </a:lnSpc>
            </a:pPr>
            <a:r>
              <a:rPr lang="en-US" sz="1500" dirty="0">
                <a:solidFill>
                  <a:srgbClr val="FF0000"/>
                </a:solidFill>
                <a:latin typeface="Helvetica"/>
                <a:cs typeface="Helvetica"/>
              </a:rPr>
              <a:t>C (0.46%) </a:t>
            </a:r>
          </a:p>
          <a:p>
            <a:pPr algn="ctr">
              <a:lnSpc>
                <a:spcPct val="116000"/>
              </a:lnSpc>
            </a:pPr>
            <a:r>
              <a:rPr lang="en-US" sz="1300" dirty="0">
                <a:solidFill>
                  <a:srgbClr val="FF0000"/>
                </a:solidFill>
                <a:latin typeface="Helvetica"/>
                <a:cs typeface="Helvetica"/>
              </a:rPr>
              <a:t>Ne (0.13%)</a:t>
            </a:r>
            <a:r>
              <a:rPr lang="en-US" sz="1300" dirty="0">
                <a:solidFill>
                  <a:srgbClr val="000080"/>
                </a:solidFill>
                <a:latin typeface="Helvetica"/>
                <a:cs typeface="Helvetica"/>
              </a:rPr>
              <a:t> </a:t>
            </a:r>
          </a:p>
          <a:p>
            <a:pPr algn="ctr">
              <a:lnSpc>
                <a:spcPct val="116000"/>
              </a:lnSpc>
            </a:pPr>
            <a:r>
              <a:rPr lang="en-US" sz="1300" dirty="0">
                <a:solidFill>
                  <a:srgbClr val="000080"/>
                </a:solidFill>
                <a:latin typeface="Helvetica"/>
                <a:cs typeface="Helvetica"/>
              </a:rPr>
              <a:t>Fe (0.11%) </a:t>
            </a:r>
          </a:p>
          <a:p>
            <a:pPr algn="ctr">
              <a:lnSpc>
                <a:spcPct val="116000"/>
              </a:lnSpc>
            </a:pPr>
            <a:r>
              <a:rPr lang="en-US" sz="1300" dirty="0">
                <a:solidFill>
                  <a:srgbClr val="FF0000"/>
                </a:solidFill>
                <a:latin typeface="Helvetica"/>
                <a:cs typeface="Helvetica"/>
              </a:rPr>
              <a:t>N (0.1%)</a:t>
            </a:r>
            <a:r>
              <a:rPr lang="en-US" sz="1300" dirty="0">
                <a:solidFill>
                  <a:srgbClr val="000080"/>
                </a:solidFill>
                <a:latin typeface="Helvetica"/>
                <a:cs typeface="Helvetica"/>
              </a:rPr>
              <a:t> </a:t>
            </a:r>
          </a:p>
          <a:p>
            <a:pPr algn="ctr">
              <a:lnSpc>
                <a:spcPct val="116000"/>
              </a:lnSpc>
            </a:pPr>
            <a:r>
              <a:rPr lang="en-US" sz="1100" dirty="0">
                <a:solidFill>
                  <a:srgbClr val="000080"/>
                </a:solidFill>
                <a:latin typeface="Helvetica"/>
                <a:cs typeface="Helvetica"/>
              </a:rPr>
              <a:t>Si (0.06%)</a:t>
            </a:r>
          </a:p>
          <a:p>
            <a:pPr algn="ctr"/>
            <a:endParaRPr lang="en-US" sz="1100" dirty="0">
              <a:solidFill>
                <a:srgbClr val="008000"/>
              </a:solidFill>
            </a:endParaRPr>
          </a:p>
          <a:p>
            <a:pPr algn="ctr"/>
            <a:endParaRPr lang="en-US" sz="1100" dirty="0">
              <a:solidFill>
                <a:srgbClr val="008000"/>
              </a:solidFill>
            </a:endParaRP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5806080" y="3525490"/>
            <a:ext cx="2903040" cy="89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>
              <a:lnSpc>
                <a:spcPct val="116000"/>
              </a:lnSpc>
            </a:pPr>
            <a:r>
              <a:rPr lang="en-US" b="1" i="1" dirty="0">
                <a:solidFill>
                  <a:srgbClr val="FF0000"/>
                </a:solidFill>
                <a:latin typeface="Helvetica"/>
                <a:cs typeface="Helvetica"/>
              </a:rPr>
              <a:t>Volatiles</a:t>
            </a:r>
          </a:p>
          <a:p>
            <a:endParaRPr lang="en-US" i="1" dirty="0">
              <a:latin typeface="Helvetica"/>
              <a:cs typeface="Helvetica"/>
            </a:endParaRPr>
          </a:p>
          <a:p>
            <a:pPr>
              <a:lnSpc>
                <a:spcPct val="116000"/>
              </a:lnSpc>
            </a:pPr>
            <a:r>
              <a:rPr lang="en-US" b="1" i="1" dirty="0">
                <a:solidFill>
                  <a:srgbClr val="000080"/>
                </a:solidFill>
                <a:latin typeface="Helvetica"/>
                <a:cs typeface="Helvetica"/>
              </a:rPr>
              <a:t>Refractory</a:t>
            </a:r>
          </a:p>
        </p:txBody>
      </p:sp>
    </p:spTree>
    <p:extLst>
      <p:ext uri="{BB962C8B-B14F-4D97-AF65-F5344CB8AC3E}">
        <p14:creationId xmlns:p14="http://schemas.microsoft.com/office/powerpoint/2010/main" val="19250386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207360" y="207382"/>
            <a:ext cx="850176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What will the chemistry of the mixture be?</a:t>
            </a:r>
          </a:p>
        </p:txBody>
      </p:sp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622080" y="937539"/>
            <a:ext cx="5806080" cy="548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300">
                <a:latin typeface="Comic Sans MS" charset="0"/>
              </a:rPr>
              <a:t>H H H H H He H H H H H H H H H H H H H H H H H H H H H H H He H H H H H H H H H H H H H H H H H H He H H H H H H H H H H H </a:t>
            </a:r>
            <a:r>
              <a:rPr lang="en-US" sz="1300">
                <a:solidFill>
                  <a:srgbClr val="FF0000"/>
                </a:solidFill>
                <a:latin typeface="Comic Sans MS" charset="0"/>
              </a:rPr>
              <a:t>O </a:t>
            </a:r>
            <a:r>
              <a:rPr lang="en-US" sz="1300">
                <a:latin typeface="Comic Sans MS" charset="0"/>
              </a:rPr>
              <a:t>H H H H H H H H H H H H H H H H H H H H H  H H H H H H H H H H H H </a:t>
            </a:r>
            <a:r>
              <a:rPr lang="en-US" sz="1300">
                <a:solidFill>
                  <a:srgbClr val="008000"/>
                </a:solidFill>
                <a:latin typeface="Comic Sans MS" charset="0"/>
              </a:rPr>
              <a:t>C</a:t>
            </a:r>
            <a:r>
              <a:rPr lang="en-US" sz="1300">
                <a:latin typeface="Comic Sans MS" charset="0"/>
              </a:rPr>
              <a:t> H H H H H H H H He H H H H H H H H H H H H H H H H H H H H H H H H H H H H H H H H He H H H H H H H H H H H H H H H H H H H H H H H H H He H H H H H H H H </a:t>
            </a:r>
            <a:r>
              <a:rPr lang="en-US" sz="1300">
                <a:solidFill>
                  <a:srgbClr val="FF0000"/>
                </a:solidFill>
                <a:latin typeface="Comic Sans MS" charset="0"/>
              </a:rPr>
              <a:t>O </a:t>
            </a:r>
            <a:r>
              <a:rPr lang="en-US" sz="1300">
                <a:latin typeface="Comic Sans MS" charset="0"/>
              </a:rPr>
              <a:t>H H H H H H H H H H H H H H H H H He H H H H H </a:t>
            </a:r>
            <a:r>
              <a:rPr lang="en-US" sz="1300">
                <a:solidFill>
                  <a:srgbClr val="FF0000"/>
                </a:solidFill>
                <a:latin typeface="Comic Sans MS" charset="0"/>
              </a:rPr>
              <a:t>O</a:t>
            </a:r>
            <a:r>
              <a:rPr lang="en-US" sz="1300">
                <a:latin typeface="Comic Sans MS" charset="0"/>
              </a:rPr>
              <a:t> H H H H H H H H H H H H H H H H H H H H H </a:t>
            </a:r>
            <a:r>
              <a:rPr lang="en-US" sz="1300">
                <a:solidFill>
                  <a:srgbClr val="660066"/>
                </a:solidFill>
                <a:latin typeface="Comic Sans MS" charset="0"/>
              </a:rPr>
              <a:t>Ne</a:t>
            </a:r>
            <a:r>
              <a:rPr lang="en-US" sz="1300">
                <a:latin typeface="Comic Sans MS" charset="0"/>
              </a:rPr>
              <a:t> H H H H H H H H H H H H H H H H He H H H H H H H H H H H H H H H H H H H H H H H H H H H H H H He H H H </a:t>
            </a:r>
            <a:r>
              <a:rPr lang="en-US" sz="1300">
                <a:solidFill>
                  <a:srgbClr val="FF0000"/>
                </a:solidFill>
                <a:latin typeface="Comic Sans MS" charset="0"/>
              </a:rPr>
              <a:t>O </a:t>
            </a:r>
            <a:r>
              <a:rPr lang="en-US" sz="1300">
                <a:latin typeface="Comic Sans MS" charset="0"/>
              </a:rPr>
              <a:t>H H H H H H H H H H H H H H He H H H H H H H </a:t>
            </a:r>
            <a:r>
              <a:rPr lang="en-US" sz="1300">
                <a:solidFill>
                  <a:srgbClr val="FF0000"/>
                </a:solidFill>
                <a:latin typeface="Comic Sans MS" charset="0"/>
              </a:rPr>
              <a:t>O </a:t>
            </a:r>
            <a:r>
              <a:rPr lang="en-US" sz="1300">
                <a:latin typeface="Comic Sans MS" charset="0"/>
              </a:rPr>
              <a:t>H H H H H H He H H H HH H H H H H H H H H H H H H H H H H H H H H H H H H H H H H H H H H H H H H H H H He H H H H H H H H H H H H H H H H He H H H H H </a:t>
            </a:r>
            <a:r>
              <a:rPr lang="en-US" sz="1300">
                <a:solidFill>
                  <a:srgbClr val="008000"/>
                </a:solidFill>
                <a:latin typeface="Comic Sans MS" charset="0"/>
              </a:rPr>
              <a:t>C</a:t>
            </a:r>
            <a:r>
              <a:rPr lang="en-US" sz="1300">
                <a:latin typeface="Comic Sans MS" charset="0"/>
              </a:rPr>
              <a:t> H H H H H H H H H H H H H H H H H H H H </a:t>
            </a:r>
            <a:r>
              <a:rPr lang="en-US" sz="1300">
                <a:solidFill>
                  <a:srgbClr val="FF0000"/>
                </a:solidFill>
                <a:latin typeface="Comic Sans MS" charset="0"/>
              </a:rPr>
              <a:t>O </a:t>
            </a:r>
            <a:r>
              <a:rPr lang="en-US" sz="1300">
                <a:latin typeface="Comic Sans MS" charset="0"/>
              </a:rPr>
              <a:t>H H H H H H H H He H H H H H H H H H H H H H H H H H H H H H H He H H H H H H H H H H H H H H H H H H H H H H He H H H H H H H H H H H H H H H H H H H H H </a:t>
            </a:r>
            <a:r>
              <a:rPr lang="en-US" sz="1300">
                <a:solidFill>
                  <a:srgbClr val="008000"/>
                </a:solidFill>
                <a:latin typeface="Comic Sans MS" charset="0"/>
              </a:rPr>
              <a:t>C</a:t>
            </a:r>
            <a:r>
              <a:rPr lang="en-US" sz="1300">
                <a:latin typeface="Comic Sans MS" charset="0"/>
              </a:rPr>
              <a:t> H H H H H H H H H H H H H H H H H H H H H H H H H H H H H H He H H H H H H H H H H H H H He H H H H He H H H H H H H H H H H HH H H H H H H </a:t>
            </a:r>
            <a:r>
              <a:rPr lang="en-US" sz="1300">
                <a:solidFill>
                  <a:srgbClr val="000080"/>
                </a:solidFill>
                <a:latin typeface="Comic Sans MS" charset="0"/>
              </a:rPr>
              <a:t>N</a:t>
            </a:r>
            <a:r>
              <a:rPr lang="en-US" sz="1300">
                <a:solidFill>
                  <a:srgbClr val="008000"/>
                </a:solidFill>
                <a:latin typeface="Comic Sans MS" charset="0"/>
              </a:rPr>
              <a:t> </a:t>
            </a:r>
            <a:r>
              <a:rPr lang="en-US" sz="1300">
                <a:latin typeface="Comic Sans MS" charset="0"/>
              </a:rPr>
              <a:t>H H H H H H H H H H H H H H H H H H H H H H H H H H H H He H H H H H H </a:t>
            </a:r>
            <a:r>
              <a:rPr lang="en-US" sz="1300">
                <a:solidFill>
                  <a:srgbClr val="FF0000"/>
                </a:solidFill>
                <a:latin typeface="Comic Sans MS" charset="0"/>
              </a:rPr>
              <a:t>O </a:t>
            </a:r>
            <a:r>
              <a:rPr lang="en-US" sz="1300">
                <a:latin typeface="Comic Sans MS" charset="0"/>
              </a:rPr>
              <a:t>H H H H H H H H H H H H H </a:t>
            </a:r>
            <a:r>
              <a:rPr lang="en-US" sz="1300">
                <a:solidFill>
                  <a:srgbClr val="FF0000"/>
                </a:solidFill>
                <a:latin typeface="Comic Sans MS" charset="0"/>
              </a:rPr>
              <a:t>O </a:t>
            </a:r>
            <a:r>
              <a:rPr lang="en-US" sz="1300">
                <a:latin typeface="Comic Sans MS" charset="0"/>
              </a:rPr>
              <a:t>H H H H H H H H H H H H H H He H H H H H H H H H H H H H H H H H H H H H H H H H H H H H H H H H H H H </a:t>
            </a:r>
            <a:r>
              <a:rPr lang="en-US" sz="1300">
                <a:solidFill>
                  <a:srgbClr val="FF0000"/>
                </a:solidFill>
                <a:latin typeface="Comic Sans MS" charset="0"/>
              </a:rPr>
              <a:t>O</a:t>
            </a:r>
            <a:r>
              <a:rPr lang="en-US" sz="1300">
                <a:latin typeface="Comic Sans MS" charset="0"/>
              </a:rPr>
              <a:t> H H H H H H H H H H H </a:t>
            </a:r>
            <a:r>
              <a:rPr lang="en-US" sz="1300">
                <a:solidFill>
                  <a:srgbClr val="008000"/>
                </a:solidFill>
                <a:latin typeface="Comic Sans MS" charset="0"/>
              </a:rPr>
              <a:t>C</a:t>
            </a:r>
            <a:r>
              <a:rPr lang="en-US" sz="1300">
                <a:latin typeface="Comic Sans MS" charset="0"/>
              </a:rPr>
              <a:t> H H H H H H H H H He H H H H H H H H H H H H H H H H H H H H HH H H H H H H H H H H H H H H H H H H H H H </a:t>
            </a:r>
            <a:r>
              <a:rPr lang="en-US" sz="1300">
                <a:solidFill>
                  <a:srgbClr val="FF0000"/>
                </a:solidFill>
                <a:latin typeface="Comic Sans MS" charset="0"/>
              </a:rPr>
              <a:t>O</a:t>
            </a:r>
            <a:r>
              <a:rPr lang="en-US" sz="1300">
                <a:latin typeface="Comic Sans MS" charset="0"/>
              </a:rPr>
              <a:t> H H H H H H He H H He H H H H H H H H H H H H H </a:t>
            </a:r>
            <a:r>
              <a:rPr lang="en-US" sz="1300">
                <a:solidFill>
                  <a:srgbClr val="663300"/>
                </a:solidFill>
                <a:latin typeface="Comic Sans MS" charset="0"/>
              </a:rPr>
              <a:t>Fe</a:t>
            </a:r>
            <a:r>
              <a:rPr lang="en-US" sz="1300">
                <a:latin typeface="Comic Sans MS" charset="0"/>
              </a:rPr>
              <a:t> H H H H H H H H H H H H H H H H H H H H H H H H H H H H H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6635520" y="1368144"/>
            <a:ext cx="2280960" cy="4483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endParaRPr lang="en-US" u="sng" dirty="0">
              <a:latin typeface="Comic Sans MS" charset="0"/>
            </a:endParaRP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H</a:t>
            </a:r>
            <a:r>
              <a:rPr lang="en-US" baseline="-33000" dirty="0">
                <a:latin typeface="Helvetica"/>
                <a:cs typeface="Helvetica"/>
              </a:rPr>
              <a:t>2</a:t>
            </a:r>
            <a:r>
              <a:rPr lang="en-US" dirty="0">
                <a:latin typeface="Helvetica"/>
                <a:cs typeface="Helvetica"/>
              </a:rPr>
              <a:t> </a:t>
            </a:r>
          </a:p>
          <a:p>
            <a:pPr algn="ctr">
              <a:lnSpc>
                <a:spcPct val="116000"/>
              </a:lnSpc>
            </a:pPr>
            <a:endParaRPr lang="en-US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He </a:t>
            </a:r>
          </a:p>
          <a:p>
            <a:pPr algn="ctr">
              <a:lnSpc>
                <a:spcPct val="116000"/>
              </a:lnSpc>
            </a:pPr>
            <a:endParaRPr lang="en-US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500" dirty="0">
                <a:latin typeface="Helvetica"/>
                <a:cs typeface="Helvetica"/>
              </a:rPr>
              <a:t>H</a:t>
            </a:r>
            <a:r>
              <a:rPr lang="en-US" sz="1500" baseline="-33000" dirty="0">
                <a:latin typeface="Helvetica"/>
                <a:cs typeface="Helvetica"/>
              </a:rPr>
              <a:t>2</a:t>
            </a:r>
            <a:r>
              <a:rPr lang="en-US" sz="1500" dirty="0">
                <a:solidFill>
                  <a:srgbClr val="FF0000"/>
                </a:solidFill>
                <a:latin typeface="Helvetica"/>
                <a:cs typeface="Helvetica"/>
              </a:rPr>
              <a:t>0 </a:t>
            </a:r>
          </a:p>
          <a:p>
            <a:pPr algn="ctr">
              <a:lnSpc>
                <a:spcPct val="116000"/>
              </a:lnSpc>
            </a:pPr>
            <a:r>
              <a:rPr lang="en-US" sz="1500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</a:p>
          <a:p>
            <a:pPr algn="ctr">
              <a:lnSpc>
                <a:spcPct val="116000"/>
              </a:lnSpc>
            </a:pPr>
            <a:r>
              <a:rPr lang="en-US" sz="1500" dirty="0">
                <a:solidFill>
                  <a:srgbClr val="008000"/>
                </a:solidFill>
                <a:latin typeface="Helvetica"/>
                <a:cs typeface="Helvetica"/>
              </a:rPr>
              <a:t>C</a:t>
            </a:r>
            <a:r>
              <a:rPr lang="en-US" sz="1500" dirty="0">
                <a:latin typeface="Helvetica"/>
                <a:cs typeface="Helvetica"/>
              </a:rPr>
              <a:t>H</a:t>
            </a:r>
            <a:r>
              <a:rPr lang="en-US" sz="1500" baseline="-33000" dirty="0">
                <a:latin typeface="Helvetica"/>
                <a:cs typeface="Helvetica"/>
              </a:rPr>
              <a:t>4</a:t>
            </a:r>
          </a:p>
          <a:p>
            <a:pPr algn="ctr">
              <a:lnSpc>
                <a:spcPct val="116000"/>
              </a:lnSpc>
            </a:pPr>
            <a:endParaRPr lang="en-US" sz="1500" baseline="-330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300" dirty="0">
                <a:solidFill>
                  <a:srgbClr val="944794"/>
                </a:solidFill>
                <a:latin typeface="Helvetica"/>
                <a:cs typeface="Helvetica"/>
              </a:rPr>
              <a:t>Ne</a:t>
            </a:r>
          </a:p>
          <a:p>
            <a:pPr algn="ctr">
              <a:lnSpc>
                <a:spcPct val="116000"/>
              </a:lnSpc>
            </a:pPr>
            <a:r>
              <a:rPr lang="en-US" sz="1300" dirty="0">
                <a:solidFill>
                  <a:srgbClr val="944794"/>
                </a:solidFill>
                <a:latin typeface="Helvetica"/>
                <a:cs typeface="Helvetica"/>
              </a:rPr>
              <a:t> </a:t>
            </a:r>
          </a:p>
          <a:p>
            <a:pPr algn="ctr">
              <a:lnSpc>
                <a:spcPct val="116000"/>
              </a:lnSpc>
            </a:pPr>
            <a:r>
              <a:rPr lang="en-US" sz="1300" dirty="0">
                <a:solidFill>
                  <a:srgbClr val="000080"/>
                </a:solidFill>
                <a:latin typeface="Helvetica"/>
                <a:cs typeface="Helvetica"/>
              </a:rPr>
              <a:t>N</a:t>
            </a:r>
            <a:r>
              <a:rPr lang="en-US" sz="1300" dirty="0">
                <a:latin typeface="Helvetica"/>
                <a:cs typeface="Helvetica"/>
              </a:rPr>
              <a:t>H</a:t>
            </a:r>
            <a:r>
              <a:rPr lang="en-US" sz="1300" baseline="-33000" dirty="0">
                <a:latin typeface="Helvetica"/>
                <a:cs typeface="Helvetica"/>
              </a:rPr>
              <a:t>3</a:t>
            </a:r>
          </a:p>
          <a:p>
            <a:pPr algn="ctr">
              <a:lnSpc>
                <a:spcPct val="116000"/>
              </a:lnSpc>
            </a:pPr>
            <a:endParaRPr lang="en-US" sz="1300" baseline="-330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300" dirty="0">
                <a:solidFill>
                  <a:srgbClr val="663300"/>
                </a:solidFill>
                <a:latin typeface="Helvetica"/>
                <a:cs typeface="Helvetica"/>
              </a:rPr>
              <a:t>Fe, Si</a:t>
            </a:r>
          </a:p>
          <a:p>
            <a:pPr algn="ctr"/>
            <a:endParaRPr lang="en-US" sz="1100" dirty="0">
              <a:solidFill>
                <a:srgbClr val="008000"/>
              </a:solidFill>
              <a:latin typeface="Helvetica"/>
              <a:cs typeface="Helvetica"/>
            </a:endParaRPr>
          </a:p>
          <a:p>
            <a:pPr algn="ctr"/>
            <a:endParaRPr lang="en-US" sz="11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7050240" y="1451673"/>
            <a:ext cx="1451520" cy="4355017"/>
          </a:xfrm>
          <a:prstGeom prst="rect">
            <a:avLst/>
          </a:prstGeom>
          <a:noFill/>
          <a:ln w="72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424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-138240" y="1163643"/>
            <a:ext cx="3525120" cy="2740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endParaRPr lang="en-US" u="sng" dirty="0">
              <a:latin typeface="Comic Sans MS" charset="0"/>
            </a:endParaRP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H (71%) </a:t>
            </a: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He (27%) </a:t>
            </a:r>
          </a:p>
          <a:p>
            <a:pPr algn="ctr">
              <a:lnSpc>
                <a:spcPct val="116000"/>
              </a:lnSpc>
            </a:pPr>
            <a:r>
              <a:rPr lang="en-US" sz="1500" dirty="0">
                <a:solidFill>
                  <a:srgbClr val="FF0000"/>
                </a:solidFill>
                <a:latin typeface="Helvetica"/>
                <a:cs typeface="Helvetica"/>
              </a:rPr>
              <a:t>0 (1.04%) </a:t>
            </a:r>
          </a:p>
          <a:p>
            <a:pPr algn="ctr">
              <a:lnSpc>
                <a:spcPct val="116000"/>
              </a:lnSpc>
            </a:pPr>
            <a:r>
              <a:rPr lang="en-US" sz="1500" dirty="0">
                <a:solidFill>
                  <a:srgbClr val="FF0000"/>
                </a:solidFill>
                <a:latin typeface="Helvetica"/>
                <a:cs typeface="Helvetica"/>
              </a:rPr>
              <a:t>C (0.46%) </a:t>
            </a:r>
          </a:p>
          <a:p>
            <a:pPr algn="ctr">
              <a:lnSpc>
                <a:spcPct val="116000"/>
              </a:lnSpc>
            </a:pPr>
            <a:r>
              <a:rPr lang="en-US" sz="1300" dirty="0">
                <a:solidFill>
                  <a:srgbClr val="FF0000"/>
                </a:solidFill>
                <a:latin typeface="Helvetica"/>
                <a:cs typeface="Helvetica"/>
              </a:rPr>
              <a:t>Ne (0.13%)</a:t>
            </a:r>
            <a:r>
              <a:rPr lang="en-US" sz="1300" dirty="0">
                <a:solidFill>
                  <a:srgbClr val="000080"/>
                </a:solidFill>
                <a:latin typeface="Helvetica"/>
                <a:cs typeface="Helvetica"/>
              </a:rPr>
              <a:t> </a:t>
            </a:r>
          </a:p>
          <a:p>
            <a:pPr algn="ctr">
              <a:lnSpc>
                <a:spcPct val="116000"/>
              </a:lnSpc>
            </a:pPr>
            <a:r>
              <a:rPr lang="en-US" sz="1300" dirty="0">
                <a:solidFill>
                  <a:srgbClr val="000080"/>
                </a:solidFill>
                <a:latin typeface="Helvetica"/>
                <a:cs typeface="Helvetica"/>
              </a:rPr>
              <a:t>Fe (0.11%) </a:t>
            </a:r>
          </a:p>
          <a:p>
            <a:pPr algn="ctr">
              <a:lnSpc>
                <a:spcPct val="116000"/>
              </a:lnSpc>
            </a:pPr>
            <a:r>
              <a:rPr lang="en-US" sz="1300" dirty="0">
                <a:solidFill>
                  <a:srgbClr val="FF0000"/>
                </a:solidFill>
                <a:latin typeface="Helvetica"/>
                <a:cs typeface="Helvetica"/>
              </a:rPr>
              <a:t>N (0.1%)</a:t>
            </a:r>
            <a:r>
              <a:rPr lang="en-US" sz="1300" dirty="0">
                <a:solidFill>
                  <a:srgbClr val="000080"/>
                </a:solidFill>
                <a:latin typeface="Helvetica"/>
                <a:cs typeface="Helvetica"/>
              </a:rPr>
              <a:t> </a:t>
            </a:r>
          </a:p>
          <a:p>
            <a:pPr algn="ctr">
              <a:lnSpc>
                <a:spcPct val="116000"/>
              </a:lnSpc>
            </a:pPr>
            <a:r>
              <a:rPr lang="en-US" sz="1100" dirty="0">
                <a:solidFill>
                  <a:srgbClr val="000080"/>
                </a:solidFill>
                <a:latin typeface="Helvetica"/>
                <a:cs typeface="Helvetica"/>
              </a:rPr>
              <a:t>Si (0.06%)</a:t>
            </a:r>
          </a:p>
          <a:p>
            <a:pPr algn="ctr"/>
            <a:endParaRPr lang="en-US" sz="1100" dirty="0">
              <a:solidFill>
                <a:srgbClr val="008000"/>
              </a:solidFill>
            </a:endParaRPr>
          </a:p>
          <a:p>
            <a:pPr algn="ctr"/>
            <a:endParaRPr lang="en-US" sz="1100" dirty="0">
              <a:solidFill>
                <a:srgbClr val="008000"/>
              </a:solidFill>
            </a:endParaRP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5364000" y="1457433"/>
            <a:ext cx="3525120" cy="2449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endParaRPr lang="en-US" u="sng" dirty="0">
              <a:latin typeface="Comic Sans MS" charset="0"/>
            </a:endParaRP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H</a:t>
            </a:r>
            <a:r>
              <a:rPr lang="en-US" baseline="-33000" dirty="0">
                <a:latin typeface="Helvetica"/>
                <a:cs typeface="Helvetica"/>
              </a:rPr>
              <a:t>2</a:t>
            </a:r>
            <a:r>
              <a:rPr lang="en-US" dirty="0">
                <a:latin typeface="Helvetica"/>
                <a:cs typeface="Helvetica"/>
              </a:rPr>
              <a:t> He </a:t>
            </a:r>
          </a:p>
          <a:p>
            <a:pPr algn="ctr">
              <a:lnSpc>
                <a:spcPct val="116000"/>
              </a:lnSpc>
            </a:pPr>
            <a:r>
              <a:rPr lang="en-US" sz="1500" dirty="0">
                <a:solidFill>
                  <a:srgbClr val="FF0000"/>
                </a:solidFill>
                <a:latin typeface="Helvetica"/>
                <a:cs typeface="Helvetica"/>
              </a:rPr>
              <a:t>H</a:t>
            </a:r>
            <a:r>
              <a:rPr lang="en-US" sz="1500" baseline="-33000" dirty="0">
                <a:solidFill>
                  <a:srgbClr val="FF0000"/>
                </a:solidFill>
                <a:latin typeface="Helvetica"/>
                <a:cs typeface="Helvetica"/>
              </a:rPr>
              <a:t>2</a:t>
            </a:r>
            <a:r>
              <a:rPr lang="en-US" sz="1500" dirty="0">
                <a:solidFill>
                  <a:srgbClr val="FF0000"/>
                </a:solidFill>
                <a:latin typeface="Helvetica"/>
                <a:cs typeface="Helvetica"/>
              </a:rPr>
              <a:t>0 - Water  </a:t>
            </a:r>
          </a:p>
          <a:p>
            <a:pPr algn="ctr">
              <a:lnSpc>
                <a:spcPct val="116000"/>
              </a:lnSpc>
            </a:pPr>
            <a:r>
              <a:rPr lang="en-US" sz="1500" dirty="0">
                <a:solidFill>
                  <a:srgbClr val="FF0000"/>
                </a:solidFill>
                <a:latin typeface="Helvetica"/>
                <a:cs typeface="Helvetica"/>
              </a:rPr>
              <a:t>CH</a:t>
            </a:r>
            <a:r>
              <a:rPr lang="en-US" sz="1500" baseline="-33000" dirty="0">
                <a:solidFill>
                  <a:srgbClr val="FF0000"/>
                </a:solidFill>
                <a:latin typeface="Helvetica"/>
                <a:cs typeface="Helvetica"/>
              </a:rPr>
              <a:t>4</a:t>
            </a:r>
            <a:r>
              <a:rPr lang="en-US" sz="1500" dirty="0">
                <a:solidFill>
                  <a:srgbClr val="FF0000"/>
                </a:solidFill>
                <a:latin typeface="Helvetica"/>
                <a:cs typeface="Helvetica"/>
              </a:rPr>
              <a:t> - Methane</a:t>
            </a:r>
          </a:p>
          <a:p>
            <a:pPr algn="ctr">
              <a:lnSpc>
                <a:spcPct val="116000"/>
              </a:lnSpc>
            </a:pPr>
            <a:r>
              <a:rPr lang="en-US" sz="1300" dirty="0">
                <a:solidFill>
                  <a:srgbClr val="FF0000"/>
                </a:solidFill>
                <a:latin typeface="Helvetica"/>
                <a:cs typeface="Helvetica"/>
              </a:rPr>
              <a:t>Ne </a:t>
            </a:r>
          </a:p>
          <a:p>
            <a:pPr algn="ctr">
              <a:lnSpc>
                <a:spcPct val="116000"/>
              </a:lnSpc>
            </a:pPr>
            <a:r>
              <a:rPr lang="en-US" sz="1300" dirty="0">
                <a:solidFill>
                  <a:srgbClr val="FF0000"/>
                </a:solidFill>
                <a:latin typeface="Helvetica"/>
                <a:cs typeface="Helvetica"/>
              </a:rPr>
              <a:t>NH</a:t>
            </a:r>
            <a:r>
              <a:rPr lang="en-US" sz="1300" baseline="-33000" dirty="0">
                <a:solidFill>
                  <a:srgbClr val="FF0000"/>
                </a:solidFill>
                <a:latin typeface="Helvetica"/>
                <a:cs typeface="Helvetica"/>
              </a:rPr>
              <a:t>3</a:t>
            </a:r>
            <a:r>
              <a:rPr lang="en-US" sz="1300" dirty="0">
                <a:solidFill>
                  <a:srgbClr val="FF0000"/>
                </a:solidFill>
                <a:latin typeface="Helvetica"/>
                <a:cs typeface="Helvetica"/>
              </a:rPr>
              <a:t> - Ammonia</a:t>
            </a:r>
          </a:p>
          <a:p>
            <a:pPr algn="ctr">
              <a:lnSpc>
                <a:spcPct val="116000"/>
              </a:lnSpc>
            </a:pPr>
            <a:r>
              <a:rPr lang="en-US" sz="1300" dirty="0">
                <a:solidFill>
                  <a:srgbClr val="000080"/>
                </a:solidFill>
                <a:latin typeface="Helvetica"/>
                <a:cs typeface="Helvetica"/>
              </a:rPr>
              <a:t>Fe, Si – Rocks (metals and silicates)</a:t>
            </a:r>
          </a:p>
          <a:p>
            <a:pPr algn="ctr"/>
            <a:endParaRPr lang="en-US" sz="1100" dirty="0">
              <a:solidFill>
                <a:srgbClr val="008000"/>
              </a:solidFill>
            </a:endParaRPr>
          </a:p>
          <a:p>
            <a:pPr algn="ctr"/>
            <a:endParaRPr lang="en-US" sz="1100" dirty="0">
              <a:solidFill>
                <a:srgbClr val="008000"/>
              </a:solidFill>
            </a:endParaRP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320" y="3675266"/>
            <a:ext cx="4898880" cy="251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207360" y="207382"/>
            <a:ext cx="850176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What will the chemistry of the mixture be?</a:t>
            </a:r>
          </a:p>
        </p:txBody>
      </p:sp>
    </p:spTree>
    <p:extLst>
      <p:ext uri="{BB962C8B-B14F-4D97-AF65-F5344CB8AC3E}">
        <p14:creationId xmlns:p14="http://schemas.microsoft.com/office/powerpoint/2010/main" val="14001004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1451520" y="20738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Classes of planets</a:t>
            </a:r>
          </a:p>
        </p:txBody>
      </p:sp>
      <p:sp>
        <p:nvSpPr>
          <p:cNvPr id="38914" name="AutoShape 2"/>
          <p:cNvSpPr>
            <a:spLocks noChangeArrowheads="1"/>
          </p:cNvSpPr>
          <p:nvPr/>
        </p:nvSpPr>
        <p:spPr bwMode="auto">
          <a:xfrm>
            <a:off x="7882560" y="2498663"/>
            <a:ext cx="414720" cy="414764"/>
          </a:xfrm>
          <a:prstGeom prst="roundRect">
            <a:avLst>
              <a:gd name="adj" fmla="val 34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8915" name="AutoShape 3"/>
          <p:cNvSpPr>
            <a:spLocks noChangeArrowheads="1"/>
          </p:cNvSpPr>
          <p:nvPr/>
        </p:nvSpPr>
        <p:spPr bwMode="auto">
          <a:xfrm>
            <a:off x="3111840" y="2498663"/>
            <a:ext cx="414720" cy="414764"/>
          </a:xfrm>
          <a:prstGeom prst="roundRect">
            <a:avLst>
              <a:gd name="adj" fmla="val 34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8916" name="AutoShape 4"/>
          <p:cNvSpPr>
            <a:spLocks noChangeArrowheads="1"/>
          </p:cNvSpPr>
          <p:nvPr/>
        </p:nvSpPr>
        <p:spPr bwMode="auto">
          <a:xfrm>
            <a:off x="7467840" y="2291281"/>
            <a:ext cx="414720" cy="622145"/>
          </a:xfrm>
          <a:prstGeom prst="roundRect">
            <a:avLst>
              <a:gd name="adj" fmla="val 34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61" y="2285521"/>
            <a:ext cx="1599840" cy="261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921" y="2010451"/>
            <a:ext cx="4353120" cy="326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680" y="2173189"/>
            <a:ext cx="1792800" cy="2939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561600" y="1863556"/>
            <a:ext cx="1451520" cy="37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Earth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831040" y="1667696"/>
            <a:ext cx="1451520" cy="37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Jupiter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4919040" y="1667696"/>
            <a:ext cx="1451520" cy="37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Saturn</a:t>
            </a: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6842880" y="1712341"/>
            <a:ext cx="2073600" cy="37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Uranus/Neptune</a:t>
            </a:r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6744960" y="5463933"/>
            <a:ext cx="622080" cy="414764"/>
          </a:xfrm>
          <a:prstGeom prst="rect">
            <a:avLst/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8925" name="Rectangle 13"/>
          <p:cNvSpPr>
            <a:spLocks noChangeArrowheads="1"/>
          </p:cNvSpPr>
          <p:nvPr/>
        </p:nvSpPr>
        <p:spPr bwMode="auto">
          <a:xfrm>
            <a:off x="4340160" y="5482656"/>
            <a:ext cx="622080" cy="414764"/>
          </a:xfrm>
          <a:prstGeom prst="rect">
            <a:avLst/>
          </a:prstGeom>
          <a:solidFill>
            <a:srgbClr val="FFFF66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1821600" y="5491297"/>
            <a:ext cx="622080" cy="414764"/>
          </a:xfrm>
          <a:prstGeom prst="rect">
            <a:avLst/>
          </a:prstGeom>
          <a:solidFill>
            <a:srgbClr val="804C19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207360" y="1036909"/>
            <a:ext cx="2073600" cy="4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b="1" dirty="0">
                <a:solidFill>
                  <a:srgbClr val="4C1900"/>
                </a:solidFill>
                <a:latin typeface="Helvetica"/>
                <a:cs typeface="Helvetica"/>
              </a:rPr>
              <a:t>Rocky Planets</a:t>
            </a:r>
          </a:p>
        </p:txBody>
      </p:sp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3566880" y="1036909"/>
            <a:ext cx="2073600" cy="4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b="1" dirty="0">
                <a:solidFill>
                  <a:srgbClr val="FF6309"/>
                </a:solidFill>
                <a:latin typeface="Helvetica"/>
                <a:cs typeface="Helvetica"/>
              </a:rPr>
              <a:t>Gas Giants</a:t>
            </a:r>
          </a:p>
        </p:txBody>
      </p:sp>
      <p:sp>
        <p:nvSpPr>
          <p:cNvPr id="38929" name="Text Box 17"/>
          <p:cNvSpPr txBox="1">
            <a:spLocks noChangeArrowheads="1"/>
          </p:cNvSpPr>
          <p:nvPr/>
        </p:nvSpPr>
        <p:spPr bwMode="auto">
          <a:xfrm>
            <a:off x="6841440" y="1036909"/>
            <a:ext cx="2073600" cy="4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b="1" dirty="0">
                <a:solidFill>
                  <a:srgbClr val="000080"/>
                </a:solidFill>
                <a:latin typeface="Helvetica"/>
                <a:cs typeface="Helvetica"/>
              </a:rPr>
              <a:t>Ice Giants</a:t>
            </a:r>
          </a:p>
        </p:txBody>
      </p:sp>
      <p:sp>
        <p:nvSpPr>
          <p:cNvPr id="38930" name="Text Box 18"/>
          <p:cNvSpPr txBox="1">
            <a:spLocks noChangeArrowheads="1"/>
          </p:cNvSpPr>
          <p:nvPr/>
        </p:nvSpPr>
        <p:spPr bwMode="auto">
          <a:xfrm>
            <a:off x="1821600" y="6057276"/>
            <a:ext cx="759910" cy="37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/>
          <a:p>
            <a:pPr algn="ctr">
              <a:lnSpc>
                <a:spcPct val="116000"/>
              </a:lnSpc>
            </a:pP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Rock</a:t>
            </a:r>
          </a:p>
        </p:txBody>
      </p:sp>
      <p:sp>
        <p:nvSpPr>
          <p:cNvPr id="38931" name="Text Box 19"/>
          <p:cNvSpPr txBox="1">
            <a:spLocks noChangeArrowheads="1"/>
          </p:cNvSpPr>
          <p:nvPr/>
        </p:nvSpPr>
        <p:spPr bwMode="auto">
          <a:xfrm>
            <a:off x="4360320" y="6057276"/>
            <a:ext cx="622080" cy="37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/>
          <a:p>
            <a:pPr algn="ctr">
              <a:lnSpc>
                <a:spcPct val="116000"/>
              </a:lnSpc>
            </a:pP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Gas</a:t>
            </a:r>
          </a:p>
        </p:txBody>
      </p:sp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6749280" y="6057276"/>
            <a:ext cx="622080" cy="37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/>
          <a:p>
            <a:pPr algn="ctr">
              <a:lnSpc>
                <a:spcPct val="116000"/>
              </a:lnSpc>
            </a:pP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Ice</a:t>
            </a:r>
          </a:p>
        </p:txBody>
      </p:sp>
    </p:spTree>
    <p:extLst>
      <p:ext uri="{BB962C8B-B14F-4D97-AF65-F5344CB8AC3E}">
        <p14:creationId xmlns:p14="http://schemas.microsoft.com/office/powerpoint/2010/main" val="28577652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51520" y="20738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Star Formation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07360" y="1036909"/>
            <a:ext cx="8709120" cy="179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/>
            <a:r>
              <a:rPr lang="en-US" dirty="0" smtClean="0">
                <a:latin typeface="Times New Roman" charset="0"/>
              </a:rPr>
              <a:t>Gas </a:t>
            </a:r>
            <a:r>
              <a:rPr lang="en-US" dirty="0">
                <a:latin typeface="Times New Roman" charset="0"/>
              </a:rPr>
              <a:t>collapses gravitationally, to form stars. </a:t>
            </a:r>
          </a:p>
          <a:p>
            <a:pPr algn="ctr"/>
            <a:endParaRPr lang="en-US" dirty="0">
              <a:latin typeface="Times New Roman" charset="0"/>
            </a:endParaRPr>
          </a:p>
          <a:p>
            <a:pPr algn="ctr"/>
            <a:endParaRPr lang="en-US" dirty="0">
              <a:latin typeface="Times New Roman" charset="0"/>
            </a:endParaRPr>
          </a:p>
          <a:p>
            <a:pPr algn="ctr"/>
            <a:endParaRPr lang="en-US" dirty="0">
              <a:latin typeface="Times New Roman" charset="0"/>
            </a:endParaRPr>
          </a:p>
          <a:p>
            <a:pPr algn="ctr"/>
            <a:r>
              <a:rPr lang="en-US" dirty="0">
                <a:latin typeface="Times New Roman" charset="0"/>
              </a:rPr>
              <a:t>Star formation occurs in the 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densest regions of the ISM</a:t>
            </a:r>
            <a:r>
              <a:rPr lang="en-US" dirty="0">
                <a:latin typeface="Times New Roman" charset="0"/>
              </a:rPr>
              <a:t>, called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Molecular Clouds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880" y="2903345"/>
            <a:ext cx="5529600" cy="364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39116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0"/>
            <a:ext cx="6743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75804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200" y="1"/>
            <a:ext cx="6370560" cy="687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589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7371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20" y="0"/>
            <a:ext cx="66931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096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0" y="0"/>
            <a:ext cx="89164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4983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05 at 2.48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2803"/>
            <a:ext cx="9144000" cy="515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28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3909</TotalTime>
  <Words>1211</Words>
  <Application>Microsoft Macintosh PowerPoint</Application>
  <PresentationFormat>On-screen Show (4:3)</PresentationFormat>
  <Paragraphs>131</Paragraphs>
  <Slides>25</Slides>
  <Notes>19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Wladimir</dc:creator>
  <cp:lastModifiedBy>Wladimir</cp:lastModifiedBy>
  <cp:revision>140</cp:revision>
  <dcterms:created xsi:type="dcterms:W3CDTF">2015-08-22T17:15:14Z</dcterms:created>
  <dcterms:modified xsi:type="dcterms:W3CDTF">2016-01-21T15:22:24Z</dcterms:modified>
</cp:coreProperties>
</file>