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305" r:id="rId6"/>
    <p:sldId id="261" r:id="rId7"/>
    <p:sldId id="295" r:id="rId8"/>
    <p:sldId id="265" r:id="rId9"/>
    <p:sldId id="268" r:id="rId10"/>
    <p:sldId id="276" r:id="rId11"/>
    <p:sldId id="306" r:id="rId12"/>
    <p:sldId id="277" r:id="rId13"/>
    <p:sldId id="278" r:id="rId14"/>
    <p:sldId id="279" r:id="rId15"/>
    <p:sldId id="280" r:id="rId16"/>
    <p:sldId id="291" r:id="rId17"/>
    <p:sldId id="292" r:id="rId18"/>
    <p:sldId id="301" r:id="rId19"/>
    <p:sldId id="303" r:id="rId20"/>
    <p:sldId id="302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6D4A9-77F8-D949-BC8D-79BCDF142D26}" type="slidenum">
              <a:rPr lang="en-US"/>
              <a:pPr/>
              <a:t>10</a:t>
            </a:fld>
            <a:endParaRPr lang="en-US"/>
          </a:p>
        </p:txBody>
      </p:sp>
      <p:sp>
        <p:nvSpPr>
          <p:cNvPr id="102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79A4AF-09C8-2A4E-BFF8-100C564B714E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FEA057-22F4-9041-B29F-F6659FE5968C}" type="slidenum">
              <a:rPr lang="en-US"/>
              <a:pPr/>
              <a:t>13</a:t>
            </a:fld>
            <a:endParaRPr lang="en-US"/>
          </a:p>
        </p:txBody>
      </p:sp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8160E5-5875-AA48-8102-4C067EDC48C7}" type="slidenum">
              <a:rPr lang="en-US"/>
              <a:pPr/>
              <a:t>14</a:t>
            </a:fld>
            <a:endParaRPr lang="en-US"/>
          </a:p>
        </p:txBody>
      </p:sp>
      <p:sp>
        <p:nvSpPr>
          <p:cNvPr id="1054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E69DF8-4998-FD46-8271-B0124D760E74}" type="slidenum">
              <a:rPr lang="en-US"/>
              <a:pPr/>
              <a:t>15</a:t>
            </a:fld>
            <a:endParaRPr lang="en-US"/>
          </a:p>
        </p:txBody>
      </p:sp>
      <p:sp>
        <p:nvSpPr>
          <p:cNvPr id="1064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99400D-305A-1247-BB2E-51B151DF34D8}" type="slidenum">
              <a:rPr lang="en-US"/>
              <a:pPr/>
              <a:t>16</a:t>
            </a:fld>
            <a:endParaRPr lang="en-US"/>
          </a:p>
        </p:txBody>
      </p:sp>
      <p:sp>
        <p:nvSpPr>
          <p:cNvPr id="1177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77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7E24CC-3B08-D14D-94E7-7DC732812F39}" type="slidenum">
              <a:rPr lang="en-US"/>
              <a:pPr/>
              <a:t>17</a:t>
            </a:fld>
            <a:endParaRPr lang="en-US"/>
          </a:p>
        </p:txBody>
      </p:sp>
      <p:sp>
        <p:nvSpPr>
          <p:cNvPr id="1187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87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D95BAF-6F0C-554C-9C43-2084C06C865D}" type="slidenum">
              <a:rPr lang="en-US"/>
              <a:pPr/>
              <a:t>18</a:t>
            </a:fld>
            <a:endParaRPr lang="en-US"/>
          </a:p>
        </p:txBody>
      </p:sp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9F5B13-D791-684F-B134-9BB58003B267}" type="slidenum">
              <a:rPr lang="en-US"/>
              <a:pPr/>
              <a:t>19</a:t>
            </a:fld>
            <a:endParaRPr lang="en-US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43F07-A7C2-3F46-91D9-49E8813DC4CD}" type="slidenum">
              <a:rPr lang="en-US"/>
              <a:pPr/>
              <a:t>20</a:t>
            </a:fld>
            <a:endParaRPr lang="en-US"/>
          </a:p>
        </p:txBody>
      </p:sp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E2AE01-670A-634F-954C-7286F91106EB}" type="slidenum">
              <a:rPr lang="en-US"/>
              <a:pPr/>
              <a:t>2</a:t>
            </a:fld>
            <a:endParaRPr lang="en-US"/>
          </a:p>
        </p:txBody>
      </p:sp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C90571-EB7F-A940-97D9-0EAF4043423A}" type="slidenum">
              <a:rPr lang="en-US"/>
              <a:pPr/>
              <a:t>21</a:t>
            </a:fld>
            <a:endParaRPr lang="en-US"/>
          </a:p>
        </p:txBody>
      </p:sp>
      <p:sp>
        <p:nvSpPr>
          <p:cNvPr id="1198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98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184A63-7504-B148-B00A-422A72598412}" type="slidenum">
              <a:rPr lang="en-US"/>
              <a:pPr/>
              <a:t>3</a:t>
            </a:fld>
            <a:endParaRPr lang="en-US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0AF1C2-0FA5-304C-83AA-E9C9D74A36BA}" type="slidenum">
              <a:rPr lang="en-US"/>
              <a:pPr/>
              <a:t>4</a:t>
            </a:fld>
            <a:endParaRPr lang="en-US"/>
          </a:p>
        </p:txBody>
      </p:sp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2FE28A-E3F7-3B4E-A642-469CF292314A}" type="slidenum">
              <a:rPr lang="en-US"/>
              <a:pPr/>
              <a:t>5</a:t>
            </a:fld>
            <a:endParaRPr lang="en-US"/>
          </a:p>
        </p:txBody>
      </p:sp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4792BA-8D79-B049-9538-8649328C0110}" type="slidenum">
              <a:rPr lang="en-US"/>
              <a:pPr/>
              <a:t>6</a:t>
            </a:fld>
            <a:endParaRPr lang="en-US"/>
          </a:p>
        </p:txBody>
      </p:sp>
      <p:sp>
        <p:nvSpPr>
          <p:cNvPr id="870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47ACA-7D76-3C4D-BE9D-AC7F59E4286C}" type="slidenum">
              <a:rPr lang="en-US"/>
              <a:pPr/>
              <a:t>7</a:t>
            </a:fld>
            <a:endParaRPr lang="en-US"/>
          </a:p>
        </p:txBody>
      </p:sp>
      <p:sp>
        <p:nvSpPr>
          <p:cNvPr id="880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1E6E80-158A-9041-A239-DEA11426FD9C}" type="slidenum">
              <a:rPr lang="en-US"/>
              <a:pPr/>
              <a:t>8</a:t>
            </a:fld>
            <a:endParaRPr lang="en-US"/>
          </a:p>
        </p:txBody>
      </p:sp>
      <p:sp>
        <p:nvSpPr>
          <p:cNvPr id="911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A108CF-A1AF-2340-BCDD-14834234BF77}" type="slidenum">
              <a:rPr lang="en-US"/>
              <a:pPr/>
              <a:t>9</a:t>
            </a:fld>
            <a:endParaRPr lang="en-US"/>
          </a:p>
        </p:txBody>
      </p:sp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6_s2hao3_13x30mi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" y="511361"/>
            <a:ext cx="9140339" cy="5954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156" y="2146497"/>
            <a:ext cx="469555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0" y="20738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Catastrophic collapse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22080" y="4147636"/>
            <a:ext cx="3317760" cy="10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/>
              <a:t>6000 km</a:t>
            </a:r>
          </a:p>
          <a:p>
            <a:pPr algn="ctr"/>
            <a:r>
              <a:rPr lang="en-US" b="1"/>
              <a:t>10</a:t>
            </a:r>
            <a:r>
              <a:rPr lang="en-US" b="1" baseline="33000"/>
              <a:t>1 0</a:t>
            </a:r>
            <a:r>
              <a:rPr lang="en-US" b="1"/>
              <a:t> g/cm</a:t>
            </a:r>
            <a:r>
              <a:rPr lang="en-US" b="1" baseline="33000"/>
              <a:t>3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34299" y="2903345"/>
            <a:ext cx="2159019" cy="8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71875" rIns="98293" bIns="57474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400" b="1" i="1" dirty="0">
                <a:solidFill>
                  <a:srgbClr val="FF0000"/>
                </a:solidFill>
              </a:rPr>
              <a:t>Collapse speed: 0.25c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220800" y="3940254"/>
            <a:ext cx="2488320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endParaRPr lang="en-US"/>
          </a:p>
          <a:p>
            <a:pPr algn="ctr"/>
            <a:r>
              <a:rPr lang="en-US" b="1"/>
              <a:t>10 km</a:t>
            </a:r>
          </a:p>
          <a:p>
            <a:pPr algn="ctr"/>
            <a:r>
              <a:rPr lang="en-US" b="1"/>
              <a:t>10</a:t>
            </a:r>
            <a:r>
              <a:rPr lang="en-US" b="1" baseline="33000"/>
              <a:t>1 4</a:t>
            </a:r>
            <a:r>
              <a:rPr lang="en-US" b="1"/>
              <a:t> g/cm</a:t>
            </a:r>
            <a:r>
              <a:rPr lang="en-US" b="1" baseline="33000"/>
              <a:t>3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147200" y="2695963"/>
            <a:ext cx="1658880" cy="1441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147200" y="2077206"/>
            <a:ext cx="1658880" cy="3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71875" rIns="98293" bIns="5747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A second later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488320" y="3318108"/>
            <a:ext cx="1036800" cy="604864"/>
          </a:xfrm>
          <a:prstGeom prst="roundRect">
            <a:avLst>
              <a:gd name="adj" fmla="val 236"/>
            </a:avLst>
          </a:prstGeom>
          <a:solidFill>
            <a:srgbClr val="000000"/>
          </a:solidFill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4769280" y="4768341"/>
            <a:ext cx="207360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1658880" y="5391926"/>
            <a:ext cx="5806080" cy="1244291"/>
          </a:xfrm>
          <a:prstGeom prst="roundRect">
            <a:avLst>
              <a:gd name="adj" fmla="val 116"/>
            </a:avLst>
          </a:prstGeom>
          <a:solidFill>
            <a:srgbClr val="FFFFFF"/>
          </a:solidFill>
          <a:ln w="36720" cap="flat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0" y="5391927"/>
            <a:ext cx="9144000" cy="143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57474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Nuclear densities!</a:t>
            </a:r>
          </a:p>
          <a:p>
            <a:pPr algn="ctr">
              <a:lnSpc>
                <a:spcPct val="116000"/>
              </a:lnSpc>
            </a:pPr>
            <a:r>
              <a:rPr lang="en-US" sz="2000" i="1" dirty="0" smtClean="0">
                <a:latin typeface="Helvetica"/>
                <a:cs typeface="Helvetica"/>
              </a:rPr>
              <a:t>Neutron degeneracy </a:t>
            </a:r>
          </a:p>
          <a:p>
            <a:pPr algn="ctr">
              <a:lnSpc>
                <a:spcPct val="116000"/>
              </a:lnSpc>
            </a:pPr>
            <a:r>
              <a:rPr lang="en-US" sz="2000" i="1" dirty="0" smtClean="0">
                <a:latin typeface="Helvetica"/>
                <a:cs typeface="Helvetica"/>
              </a:rPr>
              <a:t>provides </a:t>
            </a:r>
            <a:r>
              <a:rPr lang="en-US" sz="2000" i="1" dirty="0">
                <a:latin typeface="Helvetica"/>
                <a:cs typeface="Helvetica"/>
              </a:rPr>
              <a:t>support against gravity</a:t>
            </a:r>
          </a:p>
          <a:p>
            <a:pPr algn="ctr">
              <a:lnSpc>
                <a:spcPct val="116000"/>
              </a:lnSpc>
            </a:pP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1451673"/>
            <a:ext cx="331776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0" y="1866436"/>
            <a:ext cx="2488320" cy="18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2322720" y="3359873"/>
            <a:ext cx="1244160" cy="580380"/>
          </a:xfrm>
          <a:prstGeom prst="roundRect">
            <a:avLst>
              <a:gd name="adj" fmla="val 245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440480" y="3217298"/>
            <a:ext cx="1244160" cy="498292"/>
          </a:xfrm>
          <a:prstGeom prst="roundRect">
            <a:avLst>
              <a:gd name="adj" fmla="val 287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2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28 at 12.4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2" y="744871"/>
            <a:ext cx="81661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Core Bounce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635520" y="1841953"/>
            <a:ext cx="8501760" cy="17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600" i="1" dirty="0"/>
              <a:t>The inner core stabilizes </a:t>
            </a:r>
          </a:p>
          <a:p>
            <a:r>
              <a:rPr lang="en-US" sz="1600" i="1" dirty="0"/>
              <a:t>and stops collapsing. 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734974"/>
            <a:ext cx="2450880" cy="104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71875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r"/>
            <a:r>
              <a:rPr lang="en-US" sz="1600" i="1" dirty="0"/>
              <a:t>The core overshoots the </a:t>
            </a:r>
          </a:p>
          <a:p>
            <a:pPr algn="r"/>
            <a:r>
              <a:rPr lang="en-US" sz="1600" i="1" dirty="0"/>
              <a:t>equilibrium radius 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and </a:t>
            </a:r>
            <a:r>
              <a:rPr lang="en-US" sz="1600" i="1" dirty="0"/>
              <a:t>bounces.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03040" y="5409208"/>
            <a:ext cx="3504960" cy="8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71875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600" i="1" dirty="0" smtClean="0"/>
              <a:t>Pressure wave hits </a:t>
            </a:r>
            <a:r>
              <a:rPr lang="en-US" sz="1600" i="1" dirty="0" err="1" smtClean="0"/>
              <a:t>infalling</a:t>
            </a:r>
            <a:r>
              <a:rPr lang="en-US" sz="1600" i="1" dirty="0" smtClean="0"/>
              <a:t> gas</a:t>
            </a:r>
            <a:endParaRPr lang="en-US" sz="1600" i="1" dirty="0"/>
          </a:p>
          <a:p>
            <a:endParaRPr lang="en-US" i="1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797571" y="3553462"/>
            <a:ext cx="2998080" cy="125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8293" tIns="71875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600" i="1" dirty="0"/>
              <a:t>The kinetic energy </a:t>
            </a:r>
          </a:p>
          <a:p>
            <a:r>
              <a:rPr lang="en-US" sz="1600" i="1" dirty="0"/>
              <a:t>that was directed </a:t>
            </a:r>
          </a:p>
          <a:p>
            <a:r>
              <a:rPr lang="en-US" sz="1600" i="1" dirty="0"/>
              <a:t>inwards is redirected </a:t>
            </a:r>
            <a:endParaRPr lang="en-US" sz="1600" i="1" dirty="0" smtClean="0"/>
          </a:p>
          <a:p>
            <a:r>
              <a:rPr lang="en-US" sz="1600" i="1" dirty="0" smtClean="0"/>
              <a:t>outwards</a:t>
            </a:r>
            <a:endParaRPr lang="en-US" sz="1600" i="1" dirty="0"/>
          </a:p>
          <a:p>
            <a:endParaRPr lang="en-US" i="1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036800" y="1795869"/>
            <a:ext cx="1414080" cy="14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r"/>
            <a:r>
              <a:rPr lang="en-US" sz="1600" i="1" dirty="0"/>
              <a:t>Iron core </a:t>
            </a:r>
            <a:endParaRPr lang="en-US" sz="1600" i="1" dirty="0" smtClean="0"/>
          </a:p>
          <a:p>
            <a:pPr algn="r"/>
            <a:r>
              <a:rPr lang="en-US" sz="1600" i="1" dirty="0" smtClean="0"/>
              <a:t>collapses</a:t>
            </a:r>
            <a:endParaRPr lang="en-US" sz="1600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525120" y="1221248"/>
            <a:ext cx="2073600" cy="14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sz="1600" i="1" dirty="0" err="1"/>
              <a:t>Neutronization</a:t>
            </a:r>
            <a:endParaRPr lang="en-US" sz="1600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80" y="1795869"/>
            <a:ext cx="4184640" cy="318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883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The Thermonuclear Shock Wave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036909"/>
            <a:ext cx="9123840" cy="19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dirty="0" err="1">
                <a:latin typeface="Helvetica"/>
                <a:cs typeface="Helvetica"/>
              </a:rPr>
              <a:t>Infalling</a:t>
            </a:r>
            <a:r>
              <a:rPr lang="en-US" dirty="0">
                <a:latin typeface="Helvetica"/>
                <a:cs typeface="Helvetica"/>
              </a:rPr>
              <a:t> gas meeting the </a:t>
            </a:r>
            <a:r>
              <a:rPr lang="en-US" dirty="0" err="1">
                <a:latin typeface="Helvetica"/>
                <a:cs typeface="Helvetica"/>
              </a:rPr>
              <a:t>rebouncing</a:t>
            </a:r>
            <a:r>
              <a:rPr lang="en-US" dirty="0">
                <a:latin typeface="Helvetica"/>
                <a:cs typeface="Helvetica"/>
              </a:rPr>
              <a:t> core generates a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shock wave</a:t>
            </a:r>
          </a:p>
          <a:p>
            <a:pPr>
              <a:lnSpc>
                <a:spcPct val="105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05000"/>
              </a:lnSpc>
            </a:pPr>
            <a:r>
              <a:rPr lang="en-US" dirty="0">
                <a:latin typeface="Helvetica"/>
                <a:cs typeface="Helvetica"/>
              </a:rPr>
              <a:t>The </a:t>
            </a:r>
            <a:r>
              <a:rPr lang="en-US" dirty="0" err="1">
                <a:latin typeface="Helvetica"/>
                <a:cs typeface="Helvetica"/>
              </a:rPr>
              <a:t>blastwave</a:t>
            </a:r>
            <a:r>
              <a:rPr lang="en-US" dirty="0">
                <a:latin typeface="Helvetica"/>
                <a:cs typeface="Helvetica"/>
              </a:rPr>
              <a:t> generates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explosive nuclear reactions</a:t>
            </a:r>
            <a:r>
              <a:rPr lang="en-US" dirty="0">
                <a:latin typeface="Helvetica"/>
                <a:cs typeface="Helvetica"/>
              </a:rPr>
              <a:t> along its path</a:t>
            </a:r>
          </a:p>
          <a:p>
            <a:pPr>
              <a:lnSpc>
                <a:spcPct val="105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05000"/>
              </a:lnSpc>
            </a:pPr>
            <a:r>
              <a:rPr lang="en-US" dirty="0">
                <a:latin typeface="Helvetica"/>
                <a:cs typeface="Helvetica"/>
              </a:rPr>
              <a:t>Violently heats and accelerates the stellar envelope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0" y="2488581"/>
            <a:ext cx="7580160" cy="412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8709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Supernova!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9440" y="1036909"/>
            <a:ext cx="7879680" cy="10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en-US" dirty="0">
                <a:latin typeface="Helvetica"/>
                <a:cs typeface="Helvetica"/>
              </a:rPr>
              <a:t>In a few hours, the shockwave reaches the surface</a:t>
            </a:r>
          </a:p>
          <a:p>
            <a:pPr algn="ctr">
              <a:lnSpc>
                <a:spcPct val="105000"/>
              </a:lnSpc>
            </a:pPr>
            <a:endParaRPr lang="en-US" sz="1000" dirty="0">
              <a:latin typeface="Helvetica"/>
              <a:cs typeface="Helvetica"/>
            </a:endParaRPr>
          </a:p>
          <a:p>
            <a:pPr algn="ctr">
              <a:lnSpc>
                <a:spcPct val="105000"/>
              </a:lnSpc>
            </a:pPr>
            <a:r>
              <a:rPr lang="en-US" dirty="0">
                <a:latin typeface="Helvetica"/>
                <a:cs typeface="Helvetica"/>
              </a:rPr>
              <a:t>From the outside, the star is seen to explode. </a:t>
            </a:r>
          </a:p>
          <a:p>
            <a:endParaRPr lang="en-US" dirty="0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1658880" y="6221453"/>
            <a:ext cx="6220800" cy="414764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658880" y="6014071"/>
            <a:ext cx="6428160" cy="414764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80" y="2073818"/>
            <a:ext cx="4060800" cy="39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55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0" y="2488581"/>
            <a:ext cx="5855040" cy="41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Supernova 1987A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7520" y="819446"/>
            <a:ext cx="7879680" cy="252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b="1" u="sng" dirty="0">
                <a:solidFill>
                  <a:srgbClr val="000080"/>
                </a:solidFill>
                <a:latin typeface="Helvetica"/>
                <a:cs typeface="Helvetica"/>
              </a:rPr>
              <a:t>Confirmation of the theory</a:t>
            </a:r>
          </a:p>
          <a:p>
            <a:pPr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burst of neutrinos</a:t>
            </a:r>
            <a:r>
              <a:rPr lang="en-US" dirty="0">
                <a:latin typeface="Helvetica"/>
                <a:cs typeface="Helvetica"/>
              </a:rPr>
              <a:t> 4 hours before the event</a:t>
            </a:r>
          </a:p>
          <a:p>
            <a:pPr algn="ctr">
              <a:lnSpc>
                <a:spcPct val="116000"/>
              </a:lnSpc>
            </a:pPr>
            <a:endParaRPr lang="en-US" sz="10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The progenitor had a mass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20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M</a:t>
            </a:r>
            <a:r>
              <a:rPr lang="en-US" sz="2200" b="1" i="1" baseline="-33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⊙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. </a:t>
            </a:r>
            <a:r>
              <a:rPr lang="en-US" dirty="0">
                <a:latin typeface="Helvetica"/>
                <a:cs typeface="Helvetica"/>
              </a:rPr>
              <a:t> 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1658880" y="6428835"/>
            <a:ext cx="6220800" cy="62214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14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Alpha ladder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29440" y="1036909"/>
            <a:ext cx="7879680" cy="219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endParaRPr lang="en-US" dirty="0"/>
          </a:p>
          <a:p>
            <a:pPr algn="ctr"/>
            <a:r>
              <a:rPr lang="en-US" dirty="0"/>
              <a:t>Low mass stars produce elements up to Carbon and Oxygen 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High mass stars produce all the rest of the periodic table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Up to Iron we have basically alpha reactions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52" y="3058102"/>
            <a:ext cx="3958468" cy="357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72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Neutron capture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9440" y="1036909"/>
            <a:ext cx="7879680" cy="23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sz="1600" dirty="0"/>
              <a:t>Beyond the Iron peak, </a:t>
            </a:r>
            <a:r>
              <a:rPr lang="en-US" sz="1600" dirty="0" err="1"/>
              <a:t>nucleosynthesis</a:t>
            </a:r>
            <a:r>
              <a:rPr lang="en-US" sz="1600" dirty="0"/>
              <a:t> occur by neutron capture and beta decay</a:t>
            </a:r>
          </a:p>
          <a:p>
            <a:pPr algn="ctr"/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(n </a:t>
            </a:r>
            <a:r>
              <a:rPr lang="en-US" sz="29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→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 + e</a:t>
            </a:r>
            <a:r>
              <a:rPr lang="en-US" sz="2200" b="1" i="1" baseline="3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+ 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n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SymbolProp BT" charset="0"/>
              </a:rPr>
              <a:t>)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1600" dirty="0"/>
              <a:t>The process is classified according to the neutron flux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829440" y="2488580"/>
            <a:ext cx="3110400" cy="3762379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73080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29440" y="2695963"/>
            <a:ext cx="3110400" cy="297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75075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S-process</a:t>
            </a:r>
          </a:p>
          <a:p>
            <a:pPr algn="ctr"/>
            <a:endParaRPr lang="en-US" b="1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r>
              <a:rPr lang="en-US"/>
              <a:t>(slow neutron capture)</a:t>
            </a:r>
          </a:p>
          <a:p>
            <a:pPr algn="ctr"/>
            <a:endParaRPr lang="en-US"/>
          </a:p>
          <a:p>
            <a:pPr algn="ctr"/>
            <a:r>
              <a:rPr lang="en-US"/>
              <a:t>Neutron capture occurs </a:t>
            </a:r>
          </a:p>
          <a:p>
            <a:pPr algn="ctr"/>
            <a:r>
              <a:rPr lang="en-US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slower</a:t>
            </a:r>
            <a:r>
              <a:rPr lang="en-US"/>
              <a:t> </a:t>
            </a:r>
          </a:p>
          <a:p>
            <a:pPr algn="ctr"/>
            <a:r>
              <a:rPr lang="en-US"/>
              <a:t>than beta decay</a:t>
            </a:r>
          </a:p>
          <a:p>
            <a:pPr algn="ctr"/>
            <a:endParaRPr lang="en-US"/>
          </a:p>
          <a:p>
            <a:pPr algn="ctr"/>
            <a:r>
              <a:rPr lang="en-US"/>
              <a:t>Works up to bismuth (Z=83)</a:t>
            </a:r>
          </a:p>
          <a:p>
            <a:pPr algn="ctr"/>
            <a:endParaRPr lang="en-US"/>
          </a:p>
          <a:p>
            <a:pPr algn="ctr"/>
            <a:r>
              <a:rPr lang="en-US"/>
              <a:t>Where?</a:t>
            </a:r>
          </a:p>
          <a:p>
            <a:pPr algn="ctr"/>
            <a:r>
              <a:rPr lang="en-US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AGB stars + Supernovae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5184000" y="2488581"/>
            <a:ext cx="3110400" cy="3974064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7308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309334" y="2695963"/>
            <a:ext cx="2903040" cy="34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8293" tIns="73475" rIns="98293" bIns="57474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R-process </a:t>
            </a: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r>
              <a:rPr lang="en-US" dirty="0"/>
              <a:t>(rapid neutron capture)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Neutron capture occurs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faster </a:t>
            </a:r>
          </a:p>
          <a:p>
            <a:pPr algn="ctr"/>
            <a:r>
              <a:rPr lang="en-US" dirty="0"/>
              <a:t>than beta decay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Really heavy stuff</a:t>
            </a:r>
          </a:p>
          <a:p>
            <a:pPr algn="ctr"/>
            <a:r>
              <a:rPr lang="en-US" dirty="0"/>
              <a:t>All the way to Uranium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Where?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Supernovae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30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Neutron capture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14850" y="1036474"/>
            <a:ext cx="8504439" cy="24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Beyond the Iron peak, </a:t>
            </a:r>
            <a:r>
              <a:rPr lang="en-US" dirty="0" err="1">
                <a:latin typeface="Helvetica"/>
                <a:cs typeface="Helvetica"/>
              </a:rPr>
              <a:t>nucleosynthesis</a:t>
            </a:r>
            <a:r>
              <a:rPr lang="en-US" dirty="0">
                <a:latin typeface="Helvetica"/>
                <a:cs typeface="Helvetica"/>
              </a:rPr>
              <a:t> occurs by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neutron capture</a:t>
            </a:r>
            <a:r>
              <a:rPr lang="en-US" dirty="0">
                <a:latin typeface="Helvetica"/>
                <a:cs typeface="Helvetica"/>
              </a:rPr>
              <a:t>  and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beta decay</a:t>
            </a:r>
          </a:p>
          <a:p>
            <a:pPr algn="ctr"/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(n </a:t>
            </a:r>
            <a:r>
              <a:rPr lang="en-US" sz="29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→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 + e</a:t>
            </a:r>
            <a:r>
              <a:rPr lang="en-US" sz="2200" b="1" i="1" baseline="3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+ 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Standard Symbols L" charset="0"/>
              </a:rPr>
              <a:t>n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SymbolProp BT" charset="0"/>
              </a:rPr>
              <a:t>)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53" y="1865652"/>
            <a:ext cx="4978208" cy="300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37127" y="4975073"/>
            <a:ext cx="7052461" cy="152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600" dirty="0">
                <a:latin typeface="Helvetica"/>
                <a:cs typeface="Helvetica"/>
              </a:rPr>
              <a:t>Neutron capture produces isotopes</a:t>
            </a:r>
          </a:p>
          <a:p>
            <a:pPr algn="ctr">
              <a:lnSpc>
                <a:spcPct val="116000"/>
              </a:lnSpc>
            </a:pPr>
            <a:r>
              <a:rPr lang="en-US" sz="1600" dirty="0">
                <a:latin typeface="Helvetica"/>
                <a:cs typeface="Helvetica"/>
              </a:rPr>
              <a:t>Neutron capture proceeds until the nuclide goes unstable (radioactive)</a:t>
            </a:r>
          </a:p>
          <a:p>
            <a:pPr algn="ctr">
              <a:lnSpc>
                <a:spcPct val="116000"/>
              </a:lnSpc>
            </a:pPr>
            <a:endParaRPr lang="en-US" sz="16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600" dirty="0">
                <a:latin typeface="Helvetica"/>
                <a:cs typeface="Helvetica"/>
              </a:rPr>
              <a:t>If a proton decays, the atomic number decreases</a:t>
            </a:r>
          </a:p>
          <a:p>
            <a:pPr algn="ctr">
              <a:lnSpc>
                <a:spcPct val="116000"/>
              </a:lnSpc>
            </a:pPr>
            <a:r>
              <a:rPr lang="en-US" sz="1600" b="1" dirty="0">
                <a:latin typeface="Helvetica"/>
                <a:cs typeface="Helvetica"/>
              </a:rPr>
              <a:t>But if a neutron decays, the atomic number increases! </a:t>
            </a:r>
          </a:p>
        </p:txBody>
      </p:sp>
    </p:spTree>
    <p:extLst>
      <p:ext uri="{BB962C8B-B14F-4D97-AF65-F5344CB8AC3E}">
        <p14:creationId xmlns:p14="http://schemas.microsoft.com/office/powerpoint/2010/main" val="11438065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Climbing the periodic table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35" y="1865653"/>
            <a:ext cx="6438828" cy="351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H="1" flipV="1">
            <a:off x="1657963" y="1656919"/>
            <a:ext cx="1869709" cy="103935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14851" y="1243769"/>
            <a:ext cx="1490870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Proton decays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259887" y="5804252"/>
            <a:ext cx="1617630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Neutron decays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807909" y="4353189"/>
            <a:ext cx="1866828" cy="14510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20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Evolution of high mass stars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4720" y="980744"/>
            <a:ext cx="8294400" cy="59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/>
              <a:t>The evolution we covered in last class is for low mass stars (</a:t>
            </a:r>
            <a:r>
              <a:rPr lang="en-US" i="1" dirty="0">
                <a:latin typeface="Helvetica"/>
                <a:cs typeface="Helvetica"/>
              </a:rPr>
              <a:t>M &lt; 4 M</a:t>
            </a:r>
            <a:r>
              <a:rPr lang="en-US" sz="2500" b="1" i="1" baseline="-33000" dirty="0">
                <a:effectLst>
                  <a:outerShdw blurRad="38100" dist="38100" dir="2700000" algn="tl">
                    <a:srgbClr val="DDDDDD"/>
                  </a:outerShdw>
                </a:effectLst>
                <a:latin typeface="StarSymbol" charset="0"/>
                <a:cs typeface="StarSymbol" charset="0"/>
              </a:rPr>
              <a:t>⊙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dirty="0"/>
              <a:t>High mass stars differ basically due to the 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temperature of the core</a:t>
            </a:r>
            <a:r>
              <a:rPr lang="en-US" sz="2000" dirty="0"/>
              <a:t>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0" y="1659054"/>
            <a:ext cx="4976640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972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35" y="1376206"/>
            <a:ext cx="6637611" cy="41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451977" y="5596957"/>
            <a:ext cx="7052461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1244552" y="1242330"/>
            <a:ext cx="1441" cy="435606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i="1" dirty="0" smtClean="0">
                <a:latin typeface="Helvetica"/>
                <a:cs typeface="Helvetica"/>
              </a:rPr>
              <a:t>Ta-dah! </a:t>
            </a:r>
            <a:endParaRPr lang="en-US" sz="2500" b="1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0682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err="1" smtClean="0">
                <a:latin typeface="Helvetica"/>
                <a:cs typeface="Helvetica"/>
              </a:rPr>
              <a:t>Nucleosynthesis</a:t>
            </a:r>
            <a:r>
              <a:rPr lang="en-US" sz="2500" b="1" dirty="0" smtClean="0">
                <a:latin typeface="Helvetica"/>
                <a:cs typeface="Helvetica"/>
              </a:rPr>
              <a:t> summary</a:t>
            </a:r>
            <a:endParaRPr lang="en-US" sz="2500" b="1" dirty="0">
              <a:latin typeface="Helvetica"/>
              <a:cs typeface="Helvetica"/>
            </a:endParaRPr>
          </a:p>
        </p:txBody>
      </p:sp>
      <p:graphicFrame>
        <p:nvGraphicFramePr>
          <p:cNvPr id="53250" name="Group 2"/>
          <p:cNvGraphicFramePr>
            <a:graphicFrameLocks noGrp="1"/>
          </p:cNvGraphicFramePr>
          <p:nvPr/>
        </p:nvGraphicFramePr>
        <p:xfrm>
          <a:off x="1746720" y="2935028"/>
          <a:ext cx="4606560" cy="1984518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535040"/>
              </a:tblGrid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Bitstream Vera Sans" charset="0"/>
                      </a:endParaRPr>
                    </a:p>
                  </a:txBody>
                  <a:tcPr marL="81638" marR="81638" marT="56859" marB="42456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1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43230"/>
              </p:ext>
            </p:extLst>
          </p:nvPr>
        </p:nvGraphicFramePr>
        <p:xfrm>
          <a:off x="1398241" y="1284615"/>
          <a:ext cx="6262560" cy="2474709"/>
        </p:xfrm>
        <a:graphic>
          <a:graphicData uri="http://schemas.openxmlformats.org/drawingml/2006/table">
            <a:tbl>
              <a:tblPr/>
              <a:tblGrid>
                <a:gridCol w="2086560"/>
                <a:gridCol w="2088000"/>
                <a:gridCol w="2088000"/>
              </a:tblGrid>
              <a:tr h="3580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Element</a:t>
                      </a:r>
                    </a:p>
                  </a:txBody>
                  <a:tcPr marL="81638" marR="81638" marT="584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# of Protons</a:t>
                      </a:r>
                    </a:p>
                  </a:txBody>
                  <a:tcPr marL="81638" marR="81638" marT="584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Site</a:t>
                      </a:r>
                    </a:p>
                  </a:txBody>
                  <a:tcPr marL="81638" marR="81638" marT="584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H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1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Big Bang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21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He, C, O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2,6,8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Big Bang + Low and High Mass stars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Ne - Fe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10-26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High mass stars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21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Co - Bi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27-83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S and R process,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AGB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and SN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Po - U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84-92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Bitstream Vera Sans" charset="0"/>
                        </a:rPr>
                        <a:t>R process in SN</a:t>
                      </a:r>
                    </a:p>
                  </a:txBody>
                  <a:tcPr marL="81638" marR="81638" marT="56859" marB="42456" horzOverflow="overflow">
                    <a:lnL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3378" name="Picture 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40" y="3940254"/>
            <a:ext cx="331776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292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881280" y="207382"/>
            <a:ext cx="7692480" cy="78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Evolution of high mass stars (</a:t>
            </a:r>
            <a:r>
              <a:rPr lang="en-US" sz="25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4 &lt; M/M</a:t>
            </a:r>
            <a:r>
              <a:rPr lang="en-US" sz="3600" b="1" i="1" baseline="-33000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⊙</a:t>
            </a:r>
            <a:r>
              <a:rPr lang="en-US" sz="25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 &lt; 8)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720" y="829528"/>
            <a:ext cx="8294400" cy="271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dirty="0"/>
          </a:p>
          <a:p>
            <a:pPr algn="ctr"/>
            <a:r>
              <a:rPr lang="en-US" sz="20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Helium Flash never happens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star reaches Helium burning temperatures </a:t>
            </a:r>
            <a:endParaRPr lang="en-US" dirty="0" smtClean="0"/>
          </a:p>
          <a:p>
            <a:pPr algn="ctr"/>
            <a:r>
              <a:rPr lang="en-US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before</a:t>
            </a:r>
            <a:r>
              <a:rPr lang="en-US" dirty="0" smtClean="0"/>
              <a:t> </a:t>
            </a:r>
            <a:r>
              <a:rPr lang="en-US" dirty="0"/>
              <a:t>the core becomes degenerate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21014" y="3601857"/>
            <a:ext cx="3511297" cy="219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endParaRPr lang="en-US" dirty="0" smtClean="0"/>
          </a:p>
          <a:p>
            <a:pPr algn="ctr"/>
            <a:r>
              <a:rPr lang="en-US" dirty="0" smtClean="0"/>
              <a:t>They </a:t>
            </a:r>
            <a:r>
              <a:rPr lang="en-US" dirty="0"/>
              <a:t>also reach temperatures </a:t>
            </a:r>
            <a:endParaRPr lang="en-US" dirty="0" smtClean="0"/>
          </a:p>
          <a:p>
            <a:pPr algn="ctr"/>
            <a:r>
              <a:rPr lang="en-US" dirty="0" smtClean="0"/>
              <a:t>hot </a:t>
            </a:r>
            <a:r>
              <a:rPr lang="en-US" dirty="0"/>
              <a:t>enough to burn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Carbon</a:t>
            </a:r>
          </a:p>
          <a:p>
            <a:pPr algn="ctr"/>
            <a:endParaRPr lang="en-US" dirty="0"/>
          </a:p>
          <a:p>
            <a:pPr algn="ctr"/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600 million K </a:t>
            </a:r>
            <a:endParaRPr lang="en-US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Leaves a O-Ne-(Mg) </a:t>
            </a:r>
          </a:p>
          <a:p>
            <a:pPr algn="ctr"/>
            <a:r>
              <a:rPr lang="en-US" dirty="0" smtClean="0"/>
              <a:t>white dwarf.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53" y="3541333"/>
            <a:ext cx="2903040" cy="257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11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Evolution of high mass stars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14720" y="829528"/>
            <a:ext cx="8294400" cy="21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M &gt; 8 M</a:t>
            </a:r>
            <a:r>
              <a:rPr lang="en-US" sz="3600" b="1" i="1" baseline="-33000" dirty="0">
                <a:effectLst>
                  <a:outerShdw blurRad="38100" dist="38100" dir="2700000" algn="tl">
                    <a:srgbClr val="DDDDDD"/>
                  </a:outerShdw>
                </a:effectLst>
                <a:latin typeface="StarSymbol" charset="0"/>
                <a:cs typeface="StarSymbol" charset="0"/>
              </a:rPr>
              <a:t>⊙</a:t>
            </a:r>
          </a:p>
          <a:p>
            <a:pPr algn="ctr"/>
            <a:endParaRPr lang="en-US" dirty="0"/>
          </a:p>
          <a:p>
            <a:pPr algn="ctr"/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07360" y="3110728"/>
            <a:ext cx="3732480" cy="2368202"/>
          </a:xfrm>
          <a:prstGeom prst="roundRect">
            <a:avLst>
              <a:gd name="adj" fmla="val 60"/>
            </a:avLst>
          </a:prstGeom>
          <a:solidFill>
            <a:srgbClr val="FFFFFF"/>
          </a:solidFill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4720" y="3318109"/>
            <a:ext cx="3525120" cy="19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600" dirty="0"/>
              <a:t>Carbon → </a:t>
            </a:r>
            <a:r>
              <a:rPr lang="en-US" sz="1600" dirty="0" err="1"/>
              <a:t>O,Ne,Mg</a:t>
            </a:r>
            <a:r>
              <a:rPr lang="en-US" sz="1600" dirty="0"/>
              <a:t>  (600 million K) </a:t>
            </a:r>
          </a:p>
          <a:p>
            <a:endParaRPr lang="en-US" sz="1600" dirty="0"/>
          </a:p>
          <a:p>
            <a:r>
              <a:rPr lang="en-US" sz="1600" dirty="0"/>
              <a:t>Neon → O, Mg (1.5 Billion K) </a:t>
            </a:r>
          </a:p>
          <a:p>
            <a:endParaRPr lang="en-US" sz="1600" dirty="0" smtClean="0"/>
          </a:p>
          <a:p>
            <a:r>
              <a:rPr lang="en-US" sz="1600" dirty="0" smtClean="0"/>
              <a:t>Oxygen </a:t>
            </a:r>
            <a:r>
              <a:rPr lang="en-US" sz="1600" dirty="0"/>
              <a:t>→ Si, S, P (2.1 Billion K)</a:t>
            </a:r>
          </a:p>
          <a:p>
            <a:endParaRPr lang="en-US" sz="1600" dirty="0" smtClean="0"/>
          </a:p>
          <a:p>
            <a:r>
              <a:rPr lang="en-US" sz="1600" dirty="0" smtClean="0"/>
              <a:t>Silicon  </a:t>
            </a:r>
            <a:r>
              <a:rPr lang="en-US" sz="1600" dirty="0"/>
              <a:t>→ Fe, Ni (3.5 Billion K)</a:t>
            </a:r>
          </a:p>
          <a:p>
            <a:endParaRPr lang="en-US" sz="16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20" y="1866436"/>
            <a:ext cx="4976640" cy="457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36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7" y="2936675"/>
            <a:ext cx="8294132" cy="369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37127" y="207295"/>
            <a:ext cx="7467312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The Sun’s abundance pattern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9702" y="912673"/>
            <a:ext cx="7879282" cy="219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b="1" dirty="0" smtClean="0">
                <a:solidFill>
                  <a:srgbClr val="000080"/>
                </a:solidFill>
                <a:latin typeface="Helvetica"/>
                <a:cs typeface="Helvetica"/>
              </a:rPr>
              <a:t>Because of the alpha ladder, elements </a:t>
            </a:r>
            <a:r>
              <a:rPr lang="en-US" b="1" dirty="0">
                <a:solidFill>
                  <a:srgbClr val="000080"/>
                </a:solidFill>
                <a:latin typeface="Helvetica"/>
                <a:cs typeface="Helvetica"/>
              </a:rPr>
              <a:t>with even atomic number are more abundant than those with odd 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Elements are made by Helium (alpha) capture.</a:t>
            </a: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  <a:p>
            <a:pPr algn="ctr">
              <a:lnSpc>
                <a:spcPct val="116000"/>
              </a:lnSpc>
            </a:pPr>
            <a:endParaRPr lang="en-US" dirty="0">
              <a:latin typeface="Comic Sans MS" charset="0"/>
            </a:endParaRPr>
          </a:p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Expected, since Iron is the end of the fusion sequence. </a:t>
            </a:r>
          </a:p>
        </p:txBody>
      </p:sp>
    </p:spTree>
    <p:extLst>
      <p:ext uri="{BB962C8B-B14F-4D97-AF65-F5344CB8AC3E}">
        <p14:creationId xmlns:p14="http://schemas.microsoft.com/office/powerpoint/2010/main" val="2762851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Evolution of high mass stars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14720" y="829528"/>
            <a:ext cx="8294400" cy="21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M &gt; 8 M</a:t>
            </a:r>
            <a:r>
              <a:rPr lang="en-US" sz="3600" b="1" i="1" baseline="-33000" dirty="0">
                <a:effectLst>
                  <a:outerShdw blurRad="38100" dist="38100" dir="2700000" algn="tl">
                    <a:srgbClr val="DDDDDD"/>
                  </a:outerShdw>
                </a:effectLst>
                <a:latin typeface="StarSymbol" charset="0"/>
                <a:cs typeface="StarSymbol" charset="0"/>
              </a:rPr>
              <a:t>⊙</a:t>
            </a:r>
          </a:p>
          <a:p>
            <a:pPr algn="ctr"/>
            <a:endParaRPr lang="en-US" dirty="0"/>
          </a:p>
          <a:p>
            <a:pPr algn="ctr"/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451520" y="2073818"/>
            <a:ext cx="6220800" cy="3318108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7308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44160" y="2073818"/>
            <a:ext cx="6635520" cy="343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endParaRPr lang="en-US"/>
          </a:p>
          <a:p>
            <a:pPr algn="ctr"/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TIMESCALES FOR NUCLEAR BURNING</a:t>
            </a:r>
          </a:p>
          <a:p>
            <a:pPr algn="ctr"/>
            <a:endParaRPr lang="en-US" sz="2400">
              <a:latin typeface="Times New Roman" charset="0"/>
            </a:endParaRPr>
          </a:p>
          <a:p>
            <a:pPr algn="ctr"/>
            <a:r>
              <a:rPr lang="en-US" sz="2400">
                <a:latin typeface="Times New Roman" charset="0"/>
              </a:rPr>
              <a:t>Hydrogen  – 10 Myr</a:t>
            </a:r>
          </a:p>
          <a:p>
            <a:pPr algn="ctr"/>
            <a:r>
              <a:rPr lang="en-US" sz="2400">
                <a:latin typeface="Times New Roman" charset="0"/>
              </a:rPr>
              <a:t>Helium  – 1 Myr</a:t>
            </a:r>
          </a:p>
          <a:p>
            <a:pPr algn="ctr"/>
            <a:r>
              <a:rPr lang="en-US" sz="2400">
                <a:latin typeface="Times New Roman" charset="0"/>
              </a:rPr>
              <a:t>Carbon – 1000 yr</a:t>
            </a:r>
          </a:p>
          <a:p>
            <a:pPr algn="ctr"/>
            <a:r>
              <a:rPr lang="en-US" sz="2400">
                <a:latin typeface="Times New Roman" charset="0"/>
              </a:rPr>
              <a:t>Neon  ~ 10 yr</a:t>
            </a:r>
          </a:p>
          <a:p>
            <a:pPr algn="ctr"/>
            <a:r>
              <a:rPr lang="en-US" sz="2400">
                <a:latin typeface="Times New Roman" charset="0"/>
              </a:rPr>
              <a:t>Oxygen  ~ 1 yr</a:t>
            </a:r>
          </a:p>
          <a:p>
            <a:pPr algn="ctr"/>
            <a:r>
              <a:rPr lang="en-US" sz="2400">
                <a:latin typeface="Times New Roman" charset="0"/>
              </a:rPr>
              <a:t>Silicon  ~ 1 day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22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07382"/>
            <a:ext cx="9144000" cy="78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Evolution of high mass stars </a:t>
            </a:r>
            <a:r>
              <a:rPr lang="en-US" sz="25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M &gt; 8 M</a:t>
            </a:r>
            <a:r>
              <a:rPr lang="en-US" sz="3600" b="1" i="1" baseline="-33000" dirty="0">
                <a:effectLst>
                  <a:outerShdw blurRad="38100" dist="38100" dir="2700000" algn="tl">
                    <a:srgbClr val="DDDDDD"/>
                  </a:outerShdw>
                </a:effectLst>
                <a:latin typeface="StarSymbol" charset="0"/>
                <a:cs typeface="StarSymbol" charset="0"/>
              </a:rPr>
              <a:t>⊙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4720" y="829528"/>
            <a:ext cx="8294400" cy="17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dirty="0"/>
          </a:p>
          <a:p>
            <a:pPr algn="ctr"/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9440" y="1137719"/>
            <a:ext cx="7050240" cy="4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The star develops an </a:t>
            </a:r>
            <a:r>
              <a:rPr lang="en-US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“onion layers structure”</a:t>
            </a:r>
            <a:r>
              <a:rPr lang="en-US" dirty="0">
                <a:latin typeface="Helvetica"/>
                <a:cs typeface="Helvetica"/>
              </a:rPr>
              <a:t> of burning shells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40" y="2073818"/>
            <a:ext cx="3317760" cy="331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07360" y="3110728"/>
            <a:ext cx="3732480" cy="2368202"/>
          </a:xfrm>
          <a:prstGeom prst="roundRect">
            <a:avLst>
              <a:gd name="adj" fmla="val 60"/>
            </a:avLst>
          </a:prstGeom>
          <a:solidFill>
            <a:srgbClr val="FFFFFF"/>
          </a:solidFill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4720" y="3318109"/>
            <a:ext cx="3525120" cy="19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600" dirty="0"/>
              <a:t>Carbon → </a:t>
            </a:r>
            <a:r>
              <a:rPr lang="en-US" sz="1600" dirty="0" err="1"/>
              <a:t>O,Ne,Mg</a:t>
            </a:r>
            <a:r>
              <a:rPr lang="en-US" sz="1600" dirty="0"/>
              <a:t>  (600 million K) </a:t>
            </a:r>
          </a:p>
          <a:p>
            <a:endParaRPr lang="en-US" sz="1600" dirty="0"/>
          </a:p>
          <a:p>
            <a:r>
              <a:rPr lang="en-US" sz="1600" dirty="0"/>
              <a:t>Neon → O, Mg (1.5 Billion K) </a:t>
            </a:r>
          </a:p>
          <a:p>
            <a:endParaRPr lang="en-US" sz="1600" dirty="0" smtClean="0"/>
          </a:p>
          <a:p>
            <a:r>
              <a:rPr lang="en-US" sz="1600" dirty="0" smtClean="0"/>
              <a:t>Oxygen </a:t>
            </a:r>
            <a:r>
              <a:rPr lang="en-US" sz="1600" dirty="0"/>
              <a:t>→ Si, S, P (2.1 Billion K)</a:t>
            </a:r>
          </a:p>
          <a:p>
            <a:endParaRPr lang="en-US" sz="1600" dirty="0" smtClean="0"/>
          </a:p>
          <a:p>
            <a:r>
              <a:rPr lang="en-US" sz="1600" dirty="0" smtClean="0"/>
              <a:t>Silicon  </a:t>
            </a:r>
            <a:r>
              <a:rPr lang="en-US" sz="1600" dirty="0"/>
              <a:t>→ Fe, Ni (3.5 Billion K)</a:t>
            </a:r>
          </a:p>
          <a:p>
            <a:endParaRPr lang="en-US" sz="16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29440" y="5806690"/>
            <a:ext cx="7050240" cy="4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200" i="1" dirty="0">
                <a:latin typeface="Helvetica"/>
                <a:cs typeface="Helvetica"/>
              </a:rPr>
              <a:t>But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Iron</a:t>
            </a:r>
            <a:r>
              <a:rPr lang="en-US" sz="2200" i="1" dirty="0">
                <a:latin typeface="Helvetica"/>
                <a:cs typeface="Helvetica"/>
              </a:rPr>
              <a:t> is a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DEAD END </a:t>
            </a:r>
            <a:r>
              <a:rPr lang="en-US" sz="2200" i="1" dirty="0">
                <a:latin typeface="Helvetica"/>
                <a:cs typeface="Helvetica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34146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0" y="2073818"/>
            <a:ext cx="5806080" cy="360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Iron is a dead end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036909"/>
            <a:ext cx="9144000" cy="72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Iron is the most tightly bound element</a:t>
            </a:r>
          </a:p>
          <a:p>
            <a:pPr algn="ctr">
              <a:lnSpc>
                <a:spcPct val="116000"/>
              </a:lnSpc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Fusion beyond Iron TAKES energy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5806080" y="3524051"/>
            <a:ext cx="1451520" cy="1247171"/>
          </a:xfrm>
          <a:prstGeom prst="line">
            <a:avLst/>
          </a:prstGeom>
          <a:noFill/>
          <a:ln w="183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19200000">
            <a:off x="5522400" y="3706949"/>
            <a:ext cx="3732480" cy="3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5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Fusion takes energy.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5910381"/>
            <a:ext cx="9144000" cy="72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No fusion reactions left to yield energy!!</a:t>
            </a:r>
          </a:p>
        </p:txBody>
      </p:sp>
    </p:spTree>
    <p:extLst>
      <p:ext uri="{BB962C8B-B14F-4D97-AF65-F5344CB8AC3E}">
        <p14:creationId xmlns:p14="http://schemas.microsoft.com/office/powerpoint/2010/main" val="3776009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Core collapse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036909"/>
            <a:ext cx="9144000" cy="188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 smtClean="0"/>
              <a:t>At </a:t>
            </a:r>
            <a:r>
              <a:rPr lang="en-US" dirty="0"/>
              <a:t>densities of 10</a:t>
            </a:r>
            <a:r>
              <a:rPr lang="en-US" baseline="33000" dirty="0"/>
              <a:t>1 0</a:t>
            </a:r>
            <a:r>
              <a:rPr lang="en-US" dirty="0"/>
              <a:t> g/cm</a:t>
            </a:r>
            <a:r>
              <a:rPr lang="en-US" baseline="33000" dirty="0"/>
              <a:t>3</a:t>
            </a:r>
          </a:p>
          <a:p>
            <a:pPr algn="ctr"/>
            <a:r>
              <a:rPr lang="en-US" dirty="0"/>
              <a:t>(remember: nuclear densities are ~10</a:t>
            </a:r>
            <a:r>
              <a:rPr lang="en-US" baseline="33000" dirty="0"/>
              <a:t>1 4</a:t>
            </a:r>
            <a:r>
              <a:rPr lang="en-US" dirty="0"/>
              <a:t> g/cm</a:t>
            </a:r>
            <a:r>
              <a:rPr lang="en-US" baseline="33000" dirty="0"/>
              <a:t>3</a:t>
            </a:r>
            <a:r>
              <a:rPr lang="en-US" dirty="0"/>
              <a:t>)</a:t>
            </a:r>
          </a:p>
          <a:p>
            <a:pPr algn="ctr"/>
            <a:endParaRPr lang="en-US" dirty="0"/>
          </a:p>
          <a:p>
            <a:pPr algn="ctr">
              <a:lnSpc>
                <a:spcPct val="116000"/>
              </a:lnSpc>
            </a:pPr>
            <a:r>
              <a:rPr lang="en-US" b="1" i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Neutronization</a:t>
            </a:r>
            <a:endParaRPr lang="en-US" b="1" i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054481" y="5051420"/>
            <a:ext cx="5030367" cy="90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/>
              <a:t>Proton + electron </a:t>
            </a:r>
            <a:r>
              <a:rPr lang="en-US" sz="2900" dirty="0"/>
              <a:t>→</a:t>
            </a:r>
            <a:r>
              <a:rPr lang="en-US" dirty="0"/>
              <a:t> neutron + neutrino</a:t>
            </a:r>
          </a:p>
          <a:p>
            <a:pPr algn="ctr"/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(p + e</a:t>
            </a:r>
            <a:r>
              <a:rPr lang="en-US" sz="2200" b="1" i="1" baseline="3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9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→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 + 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n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SymbolProp BT" charset="0"/>
              </a:rPr>
              <a:t>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60" y="2355457"/>
            <a:ext cx="2488320" cy="26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263411"/>
            <a:ext cx="9144000" cy="161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Electrons lost: electron degeneracy pressure is gone</a:t>
            </a:r>
            <a:endParaRPr lang="en-US" b="1" i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3651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834</Words>
  <Application>Microsoft Macintosh PowerPoint</Application>
  <PresentationFormat>On-screen Show (4:3)</PresentationFormat>
  <Paragraphs>256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</cp:lastModifiedBy>
  <cp:revision>129</cp:revision>
  <dcterms:created xsi:type="dcterms:W3CDTF">2015-08-22T17:15:14Z</dcterms:created>
  <dcterms:modified xsi:type="dcterms:W3CDTF">2016-01-21T15:12:52Z</dcterms:modified>
</cp:coreProperties>
</file>