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E5DD"/>
    <a:srgbClr val="EEA029"/>
    <a:srgbClr val="A8A8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57"/>
    <p:restoredTop sz="94638"/>
  </p:normalViewPr>
  <p:slideViewPr>
    <p:cSldViewPr snapToGrid="0" snapToObjects="1">
      <p:cViewPr>
        <p:scale>
          <a:sx n="75" d="100"/>
          <a:sy n="75" d="100"/>
        </p:scale>
        <p:origin x="344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6B4F2-9CDB-EF4F-994C-54EC5180E2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654206-5DD7-A94D-B0D7-BE9E61369D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4F311-3332-D14E-8A35-EEBE90155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CECE9-5748-8849-A098-972C57E1B5FC}" type="datetimeFigureOut">
              <a:rPr lang="en-US" smtClean="0"/>
              <a:t>9/24/18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D65AB-8F75-CD49-91CF-D78FA2A3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E89EC-2417-204A-B4CC-EA11854E0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3A678-F437-0D43-95A9-91CE3CDD9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45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AC98C-A9A3-EE40-84F8-3DC768902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CC4005-EE68-9644-99EE-0A1B4452F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63D76-C765-0542-8D00-46CDDD544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CECE9-5748-8849-A098-972C57E1B5FC}" type="datetimeFigureOut">
              <a:rPr lang="en-US" smtClean="0"/>
              <a:t>9/24/18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EDCCB-D70D-C940-8D64-CE7F88255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986CC-C9EB-CE4F-80A9-D990E39D0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3A678-F437-0D43-95A9-91CE3CDD9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472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B824B6-447B-9443-88EC-E48DFF08A2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5410C9-C9A3-3045-BA7F-6E4BD2430D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F05C5B-453B-224E-9FC0-FCE3E663A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CECE9-5748-8849-A098-972C57E1B5FC}" type="datetimeFigureOut">
              <a:rPr lang="en-US" smtClean="0"/>
              <a:t>9/24/18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5EC4C-BEE7-904C-8A88-8FA3C2276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32E471-76C0-2F46-8B3A-44DA34B8F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3A678-F437-0D43-95A9-91CE3CDD9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557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9B4EA-621A-D247-A2F3-EB279A4A7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A1E36-8747-B54F-835E-8E736AF1EA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FE43E8-1816-FB40-8D19-7FB3E6848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CECE9-5748-8849-A098-972C57E1B5FC}" type="datetimeFigureOut">
              <a:rPr lang="en-US" smtClean="0"/>
              <a:t>9/24/18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8A70E-96C1-A34D-8FBC-A01A2E8EC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EA1C56-D281-9742-9381-CCB331574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3A678-F437-0D43-95A9-91CE3CDD9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63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697A7-170D-A74D-B317-30CDF3977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FAE9BC-6077-AA4D-AA82-5113A6C8FC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F0364-E502-ED40-AD5E-7EF6BEDD7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CECE9-5748-8849-A098-972C57E1B5FC}" type="datetimeFigureOut">
              <a:rPr lang="en-US" smtClean="0"/>
              <a:t>9/24/18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98DA7-1542-294A-9E3A-35C0C42D7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8BEDA9-27F1-794F-B9ED-CAB520FAA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3A678-F437-0D43-95A9-91CE3CDD9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1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64C9C-193F-D447-B7BD-AFB354AB3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82354-8E15-1944-B051-8F55A02E3D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560C00-3822-A845-8A64-495A80BA52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38E1AA-903C-D344-B635-46E0CA236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CECE9-5748-8849-A098-972C57E1B5FC}" type="datetimeFigureOut">
              <a:rPr lang="en-US" smtClean="0"/>
              <a:t>9/24/18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F8E512-887F-BE47-A3AD-5D9A80004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6AF778-EBB6-1C4C-AE18-21DC93668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3A678-F437-0D43-95A9-91CE3CDD9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465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97485-5F54-BC46-8BEA-FD508C696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987868-5CBF-DD47-BE9F-5BC8BFCEE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658910-0BC4-0740-9E5E-A63ACB99AB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D0A070-63FD-0348-B52C-A3A4085E5A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9DE7F2-28AF-1343-B739-A214FBE13D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AE6E07-D77C-6341-9D9E-DBD5D7E32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CECE9-5748-8849-A098-972C57E1B5FC}" type="datetimeFigureOut">
              <a:rPr lang="en-US" smtClean="0"/>
              <a:t>9/24/18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6D4C46-6E17-D14C-8F6B-0A7FE679E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E9A2F7-5C92-3948-8209-3650CDCDC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3A678-F437-0D43-95A9-91CE3CDD9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516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9DAC0-FA49-3546-A2C4-749816DD0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12728D-8C16-A74C-A89A-9C80DA39C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CECE9-5748-8849-A098-972C57E1B5FC}" type="datetimeFigureOut">
              <a:rPr lang="en-US" smtClean="0"/>
              <a:t>9/24/18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9B701F-FACE-B242-8C9C-5CD04981A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F09C12-E5D6-744C-BA8D-089B7B14C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3A678-F437-0D43-95A9-91CE3CDD9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860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6535D9-0A5D-2747-B357-66312ED16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CECE9-5748-8849-A098-972C57E1B5FC}" type="datetimeFigureOut">
              <a:rPr lang="en-US" smtClean="0"/>
              <a:t>9/24/18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6A8C62-0637-A74C-A034-8582FBA30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1AA830-8B9B-AD47-8B86-936047519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3A678-F437-0D43-95A9-91CE3CDD9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78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55970-760B-BE41-B0DE-C8E719E6C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E042D-C4E2-504F-8415-F18CE0629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6AADDA-13FB-6240-9D70-B8BC01C7BC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A8846B-1E32-684E-B9E9-C3881E4B6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CECE9-5748-8849-A098-972C57E1B5FC}" type="datetimeFigureOut">
              <a:rPr lang="en-US" smtClean="0"/>
              <a:t>9/24/18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662A2E-9E34-D64B-A6A0-470DA9989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903E4C-F4A1-6645-8AD2-ED8271C1F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3A678-F437-0D43-95A9-91CE3CDD9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003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2B763-8EE5-D942-9AF8-61E3854F7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400775-8A40-8745-BC62-FE21A69F33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EA3436-B1CD-BB4D-A893-4CF2B5099A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EB0CA1-2AE1-7846-A1D5-383AE92D7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CECE9-5748-8849-A098-972C57E1B5FC}" type="datetimeFigureOut">
              <a:rPr lang="en-US" smtClean="0"/>
              <a:t>9/24/18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6CC645-8351-5C4C-B004-FB69137BA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EF5438-2078-9B4E-B2FE-0EF88BEB1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3A678-F437-0D43-95A9-91CE3CDD9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905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EE69BE-60C9-0242-82C4-F6910096A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5E4827-98BC-B14D-B583-2EE4A23070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F5C3F0-CC7B-9942-A5F4-973E53630B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CECE9-5748-8849-A098-972C57E1B5FC}" type="datetimeFigureOut">
              <a:rPr lang="en-US" smtClean="0"/>
              <a:t>9/24/18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E0B310-5172-6E46-B241-987B38277E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D66BC-9739-5F46-A9C2-5AECBD6F84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F3A678-F437-0D43-95A9-91CE3CDD9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188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A8FD16-B032-E540-896D-845FD74BC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0843"/>
            <a:ext cx="12192000" cy="57371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23497B-7AD1-A141-8BD2-7DB2C198B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51511"/>
            <a:ext cx="9144000" cy="96864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The Surface of the Moon</a:t>
            </a:r>
          </a:p>
        </p:txBody>
      </p:sp>
    </p:spTree>
    <p:extLst>
      <p:ext uri="{BB962C8B-B14F-4D97-AF65-F5344CB8AC3E}">
        <p14:creationId xmlns:p14="http://schemas.microsoft.com/office/powerpoint/2010/main" val="287245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12431C0-4A08-7944-8305-60A6436A3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4434" y="395513"/>
            <a:ext cx="6243865" cy="613803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E9E8AB2-2FB4-304B-B57A-8038996F5A22}"/>
              </a:ext>
            </a:extLst>
          </p:cNvPr>
          <p:cNvCxnSpPr>
            <a:cxnSpLocks/>
          </p:cNvCxnSpPr>
          <p:nvPr/>
        </p:nvCxnSpPr>
        <p:spPr>
          <a:xfrm flipH="1">
            <a:off x="7366906" y="1460886"/>
            <a:ext cx="1374322" cy="71081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A9E754F-948E-C846-91E3-CD4539FF5D59}"/>
              </a:ext>
            </a:extLst>
          </p:cNvPr>
          <p:cNvCxnSpPr>
            <a:cxnSpLocks/>
          </p:cNvCxnSpPr>
          <p:nvPr/>
        </p:nvCxnSpPr>
        <p:spPr>
          <a:xfrm flipH="1">
            <a:off x="5802084" y="1282951"/>
            <a:ext cx="2803073" cy="40433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E9B4F4E-81D9-FA4B-B3BF-C72B71470AC4}"/>
              </a:ext>
            </a:extLst>
          </p:cNvPr>
          <p:cNvCxnSpPr>
            <a:cxnSpLocks/>
          </p:cNvCxnSpPr>
          <p:nvPr/>
        </p:nvCxnSpPr>
        <p:spPr>
          <a:xfrm>
            <a:off x="8741228" y="1687286"/>
            <a:ext cx="93890" cy="89013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93F25CD-670A-6843-8BCC-624A29AAF2FB}"/>
              </a:ext>
            </a:extLst>
          </p:cNvPr>
          <p:cNvCxnSpPr>
            <a:cxnSpLocks/>
          </p:cNvCxnSpPr>
          <p:nvPr/>
        </p:nvCxnSpPr>
        <p:spPr>
          <a:xfrm>
            <a:off x="3014434" y="5221626"/>
            <a:ext cx="2787650" cy="36569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5EEA53B-BF16-234B-8F11-8DA63EED5FCB}"/>
              </a:ext>
            </a:extLst>
          </p:cNvPr>
          <p:cNvCxnSpPr>
            <a:cxnSpLocks/>
          </p:cNvCxnSpPr>
          <p:nvPr/>
        </p:nvCxnSpPr>
        <p:spPr>
          <a:xfrm flipV="1">
            <a:off x="2868383" y="4656383"/>
            <a:ext cx="865416" cy="33638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F89542F-9164-824F-BACF-92AAD89513B1}"/>
              </a:ext>
            </a:extLst>
          </p:cNvPr>
          <p:cNvCxnSpPr>
            <a:cxnSpLocks/>
          </p:cNvCxnSpPr>
          <p:nvPr/>
        </p:nvCxnSpPr>
        <p:spPr>
          <a:xfrm flipV="1">
            <a:off x="2860163" y="2988129"/>
            <a:ext cx="2446623" cy="183644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12DCC36-AC87-394C-9693-7019D257A283}"/>
              </a:ext>
            </a:extLst>
          </p:cNvPr>
          <p:cNvCxnSpPr>
            <a:cxnSpLocks/>
          </p:cNvCxnSpPr>
          <p:nvPr/>
        </p:nvCxnSpPr>
        <p:spPr>
          <a:xfrm flipH="1" flipV="1">
            <a:off x="6368143" y="4978305"/>
            <a:ext cx="2563585" cy="2636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941B08D-A784-5342-9D27-286F3DC1D432}"/>
              </a:ext>
            </a:extLst>
          </p:cNvPr>
          <p:cNvCxnSpPr>
            <a:cxnSpLocks/>
          </p:cNvCxnSpPr>
          <p:nvPr/>
        </p:nvCxnSpPr>
        <p:spPr>
          <a:xfrm flipH="1" flipV="1">
            <a:off x="5802084" y="2577420"/>
            <a:ext cx="3244625" cy="249047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FE225C0-3E9E-2F42-B86A-256DF51D353B}"/>
              </a:ext>
            </a:extLst>
          </p:cNvPr>
          <p:cNvSpPr txBox="1"/>
          <p:nvPr/>
        </p:nvSpPr>
        <p:spPr>
          <a:xfrm>
            <a:off x="261598" y="4964476"/>
            <a:ext cx="275283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u="sng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Old Crust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Bumpy highlands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~4 billion years old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Bright, light silicates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159FC23-F389-8A45-8DCF-DE3FFF3CE988}"/>
              </a:ext>
            </a:extLst>
          </p:cNvPr>
          <p:cNvSpPr txBox="1"/>
          <p:nvPr/>
        </p:nvSpPr>
        <p:spPr>
          <a:xfrm>
            <a:off x="8681357" y="81814"/>
            <a:ext cx="351064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u="sng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Maria (mare, sing.)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Flat lowlands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~3 billion years old (young)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Dark, heavy metals (Fe)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CF5744B-6D20-E749-9C9C-B1CF72E00804}"/>
              </a:ext>
            </a:extLst>
          </p:cNvPr>
          <p:cNvSpPr txBox="1"/>
          <p:nvPr/>
        </p:nvSpPr>
        <p:spPr>
          <a:xfrm>
            <a:off x="9155793" y="4918230"/>
            <a:ext cx="2752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rays of ejecta from meteor impacts</a:t>
            </a:r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2762607-6BE8-244E-A2D6-50E5F5A53D84}"/>
              </a:ext>
            </a:extLst>
          </p:cNvPr>
          <p:cNvSpPr txBox="1"/>
          <p:nvPr/>
        </p:nvSpPr>
        <p:spPr>
          <a:xfrm>
            <a:off x="398918" y="317497"/>
            <a:ext cx="2752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0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The Moon’s Near Side</a:t>
            </a:r>
            <a:endParaRPr lang="en-US" sz="3600" b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448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CFE225C0-3E9E-2F42-B86A-256DF51D353B}"/>
              </a:ext>
            </a:extLst>
          </p:cNvPr>
          <p:cNvSpPr txBox="1"/>
          <p:nvPr/>
        </p:nvSpPr>
        <p:spPr>
          <a:xfrm>
            <a:off x="2272674" y="1362376"/>
            <a:ext cx="53882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KE from coalescing rocks + GPE from enormous mass = </a:t>
            </a:r>
            <a:r>
              <a:rPr lang="en-US" sz="2400" dirty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heated molten core </a:t>
            </a:r>
            <a:endParaRPr lang="en-US" sz="2000" dirty="0">
              <a:solidFill>
                <a:srgbClr val="FFC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2762607-6BE8-244E-A2D6-50E5F5A53D84}"/>
              </a:ext>
            </a:extLst>
          </p:cNvPr>
          <p:cNvSpPr txBox="1"/>
          <p:nvPr/>
        </p:nvSpPr>
        <p:spPr>
          <a:xfrm>
            <a:off x="0" y="219525"/>
            <a:ext cx="905532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800" b="1" u="sng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Maria Formation</a:t>
            </a:r>
            <a:r>
              <a:rPr lang="en-US" sz="38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 ~3-5 Billion Years Ago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431BAD-8ACC-FA4B-B785-21889F4FE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9093" y="52682"/>
            <a:ext cx="3302907" cy="680531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F67881F-6E6D-2541-8BC9-431B932293E5}"/>
              </a:ext>
            </a:extLst>
          </p:cNvPr>
          <p:cNvSpPr/>
          <p:nvPr/>
        </p:nvSpPr>
        <p:spPr>
          <a:xfrm>
            <a:off x="370406" y="958074"/>
            <a:ext cx="1763486" cy="1763486"/>
          </a:xfrm>
          <a:prstGeom prst="ellipse">
            <a:avLst/>
          </a:prstGeom>
          <a:solidFill>
            <a:srgbClr val="A8A8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DBBC91B-8C93-724D-AD99-7000A1F32052}"/>
              </a:ext>
            </a:extLst>
          </p:cNvPr>
          <p:cNvSpPr/>
          <p:nvPr/>
        </p:nvSpPr>
        <p:spPr>
          <a:xfrm>
            <a:off x="522806" y="1110474"/>
            <a:ext cx="1456389" cy="145638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738587F-B1C3-704D-938D-AF169D7512E1}"/>
              </a:ext>
            </a:extLst>
          </p:cNvPr>
          <p:cNvSpPr/>
          <p:nvPr/>
        </p:nvSpPr>
        <p:spPr>
          <a:xfrm>
            <a:off x="4438647" y="3826944"/>
            <a:ext cx="1763486" cy="1763486"/>
          </a:xfrm>
          <a:prstGeom prst="ellipse">
            <a:avLst/>
          </a:prstGeom>
          <a:solidFill>
            <a:srgbClr val="A8A8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FC0C142-E377-5A42-9E1D-886A41516AF8}"/>
              </a:ext>
            </a:extLst>
          </p:cNvPr>
          <p:cNvSpPr/>
          <p:nvPr/>
        </p:nvSpPr>
        <p:spPr>
          <a:xfrm>
            <a:off x="2302622" y="2384494"/>
            <a:ext cx="1763486" cy="1763486"/>
          </a:xfrm>
          <a:prstGeom prst="ellipse">
            <a:avLst/>
          </a:prstGeom>
          <a:solidFill>
            <a:srgbClr val="A8A8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753BCC4-59C8-E54A-8DE3-65D31632AD40}"/>
              </a:ext>
            </a:extLst>
          </p:cNvPr>
          <p:cNvSpPr/>
          <p:nvPr/>
        </p:nvSpPr>
        <p:spPr>
          <a:xfrm>
            <a:off x="2654062" y="2735934"/>
            <a:ext cx="1060605" cy="106060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C8C44F8-3CDA-0F43-918D-2CEDCF0CA538}"/>
              </a:ext>
            </a:extLst>
          </p:cNvPr>
          <p:cNvSpPr/>
          <p:nvPr/>
        </p:nvSpPr>
        <p:spPr>
          <a:xfrm>
            <a:off x="6570192" y="4964476"/>
            <a:ext cx="1763486" cy="1763486"/>
          </a:xfrm>
          <a:prstGeom prst="ellipse">
            <a:avLst/>
          </a:prstGeom>
          <a:solidFill>
            <a:srgbClr val="A8A8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56A3A24-1DC5-1848-968A-86C2CA29EEA6}"/>
              </a:ext>
            </a:extLst>
          </p:cNvPr>
          <p:cNvSpPr/>
          <p:nvPr/>
        </p:nvSpPr>
        <p:spPr>
          <a:xfrm>
            <a:off x="4906101" y="4294398"/>
            <a:ext cx="828576" cy="82857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D453304-1D9C-6A41-B92C-6C096C210778}"/>
              </a:ext>
            </a:extLst>
          </p:cNvPr>
          <p:cNvSpPr/>
          <p:nvPr/>
        </p:nvSpPr>
        <p:spPr>
          <a:xfrm>
            <a:off x="5215907" y="4604204"/>
            <a:ext cx="208965" cy="20896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2493FCE-2F18-DE49-A8A4-DC02CEF360A8}"/>
              </a:ext>
            </a:extLst>
          </p:cNvPr>
          <p:cNvSpPr txBox="1"/>
          <p:nvPr/>
        </p:nvSpPr>
        <p:spPr>
          <a:xfrm>
            <a:off x="3927339" y="2763774"/>
            <a:ext cx="51005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Heat escape through crust + other energy escape = </a:t>
            </a:r>
            <a:r>
              <a:rPr lang="en-US" sz="2400" dirty="0">
                <a:solidFill>
                  <a:srgbClr val="EEA029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cooling core</a:t>
            </a:r>
            <a:endParaRPr lang="en-US" sz="2000" dirty="0">
              <a:solidFill>
                <a:srgbClr val="EEA029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1BFDDDA-9CDA-9A45-A71B-79862E12B4C6}"/>
              </a:ext>
            </a:extLst>
          </p:cNvPr>
          <p:cNvSpPr/>
          <p:nvPr/>
        </p:nvSpPr>
        <p:spPr>
          <a:xfrm>
            <a:off x="3147631" y="3257020"/>
            <a:ext cx="83709" cy="8370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323F8C0-67C7-B243-B145-047218A5A2B3}"/>
              </a:ext>
            </a:extLst>
          </p:cNvPr>
          <p:cNvSpPr/>
          <p:nvPr/>
        </p:nvSpPr>
        <p:spPr>
          <a:xfrm>
            <a:off x="7138449" y="5532733"/>
            <a:ext cx="626971" cy="62697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40084F6-F8F6-E745-9B4A-0F77452FE60E}"/>
              </a:ext>
            </a:extLst>
          </p:cNvPr>
          <p:cNvSpPr/>
          <p:nvPr/>
        </p:nvSpPr>
        <p:spPr>
          <a:xfrm>
            <a:off x="7242949" y="5637233"/>
            <a:ext cx="417969" cy="41796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B627F6A-6C30-444D-8DEA-AFD8B142080A}"/>
              </a:ext>
            </a:extLst>
          </p:cNvPr>
          <p:cNvSpPr txBox="1"/>
          <p:nvPr/>
        </p:nvSpPr>
        <p:spPr>
          <a:xfrm>
            <a:off x="-62120" y="4469015"/>
            <a:ext cx="4557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Decreasing temperature + constant mass = </a:t>
            </a:r>
            <a:r>
              <a:rPr lang="en-US" sz="2400" dirty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shrinking liquid mantle </a:t>
            </a:r>
            <a:r>
              <a:rPr lang="en-US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+ </a:t>
            </a:r>
            <a:r>
              <a:rPr lang="en-US" sz="24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growing solid core</a:t>
            </a:r>
            <a:endParaRPr lang="en-US" sz="2000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09D9FC4-7F9F-4348-AED7-E5C11B2898F9}"/>
              </a:ext>
            </a:extLst>
          </p:cNvPr>
          <p:cNvSpPr txBox="1"/>
          <p:nvPr/>
        </p:nvSpPr>
        <p:spPr>
          <a:xfrm>
            <a:off x="2209337" y="5822603"/>
            <a:ext cx="4176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Tiny solid core </a:t>
            </a:r>
            <a:r>
              <a:rPr lang="en-US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+ </a:t>
            </a:r>
            <a:r>
              <a:rPr lang="en-US" sz="2400" dirty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tiny mantle </a:t>
            </a:r>
            <a:r>
              <a:rPr lang="en-US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= no geologic activity today!</a:t>
            </a:r>
            <a:endParaRPr lang="en-US" sz="2000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972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52E9645-6911-3048-A4D2-7EC6B3E32A33}"/>
              </a:ext>
            </a:extLst>
          </p:cNvPr>
          <p:cNvGrpSpPr/>
          <p:nvPr/>
        </p:nvGrpSpPr>
        <p:grpSpPr>
          <a:xfrm>
            <a:off x="1794932" y="1055511"/>
            <a:ext cx="8703733" cy="5802489"/>
            <a:chOff x="1777998" y="371813"/>
            <a:chExt cx="8703733" cy="580248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F3222DA-0B00-124C-8A51-E19A0AAEA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77998" y="371813"/>
              <a:ext cx="8703733" cy="580248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032CD00-431A-AD47-A365-76F3B4A373E0}"/>
                </a:ext>
              </a:extLst>
            </p:cNvPr>
            <p:cNvSpPr txBox="1"/>
            <p:nvPr/>
          </p:nvSpPr>
          <p:spPr>
            <a:xfrm>
              <a:off x="7450667" y="665800"/>
              <a:ext cx="2760133" cy="461665"/>
            </a:xfrm>
            <a:prstGeom prst="rect">
              <a:avLst/>
            </a:prstGeom>
            <a:solidFill>
              <a:schemeClr val="tx1">
                <a:alpha val="58000"/>
              </a:schemeClr>
            </a:solidFill>
            <a:effectLst>
              <a:softEdge rad="76200"/>
            </a:effectLst>
            <a:scene3d>
              <a:camera prst="orthographicFront">
                <a:rot lat="600000" lon="1800000" rev="0"/>
              </a:camera>
              <a:lightRig rig="threePt" dir="t"/>
            </a:scene3d>
            <a:sp3d>
              <a:contourClr>
                <a:schemeClr val="tx1"/>
              </a:contourClr>
            </a:sp3d>
          </p:spPr>
          <p:txBody>
            <a:bodyPr wrap="square" rtlCol="0">
              <a:spAutoFit/>
              <a:sp3d/>
            </a:bodyPr>
            <a:lstStyle/>
            <a:p>
              <a:r>
                <a:rPr lang="en-US" sz="2400" b="1" i="1" dirty="0">
                  <a:solidFill>
                    <a:schemeClr val="bg1"/>
                  </a:solidFill>
                </a:rPr>
                <a:t>Old Lunar Highlands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1A0B09B-B659-C44D-9662-F3DEFDBCAED3}"/>
                </a:ext>
              </a:extLst>
            </p:cNvPr>
            <p:cNvSpPr txBox="1"/>
            <p:nvPr/>
          </p:nvSpPr>
          <p:spPr>
            <a:xfrm>
              <a:off x="3742267" y="3708400"/>
              <a:ext cx="3589866" cy="518764"/>
            </a:xfrm>
            <a:prstGeom prst="rect">
              <a:avLst/>
            </a:prstGeom>
            <a:solidFill>
              <a:schemeClr val="tx1">
                <a:alpha val="58000"/>
              </a:schemeClr>
            </a:solidFill>
            <a:effectLst>
              <a:softEdge rad="88900"/>
            </a:effectLst>
            <a:scene3d>
              <a:camera prst="orthographicFront">
                <a:rot lat="1800000" lon="2400000" rev="1800000"/>
              </a:camera>
              <a:lightRig rig="threePt" dir="t"/>
            </a:scene3d>
            <a:sp3d>
              <a:contourClr>
                <a:schemeClr val="tx1"/>
              </a:contourClr>
            </a:sp3d>
          </p:spPr>
          <p:txBody>
            <a:bodyPr wrap="square" rtlCol="0">
              <a:spAutoFit/>
              <a:sp3d/>
            </a:bodyPr>
            <a:lstStyle/>
            <a:p>
              <a:r>
                <a:rPr lang="en-US" sz="2800" b="1" i="1" dirty="0">
                  <a:solidFill>
                    <a:schemeClr val="bg1"/>
                  </a:solidFill>
                </a:rPr>
                <a:t>Maria: Lunar Lowlands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318FF91-9646-E34D-B0EF-78B8A8296B8C}"/>
              </a:ext>
            </a:extLst>
          </p:cNvPr>
          <p:cNvSpPr txBox="1"/>
          <p:nvPr/>
        </p:nvSpPr>
        <p:spPr>
          <a:xfrm>
            <a:off x="0" y="233008"/>
            <a:ext cx="1234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5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Crater Density, Crater Size, Flatness, &amp; Color as Age Indicators</a:t>
            </a:r>
          </a:p>
        </p:txBody>
      </p:sp>
    </p:spTree>
    <p:extLst>
      <p:ext uri="{BB962C8B-B14F-4D97-AF65-F5344CB8AC3E}">
        <p14:creationId xmlns:p14="http://schemas.microsoft.com/office/powerpoint/2010/main" val="4039851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6318FF91-9646-E34D-B0EF-78B8A8296B8C}"/>
              </a:ext>
            </a:extLst>
          </p:cNvPr>
          <p:cNvSpPr txBox="1"/>
          <p:nvPr/>
        </p:nvSpPr>
        <p:spPr>
          <a:xfrm>
            <a:off x="-152400" y="300741"/>
            <a:ext cx="1234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0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Why are Almost All Maria on the Near Side? (+5 EC)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57705C-8E3C-2A43-847C-33E782557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49" y="879339"/>
            <a:ext cx="9294283" cy="553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008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D362C1BB-16F0-4244-A7FE-993D2A19D57C}"/>
              </a:ext>
            </a:extLst>
          </p:cNvPr>
          <p:cNvSpPr/>
          <p:nvPr/>
        </p:nvSpPr>
        <p:spPr>
          <a:xfrm>
            <a:off x="-8004111" y="-1747245"/>
            <a:ext cx="9596572" cy="99175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18FF91-9646-E34D-B0EF-78B8A8296B8C}"/>
              </a:ext>
            </a:extLst>
          </p:cNvPr>
          <p:cNvSpPr txBox="1"/>
          <p:nvPr/>
        </p:nvSpPr>
        <p:spPr>
          <a:xfrm>
            <a:off x="40919" y="292956"/>
            <a:ext cx="1234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4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Gravity/Material Differential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DFC375-2806-BC40-BC08-FE376E5D0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461" y="1439333"/>
            <a:ext cx="6801266" cy="43180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F84A1FA-7B9A-0642-B4D9-990FFE6A4431}"/>
              </a:ext>
            </a:extLst>
          </p:cNvPr>
          <p:cNvCxnSpPr>
            <a:cxnSpLocks/>
          </p:cNvCxnSpPr>
          <p:nvPr/>
        </p:nvCxnSpPr>
        <p:spPr>
          <a:xfrm>
            <a:off x="7434033" y="5272427"/>
            <a:ext cx="1303567" cy="484906"/>
          </a:xfrm>
          <a:prstGeom prst="straightConnector1">
            <a:avLst/>
          </a:prstGeom>
          <a:ln w="28575" cap="flat">
            <a:solidFill>
              <a:srgbClr val="00B0F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59B318B-5CD2-444E-9BC1-53CC836BAC8C}"/>
              </a:ext>
            </a:extLst>
          </p:cNvPr>
          <p:cNvCxnSpPr>
            <a:cxnSpLocks/>
          </p:cNvCxnSpPr>
          <p:nvPr/>
        </p:nvCxnSpPr>
        <p:spPr>
          <a:xfrm flipH="1">
            <a:off x="4165600" y="4787521"/>
            <a:ext cx="1202416" cy="969812"/>
          </a:xfrm>
          <a:prstGeom prst="straightConnector1">
            <a:avLst/>
          </a:prstGeom>
          <a:ln w="28575" cap="flat">
            <a:solidFill>
              <a:srgbClr val="00B0F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C8C60D1-EEEE-4140-89AC-45BFE029FFD5}"/>
              </a:ext>
            </a:extLst>
          </p:cNvPr>
          <p:cNvSpPr txBox="1"/>
          <p:nvPr/>
        </p:nvSpPr>
        <p:spPr>
          <a:xfrm>
            <a:off x="6997075" y="5926429"/>
            <a:ext cx="5388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Crust: dust + silicates</a:t>
            </a:r>
            <a:endParaRPr lang="en-US" sz="2400" dirty="0">
              <a:solidFill>
                <a:srgbClr val="FFC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B85EDF-705E-0945-9908-EFCDA3A7AAA2}"/>
              </a:ext>
            </a:extLst>
          </p:cNvPr>
          <p:cNvSpPr txBox="1"/>
          <p:nvPr/>
        </p:nvSpPr>
        <p:spPr>
          <a:xfrm>
            <a:off x="0" y="5926429"/>
            <a:ext cx="5388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Core: heavier metals</a:t>
            </a:r>
            <a:endParaRPr lang="en-US" sz="2400" dirty="0">
              <a:solidFill>
                <a:srgbClr val="FFC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CB3B4F-5506-7C41-9F60-DB7957005C80}"/>
              </a:ext>
            </a:extLst>
          </p:cNvPr>
          <p:cNvSpPr/>
          <p:nvPr/>
        </p:nvSpPr>
        <p:spPr>
          <a:xfrm>
            <a:off x="1794933" y="3205918"/>
            <a:ext cx="2048934" cy="10274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84286A3-6046-9047-A9B8-6E451FE41476}"/>
              </a:ext>
            </a:extLst>
          </p:cNvPr>
          <p:cNvCxnSpPr>
            <a:cxnSpLocks/>
          </p:cNvCxnSpPr>
          <p:nvPr/>
        </p:nvCxnSpPr>
        <p:spPr>
          <a:xfrm flipH="1">
            <a:off x="1794933" y="3719625"/>
            <a:ext cx="2218267" cy="0"/>
          </a:xfrm>
          <a:prstGeom prst="straightConnector1">
            <a:avLst/>
          </a:prstGeom>
          <a:ln w="111125" cmpd="tri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3328E9C-129B-D946-8D68-A117A8136705}"/>
              </a:ext>
            </a:extLst>
          </p:cNvPr>
          <p:cNvCxnSpPr>
            <a:cxnSpLocks/>
          </p:cNvCxnSpPr>
          <p:nvPr/>
        </p:nvCxnSpPr>
        <p:spPr>
          <a:xfrm flipH="1">
            <a:off x="8251864" y="3719625"/>
            <a:ext cx="1298536" cy="0"/>
          </a:xfrm>
          <a:prstGeom prst="straightConnector1">
            <a:avLst/>
          </a:prstGeom>
          <a:ln w="69850" cmpd="tri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7132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E1E8DE-DBC6-8A4F-81E3-AC4A1F85A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1625"/>
            <a:ext cx="12192000" cy="54234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2A3A4B7-3716-8949-AC9D-7CCF8DDE6F9C}"/>
              </a:ext>
            </a:extLst>
          </p:cNvPr>
          <p:cNvSpPr/>
          <p:nvPr/>
        </p:nvSpPr>
        <p:spPr>
          <a:xfrm>
            <a:off x="3793065" y="157918"/>
            <a:ext cx="4673601" cy="10274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78176A-BDAE-A443-857F-88E0167DEFC7}"/>
              </a:ext>
            </a:extLst>
          </p:cNvPr>
          <p:cNvSpPr txBox="1"/>
          <p:nvPr/>
        </p:nvSpPr>
        <p:spPr>
          <a:xfrm>
            <a:off x="-152400" y="300741"/>
            <a:ext cx="1234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0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How the Heck Did the Moon Form Anyway?</a:t>
            </a:r>
          </a:p>
        </p:txBody>
      </p:sp>
    </p:spTree>
    <p:extLst>
      <p:ext uri="{BB962C8B-B14F-4D97-AF65-F5344CB8AC3E}">
        <p14:creationId xmlns:p14="http://schemas.microsoft.com/office/powerpoint/2010/main" val="50388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78176A-BDAE-A443-857F-88E0167DEFC7}"/>
              </a:ext>
            </a:extLst>
          </p:cNvPr>
          <p:cNvSpPr txBox="1"/>
          <p:nvPr/>
        </p:nvSpPr>
        <p:spPr>
          <a:xfrm>
            <a:off x="-152400" y="216074"/>
            <a:ext cx="1234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000" b="1" u="sng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Best Solution</a:t>
            </a:r>
            <a:r>
              <a:rPr lang="en-US" sz="40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 The Giant Impact Hypothesis</a:t>
            </a:r>
          </a:p>
        </p:txBody>
      </p:sp>
      <p:pic>
        <p:nvPicPr>
          <p:cNvPr id="6" name="ezgif.com-gif-maker">
            <a:hlinkClick r:id="" action="ppaction://media"/>
            <a:extLst>
              <a:ext uri="{FF2B5EF4-FFF2-40B4-BE49-F238E27FC236}">
                <a16:creationId xmlns:a16="http://schemas.microsoft.com/office/drawing/2014/main" id="{5EFA92C3-9690-534D-943B-F4D0ADF2E5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7084" y="923960"/>
            <a:ext cx="9165431" cy="51555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DF1CEA-C250-C648-A947-2112E77FB36C}"/>
              </a:ext>
            </a:extLst>
          </p:cNvPr>
          <p:cNvSpPr txBox="1"/>
          <p:nvPr/>
        </p:nvSpPr>
        <p:spPr>
          <a:xfrm>
            <a:off x="-59821" y="6325736"/>
            <a:ext cx="1234440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“How did that form? Probably things smashing together and exploding.”  -Every Astronomer</a:t>
            </a:r>
          </a:p>
        </p:txBody>
      </p:sp>
    </p:spTree>
    <p:extLst>
      <p:ext uri="{BB962C8B-B14F-4D97-AF65-F5344CB8AC3E}">
        <p14:creationId xmlns:p14="http://schemas.microsoft.com/office/powerpoint/2010/main" val="346193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D98E5B-8C57-1B4F-9A47-529951558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759"/>
            <a:ext cx="3232299" cy="32322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9357F1-EB9C-5A47-A025-6959787BE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4248" y="92985"/>
            <a:ext cx="4359419" cy="311184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9E96DC-26F6-AB4B-9D74-1118DD289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87" y="3407440"/>
            <a:ext cx="3233786" cy="346705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EC1DB52-B883-2640-9CF7-31EDC60DD668}"/>
              </a:ext>
            </a:extLst>
          </p:cNvPr>
          <p:cNvGrpSpPr/>
          <p:nvPr/>
        </p:nvGrpSpPr>
        <p:grpSpPr>
          <a:xfrm>
            <a:off x="8075650" y="163705"/>
            <a:ext cx="3977803" cy="3128342"/>
            <a:chOff x="8214197" y="163705"/>
            <a:chExt cx="3977803" cy="312834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6A47684-723F-E64D-9E66-152CE8BEF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32074" y="163705"/>
              <a:ext cx="3959926" cy="3128342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E497197-9308-484E-88C2-4F583892EF7E}"/>
                </a:ext>
              </a:extLst>
            </p:cNvPr>
            <p:cNvSpPr/>
            <p:nvPr/>
          </p:nvSpPr>
          <p:spPr>
            <a:xfrm>
              <a:off x="11417300" y="762000"/>
              <a:ext cx="774700" cy="2184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F7CAE4B-1A8D-634F-9762-0382ADC144E6}"/>
                </a:ext>
              </a:extLst>
            </p:cNvPr>
            <p:cNvSpPr/>
            <p:nvPr/>
          </p:nvSpPr>
          <p:spPr>
            <a:xfrm rot="21004727">
              <a:off x="8214197" y="839522"/>
              <a:ext cx="1089487" cy="2184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0982737-B9F2-9B44-B701-6AF1CF17134A}"/>
              </a:ext>
            </a:extLst>
          </p:cNvPr>
          <p:cNvCxnSpPr>
            <a:cxnSpLocks/>
          </p:cNvCxnSpPr>
          <p:nvPr/>
        </p:nvCxnSpPr>
        <p:spPr>
          <a:xfrm flipH="1" flipV="1">
            <a:off x="6273800" y="92985"/>
            <a:ext cx="2883192" cy="1456416"/>
          </a:xfrm>
          <a:prstGeom prst="line">
            <a:avLst/>
          </a:prstGeom>
          <a:ln w="34925">
            <a:solidFill>
              <a:srgbClr val="79E5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F66DCD3-F981-D74E-B503-73D102DA9BC3}"/>
              </a:ext>
            </a:extLst>
          </p:cNvPr>
          <p:cNvCxnSpPr>
            <a:cxnSpLocks/>
            <a:stCxn id="18" idx="3"/>
          </p:cNvCxnSpPr>
          <p:nvPr/>
        </p:nvCxnSpPr>
        <p:spPr>
          <a:xfrm flipH="1">
            <a:off x="6273800" y="1837866"/>
            <a:ext cx="2883191" cy="968834"/>
          </a:xfrm>
          <a:prstGeom prst="line">
            <a:avLst/>
          </a:prstGeom>
          <a:ln w="34925">
            <a:solidFill>
              <a:srgbClr val="79E5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7DBFAD7-A6BE-C54F-AAB7-D9DB9B275F57}"/>
              </a:ext>
            </a:extLst>
          </p:cNvPr>
          <p:cNvSpPr txBox="1"/>
          <p:nvPr/>
        </p:nvSpPr>
        <p:spPr>
          <a:xfrm>
            <a:off x="6737161" y="40178"/>
            <a:ext cx="1911539" cy="52322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Copernicus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5EBBCCC-921B-154E-9242-F454DFD34F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7104" y="4544047"/>
            <a:ext cx="3483952" cy="2330450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FA9DB1A-7217-A440-87E8-D9AC81A497DF}"/>
              </a:ext>
            </a:extLst>
          </p:cNvPr>
          <p:cNvSpPr txBox="1"/>
          <p:nvPr/>
        </p:nvSpPr>
        <p:spPr>
          <a:xfrm>
            <a:off x="9174243" y="4020827"/>
            <a:ext cx="2551561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Earth’s Interior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AF52ED7-A082-F94C-9BD3-42C35D7CAF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2451" y="3231922"/>
            <a:ext cx="3949700" cy="1892300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0F97A2E-F40D-4F48-AD42-6A232FF582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7937" y="5151314"/>
            <a:ext cx="5418729" cy="1706686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810394CD-FD32-7945-8300-4282839EA994}"/>
              </a:ext>
            </a:extLst>
          </p:cNvPr>
          <p:cNvSpPr/>
          <p:nvPr/>
        </p:nvSpPr>
        <p:spPr>
          <a:xfrm>
            <a:off x="5168348" y="5466522"/>
            <a:ext cx="1878495" cy="1918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0416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1159</TotalTime>
  <Words>190</Words>
  <Application>Microsoft Macintosh PowerPoint</Application>
  <PresentationFormat>Widescreen</PresentationFormat>
  <Paragraphs>28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Cambria Math</vt:lpstr>
      <vt:lpstr>Office Theme</vt:lpstr>
      <vt:lpstr>The Surface of the Moon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Surface of the Moon</dc:title>
  <dc:creator>Trevor Picard</dc:creator>
  <cp:lastModifiedBy>Trevor Picard</cp:lastModifiedBy>
  <cp:revision>18</cp:revision>
  <cp:lastPrinted>2018-09-25T18:24:28Z</cp:lastPrinted>
  <dcterms:created xsi:type="dcterms:W3CDTF">2018-09-24T23:05:32Z</dcterms:created>
  <dcterms:modified xsi:type="dcterms:W3CDTF">2018-09-25T18:25:05Z</dcterms:modified>
</cp:coreProperties>
</file>