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61" r:id="rId10"/>
    <p:sldId id="274" r:id="rId11"/>
    <p:sldId id="275" r:id="rId12"/>
    <p:sldId id="276" r:id="rId13"/>
    <p:sldId id="277" r:id="rId14"/>
    <p:sldId id="266" r:id="rId15"/>
    <p:sldId id="282" r:id="rId16"/>
    <p:sldId id="273" r:id="rId17"/>
    <p:sldId id="278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1" r:id="rId26"/>
    <p:sldId id="262" r:id="rId27"/>
    <p:sldId id="263" r:id="rId28"/>
    <p:sldId id="264" r:id="rId29"/>
    <p:sldId id="292" r:id="rId30"/>
    <p:sldId id="293" r:id="rId31"/>
    <p:sldId id="258" r:id="rId32"/>
    <p:sldId id="279" r:id="rId33"/>
    <p:sldId id="300" r:id="rId34"/>
    <p:sldId id="280" r:id="rId35"/>
    <p:sldId id="294" r:id="rId36"/>
    <p:sldId id="296" r:id="rId37"/>
    <p:sldId id="298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32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60F91-6D13-5643-A7B8-DD5CF7CFCC4C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8AC27-BE12-DF46-8223-4942BC430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92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F3417-FF25-3642-891D-67DC364335B3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19E16-6ACF-894F-A9DD-167AC06EC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43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-sdss-2a-outlines-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" y="185657"/>
            <a:ext cx="1929384" cy="592057"/>
          </a:xfrm>
          <a:prstGeom prst="rect">
            <a:avLst/>
          </a:prstGeom>
        </p:spPr>
      </p:pic>
      <p:pic>
        <p:nvPicPr>
          <p:cNvPr id="8" name="Picture 7" descr="jun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18" y="185657"/>
            <a:ext cx="856469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0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23827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0" y="274638"/>
            <a:ext cx="5232400" cy="1147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-sdss-2a-outlines-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" y="185657"/>
            <a:ext cx="1929384" cy="592057"/>
          </a:xfrm>
          <a:prstGeom prst="rect">
            <a:avLst/>
          </a:prstGeom>
        </p:spPr>
      </p:pic>
      <p:pic>
        <p:nvPicPr>
          <p:cNvPr id="8" name="Picture 7" descr="jun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18" y="185657"/>
            <a:ext cx="856469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9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0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9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4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0" y="274638"/>
            <a:ext cx="581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5F17-BD35-7B47-90D7-3D5BBEF7A4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-sdss-2a-outlines-300dp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" y="185657"/>
            <a:ext cx="1929384" cy="592057"/>
          </a:xfrm>
          <a:prstGeom prst="rect">
            <a:avLst/>
          </a:prstGeom>
        </p:spPr>
      </p:pic>
      <p:pic>
        <p:nvPicPr>
          <p:cNvPr id="10" name="Picture 9" descr="jun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18" y="185657"/>
            <a:ext cx="856469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0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tronomy.nmsu.edu/geas/labs/html/lab09.s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www.kollewin.com/EX/09-15-03/electromagnetic-spectrum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olcosmos.ipac.caltech.edu/cosmic_classroom/multiwavelength_astronomy/multiwavelength_museum/gallery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tro.virginia.edu/class/oconnell/astr1230/7.2-spectroscopy.html" TargetMode="Externa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Spectroscopy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Nancy Chanover</a:t>
            </a:r>
          </a:p>
          <a:p>
            <a:r>
              <a:rPr lang="en-US" dirty="0" smtClean="0"/>
              <a:t>NMSU Astronomy Department</a:t>
            </a:r>
          </a:p>
          <a:p>
            <a:r>
              <a:rPr lang="en-US" dirty="0" smtClean="0"/>
              <a:t>Sloan REU Program Coordinator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70900" cy="22479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spectrum of a common (incandescent) light bulb spans all visible wavelengths, without interruption.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826781"/>
            <a:ext cx="9144000" cy="21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2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943101"/>
            <a:ext cx="8420100" cy="2616200"/>
          </a:xfrm>
        </p:spPr>
        <p:txBody>
          <a:bodyPr/>
          <a:lstStyle/>
          <a:p>
            <a:r>
              <a:rPr lang="en-US" dirty="0" smtClean="0"/>
              <a:t>With the spectrographs provided, look at the two example blackbody sources</a:t>
            </a:r>
          </a:p>
          <a:p>
            <a:r>
              <a:rPr lang="en-US" dirty="0" smtClean="0"/>
              <a:t>Draw their spectra on the axes provided</a:t>
            </a:r>
          </a:p>
          <a:p>
            <a:r>
              <a:rPr lang="en-US" dirty="0" smtClean="0"/>
              <a:t>How do your two graphs differ?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68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07400" cy="1904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thin or low-density cloud of gas emits light only at specific wavelengths that depend on its composition and temperature, producing a spectrum with bright </a:t>
            </a:r>
            <a:r>
              <a:rPr lang="en-US" b="1" i="1" dirty="0"/>
              <a:t>emission lines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2204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43" y="5035550"/>
            <a:ext cx="2085557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0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spectrographs provided, look at the </a:t>
            </a:r>
            <a:r>
              <a:rPr lang="en-US" dirty="0" smtClean="0"/>
              <a:t>example emission line tubes</a:t>
            </a:r>
            <a:endParaRPr lang="en-US" dirty="0"/>
          </a:p>
          <a:p>
            <a:r>
              <a:rPr lang="en-US" dirty="0"/>
              <a:t>Draw their spectra on the axes provided</a:t>
            </a:r>
          </a:p>
          <a:p>
            <a:r>
              <a:rPr lang="en-US" dirty="0"/>
              <a:t>How do your </a:t>
            </a:r>
            <a:r>
              <a:rPr lang="en-US" dirty="0" smtClean="0"/>
              <a:t>graphs </a:t>
            </a:r>
            <a:r>
              <a:rPr lang="en-US" dirty="0"/>
              <a:t>differ?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9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/>
        </p:nvSpPr>
        <p:spPr>
          <a:xfrm>
            <a:off x="0" y="6625828"/>
            <a:ext cx="5348883" cy="226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marL="57799" marR="57799" defTabSz="1295400">
              <a:buClr>
                <a:srgbClr val="000000"/>
              </a:buClr>
              <a:buFont typeface="Times New Roman"/>
              <a:defRPr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3400">
                <a:latin typeface="Times"/>
                <a:ea typeface="Times"/>
                <a:cs typeface="Times"/>
                <a:sym typeface="Times"/>
              </a:defRPr>
            </a:pPr>
            <a:r>
              <a:rPr sz="1000"/>
              <a:t>Copyright © 2009 Pearson Education, Inc.</a:t>
            </a:r>
          </a:p>
        </p:txBody>
      </p:sp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xfrm>
            <a:off x="1462286" y="127001"/>
            <a:ext cx="6627614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4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4400" dirty="0">
                <a:latin typeface="+mj-lt"/>
              </a:rPr>
              <a:t>Chemical Fingerprints</a:t>
            </a:r>
          </a:p>
        </p:txBody>
      </p:sp>
      <p:sp>
        <p:nvSpPr>
          <p:cNvPr id="488" name="Shape 488"/>
          <p:cNvSpPr>
            <a:spLocks noGrp="1"/>
          </p:cNvSpPr>
          <p:nvPr>
            <p:ph type="body" sz="half" idx="1"/>
          </p:nvPr>
        </p:nvSpPr>
        <p:spPr>
          <a:xfrm>
            <a:off x="723305" y="5080992"/>
            <a:ext cx="8026995" cy="1091208"/>
          </a:xfrm>
          <a:prstGeom prst="rect">
            <a:avLst/>
          </a:prstGeom>
        </p:spPr>
        <p:txBody>
          <a:bodyPr>
            <a:normAutofit/>
          </a:bodyPr>
          <a:lstStyle>
            <a:lvl1pPr marL="375746" indent="-335106">
              <a:defRPr sz="4300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2800" dirty="0"/>
              <a:t>Observing the </a:t>
            </a:r>
            <a:r>
              <a:rPr lang="en-US" sz="2800" dirty="0" smtClean="0"/>
              <a:t>emission lines (“</a:t>
            </a:r>
            <a:r>
              <a:rPr sz="2800" dirty="0" smtClean="0"/>
              <a:t>fingerprints</a:t>
            </a:r>
            <a:r>
              <a:rPr lang="en-US" sz="2800" dirty="0" smtClean="0"/>
              <a:t>”)</a:t>
            </a:r>
            <a:r>
              <a:rPr sz="2800" dirty="0" smtClean="0"/>
              <a:t> </a:t>
            </a:r>
            <a:r>
              <a:rPr sz="2800" dirty="0"/>
              <a:t>in a spectrum tells us which kinds of atoms are present.</a:t>
            </a:r>
          </a:p>
        </p:txBody>
      </p:sp>
      <p:pic>
        <p:nvPicPr>
          <p:cNvPr id="489" name="05_17Figure.jpg"/>
          <p:cNvPicPr>
            <a:picLocks/>
          </p:cNvPicPr>
          <p:nvPr/>
        </p:nvPicPr>
        <p:blipFill>
          <a:blip r:embed="rId2">
            <a:extLst/>
          </a:blip>
          <a:srcRect b="6153"/>
          <a:stretch>
            <a:fillRect/>
          </a:stretch>
        </p:blipFill>
        <p:spPr>
          <a:xfrm>
            <a:off x="296862" y="1734344"/>
            <a:ext cx="8548689" cy="27114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77903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Formation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68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cloud of gas between us and a </a:t>
            </a:r>
            <a:r>
              <a:rPr lang="en-US" dirty="0" smtClean="0"/>
              <a:t>continuum source </a:t>
            </a:r>
            <a:r>
              <a:rPr lang="en-US" dirty="0"/>
              <a:t>can absorb light of specific wavelengths, leaving dark absorption lines in the spectrum.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2700"/>
            <a:ext cx="9144000" cy="21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95500" y="274638"/>
            <a:ext cx="5499100" cy="588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Sun Spectrum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16</a:t>
            </a:fld>
            <a:endParaRPr lang="en-US"/>
          </a:p>
        </p:txBody>
      </p:sp>
      <p:pic>
        <p:nvPicPr>
          <p:cNvPr id="5" name="sun_spectru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227667"/>
            <a:ext cx="8445500" cy="56303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141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Poster/Slide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row</a:t>
            </a:r>
          </a:p>
          <a:p>
            <a:r>
              <a:rPr lang="en-US" dirty="0" smtClean="0"/>
              <a:t>Draw spectrum (we are supplying axes)</a:t>
            </a:r>
          </a:p>
          <a:p>
            <a:r>
              <a:rPr lang="en-US" dirty="0" smtClean="0"/>
              <a:t>(absorption sources)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Spectra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18</a:t>
            </a:fld>
            <a:endParaRPr lang="en-US"/>
          </a:p>
        </p:txBody>
      </p:sp>
      <p:pic>
        <p:nvPicPr>
          <p:cNvPr id="8" name="issue4spectrometer11_lar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20532"/>
            <a:ext cx="9045684" cy="40357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16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Spectra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9144000" cy="3258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8743"/>
            <a:ext cx="81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Spectra of astrophysical objects are usually combinations of these three basic types.</a:t>
            </a:r>
          </a:p>
        </p:txBody>
      </p:sp>
    </p:spTree>
    <p:extLst>
      <p:ext uri="{BB962C8B-B14F-4D97-AF65-F5344CB8AC3E}">
        <p14:creationId xmlns:p14="http://schemas.microsoft.com/office/powerpoint/2010/main" val="313391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Electromagnetic Spectrum (light!)</a:t>
            </a:r>
            <a:endParaRPr lang="en-US" dirty="0" smtClean="0"/>
          </a:p>
          <a:p>
            <a:r>
              <a:rPr lang="en-US" dirty="0" smtClean="0"/>
              <a:t>Atomic Physics</a:t>
            </a:r>
          </a:p>
          <a:p>
            <a:r>
              <a:rPr lang="en-US" dirty="0" smtClean="0"/>
              <a:t>Continuous Spectrum</a:t>
            </a:r>
          </a:p>
          <a:p>
            <a:r>
              <a:rPr lang="en-US" dirty="0" smtClean="0"/>
              <a:t>Absorption Spectrum</a:t>
            </a:r>
          </a:p>
          <a:p>
            <a:r>
              <a:rPr lang="en-US" dirty="0" smtClean="0"/>
              <a:t>Emission Spectrum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9144000" cy="3258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275243"/>
            <a:ext cx="81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By </a:t>
            </a:r>
            <a:r>
              <a:rPr lang="en-US" sz="2400" dirty="0"/>
              <a:t>carefully studying the features in a spectrum, we can learn a great deal about the object that created it.</a:t>
            </a:r>
          </a:p>
        </p:txBody>
      </p:sp>
    </p:spTree>
    <p:extLst>
      <p:ext uri="{BB962C8B-B14F-4D97-AF65-F5344CB8AC3E}">
        <p14:creationId xmlns:p14="http://schemas.microsoft.com/office/powerpoint/2010/main" val="225865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object?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200" y="4297343"/>
            <a:ext cx="584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Reflected sunlight: Continuous spectrum of visible light is like the Sun’s except that some of the blue light has been absorbed—object must look red.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21274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95500" y="2781300"/>
            <a:ext cx="495300" cy="1516043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4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object?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4297342"/>
            <a:ext cx="401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Thermal radiation: Infrared spectrum peaks at a wavelength corresponding to a temperature of 225 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21274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302500" y="2552700"/>
            <a:ext cx="749300" cy="1744642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03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object?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4600" y="4897506"/>
            <a:ext cx="45085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Carbon dioxide: Absorption lines are the fingerprint of CO</a:t>
            </a:r>
            <a:r>
              <a:rPr lang="en-US" sz="2400" baseline="-25000" dirty="0"/>
              <a:t>2</a:t>
            </a:r>
            <a:r>
              <a:rPr lang="en-US" sz="2400" dirty="0"/>
              <a:t> in the atmosphere.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212741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6438900" y="2819400"/>
            <a:ext cx="863600" cy="195580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87900" y="2997200"/>
            <a:ext cx="508000" cy="1778000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59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object?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7400" y="4930912"/>
            <a:ext cx="450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Ultraviolet emission lines: Indicate a hot upper atmosphere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21274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87400" y="3152912"/>
            <a:ext cx="774700" cy="1876288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2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object?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8400" y="4930912"/>
            <a:ext cx="170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Mars!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21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84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Figure 5.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756" y="1107281"/>
            <a:ext cx="8143875" cy="46376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30727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xfrm>
            <a:off x="1290128" y="513093"/>
            <a:ext cx="5938552" cy="840713"/>
          </a:xfrm>
          <a:prstGeom prst="rect">
            <a:avLst/>
          </a:prstGeom>
        </p:spPr>
        <p:txBody>
          <a:bodyPr/>
          <a:lstStyle/>
          <a:p>
            <a:r>
              <a:rPr dirty="0"/>
              <a:t>Origin of Spectral Lines</a:t>
            </a:r>
          </a:p>
        </p:txBody>
      </p:sp>
      <p:sp>
        <p:nvSpPr>
          <p:cNvPr id="468" name="Shape 468"/>
          <p:cNvSpPr>
            <a:spLocks noGrp="1"/>
          </p:cNvSpPr>
          <p:nvPr>
            <p:ph type="body" sz="half" idx="1"/>
          </p:nvPr>
        </p:nvSpPr>
        <p:spPr>
          <a:xfrm>
            <a:off x="107156" y="1526977"/>
            <a:ext cx="8920758" cy="27056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photon is emitted or absorbed when electron makes transition from one orbit to another</a:t>
            </a:r>
          </a:p>
          <a:p>
            <a:r>
              <a:t>when electron goes from higher orbit to lower orbit (n</a:t>
            </a:r>
            <a:r>
              <a:rPr baseline="-5999"/>
              <a:t>high</a:t>
            </a:r>
            <a:r>
              <a:t> to n</a:t>
            </a:r>
            <a:r>
              <a:rPr baseline="-5999"/>
              <a:t>low</a:t>
            </a:r>
            <a:r>
              <a:t>), it loses energy (dE = E</a:t>
            </a:r>
            <a:r>
              <a:rPr baseline="-5999"/>
              <a:t>high</a:t>
            </a:r>
            <a:r>
              <a:t> - E</a:t>
            </a:r>
            <a:r>
              <a:rPr baseline="-5999"/>
              <a:t>low</a:t>
            </a:r>
            <a:r>
              <a:t>), which is carried away by photon</a:t>
            </a:r>
          </a:p>
        </p:txBody>
      </p:sp>
      <p:pic>
        <p:nvPicPr>
          <p:cNvPr id="46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7406" y="4223742"/>
            <a:ext cx="4920258" cy="589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6578" y="5018484"/>
            <a:ext cx="6741914" cy="973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23215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0" animBg="1" advAuto="0"/>
      <p:bldP spid="469" grpId="0" animBg="1" advAuto="0"/>
      <p:bldP spid="470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1719" y="464344"/>
            <a:ext cx="4500563" cy="9733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5" name="Group 475"/>
          <p:cNvGrpSpPr/>
          <p:nvPr/>
        </p:nvGrpSpPr>
        <p:grpSpPr>
          <a:xfrm>
            <a:off x="2112774" y="303610"/>
            <a:ext cx="3232321" cy="1914269"/>
            <a:chOff x="238218" y="0"/>
            <a:chExt cx="4597077" cy="2722514"/>
          </a:xfrm>
        </p:grpSpPr>
        <p:sp>
          <p:nvSpPr>
            <p:cNvPr id="473" name="Shape 473"/>
            <p:cNvSpPr/>
            <p:nvPr/>
          </p:nvSpPr>
          <p:spPr>
            <a:xfrm>
              <a:off x="1437084" y="0"/>
              <a:ext cx="2209801" cy="1841500"/>
            </a:xfrm>
            <a:prstGeom prst="rect">
              <a:avLst/>
            </a:prstGeom>
            <a:noFill/>
            <a:ln w="508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238218" y="1963789"/>
              <a:ext cx="4597077" cy="758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410751">
                <a:defRPr sz="4200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Gill Sans"/>
                </a:defRPr>
              </a:pPr>
              <a:r>
                <a:rPr sz="2800" dirty="0"/>
                <a:t>= R</a:t>
              </a:r>
              <a:r>
                <a:rPr sz="2800" baseline="-5999" dirty="0"/>
                <a:t>H</a:t>
              </a:r>
              <a:r>
                <a:rPr sz="2800" dirty="0"/>
                <a:t> = 1.097 x 10</a:t>
              </a:r>
              <a:r>
                <a:rPr sz="2800" baseline="31999" dirty="0"/>
                <a:t>7</a:t>
              </a:r>
              <a:r>
                <a:rPr sz="2800" dirty="0"/>
                <a:t> m</a:t>
              </a:r>
              <a:r>
                <a:rPr sz="2800" baseline="31999" dirty="0"/>
                <a:t>-1</a:t>
              </a:r>
            </a:p>
          </p:txBody>
        </p:sp>
      </p:grpSp>
      <p:grpSp>
        <p:nvGrpSpPr>
          <p:cNvPr id="478" name="Group 478"/>
          <p:cNvGrpSpPr/>
          <p:nvPr/>
        </p:nvGrpSpPr>
        <p:grpSpPr>
          <a:xfrm>
            <a:off x="334292" y="2286001"/>
            <a:ext cx="8595397" cy="4253691"/>
            <a:chOff x="0" y="0"/>
            <a:chExt cx="12224563" cy="6049693"/>
          </a:xfrm>
        </p:grpSpPr>
        <p:pic>
          <p:nvPicPr>
            <p:cNvPr id="476" name="Figure 5.7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506262" y="0"/>
              <a:ext cx="6718301" cy="6049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Shape 477"/>
            <p:cNvSpPr/>
            <p:nvPr/>
          </p:nvSpPr>
          <p:spPr>
            <a:xfrm>
              <a:off x="0" y="33218"/>
              <a:ext cx="5626100" cy="56612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410751">
                <a:defRPr sz="4200">
                  <a:latin typeface="+mn-lt"/>
                  <a:ea typeface="+mn-ea"/>
                  <a:cs typeface="+mn-cs"/>
                  <a:sym typeface="Gill Sans"/>
                </a:defRPr>
              </a:pPr>
              <a:r>
                <a:rPr sz="2800" dirty="0"/>
                <a:t>Example: what is the wavelength of the photon that is emitted when an electron makes the transition from the </a:t>
              </a:r>
              <a:r>
                <a:rPr sz="2800" i="1" dirty="0"/>
                <a:t>n=3</a:t>
              </a:r>
              <a:r>
                <a:rPr sz="2800" dirty="0"/>
                <a:t> to </a:t>
              </a:r>
              <a:r>
                <a:rPr sz="2800" i="1" dirty="0"/>
                <a:t>n=2</a:t>
              </a:r>
              <a:r>
                <a:rPr sz="2800" dirty="0"/>
                <a:t> orbits of the Bohr hydrogen atom?  This is the H-α spectral line (Balmer series).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82629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 advAuto="0"/>
      <p:bldP spid="475" grpId="0" animBg="1" advAuto="0"/>
      <p:bldP spid="478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Classification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1321003"/>
            <a:ext cx="9144000" cy="5171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100" y="2692400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 classification based on strength of hydrogen lines in stellar spectra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300" y="2095500"/>
            <a:ext cx="171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“early-type”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819" y="5370056"/>
            <a:ext cx="1568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“late-type”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3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</a:t>
            </a:fld>
            <a:endParaRPr lang="en-US"/>
          </a:p>
        </p:txBody>
      </p:sp>
      <p:sp>
        <p:nvSpPr>
          <p:cNvPr id="7" name="Shape 316"/>
          <p:cNvSpPr/>
          <p:nvPr/>
        </p:nvSpPr>
        <p:spPr>
          <a:xfrm>
            <a:off x="0" y="9423400"/>
            <a:ext cx="7607300" cy="29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buClr>
                <a:srgbClr val="000000"/>
              </a:buClr>
              <a:buFont typeface="Times New Roman"/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sz="3400">
                <a:latin typeface="Times"/>
                <a:ea typeface="Times"/>
                <a:cs typeface="Times"/>
                <a:sym typeface="Times"/>
              </a:defRPr>
            </a:pPr>
            <a:r>
              <a:rPr sz="1400">
                <a:latin typeface="+mn-lt"/>
                <a:ea typeface="+mn-ea"/>
                <a:cs typeface="+mn-cs"/>
                <a:sym typeface="Times New Roman"/>
              </a:rPr>
              <a:t>Copyright © 2009 Pearson Education, Inc.</a:t>
            </a:r>
          </a:p>
        </p:txBody>
      </p:sp>
      <p:sp>
        <p:nvSpPr>
          <p:cNvPr id="8" name="Shape 317"/>
          <p:cNvSpPr txBox="1">
            <a:spLocks/>
          </p:cNvSpPr>
          <p:nvPr/>
        </p:nvSpPr>
        <p:spPr>
          <a:xfrm>
            <a:off x="139162" y="1186683"/>
            <a:ext cx="4292600" cy="1752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 lang="en-US" sz="3800" dirty="0" smtClean="0">
                <a:sym typeface="Gill Sans"/>
              </a:rPr>
              <a:t>Light is an </a:t>
            </a:r>
            <a:r>
              <a:rPr lang="en-US" sz="380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electromagnetic wave.</a:t>
            </a:r>
            <a:endParaRPr lang="en-US" sz="3800" dirty="0">
              <a:latin typeface="Gill Sans SemiBold"/>
              <a:ea typeface="Gill Sans SemiBold"/>
              <a:cs typeface="Gill Sans SemiBold"/>
              <a:sym typeface="Gill Sans SemiBold"/>
            </a:endParaRPr>
          </a:p>
        </p:txBody>
      </p:sp>
      <p:grpSp>
        <p:nvGrpSpPr>
          <p:cNvPr id="9" name="Group 322"/>
          <p:cNvGrpSpPr/>
          <p:nvPr/>
        </p:nvGrpSpPr>
        <p:grpSpPr>
          <a:xfrm>
            <a:off x="4902200" y="1001363"/>
            <a:ext cx="3987800" cy="6115050"/>
            <a:chOff x="0" y="0"/>
            <a:chExt cx="6788008" cy="8895644"/>
          </a:xfrm>
        </p:grpSpPr>
        <p:pic>
          <p:nvPicPr>
            <p:cNvPr id="10" name="05_03Figure-Unanno.jpg"/>
            <p:cNvPicPr>
              <a:picLocks/>
            </p:cNvPicPr>
            <p:nvPr/>
          </p:nvPicPr>
          <p:blipFill>
            <a:blip r:embed="rId2">
              <a:extLst/>
            </a:blip>
            <a:srcRect t="7328" b="2507"/>
            <a:stretch>
              <a:fillRect/>
            </a:stretch>
          </p:blipFill>
          <p:spPr>
            <a:xfrm>
              <a:off x="272908" y="0"/>
              <a:ext cx="6515101" cy="8895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Shape 319"/>
            <p:cNvSpPr/>
            <p:nvPr/>
          </p:nvSpPr>
          <p:spPr>
            <a:xfrm>
              <a:off x="215900" y="1955517"/>
              <a:ext cx="6502400" cy="86360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12" name="Shape 320"/>
            <p:cNvSpPr/>
            <p:nvPr/>
          </p:nvSpPr>
          <p:spPr>
            <a:xfrm>
              <a:off x="215900" y="4559017"/>
              <a:ext cx="6388100" cy="64770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13" name="Shape 321"/>
            <p:cNvSpPr/>
            <p:nvPr/>
          </p:nvSpPr>
          <p:spPr>
            <a:xfrm>
              <a:off x="0" y="8242017"/>
              <a:ext cx="6616700" cy="64770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799" marR="57799" defTabSz="1295400">
                <a:defRPr sz="3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</p:grpSp>
      <p:sp>
        <p:nvSpPr>
          <p:cNvPr id="14" name="Shape 323"/>
          <p:cNvSpPr/>
          <p:nvPr/>
        </p:nvSpPr>
        <p:spPr>
          <a:xfrm>
            <a:off x="113762" y="3365500"/>
            <a:ext cx="4140738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defTabSz="1295400">
              <a:defRPr sz="3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dirty="0"/>
              <a:t>But what do waves </a:t>
            </a:r>
            <a:r>
              <a:rPr i="1" dirty="0"/>
              <a:t>do</a:t>
            </a:r>
            <a:r>
              <a:rPr dirty="0"/>
              <a:t>?</a:t>
            </a:r>
          </a:p>
        </p:txBody>
      </p:sp>
      <p:sp>
        <p:nvSpPr>
          <p:cNvPr id="15" name="Shape 324"/>
          <p:cNvSpPr/>
          <p:nvPr/>
        </p:nvSpPr>
        <p:spPr>
          <a:xfrm>
            <a:off x="228600" y="4203700"/>
            <a:ext cx="397324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defTabSz="1295400">
              <a:defRPr sz="3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they propagate through space!</a:t>
            </a:r>
          </a:p>
          <a:p>
            <a:pPr marL="57799" marR="57799" defTabSz="1295400">
              <a:defRPr sz="3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and in doing so, they can also:</a:t>
            </a:r>
          </a:p>
          <a:p>
            <a:pPr marL="57799" marR="57799" defTabSz="1295400">
              <a:buSzPct val="125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  reflect</a:t>
            </a:r>
          </a:p>
          <a:p>
            <a:pPr marL="57799" marR="57799" defTabSz="1295400">
              <a:buSzPct val="125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  refract</a:t>
            </a:r>
          </a:p>
          <a:p>
            <a:pPr marL="57799" marR="57799" defTabSz="1295400">
              <a:buSzPct val="125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  diffract</a:t>
            </a:r>
          </a:p>
          <a:p>
            <a:pPr marL="57799" marR="57799" defTabSz="1295400">
              <a:buSzPct val="125000"/>
              <a:buChar char="•"/>
              <a:defRPr sz="3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Gill Sans"/>
              </a:defRPr>
            </a:pPr>
            <a:r>
              <a:rPr sz="2400" dirty="0"/>
              <a:t>  interfere</a:t>
            </a:r>
          </a:p>
        </p:txBody>
      </p:sp>
    </p:spTree>
    <p:extLst>
      <p:ext uri="{BB962C8B-B14F-4D97-AF65-F5344CB8AC3E}">
        <p14:creationId xmlns:p14="http://schemas.microsoft.com/office/powerpoint/2010/main" val="168386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5" grpId="0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687" y="114300"/>
            <a:ext cx="8249264" cy="61849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4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791" y="79243"/>
            <a:ext cx="5251545" cy="995427"/>
          </a:xfrm>
        </p:spPr>
        <p:txBody>
          <a:bodyPr>
            <a:normAutofit/>
          </a:bodyPr>
          <a:lstStyle/>
          <a:p>
            <a:r>
              <a:rPr lang="en-US" dirty="0" smtClean="0"/>
              <a:t>Why Spectroscopy?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Stars:</a:t>
            </a:r>
          </a:p>
          <a:p>
            <a:r>
              <a:rPr lang="en-US" dirty="0" smtClean="0"/>
              <a:t>Spectral class</a:t>
            </a:r>
          </a:p>
          <a:p>
            <a:r>
              <a:rPr lang="en-US" dirty="0" smtClean="0"/>
              <a:t>Radial velocity</a:t>
            </a:r>
          </a:p>
          <a:p>
            <a:r>
              <a:rPr lang="en-US" dirty="0" err="1" smtClean="0"/>
              <a:t>Metallicity</a:t>
            </a:r>
            <a:endParaRPr lang="en-US" dirty="0" smtClean="0"/>
          </a:p>
          <a:p>
            <a:r>
              <a:rPr lang="en-US" dirty="0" smtClean="0"/>
              <a:t>Gravity (luminosity class)</a:t>
            </a:r>
          </a:p>
          <a:p>
            <a:r>
              <a:rPr lang="en-US" dirty="0" smtClean="0"/>
              <a:t>Effective temperature</a:t>
            </a:r>
          </a:p>
          <a:p>
            <a:r>
              <a:rPr lang="en-US" dirty="0" smtClean="0"/>
              <a:t>And more</a:t>
            </a:r>
          </a:p>
          <a:p>
            <a:pPr marL="0" indent="0">
              <a:buNone/>
            </a:pPr>
            <a:r>
              <a:rPr lang="en-US" dirty="0" smtClean="0"/>
              <a:t>Galaxies:</a:t>
            </a:r>
          </a:p>
          <a:p>
            <a:r>
              <a:rPr lang="en-US" dirty="0" smtClean="0"/>
              <a:t>Velocity dispersion</a:t>
            </a:r>
          </a:p>
          <a:p>
            <a:r>
              <a:rPr lang="en-US" dirty="0" smtClean="0"/>
              <a:t>Rotation curves</a:t>
            </a:r>
          </a:p>
          <a:p>
            <a:r>
              <a:rPr lang="en-US" dirty="0" smtClean="0"/>
              <a:t>Redshift (distance)</a:t>
            </a:r>
          </a:p>
          <a:p>
            <a:r>
              <a:rPr lang="en-US" dirty="0" smtClean="0"/>
              <a:t>And more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6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0" y="84138"/>
            <a:ext cx="5232400" cy="1147762"/>
          </a:xfrm>
        </p:spPr>
        <p:txBody>
          <a:bodyPr/>
          <a:lstStyle/>
          <a:p>
            <a:r>
              <a:rPr lang="en-US" dirty="0" smtClean="0"/>
              <a:t>Star Spectra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32</a:t>
            </a:fld>
            <a:endParaRPr lang="en-US" dirty="0"/>
          </a:p>
        </p:txBody>
      </p:sp>
      <p:pic>
        <p:nvPicPr>
          <p:cNvPr id="9" name="Picture 8" descr="basic_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689100"/>
            <a:ext cx="8242300" cy="46487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8000" y="1345169"/>
            <a:ext cx="539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stars with similar temperature and gravity, but…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64500" y="3771900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etal rich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64500" y="2311400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etal poor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8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71438"/>
            <a:ext cx="5613400" cy="906462"/>
          </a:xfrm>
        </p:spPr>
        <p:txBody>
          <a:bodyPr/>
          <a:lstStyle/>
          <a:p>
            <a:r>
              <a:rPr lang="en-US" dirty="0" smtClean="0"/>
              <a:t>Spectral Sequence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spectral_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977900"/>
            <a:ext cx="7747071" cy="5405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4070" y="3060700"/>
            <a:ext cx="110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SDSS/APOGEE data!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6800" y="6383534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Hasselquist</a:t>
            </a:r>
            <a:r>
              <a:rPr lang="en-US" sz="1200" dirty="0" smtClean="0"/>
              <a:t>, pers. </a:t>
            </a:r>
            <a:r>
              <a:rPr lang="en-US" sz="1200" dirty="0"/>
              <a:t>c</a:t>
            </a:r>
            <a:r>
              <a:rPr lang="en-US" sz="1200" dirty="0" smtClean="0"/>
              <a:t>omm.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017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Galaxies contain multiple components:</a:t>
            </a:r>
          </a:p>
          <a:p>
            <a:pPr lvl="1"/>
            <a:r>
              <a:rPr lang="en-US" dirty="0"/>
              <a:t>Stars</a:t>
            </a:r>
          </a:p>
          <a:p>
            <a:pPr lvl="1"/>
            <a:r>
              <a:rPr lang="en-US" dirty="0"/>
              <a:t>Interstellar matter (gas and dust)</a:t>
            </a:r>
          </a:p>
          <a:p>
            <a:pPr lvl="1"/>
            <a:r>
              <a:rPr lang="en-US" dirty="0"/>
              <a:t>Central black holes and surrounding gas</a:t>
            </a:r>
          </a:p>
          <a:p>
            <a:pPr lvl="1"/>
            <a:r>
              <a:rPr lang="en-US" dirty="0"/>
              <a:t>Dark matter</a:t>
            </a:r>
          </a:p>
          <a:p>
            <a:r>
              <a:rPr lang="en-US" dirty="0"/>
              <a:t>As a result, galaxy spectra are “composite” spectra, with contributions from different components depending on where you 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6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Stellar Component of Galaxy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Galaxies contain stars of different masses, ages, and compositions</a:t>
            </a:r>
          </a:p>
          <a:p>
            <a:r>
              <a:rPr lang="en-US" dirty="0"/>
              <a:t>For a single star of a given composition, mass and age give a specific temperature, radius</a:t>
            </a:r>
          </a:p>
          <a:p>
            <a:r>
              <a:rPr lang="en-US" dirty="0"/>
              <a:t>Composite stellar spectra of galaxies depends on </a:t>
            </a:r>
            <a:r>
              <a:rPr lang="en-US" i="1" dirty="0"/>
              <a:t>distributions </a:t>
            </a:r>
            <a:r>
              <a:rPr lang="en-US" dirty="0"/>
              <a:t>of masses and ages</a:t>
            </a:r>
          </a:p>
          <a:p>
            <a:pPr lvl="1"/>
            <a:r>
              <a:rPr lang="en-US" dirty="0"/>
              <a:t>A stellar population model attempts to predict the spectrum for some input distributions</a:t>
            </a:r>
          </a:p>
          <a:p>
            <a:pPr lvl="1"/>
            <a:r>
              <a:rPr lang="en-US" dirty="0"/>
              <a:t>One goal of galaxy spectral analysis is to try to recover the distributions from the composite spectra</a:t>
            </a:r>
          </a:p>
          <a:p>
            <a:r>
              <a:rPr lang="en-US" dirty="0"/>
              <a:t>Since stars move in galaxies, composite spectra generally have broader lines, since they come from stars moving at a range of different velocities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9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ISM Component of Galaxy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Hot, low density gas between stars generally produces emission lines</a:t>
            </a:r>
          </a:p>
          <a:p>
            <a:pPr lvl="1"/>
            <a:r>
              <a:rPr lang="en-US" dirty="0"/>
              <a:t>Young stars ionize HII regions</a:t>
            </a:r>
          </a:p>
          <a:p>
            <a:pPr lvl="1"/>
            <a:r>
              <a:rPr lang="en-US" dirty="0"/>
              <a:t>Older stars die and leave planetary nebulae or supernovae remnants</a:t>
            </a:r>
          </a:p>
          <a:p>
            <a:pPr lvl="1"/>
            <a:r>
              <a:rPr lang="en-US" dirty="0"/>
              <a:t>Some diffuse gas may be heated by nearby stars</a:t>
            </a:r>
          </a:p>
          <a:p>
            <a:r>
              <a:rPr lang="en-US" dirty="0"/>
              <a:t>Character of the emission lines depends on temperature, density, and composition of gas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2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Central galactic nucleus contribution to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Many, if not all, galaxies contain central black holes</a:t>
            </a:r>
          </a:p>
          <a:p>
            <a:r>
              <a:rPr lang="en-US" dirty="0"/>
              <a:t>Gas can be heated as it falls into these</a:t>
            </a:r>
          </a:p>
          <a:p>
            <a:r>
              <a:rPr lang="en-US" dirty="0"/>
              <a:t>Generally, this gas produces emission lines, and if they are moving rapidly in the inner regions, these can have very broad profiles</a:t>
            </a:r>
          </a:p>
          <a:p>
            <a:r>
              <a:rPr lang="en-US" dirty="0"/>
              <a:t>Many flavors of galactic nucleus emission, depending on mass of black hole, fuel supply</a:t>
            </a:r>
          </a:p>
          <a:p>
            <a:pPr lvl="1"/>
            <a:r>
              <a:rPr lang="en-US" dirty="0"/>
              <a:t>active galactic </a:t>
            </a:r>
            <a:r>
              <a:rPr lang="en-US" dirty="0" smtClean="0"/>
              <a:t>nuclei </a:t>
            </a:r>
            <a:r>
              <a:rPr lang="en-US" dirty="0"/>
              <a:t>(AGN), </a:t>
            </a:r>
            <a:r>
              <a:rPr lang="en-US" dirty="0" err="1"/>
              <a:t>Seyferts</a:t>
            </a:r>
            <a:r>
              <a:rPr lang="en-US" dirty="0"/>
              <a:t>, radio galaxies, LINERS, quasars,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0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Applet comparing stellar </a:t>
            </a:r>
            <a:r>
              <a:rPr lang="en-US" dirty="0"/>
              <a:t>and AGN spectra: </a:t>
            </a:r>
            <a:r>
              <a:rPr lang="en-US" dirty="0">
                <a:hlinkClick r:id="rId2"/>
              </a:rPr>
              <a:t>http://astronomy.nmsu.edu/geas/labs/html/lab09.</a:t>
            </a:r>
            <a:r>
              <a:rPr lang="en-US" dirty="0" smtClean="0">
                <a:hlinkClick r:id="rId2"/>
              </a:rPr>
              <a:t>shtml</a:t>
            </a:r>
            <a:endParaRPr lang="en-US" dirty="0" smtClean="0"/>
          </a:p>
          <a:p>
            <a:r>
              <a:rPr lang="en-US" dirty="0" smtClean="0"/>
              <a:t>Get out SDSS flash cards from your folders and</a:t>
            </a:r>
          </a:p>
          <a:p>
            <a:pPr lvl="1"/>
            <a:r>
              <a:rPr lang="en-US" dirty="0" smtClean="0"/>
              <a:t>Examine images; note any differences</a:t>
            </a:r>
          </a:p>
          <a:p>
            <a:pPr lvl="1"/>
            <a:r>
              <a:rPr lang="en-US" dirty="0" smtClean="0"/>
              <a:t>Examine graph headings; note any differences</a:t>
            </a:r>
          </a:p>
          <a:p>
            <a:pPr lvl="1"/>
            <a:r>
              <a:rPr lang="en-US" dirty="0" smtClean="0"/>
              <a:t>Compare with your neighbor</a:t>
            </a:r>
          </a:p>
          <a:p>
            <a:pPr lvl="1"/>
            <a:r>
              <a:rPr lang="en-US" dirty="0" smtClean="0"/>
              <a:t>Try to come up with spectral indicator that tells you what you’re looking 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58738"/>
            <a:ext cx="63627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Wavelength and Frequency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4</a:t>
            </a:fld>
            <a:endParaRPr lang="en-US"/>
          </a:p>
        </p:txBody>
      </p:sp>
      <p:pic>
        <p:nvPicPr>
          <p:cNvPr id="6" name="05_06_Figure-Unanno.jpg"/>
          <p:cNvPicPr>
            <a:picLocks/>
          </p:cNvPicPr>
          <p:nvPr/>
        </p:nvPicPr>
        <p:blipFill>
          <a:blip r:embed="rId2">
            <a:extLst/>
          </a:blip>
          <a:srcRect t="2302" b="9919"/>
          <a:stretch>
            <a:fillRect/>
          </a:stretch>
        </p:blipFill>
        <p:spPr>
          <a:xfrm>
            <a:off x="1485900" y="1549400"/>
            <a:ext cx="6781800" cy="344879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365"/>
          <p:cNvSpPr txBox="1">
            <a:spLocks/>
          </p:cNvSpPr>
          <p:nvPr/>
        </p:nvSpPr>
        <p:spPr>
          <a:xfrm>
            <a:off x="1295400" y="8242300"/>
            <a:ext cx="10833100" cy="1511300"/>
          </a:xfrm>
          <a:prstGeom prst="rect">
            <a:avLst/>
          </a:prstGeom>
        </p:spPr>
        <p:txBody>
          <a:bodyPr/>
          <a:lstStyle>
            <a:lvl1pPr marL="545479" indent="-48768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Tx/>
              <a:buFont typeface="Times New Roman"/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400"/>
            </a:pPr>
            <a:r>
              <a:rPr lang="en-US" smtClean="0"/>
              <a:t>wavelength × frequency = speed of light = constant</a:t>
            </a:r>
            <a:endParaRPr lang="en-US" dirty="0"/>
          </a:p>
        </p:txBody>
      </p:sp>
      <p:sp>
        <p:nvSpPr>
          <p:cNvPr id="8" name="Shape 365"/>
          <p:cNvSpPr txBox="1">
            <a:spLocks/>
          </p:cNvSpPr>
          <p:nvPr/>
        </p:nvSpPr>
        <p:spPr>
          <a:xfrm>
            <a:off x="1447800" y="8394700"/>
            <a:ext cx="10833100" cy="1511300"/>
          </a:xfrm>
          <a:prstGeom prst="rect">
            <a:avLst/>
          </a:prstGeom>
        </p:spPr>
        <p:txBody>
          <a:bodyPr/>
          <a:lstStyle>
            <a:lvl1pPr marL="545479" indent="-48768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Tx/>
              <a:buFont typeface="Times New Roman"/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4400"/>
            </a:pPr>
            <a:r>
              <a:rPr lang="en-US" smtClean="0"/>
              <a:t>wavelength × frequency = speed of light = constant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554365"/>
            <a:ext cx="869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Wavelength x frequency = speed of light (constant) = 3.00 x 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 m/s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57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ctromagnetic-spectru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868832"/>
            <a:ext cx="7480300" cy="51763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5</a:t>
            </a:fld>
            <a:endParaRPr lang="en-US"/>
          </a:p>
        </p:txBody>
      </p:sp>
      <p:sp>
        <p:nvSpPr>
          <p:cNvPr id="7" name="Shape 377"/>
          <p:cNvSpPr/>
          <p:nvPr/>
        </p:nvSpPr>
        <p:spPr>
          <a:xfrm>
            <a:off x="6322747" y="8094700"/>
            <a:ext cx="390187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584200">
              <a:defRPr sz="1600" u="sng">
                <a:latin typeface="+mj-lt"/>
                <a:ea typeface="+mj-ea"/>
                <a:cs typeface="+mj-cs"/>
                <a:sym typeface="Gill Sans"/>
                <a:hlinkClick r:id="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http://www.kollewin.com/EX/09-15-03/electromagnetic-spectrum.jpg</a:t>
            </a:r>
          </a:p>
        </p:txBody>
      </p:sp>
      <p:sp>
        <p:nvSpPr>
          <p:cNvPr id="10" name="Shape 377"/>
          <p:cNvSpPr/>
          <p:nvPr/>
        </p:nvSpPr>
        <p:spPr>
          <a:xfrm>
            <a:off x="6668622" y="9334500"/>
            <a:ext cx="6210301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600" u="sng">
                <a:latin typeface="+mj-lt"/>
                <a:ea typeface="+mj-ea"/>
                <a:cs typeface="+mj-cs"/>
                <a:sym typeface="Gill Sans"/>
                <a:hlinkClick r:id=""/>
              </a:defRPr>
            </a:lvl1pPr>
          </a:lstStyle>
          <a:p>
            <a:pPr>
              <a:defRPr u="none"/>
            </a:pPr>
            <a:r>
              <a:rPr u="sng" dirty="0">
                <a:hlinkClick r:id="rId3"/>
              </a:rPr>
              <a:t>http://www.kollewin.com/EX/09-15-03/electromagnetic-spectrum.jpg</a:t>
            </a:r>
          </a:p>
        </p:txBody>
      </p:sp>
    </p:spTree>
    <p:extLst>
      <p:ext uri="{BB962C8B-B14F-4D97-AF65-F5344CB8AC3E}">
        <p14:creationId xmlns:p14="http://schemas.microsoft.com/office/powerpoint/2010/main" val="264158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59000" y="33338"/>
            <a:ext cx="5740400" cy="1147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Multiwavelength</a:t>
            </a:r>
            <a:r>
              <a:rPr lang="en-US" dirty="0" smtClean="0"/>
              <a:t> 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astronomical </a:t>
            </a:r>
            <a:r>
              <a:rPr lang="en-US" dirty="0"/>
              <a:t>objects look very different depending on what wavelength you study them in</a:t>
            </a:r>
          </a:p>
          <a:p>
            <a:r>
              <a:rPr lang="en-US" dirty="0"/>
              <a:t>this is because different wavelengths, or different kinds of electromagnetic radiation, are produced by different physical processes</a:t>
            </a:r>
          </a:p>
          <a:p>
            <a:r>
              <a:rPr lang="en-US" dirty="0"/>
              <a:t>see </a:t>
            </a:r>
            <a:r>
              <a:rPr lang="en-US" u="sng" dirty="0">
                <a:hlinkClick r:id="rId2"/>
              </a:rPr>
              <a:t>http://coolcosmos.ipac.caltech.edu/cosmic_classroom/multiwavelength_astronomy/multiwavelength_museum/gallery.html</a:t>
            </a:r>
            <a:r>
              <a:rPr lang="en-US" dirty="0"/>
              <a:t> for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2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7</a:t>
            </a:fld>
            <a:endParaRPr lang="en-US"/>
          </a:p>
        </p:txBody>
      </p:sp>
      <p:pic>
        <p:nvPicPr>
          <p:cNvPr id="7" name="M1_multiwavelengt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837" y="1219200"/>
            <a:ext cx="8880863" cy="55022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444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8</a:t>
            </a:fld>
            <a:endParaRPr lang="en-US"/>
          </a:p>
        </p:txBody>
      </p:sp>
      <p:sp>
        <p:nvSpPr>
          <p:cNvPr id="6" name="Shape 432"/>
          <p:cNvSpPr txBox="1">
            <a:spLocks/>
          </p:cNvSpPr>
          <p:nvPr/>
        </p:nvSpPr>
        <p:spPr>
          <a:xfrm>
            <a:off x="2108200" y="203200"/>
            <a:ext cx="6172200" cy="16383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6300">
                <a:solidFill>
                  <a:srgbClr val="0433FF"/>
                </a:solidFill>
              </a:defRPr>
            </a:pPr>
            <a:r>
              <a:rPr lang="en-US" sz="3200" dirty="0" smtClean="0">
                <a:solidFill>
                  <a:srgbClr val="0433FF"/>
                </a:solidFill>
              </a:rPr>
              <a:t>Now, what are some things we can learn about distant objects by studying their </a:t>
            </a:r>
            <a:r>
              <a:rPr lang="en-US" sz="3200" i="1" dirty="0" smtClean="0">
                <a:solidFill>
                  <a:srgbClr val="0433FF"/>
                </a:solidFill>
              </a:rPr>
              <a:t>radiation</a:t>
            </a:r>
            <a:r>
              <a:rPr lang="en-US" sz="3200" dirty="0" smtClean="0">
                <a:solidFill>
                  <a:srgbClr val="0433FF"/>
                </a:solidFill>
              </a:rPr>
              <a:t>?</a:t>
            </a:r>
            <a:endParaRPr lang="en-US" sz="3200" dirty="0">
              <a:solidFill>
                <a:srgbClr val="04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100" y="2159000"/>
            <a:ext cx="6959600" cy="39703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/>
              <a:t>position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velocity (radial</a:t>
            </a:r>
            <a:r>
              <a:rPr lang="en-US" sz="3600" dirty="0"/>
              <a:t>, transverse)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distance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mass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size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density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pressure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luminosity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temperature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chemical composition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rotation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magnetic fields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1036" y="3111500"/>
            <a:ext cx="16357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Impact"/>
                <a:cs typeface="Impact"/>
              </a:rPr>
              <a:t>From the analysis of SPECTRA!</a:t>
            </a:r>
            <a:endParaRPr lang="en-US" sz="24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19498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300" y="43758"/>
            <a:ext cx="5232400" cy="1147762"/>
          </a:xfrm>
        </p:spPr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171"/>
            <a:ext cx="8404212" cy="2796178"/>
          </a:xfrm>
        </p:spPr>
        <p:txBody>
          <a:bodyPr/>
          <a:lstStyle/>
          <a:p>
            <a:r>
              <a:rPr lang="en-US" dirty="0" smtClean="0"/>
              <a:t>study of distribution with wavelength of the electromagnetic energy released by a source</a:t>
            </a:r>
          </a:p>
          <a:p>
            <a:r>
              <a:rPr lang="en-US" dirty="0" smtClean="0"/>
              <a:t>the light is dispersed into its component colors (wavelengths), usually by a prism or diffraction grating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6/7/16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Sloan FAST/REU Boot Camp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D5F17-BD35-7B47-90D7-3D5BBEF7A466}" type="slidenum">
              <a:rPr lang="en-US" smtClean="0"/>
              <a:t>9</a:t>
            </a:fld>
            <a:endParaRPr lang="en-US"/>
          </a:p>
        </p:txBody>
      </p:sp>
      <p:pic>
        <p:nvPicPr>
          <p:cNvPr id="7" name="prismrefrac-JFA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3974" y="3587958"/>
            <a:ext cx="5917437" cy="276839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463"/>
          <p:cNvSpPr/>
          <p:nvPr/>
        </p:nvSpPr>
        <p:spPr>
          <a:xfrm>
            <a:off x="0" y="9359900"/>
            <a:ext cx="56007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400" u="sng">
                <a:latin typeface="+mn-lt"/>
                <a:ea typeface="+mn-ea"/>
                <a:cs typeface="+mn-cs"/>
                <a:sym typeface="Gill Sans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http://www.astro.virginia.edu/class/oconnell/astr1230/7.2-spectroscopy.html</a:t>
            </a:r>
          </a:p>
        </p:txBody>
      </p:sp>
      <p:sp>
        <p:nvSpPr>
          <p:cNvPr id="9" name="Shape 463"/>
          <p:cNvSpPr/>
          <p:nvPr/>
        </p:nvSpPr>
        <p:spPr>
          <a:xfrm>
            <a:off x="152400" y="9512300"/>
            <a:ext cx="56007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400" u="sng">
                <a:latin typeface="+mn-lt"/>
                <a:ea typeface="+mn-ea"/>
                <a:cs typeface="+mn-cs"/>
                <a:sym typeface="Gill Sans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http://www.astro.virginia.edu/class/oconnell/astr1230/7.2-spectroscopy.html</a:t>
            </a:r>
          </a:p>
        </p:txBody>
      </p:sp>
      <p:sp>
        <p:nvSpPr>
          <p:cNvPr id="10" name="Shape 463"/>
          <p:cNvSpPr/>
          <p:nvPr/>
        </p:nvSpPr>
        <p:spPr>
          <a:xfrm>
            <a:off x="304800" y="9664700"/>
            <a:ext cx="56007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400" u="sng">
                <a:latin typeface="+mn-lt"/>
                <a:ea typeface="+mn-ea"/>
                <a:cs typeface="+mn-cs"/>
                <a:sym typeface="Gill Sans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http://www.astro.virginia.edu/class/oconnell/astr1230/7.2-spectroscopy.html</a:t>
            </a:r>
          </a:p>
        </p:txBody>
      </p:sp>
      <p:sp>
        <p:nvSpPr>
          <p:cNvPr id="11" name="Shape 463"/>
          <p:cNvSpPr/>
          <p:nvPr/>
        </p:nvSpPr>
        <p:spPr>
          <a:xfrm>
            <a:off x="457200" y="9817100"/>
            <a:ext cx="56007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400" u="sng">
                <a:latin typeface="+mn-lt"/>
                <a:ea typeface="+mn-ea"/>
                <a:cs typeface="+mn-cs"/>
                <a:sym typeface="Gill Sans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http://www.astro.virginia.edu/class/oconnell/astr1230/7.2-spectroscopy.html</a:t>
            </a:r>
          </a:p>
        </p:txBody>
      </p:sp>
      <p:sp>
        <p:nvSpPr>
          <p:cNvPr id="12" name="Shape 463"/>
          <p:cNvSpPr/>
          <p:nvPr/>
        </p:nvSpPr>
        <p:spPr>
          <a:xfrm>
            <a:off x="609600" y="9969500"/>
            <a:ext cx="56007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400" u="sng">
                <a:latin typeface="+mn-lt"/>
                <a:ea typeface="+mn-ea"/>
                <a:cs typeface="+mn-cs"/>
                <a:sym typeface="Gill Sans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http://www.astro.virginia.edu/class/oconnell/astr1230/7.2-spectroscopy.html</a:t>
            </a:r>
          </a:p>
        </p:txBody>
      </p:sp>
      <p:sp>
        <p:nvSpPr>
          <p:cNvPr id="13" name="Shape 463">
            <a:hlinkClick r:id="rId2"/>
          </p:cNvPr>
          <p:cNvSpPr/>
          <p:nvPr/>
        </p:nvSpPr>
        <p:spPr>
          <a:xfrm>
            <a:off x="413495" y="9086406"/>
            <a:ext cx="5600700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400" u="sng">
                <a:latin typeface="+mn-lt"/>
                <a:ea typeface="+mn-ea"/>
                <a:cs typeface="+mn-cs"/>
                <a:sym typeface="Gill Sans"/>
                <a:hlinkClick r:id="rId2"/>
              </a:defRPr>
            </a:lvl1pPr>
          </a:lstStyle>
          <a:p>
            <a:pPr>
              <a:defRPr u="none"/>
            </a:pPr>
            <a:r>
              <a:rPr u="sng" dirty="0">
                <a:hlinkClick r:id="rId2"/>
              </a:rPr>
              <a:t>http://www.astro.virginia.edu/class/oconnell/astr1230/7.2-spectroscopy.html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869" y="6137072"/>
            <a:ext cx="5082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/>
              <a:t>http://www.astro.virginia.edu/class/oconnell/astr1230/7.2-spectroscopy.html</a:t>
            </a:r>
          </a:p>
        </p:txBody>
      </p:sp>
    </p:spTree>
    <p:extLst>
      <p:ext uri="{BB962C8B-B14F-4D97-AF65-F5344CB8AC3E}">
        <p14:creationId xmlns:p14="http://schemas.microsoft.com/office/powerpoint/2010/main" val="223372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1648</Words>
  <Application>Microsoft Macintosh PowerPoint</Application>
  <PresentationFormat>On-screen Show (4:3)</PresentationFormat>
  <Paragraphs>254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Spectroscopy Overview</vt:lpstr>
      <vt:lpstr>Outline</vt:lpstr>
      <vt:lpstr>PowerPoint Presentation</vt:lpstr>
      <vt:lpstr>Wavelength and Frequency</vt:lpstr>
      <vt:lpstr>PowerPoint Presentation</vt:lpstr>
      <vt:lpstr>Multiwavelength Studies</vt:lpstr>
      <vt:lpstr>PowerPoint Presentation</vt:lpstr>
      <vt:lpstr>PowerPoint Presentation</vt:lpstr>
      <vt:lpstr>Spectroscopy</vt:lpstr>
      <vt:lpstr>Blackbody</vt:lpstr>
      <vt:lpstr>Look at Sources</vt:lpstr>
      <vt:lpstr>Line Formation</vt:lpstr>
      <vt:lpstr>Look at Sources</vt:lpstr>
      <vt:lpstr>Chemical Fingerprints</vt:lpstr>
      <vt:lpstr>Line Formation (2)</vt:lpstr>
      <vt:lpstr>Sun Spectrum</vt:lpstr>
      <vt:lpstr>Look at Poster/Slide</vt:lpstr>
      <vt:lpstr>3 Types of Spectra</vt:lpstr>
      <vt:lpstr>3 Types of Spectra</vt:lpstr>
      <vt:lpstr>PowerPoint Presentation</vt:lpstr>
      <vt:lpstr>What is this object?</vt:lpstr>
      <vt:lpstr>What is this object?</vt:lpstr>
      <vt:lpstr>What is this object?</vt:lpstr>
      <vt:lpstr>What is this object?</vt:lpstr>
      <vt:lpstr>What is this object?</vt:lpstr>
      <vt:lpstr>PowerPoint Presentation</vt:lpstr>
      <vt:lpstr>Origin of Spectral Lines</vt:lpstr>
      <vt:lpstr>PowerPoint Presentation</vt:lpstr>
      <vt:lpstr>Stellar Classification</vt:lpstr>
      <vt:lpstr>PowerPoint Presentation</vt:lpstr>
      <vt:lpstr>Why Spectroscopy?</vt:lpstr>
      <vt:lpstr>Star Spectra</vt:lpstr>
      <vt:lpstr>Spectral Sequence</vt:lpstr>
      <vt:lpstr>Galaxy Spectra</vt:lpstr>
      <vt:lpstr>Stellar Component of Galaxy Spectra</vt:lpstr>
      <vt:lpstr>ISM Component of Galaxy Spectra</vt:lpstr>
      <vt:lpstr>Central galactic nucleus contribution to spectrum</vt:lpstr>
      <vt:lpstr>Spectral Comparisons</vt:lpstr>
    </vt:vector>
  </TitlesOfParts>
  <Company>New Mexico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Nancy Chanover</dc:creator>
  <cp:lastModifiedBy>Nancy Chanover</cp:lastModifiedBy>
  <cp:revision>30</cp:revision>
  <dcterms:created xsi:type="dcterms:W3CDTF">2016-06-02T02:49:44Z</dcterms:created>
  <dcterms:modified xsi:type="dcterms:W3CDTF">2016-06-07T21:08:37Z</dcterms:modified>
</cp:coreProperties>
</file>