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2" r:id="rId3"/>
    <p:sldId id="266" r:id="rId4"/>
    <p:sldId id="259" r:id="rId5"/>
    <p:sldId id="257" r:id="rId6"/>
    <p:sldId id="258" r:id="rId7"/>
    <p:sldId id="260" r:id="rId8"/>
    <p:sldId id="263" r:id="rId9"/>
    <p:sldId id="264" r:id="rId10"/>
    <p:sldId id="265" r:id="rId11"/>
    <p:sldId id="261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4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AA560C-0318-6D4A-AF3D-108A5BF1AA62}" type="doc">
      <dgm:prSet loTypeId="urn:microsoft.com/office/officeart/2005/8/layout/hProcess9" loCatId="" qsTypeId="urn:microsoft.com/office/officeart/2005/8/quickstyle/simple4" qsCatId="simple" csTypeId="urn:microsoft.com/office/officeart/2005/8/colors/colorful4" csCatId="colorful" phldr="1"/>
      <dgm:spPr/>
    </dgm:pt>
    <dgm:pt modelId="{A07C1061-30FC-9844-AB8A-928E2445E758}">
      <dgm:prSet phldrT="[Text]"/>
      <dgm:spPr/>
      <dgm:t>
        <a:bodyPr/>
        <a:lstStyle/>
        <a:p>
          <a:r>
            <a:rPr lang="en-US" dirty="0" smtClean="0"/>
            <a:t>Learning about stuff</a:t>
          </a:r>
          <a:endParaRPr lang="en-US" dirty="0"/>
        </a:p>
      </dgm:t>
    </dgm:pt>
    <dgm:pt modelId="{C988B693-FCBC-1E4C-BE1E-314F7CC76E43}" type="parTrans" cxnId="{2D50AE2C-A69F-7744-BBC1-944A2DCD621F}">
      <dgm:prSet/>
      <dgm:spPr/>
      <dgm:t>
        <a:bodyPr/>
        <a:lstStyle/>
        <a:p>
          <a:endParaRPr lang="en-US"/>
        </a:p>
      </dgm:t>
    </dgm:pt>
    <dgm:pt modelId="{1E268A58-936C-7549-AA6F-594D0AD9427F}" type="sibTrans" cxnId="{2D50AE2C-A69F-7744-BBC1-944A2DCD621F}">
      <dgm:prSet/>
      <dgm:spPr/>
      <dgm:t>
        <a:bodyPr/>
        <a:lstStyle/>
        <a:p>
          <a:endParaRPr lang="en-US"/>
        </a:p>
      </dgm:t>
    </dgm:pt>
    <dgm:pt modelId="{38AD8C74-ABFC-3940-9FA0-0E6420A049DA}">
      <dgm:prSet phldrT="[Text]"/>
      <dgm:spPr/>
      <dgm:t>
        <a:bodyPr/>
        <a:lstStyle/>
        <a:p>
          <a:r>
            <a:rPr lang="en-US" dirty="0" smtClean="0"/>
            <a:t>Doing stuff</a:t>
          </a:r>
          <a:endParaRPr lang="en-US" dirty="0"/>
        </a:p>
      </dgm:t>
    </dgm:pt>
    <dgm:pt modelId="{9694663C-168F-2F42-B21E-4E0654E77481}" type="parTrans" cxnId="{6667CA24-2FFF-264B-A335-673D5E3829A1}">
      <dgm:prSet/>
      <dgm:spPr/>
      <dgm:t>
        <a:bodyPr/>
        <a:lstStyle/>
        <a:p>
          <a:endParaRPr lang="en-US"/>
        </a:p>
      </dgm:t>
    </dgm:pt>
    <dgm:pt modelId="{C3691854-84D8-B840-A1FC-C070487E7873}" type="sibTrans" cxnId="{6667CA24-2FFF-264B-A335-673D5E3829A1}">
      <dgm:prSet/>
      <dgm:spPr/>
      <dgm:t>
        <a:bodyPr/>
        <a:lstStyle/>
        <a:p>
          <a:endParaRPr lang="en-US"/>
        </a:p>
      </dgm:t>
    </dgm:pt>
    <dgm:pt modelId="{8D13DA0D-2E3D-974F-AD8D-67EC1A71EA04}">
      <dgm:prSet phldrT="[Text]"/>
      <dgm:spPr/>
      <dgm:t>
        <a:bodyPr/>
        <a:lstStyle/>
        <a:p>
          <a:r>
            <a:rPr lang="en-US" dirty="0" smtClean="0"/>
            <a:t>Reporting on stuff</a:t>
          </a:r>
          <a:endParaRPr lang="en-US" dirty="0"/>
        </a:p>
      </dgm:t>
    </dgm:pt>
    <dgm:pt modelId="{78DE2ED8-C951-B142-A00D-58030415C357}" type="parTrans" cxnId="{1BF2E8FF-4D6B-1441-A223-082701F6BD91}">
      <dgm:prSet/>
      <dgm:spPr/>
      <dgm:t>
        <a:bodyPr/>
        <a:lstStyle/>
        <a:p>
          <a:endParaRPr lang="en-US"/>
        </a:p>
      </dgm:t>
    </dgm:pt>
    <dgm:pt modelId="{D26CC299-D022-B440-A238-08EC12CB396D}" type="sibTrans" cxnId="{1BF2E8FF-4D6B-1441-A223-082701F6BD91}">
      <dgm:prSet/>
      <dgm:spPr/>
      <dgm:t>
        <a:bodyPr/>
        <a:lstStyle/>
        <a:p>
          <a:endParaRPr lang="en-US"/>
        </a:p>
      </dgm:t>
    </dgm:pt>
    <dgm:pt modelId="{248E04BB-548F-6042-9BCA-7B58A1566CBD}" type="pres">
      <dgm:prSet presAssocID="{3FAA560C-0318-6D4A-AF3D-108A5BF1AA62}" presName="CompostProcess" presStyleCnt="0">
        <dgm:presLayoutVars>
          <dgm:dir/>
          <dgm:resizeHandles val="exact"/>
        </dgm:presLayoutVars>
      </dgm:prSet>
      <dgm:spPr/>
    </dgm:pt>
    <dgm:pt modelId="{D5B92D58-A592-584D-9FC6-30B1768113D1}" type="pres">
      <dgm:prSet presAssocID="{3FAA560C-0318-6D4A-AF3D-108A5BF1AA62}" presName="arrow" presStyleLbl="bgShp" presStyleIdx="0" presStyleCnt="1" custLinFactNeighborY="-223"/>
      <dgm:spPr/>
    </dgm:pt>
    <dgm:pt modelId="{74E4B1D6-E811-4442-AEE0-17ACF12C43BB}" type="pres">
      <dgm:prSet presAssocID="{3FAA560C-0318-6D4A-AF3D-108A5BF1AA62}" presName="linearProcess" presStyleCnt="0"/>
      <dgm:spPr/>
    </dgm:pt>
    <dgm:pt modelId="{63C8A04A-E901-B943-A436-02AA654C4464}" type="pres">
      <dgm:prSet presAssocID="{A07C1061-30FC-9844-AB8A-928E2445E758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8F8876-91D5-444A-918D-4475F3D6F07A}" type="pres">
      <dgm:prSet presAssocID="{1E268A58-936C-7549-AA6F-594D0AD9427F}" presName="sibTrans" presStyleCnt="0"/>
      <dgm:spPr/>
    </dgm:pt>
    <dgm:pt modelId="{068CEFF5-078D-6647-987E-DAFD9413AE64}" type="pres">
      <dgm:prSet presAssocID="{38AD8C74-ABFC-3940-9FA0-0E6420A049DA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590211-294F-AF45-BDCB-2A0BFD4FFA53}" type="pres">
      <dgm:prSet presAssocID="{C3691854-84D8-B840-A1FC-C070487E7873}" presName="sibTrans" presStyleCnt="0"/>
      <dgm:spPr/>
    </dgm:pt>
    <dgm:pt modelId="{C4AC10F8-A434-034A-A15E-9C027F2DA922}" type="pres">
      <dgm:prSet presAssocID="{8D13DA0D-2E3D-974F-AD8D-67EC1A71EA0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BF2E8FF-4D6B-1441-A223-082701F6BD91}" srcId="{3FAA560C-0318-6D4A-AF3D-108A5BF1AA62}" destId="{8D13DA0D-2E3D-974F-AD8D-67EC1A71EA04}" srcOrd="2" destOrd="0" parTransId="{78DE2ED8-C951-B142-A00D-58030415C357}" sibTransId="{D26CC299-D022-B440-A238-08EC12CB396D}"/>
    <dgm:cxn modelId="{5D50D5A8-E693-C949-9318-80F07CAAF88E}" type="presOf" srcId="{3FAA560C-0318-6D4A-AF3D-108A5BF1AA62}" destId="{248E04BB-548F-6042-9BCA-7B58A1566CBD}" srcOrd="0" destOrd="0" presId="urn:microsoft.com/office/officeart/2005/8/layout/hProcess9"/>
    <dgm:cxn modelId="{B965CE0A-7060-BD48-ADDD-9CD853029E22}" type="presOf" srcId="{38AD8C74-ABFC-3940-9FA0-0E6420A049DA}" destId="{068CEFF5-078D-6647-987E-DAFD9413AE64}" srcOrd="0" destOrd="0" presId="urn:microsoft.com/office/officeart/2005/8/layout/hProcess9"/>
    <dgm:cxn modelId="{2D50AE2C-A69F-7744-BBC1-944A2DCD621F}" srcId="{3FAA560C-0318-6D4A-AF3D-108A5BF1AA62}" destId="{A07C1061-30FC-9844-AB8A-928E2445E758}" srcOrd="0" destOrd="0" parTransId="{C988B693-FCBC-1E4C-BE1E-314F7CC76E43}" sibTransId="{1E268A58-936C-7549-AA6F-594D0AD9427F}"/>
    <dgm:cxn modelId="{6667CA24-2FFF-264B-A335-673D5E3829A1}" srcId="{3FAA560C-0318-6D4A-AF3D-108A5BF1AA62}" destId="{38AD8C74-ABFC-3940-9FA0-0E6420A049DA}" srcOrd="1" destOrd="0" parTransId="{9694663C-168F-2F42-B21E-4E0654E77481}" sibTransId="{C3691854-84D8-B840-A1FC-C070487E7873}"/>
    <dgm:cxn modelId="{258FB451-9E6B-0547-8A4F-A285D81710DD}" type="presOf" srcId="{8D13DA0D-2E3D-974F-AD8D-67EC1A71EA04}" destId="{C4AC10F8-A434-034A-A15E-9C027F2DA922}" srcOrd="0" destOrd="0" presId="urn:microsoft.com/office/officeart/2005/8/layout/hProcess9"/>
    <dgm:cxn modelId="{A7260FF2-53FF-384C-8744-EEC55160DDAD}" type="presOf" srcId="{A07C1061-30FC-9844-AB8A-928E2445E758}" destId="{63C8A04A-E901-B943-A436-02AA654C4464}" srcOrd="0" destOrd="0" presId="urn:microsoft.com/office/officeart/2005/8/layout/hProcess9"/>
    <dgm:cxn modelId="{68615F03-FB23-294F-AC3C-DE8E1DADDC55}" type="presParOf" srcId="{248E04BB-548F-6042-9BCA-7B58A1566CBD}" destId="{D5B92D58-A592-584D-9FC6-30B1768113D1}" srcOrd="0" destOrd="0" presId="urn:microsoft.com/office/officeart/2005/8/layout/hProcess9"/>
    <dgm:cxn modelId="{EDFDAAE0-44DB-3A42-A433-AB7A9398A8B0}" type="presParOf" srcId="{248E04BB-548F-6042-9BCA-7B58A1566CBD}" destId="{74E4B1D6-E811-4442-AEE0-17ACF12C43BB}" srcOrd="1" destOrd="0" presId="urn:microsoft.com/office/officeart/2005/8/layout/hProcess9"/>
    <dgm:cxn modelId="{3FB08999-E8AC-ED41-B8FC-C2F935D90FC5}" type="presParOf" srcId="{74E4B1D6-E811-4442-AEE0-17ACF12C43BB}" destId="{63C8A04A-E901-B943-A436-02AA654C4464}" srcOrd="0" destOrd="0" presId="urn:microsoft.com/office/officeart/2005/8/layout/hProcess9"/>
    <dgm:cxn modelId="{EC673FF9-EF65-504B-89FE-3030D8438ACA}" type="presParOf" srcId="{74E4B1D6-E811-4442-AEE0-17ACF12C43BB}" destId="{5E8F8876-91D5-444A-918D-4475F3D6F07A}" srcOrd="1" destOrd="0" presId="urn:microsoft.com/office/officeart/2005/8/layout/hProcess9"/>
    <dgm:cxn modelId="{DA93C437-6FC9-8D4F-BBE8-1084523DFCD7}" type="presParOf" srcId="{74E4B1D6-E811-4442-AEE0-17ACF12C43BB}" destId="{068CEFF5-078D-6647-987E-DAFD9413AE64}" srcOrd="2" destOrd="0" presId="urn:microsoft.com/office/officeart/2005/8/layout/hProcess9"/>
    <dgm:cxn modelId="{0A042935-0C59-004B-BF59-12CC53672DE0}" type="presParOf" srcId="{74E4B1D6-E811-4442-AEE0-17ACF12C43BB}" destId="{98590211-294F-AF45-BDCB-2A0BFD4FFA53}" srcOrd="3" destOrd="0" presId="urn:microsoft.com/office/officeart/2005/8/layout/hProcess9"/>
    <dgm:cxn modelId="{87A8A1A1-5008-2941-B1B9-E4EA36688CBF}" type="presParOf" srcId="{74E4B1D6-E811-4442-AEE0-17ACF12C43BB}" destId="{C4AC10F8-A434-034A-A15E-9C027F2DA92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B92D58-A592-584D-9FC6-30B1768113D1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3C8A04A-E901-B943-A436-02AA654C4464}">
      <dsp:nvSpPr>
        <dsp:cNvPr id="0" name=""/>
        <dsp:cNvSpPr/>
      </dsp:nvSpPr>
      <dsp:spPr>
        <a:xfrm>
          <a:off x="4344" y="1357788"/>
          <a:ext cx="2643728" cy="1810385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Learning about stuff</a:t>
          </a:r>
          <a:endParaRPr lang="en-US" sz="3800" kern="1200" dirty="0"/>
        </a:p>
      </dsp:txBody>
      <dsp:txXfrm>
        <a:off x="92720" y="1446164"/>
        <a:ext cx="2466976" cy="1633633"/>
      </dsp:txXfrm>
    </dsp:sp>
    <dsp:sp modelId="{068CEFF5-078D-6647-987E-DAFD9413AE64}">
      <dsp:nvSpPr>
        <dsp:cNvPr id="0" name=""/>
        <dsp:cNvSpPr/>
      </dsp:nvSpPr>
      <dsp:spPr>
        <a:xfrm>
          <a:off x="2792935" y="1357788"/>
          <a:ext cx="2643728" cy="1810385"/>
        </a:xfrm>
        <a:prstGeom prst="roundRect">
          <a:avLst/>
        </a:prstGeom>
        <a:gradFill rotWithShape="0">
          <a:gsLst>
            <a:gs pos="0">
              <a:schemeClr val="accent4">
                <a:hueOff val="-2232386"/>
                <a:satOff val="13449"/>
                <a:lumOff val="1078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2232386"/>
                <a:satOff val="13449"/>
                <a:lumOff val="1078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Doing stuff</a:t>
          </a:r>
          <a:endParaRPr lang="en-US" sz="3800" kern="1200" dirty="0"/>
        </a:p>
      </dsp:txBody>
      <dsp:txXfrm>
        <a:off x="2881311" y="1446164"/>
        <a:ext cx="2466976" cy="1633633"/>
      </dsp:txXfrm>
    </dsp:sp>
    <dsp:sp modelId="{C4AC10F8-A434-034A-A15E-9C027F2DA922}">
      <dsp:nvSpPr>
        <dsp:cNvPr id="0" name=""/>
        <dsp:cNvSpPr/>
      </dsp:nvSpPr>
      <dsp:spPr>
        <a:xfrm>
          <a:off x="5581526" y="1357788"/>
          <a:ext cx="2643728" cy="1810385"/>
        </a:xfrm>
        <a:prstGeom prst="roundRect">
          <a:avLst/>
        </a:prstGeom>
        <a:gradFill rotWithShape="0">
          <a:gsLst>
            <a:gs pos="0">
              <a:schemeClr val="accent4">
                <a:hueOff val="-4464771"/>
                <a:satOff val="26899"/>
                <a:lumOff val="2156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4">
                <a:hueOff val="-4464771"/>
                <a:satOff val="26899"/>
                <a:lumOff val="2156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Reporting on stuff</a:t>
          </a:r>
          <a:endParaRPr lang="en-US" sz="3800" kern="1200" dirty="0"/>
        </a:p>
      </dsp:txBody>
      <dsp:txXfrm>
        <a:off x="5669902" y="1446164"/>
        <a:ext cx="2466976" cy="1633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60F91-6D13-5643-A7B8-DD5CF7CFCC4C}" type="datetimeFigureOut">
              <a:rPr lang="en-US" smtClean="0"/>
              <a:t>6/7/16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E8AC27-BE12-DF46-8223-4942BC4300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928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F3417-FF25-3642-891D-67DC364335B3}" type="datetimeFigureOut">
              <a:rPr lang="en-US" smtClean="0"/>
              <a:t>6/7/16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319E16-6ACF-894F-A9DD-167AC06EC0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94308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-sdss-2a-outlines-300dpi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16" y="185657"/>
            <a:ext cx="1929384" cy="592057"/>
          </a:xfrm>
          <a:prstGeom prst="rect">
            <a:avLst/>
          </a:prstGeom>
        </p:spPr>
      </p:pic>
      <p:pic>
        <p:nvPicPr>
          <p:cNvPr id="8" name="Picture 7" descr="junk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718" y="185657"/>
            <a:ext cx="856469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61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776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70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3300" y="274638"/>
            <a:ext cx="5232400" cy="11477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-sdss-2a-outlines-300dpi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16" y="185657"/>
            <a:ext cx="1929384" cy="592057"/>
          </a:xfrm>
          <a:prstGeom prst="rect">
            <a:avLst/>
          </a:prstGeom>
        </p:spPr>
      </p:pic>
      <p:pic>
        <p:nvPicPr>
          <p:cNvPr id="8" name="Picture 7" descr="junk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718" y="185657"/>
            <a:ext cx="856469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5694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9407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06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982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099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61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49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111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95500" y="274638"/>
            <a:ext cx="5816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D5F17-BD35-7B47-90D7-3D5BBEF7A466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logo-sdss-2a-outlines-300dpi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116" y="185657"/>
            <a:ext cx="1929384" cy="592057"/>
          </a:xfrm>
          <a:prstGeom prst="rect">
            <a:avLst/>
          </a:prstGeom>
        </p:spPr>
      </p:pic>
      <p:pic>
        <p:nvPicPr>
          <p:cNvPr id="10" name="Picture 9" descr="junk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0718" y="185657"/>
            <a:ext cx="856469" cy="96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702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hyperlink" Target="http://astronomy.nmsu.edu/sdss_bootcamp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Nancy Chanover</a:t>
            </a:r>
          </a:p>
          <a:p>
            <a:r>
              <a:rPr lang="en-US" dirty="0" smtClean="0"/>
              <a:t>NMSU Astronomy Department</a:t>
            </a:r>
          </a:p>
          <a:p>
            <a:r>
              <a:rPr lang="en-US" dirty="0" smtClean="0"/>
              <a:t>Sloan REU Program Coordinator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315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67883" y="1491069"/>
            <a:ext cx="8691327" cy="4650129"/>
          </a:xfrm>
          <a:prstGeom prst="round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 on Stuff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3600"/>
              </a:spcAft>
            </a:pPr>
            <a:r>
              <a:rPr lang="en-US" dirty="0" smtClean="0"/>
              <a:t>Why is this important?</a:t>
            </a:r>
          </a:p>
          <a:p>
            <a:pPr>
              <a:spcAft>
                <a:spcPts val="3600"/>
              </a:spcAft>
            </a:pPr>
            <a:r>
              <a:rPr lang="en-US" dirty="0" smtClean="0"/>
              <a:t>How would you go about doing this?</a:t>
            </a:r>
          </a:p>
          <a:p>
            <a:pPr>
              <a:spcAft>
                <a:spcPts val="3000"/>
              </a:spcAft>
            </a:pPr>
            <a:r>
              <a:rPr lang="en-US" dirty="0"/>
              <a:t>Are there any transferrable skills that can be gained during this stage of a research project?</a:t>
            </a:r>
          </a:p>
          <a:p>
            <a:pPr>
              <a:spcAft>
                <a:spcPts val="3600"/>
              </a:spcAft>
            </a:pPr>
            <a:r>
              <a:rPr lang="en-US" dirty="0" smtClean="0"/>
              <a:t>What is the </a:t>
            </a:r>
            <a:r>
              <a:rPr lang="en-US" b="1" i="1" dirty="0" smtClean="0"/>
              <a:t>outcome</a:t>
            </a:r>
            <a:r>
              <a:rPr lang="en-US" dirty="0" smtClean="0"/>
              <a:t> after having completed this stage of research?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03853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6801" y="73441"/>
            <a:ext cx="4920619" cy="1147762"/>
          </a:xfrm>
        </p:spPr>
        <p:txBody>
          <a:bodyPr>
            <a:normAutofit/>
          </a:bodyPr>
          <a:lstStyle/>
          <a:p>
            <a:r>
              <a:rPr lang="en-US" dirty="0" smtClean="0"/>
              <a:t>Schedule Overview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7449252"/>
              </p:ext>
            </p:extLst>
          </p:nvPr>
        </p:nvGraphicFramePr>
        <p:xfrm>
          <a:off x="457200" y="1331326"/>
          <a:ext cx="8130428" cy="4946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5214"/>
                <a:gridCol w="4065214"/>
              </a:tblGrid>
              <a:tr h="61930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When?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What?</a:t>
                      </a:r>
                      <a:endParaRPr lang="en-US" sz="2400" dirty="0"/>
                    </a:p>
                  </a:txBody>
                  <a:tcPr/>
                </a:tc>
              </a:tr>
              <a:tr h="61930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Tuesday morning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History of Observational</a:t>
                      </a:r>
                      <a:r>
                        <a:rPr lang="en-US" sz="2400" baseline="0" dirty="0" smtClean="0"/>
                        <a:t> Astronomy &amp; SDSS</a:t>
                      </a:r>
                      <a:endParaRPr lang="en-US" sz="2400" dirty="0"/>
                    </a:p>
                  </a:txBody>
                  <a:tcPr/>
                </a:tc>
              </a:tr>
              <a:tr h="61930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Tuesday afternoon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Spectroscopy</a:t>
                      </a:r>
                      <a:r>
                        <a:rPr lang="en-US" sz="2400" baseline="0" dirty="0" smtClean="0"/>
                        <a:t> &amp; Astrophysics Background</a:t>
                      </a:r>
                      <a:endParaRPr lang="en-US" sz="2400" dirty="0"/>
                    </a:p>
                  </a:txBody>
                  <a:tcPr/>
                </a:tc>
              </a:tr>
              <a:tr h="61930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Wednesday morning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Research/presentations on different surveys</a:t>
                      </a:r>
                      <a:endParaRPr lang="en-US" sz="2400" dirty="0"/>
                    </a:p>
                  </a:txBody>
                  <a:tcPr/>
                </a:tc>
              </a:tr>
              <a:tr h="61930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Wednesday</a:t>
                      </a:r>
                      <a:r>
                        <a:rPr lang="en-US" sz="2400" baseline="0" dirty="0" smtClean="0"/>
                        <a:t> afternoon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Computing Tools</a:t>
                      </a:r>
                      <a:endParaRPr lang="en-US" sz="2400" dirty="0"/>
                    </a:p>
                  </a:txBody>
                  <a:tcPr/>
                </a:tc>
              </a:tr>
              <a:tr h="61930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Thursday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Independent</a:t>
                      </a:r>
                      <a:r>
                        <a:rPr lang="en-US" sz="2400" baseline="0" dirty="0" smtClean="0"/>
                        <a:t> mini-projects</a:t>
                      </a:r>
                      <a:endParaRPr lang="en-US" sz="2400" dirty="0"/>
                    </a:p>
                  </a:txBody>
                  <a:tcPr/>
                </a:tc>
              </a:tr>
              <a:tr h="619303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Friday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Field</a:t>
                      </a:r>
                      <a:r>
                        <a:rPr lang="en-US" sz="2400" baseline="0" dirty="0" smtClean="0"/>
                        <a:t> trip to APO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123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Page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" y="2483612"/>
            <a:ext cx="836789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hlinkClick r:id="rId2"/>
              </a:rPr>
              <a:t>http://astronomy.nmsu.edu/</a:t>
            </a:r>
            <a:r>
              <a:rPr lang="en-US" sz="3200" b="1" dirty="0" smtClean="0">
                <a:hlinkClick r:id="rId2"/>
              </a:rPr>
              <a:t>sdss_bootcamp</a:t>
            </a:r>
            <a:endParaRPr lang="en-US" sz="3200" b="1" dirty="0" smtClean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21010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Welcome!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508016"/>
            <a:ext cx="8323421" cy="4618147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 are delighted that you’re here!</a:t>
            </a:r>
          </a:p>
          <a:p>
            <a:r>
              <a:rPr lang="en-US" dirty="0" smtClean="0"/>
              <a:t>Our primary goals for this week are:</a:t>
            </a:r>
          </a:p>
          <a:p>
            <a:pPr lvl="1"/>
            <a:r>
              <a:rPr lang="en-US" dirty="0" smtClean="0"/>
              <a:t>To expose you to various science topics being tackled with the SDSS</a:t>
            </a:r>
          </a:p>
          <a:p>
            <a:pPr lvl="1"/>
            <a:r>
              <a:rPr lang="en-US" dirty="0" smtClean="0"/>
              <a:t>To expose you to some of the tools you will be using to conduct your summer research projects</a:t>
            </a:r>
          </a:p>
          <a:p>
            <a:pPr lvl="1"/>
            <a:r>
              <a:rPr lang="en-US" dirty="0" smtClean="0"/>
              <a:t>To provide you with a sense of belonging to a cohort, since we will be primarily communicating virtually</a:t>
            </a:r>
          </a:p>
          <a:p>
            <a:pPr lvl="1"/>
            <a:r>
              <a:rPr lang="en-US" dirty="0" smtClean="0"/>
              <a:t>MOST OF ALL:  to have fun!!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052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62324" cy="4525963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Restrooms are right around the corner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Water fountain is right around the corner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Breakfasts (and snacks): here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Lunches:  Taos cafeteria, Corbett Center (prepaid)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Dinners:  out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Van transport always available</a:t>
            </a:r>
          </a:p>
          <a:p>
            <a:pPr>
              <a:spcAft>
                <a:spcPts val="1200"/>
              </a:spcAft>
            </a:pPr>
            <a:r>
              <a:rPr lang="en-US" dirty="0" smtClean="0"/>
              <a:t>Let me know of any concerns/restrictions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548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Aft>
                <a:spcPts val="3000"/>
              </a:spcAft>
            </a:pPr>
            <a:r>
              <a:rPr lang="en-US" dirty="0" smtClean="0"/>
              <a:t>Objectives of both FAST and REU is to increase the participation in SDSS-related research by underrepresented minority students</a:t>
            </a:r>
          </a:p>
          <a:p>
            <a:pPr>
              <a:spcAft>
                <a:spcPts val="3000"/>
              </a:spcAft>
            </a:pPr>
            <a:r>
              <a:rPr lang="en-US" dirty="0" smtClean="0"/>
              <a:t>This is an important issue that is being addressed in many areas of astronomy</a:t>
            </a:r>
          </a:p>
          <a:p>
            <a:pPr>
              <a:spcAft>
                <a:spcPts val="3000"/>
              </a:spcAft>
            </a:pPr>
            <a:r>
              <a:rPr lang="en-US" dirty="0" smtClean="0"/>
              <a:t>Pilot program funded by the Sloan Foundation</a:t>
            </a:r>
            <a:endParaRPr lang="en-US" dirty="0"/>
          </a:p>
          <a:p>
            <a:pPr>
              <a:spcAft>
                <a:spcPts val="3000"/>
              </a:spcAft>
            </a:pPr>
            <a:r>
              <a:rPr lang="en-US" dirty="0" smtClean="0"/>
              <a:t>Plan to seek additional funding at end of summer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5918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spcAft>
                <a:spcPts val="2400"/>
              </a:spcAft>
            </a:pPr>
            <a:r>
              <a:rPr lang="en-US" dirty="0" smtClean="0"/>
              <a:t>NMSU Personnel</a:t>
            </a:r>
          </a:p>
          <a:p>
            <a:pPr lvl="1">
              <a:spcAft>
                <a:spcPts val="2400"/>
              </a:spcAft>
            </a:pPr>
            <a:r>
              <a:rPr lang="en-US" dirty="0" smtClean="0"/>
              <a:t>Name, role, research interests, some fun fact about yourself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REU participants</a:t>
            </a:r>
          </a:p>
          <a:p>
            <a:pPr lvl="1">
              <a:spcAft>
                <a:spcPts val="2400"/>
              </a:spcAft>
            </a:pPr>
            <a:r>
              <a:rPr lang="en-US" dirty="0" smtClean="0"/>
              <a:t>Name, home institution, </a:t>
            </a:r>
            <a:r>
              <a:rPr lang="en-US" dirty="0" smtClean="0"/>
              <a:t>major, REU </a:t>
            </a:r>
            <a:r>
              <a:rPr lang="en-US" dirty="0" smtClean="0"/>
              <a:t>site, rough idea of project (if known), some fun fact about yourself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FAST participants</a:t>
            </a:r>
          </a:p>
          <a:p>
            <a:pPr lvl="1">
              <a:spcAft>
                <a:spcPts val="2400"/>
              </a:spcAft>
            </a:pPr>
            <a:r>
              <a:rPr lang="en-US" dirty="0"/>
              <a:t>Name, home institution, </a:t>
            </a:r>
            <a:r>
              <a:rPr lang="en-US" dirty="0" smtClean="0"/>
              <a:t>major, FAST </a:t>
            </a:r>
            <a:r>
              <a:rPr lang="en-US" dirty="0" smtClean="0"/>
              <a:t>mentor, </a:t>
            </a:r>
            <a:r>
              <a:rPr lang="en-US" dirty="0"/>
              <a:t>rough idea of project (if known), some fun fact about </a:t>
            </a:r>
            <a:r>
              <a:rPr lang="en-US" dirty="0" smtClean="0"/>
              <a:t>yourself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2710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2447" y="125819"/>
            <a:ext cx="5455622" cy="1540935"/>
          </a:xfrm>
        </p:spPr>
        <p:txBody>
          <a:bodyPr>
            <a:normAutofit/>
          </a:bodyPr>
          <a:lstStyle/>
          <a:p>
            <a:r>
              <a:rPr lang="en-US" dirty="0" smtClean="0"/>
              <a:t>What We Hope You Will Gain This Summer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51121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spcAft>
                <a:spcPts val="2400"/>
              </a:spcAft>
            </a:pPr>
            <a:r>
              <a:rPr lang="en-US" dirty="0" smtClean="0"/>
              <a:t>Experience in learning how to do research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Working with cutting edge data as a member of  a large, distributed collaboration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Getting to know new people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Explore scientific research as a career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(REUs: fill out survey if you haven’t already!)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568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4390" y="145663"/>
            <a:ext cx="5235090" cy="866295"/>
          </a:xfrm>
        </p:spPr>
        <p:txBody>
          <a:bodyPr>
            <a:normAutofit/>
          </a:bodyPr>
          <a:lstStyle/>
          <a:p>
            <a:r>
              <a:rPr lang="en-US" dirty="0" smtClean="0"/>
              <a:t>Process of Research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20192"/>
              </p:ext>
            </p:extLst>
          </p:nvPr>
        </p:nvGraphicFramePr>
        <p:xfrm>
          <a:off x="457200" y="1054068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7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54382" y="5580846"/>
            <a:ext cx="71687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Our goal is to give you help you explore ALL of these aspects of research this week (and this summer!)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7492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67883" y="1491069"/>
            <a:ext cx="8691327" cy="4650129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About Stuff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3600"/>
              </a:spcAft>
            </a:pPr>
            <a:r>
              <a:rPr lang="en-US" dirty="0" smtClean="0"/>
              <a:t>Why is this important?</a:t>
            </a:r>
          </a:p>
          <a:p>
            <a:pPr>
              <a:spcAft>
                <a:spcPts val="3600"/>
              </a:spcAft>
            </a:pPr>
            <a:r>
              <a:rPr lang="en-US" dirty="0" smtClean="0"/>
              <a:t>How would you go about doing this?</a:t>
            </a:r>
          </a:p>
          <a:p>
            <a:pPr>
              <a:spcAft>
                <a:spcPts val="3000"/>
              </a:spcAft>
            </a:pPr>
            <a:r>
              <a:rPr lang="en-US" dirty="0"/>
              <a:t>Are there any transferrable skills that can be gained during this stage of a research project?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How do you know when “enough is enough?”</a:t>
            </a:r>
          </a:p>
          <a:p>
            <a:pPr>
              <a:spcAft>
                <a:spcPts val="3600"/>
              </a:spcAft>
            </a:pPr>
            <a:r>
              <a:rPr lang="en-US" dirty="0" smtClean="0"/>
              <a:t>What is the </a:t>
            </a:r>
            <a:r>
              <a:rPr lang="en-US" b="1" i="1" dirty="0" smtClean="0"/>
              <a:t>outcome</a:t>
            </a:r>
            <a:r>
              <a:rPr lang="en-US" dirty="0" smtClean="0"/>
              <a:t> after having completed this stage of research?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363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67883" y="1491069"/>
            <a:ext cx="8691327" cy="465012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Doing Stuff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spcAft>
                <a:spcPts val="2400"/>
              </a:spcAft>
            </a:pPr>
            <a:r>
              <a:rPr lang="en-US" dirty="0" smtClean="0"/>
              <a:t>This is what most people think of when they think about “doing research”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How would you go about doing this?</a:t>
            </a:r>
          </a:p>
          <a:p>
            <a:pPr>
              <a:spcAft>
                <a:spcPts val="2400"/>
              </a:spcAft>
            </a:pPr>
            <a:r>
              <a:rPr lang="en-US" dirty="0"/>
              <a:t>Are there any transferrable skills that can be gained during this stage of a research project?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How do you know when “enough is enough?”</a:t>
            </a:r>
          </a:p>
          <a:p>
            <a:pPr>
              <a:spcAft>
                <a:spcPts val="2400"/>
              </a:spcAft>
            </a:pPr>
            <a:r>
              <a:rPr lang="en-US" dirty="0" smtClean="0"/>
              <a:t>What is the </a:t>
            </a:r>
            <a:r>
              <a:rPr lang="en-US" b="1" i="1" dirty="0" smtClean="0"/>
              <a:t>outcome</a:t>
            </a:r>
            <a:r>
              <a:rPr lang="en-US" dirty="0" smtClean="0"/>
              <a:t> after having completed this stage of research?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6/7/16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Sloan FAST/REU Boot Camp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AD5F17-BD35-7B47-90D7-3D5BBEF7A4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773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4201</TotalTime>
  <Words>697</Words>
  <Application>Microsoft Macintosh PowerPoint</Application>
  <PresentationFormat>On-screen Show (4:3)</PresentationFormat>
  <Paragraphs>112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Introductions</vt:lpstr>
      <vt:lpstr>Welcome!</vt:lpstr>
      <vt:lpstr>Logistics</vt:lpstr>
      <vt:lpstr>Program Overview</vt:lpstr>
      <vt:lpstr>Introductions</vt:lpstr>
      <vt:lpstr>What We Hope You Will Gain This Summer</vt:lpstr>
      <vt:lpstr>Process of Research</vt:lpstr>
      <vt:lpstr>Learning About Stuff</vt:lpstr>
      <vt:lpstr>Doing Stuff</vt:lpstr>
      <vt:lpstr>Reporting on Stuff</vt:lpstr>
      <vt:lpstr>Schedule Overview</vt:lpstr>
      <vt:lpstr>Web Page</vt:lpstr>
    </vt:vector>
  </TitlesOfParts>
  <Company>New Mexico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Introductions</dc:title>
  <dc:creator>Nancy Chanover</dc:creator>
  <cp:lastModifiedBy>Nancy Chanover</cp:lastModifiedBy>
  <cp:revision>20</cp:revision>
  <dcterms:created xsi:type="dcterms:W3CDTF">2016-06-02T02:49:44Z</dcterms:created>
  <dcterms:modified xsi:type="dcterms:W3CDTF">2016-06-07T14:44:33Z</dcterms:modified>
</cp:coreProperties>
</file>