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6" r:id="rId6"/>
    <p:sldId id="272" r:id="rId7"/>
    <p:sldId id="267" r:id="rId8"/>
    <p:sldId id="262" r:id="rId9"/>
    <p:sldId id="260" r:id="rId10"/>
    <p:sldId id="273" r:id="rId11"/>
    <p:sldId id="274" r:id="rId12"/>
    <p:sldId id="258" r:id="rId13"/>
    <p:sldId id="257" r:id="rId14"/>
    <p:sldId id="268" r:id="rId15"/>
    <p:sldId id="27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1" autoAdjust="0"/>
    <p:restoredTop sz="61179" autoAdjust="0"/>
  </p:normalViewPr>
  <p:slideViewPr>
    <p:cSldViewPr snapToGrid="0" showGuides="1">
      <p:cViewPr varScale="1">
        <p:scale>
          <a:sx n="70" d="100"/>
          <a:sy n="70" d="100"/>
        </p:scale>
        <p:origin x="18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C509E-3BA1-4BE0-A5B1-2544E8901B40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03C8F-C492-4D34-A494-A50718838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2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TR contributes much or most of the emission in each channel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Can</a:t>
            </a:r>
            <a:r>
              <a:rPr lang="en-US" sz="2400" baseline="0" dirty="0" smtClean="0"/>
              <a:t> understand all the trends in terms of high or low-frequency heating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aseline="0" dirty="0" smtClean="0"/>
              <a:t>R</a:t>
            </a:r>
            <a:r>
              <a:rPr lang="en-US" sz="2400" baseline="-25000" dirty="0" smtClean="0"/>
              <a:t>C/TR</a:t>
            </a:r>
            <a:r>
              <a:rPr lang="en-US" sz="2400" baseline="0" dirty="0" smtClean="0"/>
              <a:t> has diagnostic potential to understand heating frequency	</a:t>
            </a: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Results from</a:t>
            </a:r>
            <a:r>
              <a:rPr lang="en-US" sz="2400" baseline="0" dirty="0" smtClean="0"/>
              <a:t> paper:</a:t>
            </a: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-Ratio larger in 20 Mm strands than 80 Mm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    </a:t>
            </a:r>
            <a:r>
              <a:rPr lang="en-US" sz="2000" dirty="0" smtClean="0"/>
              <a:t>-Partly due to assumptions about emitting volume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aseline="0" dirty="0" smtClean="0"/>
              <a:t>    </a:t>
            </a:r>
            <a:r>
              <a:rPr lang="en-US" sz="2000" dirty="0" smtClean="0"/>
              <a:t>-Also because longer loops reach higher temperatures</a:t>
            </a:r>
            <a:endParaRPr lang="en-US" sz="24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-Channels with higher temperature responses have larger R</a:t>
            </a:r>
            <a:r>
              <a:rPr lang="en-US" sz="2400" baseline="-25000" dirty="0" smtClean="0"/>
              <a:t>C/TR</a:t>
            </a:r>
            <a:endParaRPr lang="en-US" sz="2400" dirty="0" smtClean="0"/>
          </a:p>
          <a:p>
            <a:r>
              <a:rPr lang="en-US" sz="2400" dirty="0" smtClean="0"/>
              <a:t>-R</a:t>
            </a:r>
            <a:r>
              <a:rPr lang="en-US" sz="2400" baseline="-25000" dirty="0" smtClean="0"/>
              <a:t>C/TR</a:t>
            </a:r>
            <a:r>
              <a:rPr lang="en-US" sz="2400" dirty="0" smtClean="0"/>
              <a:t> inversely related to F in 171 Å, 193 Å, 211 Å, 335 Å channels</a:t>
            </a:r>
          </a:p>
          <a:p>
            <a:r>
              <a:rPr lang="en-US" sz="2400" dirty="0" smtClean="0"/>
              <a:t>-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not</a:t>
            </a:r>
            <a:r>
              <a:rPr lang="en-US" sz="2400" baseline="0" dirty="0" smtClean="0"/>
              <a:t> important </a:t>
            </a:r>
            <a:r>
              <a:rPr lang="en-US" sz="2400" dirty="0" smtClean="0"/>
              <a:t>when </a:t>
            </a:r>
            <a:r>
              <a:rPr lang="el-GR" sz="2400" dirty="0" smtClean="0"/>
              <a:t>α</a:t>
            </a:r>
            <a:r>
              <a:rPr lang="en-US" sz="2400" dirty="0" smtClean="0"/>
              <a:t>=-1 (hashed in</a:t>
            </a:r>
            <a:r>
              <a:rPr lang="en-US" sz="2400" baseline="0" dirty="0" smtClean="0"/>
              <a:t> blue</a:t>
            </a:r>
            <a:r>
              <a:rPr lang="en-US" sz="2400" dirty="0" smtClean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-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min</a:t>
            </a:r>
            <a:r>
              <a:rPr lang="en-US" sz="2400" dirty="0" smtClean="0"/>
              <a:t> </a:t>
            </a:r>
            <a:r>
              <a:rPr lang="en-US" sz="2400" baseline="0" dirty="0" smtClean="0"/>
              <a:t>important </a:t>
            </a:r>
            <a:r>
              <a:rPr lang="en-US" sz="2400" dirty="0" smtClean="0"/>
              <a:t>when </a:t>
            </a:r>
            <a:r>
              <a:rPr lang="el-GR" sz="2400" dirty="0" smtClean="0"/>
              <a:t>α</a:t>
            </a:r>
            <a:r>
              <a:rPr lang="en-US" sz="2400" dirty="0" smtClean="0"/>
              <a:t>=-2.5 (hashed in orange)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 dirty="0" smtClean="0"/>
              <a:t>    </a:t>
            </a:r>
            <a:r>
              <a:rPr lang="en-US" sz="2400" dirty="0" smtClean="0"/>
              <a:t>-Cooling time of L=20 Mm strand is ~1,000 s</a:t>
            </a:r>
          </a:p>
          <a:p>
            <a:r>
              <a:rPr lang="en-US" sz="2400" dirty="0" smtClean="0"/>
              <a:t>-In 80 Mm strands, R</a:t>
            </a:r>
            <a:r>
              <a:rPr lang="en-US" sz="2400" baseline="-25000" dirty="0" smtClean="0"/>
              <a:t>C/TR</a:t>
            </a:r>
            <a:r>
              <a:rPr lang="en-US" sz="2400" dirty="0" smtClean="0"/>
              <a:t> is largest in low-frequency heating</a:t>
            </a:r>
          </a:p>
          <a:p>
            <a:endParaRPr lang="en-US" sz="2400" dirty="0" smtClean="0"/>
          </a:p>
          <a:p>
            <a:r>
              <a:rPr lang="en-US" sz="2400" dirty="0" smtClean="0"/>
              <a:t>-High Frequency heating doesn’t have much cooling</a:t>
            </a:r>
          </a:p>
          <a:p>
            <a:r>
              <a:rPr lang="en-US" sz="2400" dirty="0" smtClean="0"/>
              <a:t>    -Large R</a:t>
            </a:r>
            <a:r>
              <a:rPr lang="en-US" sz="2400" baseline="-25000" dirty="0" smtClean="0"/>
              <a:t>C/TR</a:t>
            </a:r>
            <a:r>
              <a:rPr lang="en-US" sz="2400" baseline="0" dirty="0" smtClean="0"/>
              <a:t> indicates channel better “tuned” to respond to coronal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6233-D125-463A-94C9-002FD29313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58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Frequency:</a:t>
            </a:r>
          </a:p>
          <a:p>
            <a:r>
              <a:rPr lang="en-US" baseline="0" dirty="0" smtClean="0"/>
              <a:t>    -</a:t>
            </a:r>
            <a:r>
              <a:rPr lang="en-US" dirty="0" smtClean="0"/>
              <a:t>strands evolve little,</a:t>
            </a:r>
            <a:r>
              <a:rPr lang="en-US" baseline="0" dirty="0" smtClean="0"/>
              <a:t> shallow slope -&gt; more low temperature loops -&gt; larger R</a:t>
            </a:r>
            <a:r>
              <a:rPr lang="en-US" baseline="-25000" dirty="0" smtClean="0"/>
              <a:t>C/TR</a:t>
            </a:r>
            <a:endParaRPr lang="en-US" baseline="0" dirty="0" smtClean="0"/>
          </a:p>
          <a:p>
            <a:r>
              <a:rPr lang="en-US" baseline="0" dirty="0" smtClean="0"/>
              <a:t>Low Frequency:</a:t>
            </a:r>
          </a:p>
          <a:p>
            <a:r>
              <a:rPr lang="en-US" baseline="0" dirty="0" smtClean="0"/>
              <a:t>    -higher initial T -&gt; smaller R</a:t>
            </a:r>
            <a:r>
              <a:rPr lang="en-US" baseline="-25000" dirty="0" smtClean="0"/>
              <a:t>C/TR</a:t>
            </a:r>
            <a:endParaRPr lang="en-US" baseline="0" dirty="0" smtClean="0"/>
          </a:p>
          <a:p>
            <a:r>
              <a:rPr lang="en-US" baseline="0" dirty="0" smtClean="0"/>
              <a:t>    -</a:t>
            </a:r>
            <a:r>
              <a:rPr lang="el-GR" baseline="0" dirty="0" smtClean="0"/>
              <a:t>α</a:t>
            </a:r>
            <a:r>
              <a:rPr lang="en-US" baseline="-25000" dirty="0" smtClean="0"/>
              <a:t>DEM</a:t>
            </a:r>
            <a:r>
              <a:rPr lang="en-US" baseline="0" dirty="0" smtClean="0"/>
              <a:t> calculated from 6 &lt;= log(T) &lt;= 6.6</a:t>
            </a:r>
          </a:p>
          <a:p>
            <a:r>
              <a:rPr lang="en-US" baseline="0" dirty="0" smtClean="0"/>
              <a:t>    -smaller slope means more loops below log(T) = 6.6 -&gt; larger R</a:t>
            </a:r>
            <a:r>
              <a:rPr lang="en-US" baseline="-25000" dirty="0" smtClean="0"/>
              <a:t>C/TR</a:t>
            </a:r>
            <a:endParaRPr lang="en-US" baseline="0" dirty="0" smtClean="0"/>
          </a:p>
          <a:p>
            <a:r>
              <a:rPr lang="en-US" baseline="0" dirty="0" smtClean="0"/>
              <a:t>Intermediate Frequency:</a:t>
            </a:r>
          </a:p>
          <a:p>
            <a:r>
              <a:rPr lang="en-US" baseline="0" dirty="0" smtClean="0"/>
              <a:t>    -additional effect, if heated before cooling through coronal sensitivity causes steeper slope and lower R</a:t>
            </a:r>
            <a:r>
              <a:rPr lang="en-US" baseline="-25000" dirty="0" smtClean="0"/>
              <a:t>C/TR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6233-D125-463A-94C9-002FD29313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0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MAIN POINT:</a:t>
            </a:r>
          </a:p>
          <a:p>
            <a:r>
              <a:rPr lang="en-US" baseline="0" dirty="0" smtClean="0"/>
              <a:t>FOR AN ARBITRARY PATCH OF THE SUN THAT INLCUDES LOOP FOOTPOINTS AND APEXES, ~HALF OF THE EMISSION IN ALL CHANNELS (EVEN THOSE CONSIDERED “CORONAL”) IS COMING FROM THE TRANSITION REGION (FOOTPOINTS)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Active regions observed in AIA display</a:t>
            </a:r>
            <a:r>
              <a:rPr lang="en-US" baseline="0" dirty="0" smtClean="0"/>
              <a:t> similar Corona / TR trend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Assumes components are isolated correctly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Effects such as specular absorption could reduce observed AIA TR emission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Importance of getting solar </a:t>
            </a:r>
            <a:r>
              <a:rPr lang="en-US" baseline="0" smtClean="0"/>
              <a:t>spectral irradiance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6233-D125-463A-94C9-002FD29313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18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2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5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7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4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5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0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FAAF2-6BB1-43AA-B54E-573138BB5409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1BAA4-1828-4847-84DD-BACF7B8A1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Considering the transition </a:t>
            </a:r>
            <a:r>
              <a:rPr lang="en-US" dirty="0"/>
              <a:t>r</a:t>
            </a:r>
            <a:r>
              <a:rPr lang="en-US" dirty="0" smtClean="0"/>
              <a:t>egion when studying coronal heating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 Schonfeld</a:t>
            </a:r>
          </a:p>
          <a:p>
            <a:r>
              <a:rPr lang="en-US" dirty="0" smtClean="0"/>
              <a:t>Jim Klimchuk</a:t>
            </a:r>
          </a:p>
          <a:p>
            <a:r>
              <a:rPr lang="en-US" dirty="0" smtClean="0"/>
              <a:t>12/2/2020, Work </a:t>
            </a:r>
            <a:r>
              <a:rPr lang="en-US" dirty="0"/>
              <a:t>P</a:t>
            </a:r>
            <a:r>
              <a:rPr lang="en-US" dirty="0" smtClean="0"/>
              <a:t>ackage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784971" y="132675"/>
            <a:ext cx="3353961" cy="329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499" r="11428" b="4165"/>
          <a:stretch/>
        </p:blipFill>
        <p:spPr>
          <a:xfrm>
            <a:off x="4427502" y="132675"/>
            <a:ext cx="3353961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8070033" y="137160"/>
            <a:ext cx="3353961" cy="3291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501" r="11428" b="4167"/>
          <a:stretch/>
        </p:blipFill>
        <p:spPr>
          <a:xfrm>
            <a:off x="784969" y="3424515"/>
            <a:ext cx="3353961" cy="32918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7501" r="11429" b="4167"/>
          <a:stretch/>
        </p:blipFill>
        <p:spPr>
          <a:xfrm>
            <a:off x="4427502" y="3429000"/>
            <a:ext cx="3353961" cy="3291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1430" t="7504" r="11430" b="4170"/>
          <a:stretch/>
        </p:blipFill>
        <p:spPr>
          <a:xfrm>
            <a:off x="8070033" y="3424515"/>
            <a:ext cx="3353961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2184" y="398263"/>
            <a:ext cx="2286000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7242048" y="402336"/>
            <a:ext cx="2286000" cy="201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9528048" y="402336"/>
            <a:ext cx="2286000" cy="201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384048" y="2423160"/>
            <a:ext cx="2286000" cy="2019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0048" y="2423160"/>
            <a:ext cx="2286000" cy="2019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7242048" y="2423160"/>
            <a:ext cx="2286000" cy="2019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9528048" y="2423160"/>
            <a:ext cx="2286000" cy="2019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384048" y="4434840"/>
            <a:ext cx="2286000" cy="2019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2670048" y="4434840"/>
            <a:ext cx="22860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4960137" y="399872"/>
            <a:ext cx="2286000" cy="2019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t="7500" r="11429" b="4167"/>
          <a:stretch/>
        </p:blipFill>
        <p:spPr>
          <a:xfrm>
            <a:off x="4958184" y="2419172"/>
            <a:ext cx="2286000" cy="2019300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7187" r="10303" b="4798"/>
          <a:stretch/>
        </p:blipFill>
        <p:spPr>
          <a:xfrm>
            <a:off x="384048" y="402336"/>
            <a:ext cx="2286882" cy="2020824"/>
          </a:xfrm>
        </p:spPr>
      </p:pic>
      <p:grpSp>
        <p:nvGrpSpPr>
          <p:cNvPr id="39" name="Group 38"/>
          <p:cNvGrpSpPr/>
          <p:nvPr/>
        </p:nvGrpSpPr>
        <p:grpSpPr>
          <a:xfrm>
            <a:off x="384048" y="392666"/>
            <a:ext cx="11430000" cy="6065106"/>
            <a:chOff x="384048" y="392666"/>
            <a:chExt cx="11430000" cy="60651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60137" y="4438472"/>
              <a:ext cx="2286000" cy="20193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1" r="11429" b="4167"/>
            <a:stretch/>
          </p:blipFill>
          <p:spPr>
            <a:xfrm>
              <a:off x="7242048" y="4434840"/>
              <a:ext cx="2286000" cy="20193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6"/>
            <a:stretch/>
          </p:blipFill>
          <p:spPr>
            <a:xfrm>
              <a:off x="9528048" y="4434840"/>
              <a:ext cx="2286000" cy="20192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2184" y="392666"/>
              <a:ext cx="2286000" cy="20193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7242048" y="396739"/>
              <a:ext cx="2286000" cy="20193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9528048" y="396739"/>
              <a:ext cx="2286000" cy="20193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384048" y="2417563"/>
              <a:ext cx="2286000" cy="20193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0048" y="2417563"/>
              <a:ext cx="2286000" cy="20193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7242048" y="2417563"/>
              <a:ext cx="2286000" cy="20193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9528048" y="2417563"/>
              <a:ext cx="2286000" cy="20193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384048" y="4429243"/>
              <a:ext cx="2286000" cy="20193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2670048" y="4429243"/>
              <a:ext cx="2286000" cy="20193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60137" y="394275"/>
              <a:ext cx="2286000" cy="20193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7" t="7500" r="11429" b="4167"/>
            <a:stretch/>
          </p:blipFill>
          <p:spPr>
            <a:xfrm>
              <a:off x="4958184" y="2413575"/>
              <a:ext cx="2286000" cy="2019300"/>
            </a:xfrm>
            <a:prstGeom prst="rect">
              <a:avLst/>
            </a:prstGeom>
          </p:spPr>
        </p:pic>
        <p:pic>
          <p:nvPicPr>
            <p:cNvPr id="38" name="Content Placeholder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" t="7187" r="10303" b="4798"/>
            <a:stretch/>
          </p:blipFill>
          <p:spPr>
            <a:xfrm>
              <a:off x="384048" y="396739"/>
              <a:ext cx="2286882" cy="2020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56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710" y="365125"/>
            <a:ext cx="9662962" cy="1325563"/>
          </a:xfrm>
        </p:spPr>
        <p:txBody>
          <a:bodyPr/>
          <a:lstStyle/>
          <a:p>
            <a:r>
              <a:rPr lang="en-US" dirty="0" smtClean="0"/>
              <a:t>Modeled			R</a:t>
            </a:r>
            <a:r>
              <a:rPr lang="en-US" baseline="-25000" dirty="0" smtClean="0"/>
              <a:t>C/TR</a:t>
            </a:r>
            <a:r>
              <a:rPr lang="en-US" dirty="0" smtClean="0"/>
              <a:t>		Observed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t="4279" r="2785" b="6706"/>
          <a:stretch/>
        </p:blipFill>
        <p:spPr>
          <a:xfrm>
            <a:off x="7185256" y="4148934"/>
            <a:ext cx="4114800" cy="251341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0" r="8597"/>
          <a:stretch/>
        </p:blipFill>
        <p:spPr>
          <a:xfrm>
            <a:off x="7185256" y="1531685"/>
            <a:ext cx="4114800" cy="26231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49522"/>
          <a:stretch/>
        </p:blipFill>
        <p:spPr>
          <a:xfrm>
            <a:off x="838200" y="1748813"/>
            <a:ext cx="4114800" cy="25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49649"/>
          <a:stretch/>
        </p:blipFill>
        <p:spPr>
          <a:xfrm>
            <a:off x="838200" y="4148934"/>
            <a:ext cx="4114800" cy="243238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93452" y="1852554"/>
            <a:ext cx="217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 = 20 </a:t>
            </a:r>
            <a:r>
              <a:rPr lang="en-US" dirty="0" smtClean="0"/>
              <a:t>Mm</a:t>
            </a:r>
          </a:p>
          <a:p>
            <a:r>
              <a:rPr lang="en-US" dirty="0" smtClean="0"/>
              <a:t>F = 5x10</a:t>
            </a:r>
            <a:r>
              <a:rPr lang="en-US" baseline="30000" dirty="0" smtClean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min</a:t>
            </a:r>
            <a:r>
              <a:rPr lang="en-US" dirty="0" smtClean="0"/>
              <a:t> = 100 s</a:t>
            </a:r>
          </a:p>
          <a:p>
            <a:r>
              <a:rPr lang="en-US" dirty="0" smtClean="0"/>
              <a:t>α = -2.5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39182" y="4282254"/>
            <a:ext cx="2143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 = </a:t>
            </a:r>
            <a:r>
              <a:rPr lang="en-US" dirty="0" smtClean="0"/>
              <a:t>80 Mm</a:t>
            </a:r>
          </a:p>
          <a:p>
            <a:r>
              <a:rPr lang="en-US" dirty="0" smtClean="0"/>
              <a:t>F </a:t>
            </a:r>
            <a:r>
              <a:rPr lang="en-US" dirty="0"/>
              <a:t>= </a:t>
            </a:r>
            <a:r>
              <a:rPr lang="en-US" dirty="0" smtClean="0"/>
              <a:t>2x10</a:t>
            </a:r>
            <a:r>
              <a:rPr lang="en-US" baseline="30000" dirty="0"/>
              <a:t>7</a:t>
            </a:r>
            <a:r>
              <a:rPr lang="en-US" dirty="0" smtClean="0"/>
              <a:t> erg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baseline="-25000" dirty="0" err="1"/>
              <a:t>min</a:t>
            </a:r>
            <a:r>
              <a:rPr lang="en-US" dirty="0"/>
              <a:t> = </a:t>
            </a:r>
            <a:r>
              <a:rPr lang="en-US" dirty="0" smtClean="0"/>
              <a:t>1000 s</a:t>
            </a:r>
          </a:p>
          <a:p>
            <a:r>
              <a:rPr lang="en-US" dirty="0" smtClean="0"/>
              <a:t>α </a:t>
            </a:r>
            <a:r>
              <a:rPr lang="en-US" dirty="0"/>
              <a:t>= </a:t>
            </a:r>
            <a:r>
              <a:rPr lang="en-US" dirty="0" smtClean="0"/>
              <a:t>-1.0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09283" y="2523843"/>
            <a:ext cx="145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Region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300407" y="4227832"/>
            <a:ext cx="193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Warren et al.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4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between DEM slope and R</a:t>
            </a:r>
            <a:r>
              <a:rPr lang="en-US" baseline="-25000" dirty="0" smtClean="0"/>
              <a:t>C/TR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79206" cy="775224"/>
          </a:xfrm>
        </p:spPr>
        <p:txBody>
          <a:bodyPr>
            <a:noAutofit/>
          </a:bodyPr>
          <a:lstStyle/>
          <a:p>
            <a:r>
              <a:rPr lang="en-US" sz="2400" dirty="0" smtClean="0"/>
              <a:t>Inverse relationship with DEM slope calculated in Warren et al. 2012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240" r="2536" b="3709"/>
          <a:stretch/>
        </p:blipFill>
        <p:spPr>
          <a:xfrm>
            <a:off x="1208372" y="2600848"/>
            <a:ext cx="3965608" cy="3955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945253"/>
            <a:ext cx="5029200" cy="2223284"/>
          </a:xfrm>
          <a:prstGeom prst="rect">
            <a:avLst/>
          </a:prstGeom>
        </p:spPr>
      </p:pic>
      <p:pic>
        <p:nvPicPr>
          <p:cNvPr id="6" name="Content Placeholder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396" r="55980"/>
          <a:stretch/>
        </p:blipFill>
        <p:spPr>
          <a:xfrm>
            <a:off x="5938438" y="1690368"/>
            <a:ext cx="3067960" cy="2254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6362" y="1721969"/>
            <a:ext cx="6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9999"/>
                </a:solidFill>
              </a:rPr>
              <a:t>α</a:t>
            </a:r>
            <a:r>
              <a:rPr lang="en-US" baseline="-25000" dirty="0" smtClean="0">
                <a:solidFill>
                  <a:srgbClr val="009999"/>
                </a:solidFill>
              </a:rPr>
              <a:t>DEM</a:t>
            </a:r>
            <a:endParaRPr lang="en-US" dirty="0">
              <a:solidFill>
                <a:srgbClr val="0099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4800" y="2183788"/>
            <a:ext cx="62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C000"/>
                </a:solidFill>
              </a:rPr>
              <a:t>β</a:t>
            </a:r>
            <a:r>
              <a:rPr lang="en-US" baseline="-25000" dirty="0" smtClean="0">
                <a:solidFill>
                  <a:srgbClr val="FFC000"/>
                </a:solidFill>
              </a:rPr>
              <a:t>DEM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4677877"/>
            <a:ext cx="5029200" cy="1143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425" y="1626506"/>
            <a:ext cx="2286000" cy="23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Heating frequency has </a:t>
            </a:r>
            <a:r>
              <a:rPr lang="en-US" dirty="0"/>
              <a:t>detectable impacts on average plasma state</a:t>
            </a:r>
          </a:p>
          <a:p>
            <a:pPr lvl="1"/>
            <a:r>
              <a:rPr lang="en-US" dirty="0" smtClean="0"/>
              <a:t>Observable differences in R</a:t>
            </a:r>
            <a:r>
              <a:rPr lang="en-US" baseline="-25000" dirty="0" smtClean="0"/>
              <a:t>C/TR</a:t>
            </a:r>
            <a:r>
              <a:rPr lang="en-US" dirty="0" smtClean="0"/>
              <a:t> in AIA channels</a:t>
            </a:r>
            <a:endParaRPr lang="en-US" dirty="0"/>
          </a:p>
          <a:p>
            <a:pPr lvl="1"/>
            <a:r>
              <a:rPr lang="en-US" dirty="0"/>
              <a:t>For this set of parameters, distribution slope is more important than minimum delay time</a:t>
            </a:r>
          </a:p>
          <a:p>
            <a:r>
              <a:rPr lang="en-US" dirty="0" smtClean="0"/>
              <a:t>Transition region must be considered when studying coronal heating</a:t>
            </a:r>
          </a:p>
          <a:p>
            <a:pPr lvl="1"/>
            <a:r>
              <a:rPr lang="en-US" dirty="0" smtClean="0"/>
              <a:t>Transition </a:t>
            </a:r>
            <a:r>
              <a:rPr lang="en-US" dirty="0"/>
              <a:t>region contributes a significant fraction of AIA </a:t>
            </a:r>
            <a:r>
              <a:rPr lang="en-US" dirty="0" smtClean="0"/>
              <a:t>intensity</a:t>
            </a:r>
          </a:p>
          <a:p>
            <a:pPr lvl="1"/>
            <a:r>
              <a:rPr lang="en-US" dirty="0"/>
              <a:t>R</a:t>
            </a:r>
            <a:r>
              <a:rPr lang="en-US" baseline="-25000" dirty="0"/>
              <a:t>C/TR</a:t>
            </a:r>
            <a:r>
              <a:rPr lang="en-US" dirty="0"/>
              <a:t> has diagnostic </a:t>
            </a:r>
            <a:r>
              <a:rPr lang="en-US" dirty="0" smtClean="0"/>
              <a:t>properties</a:t>
            </a:r>
            <a:endParaRPr lang="en-US" dirty="0"/>
          </a:p>
          <a:p>
            <a:r>
              <a:rPr lang="en-US" dirty="0"/>
              <a:t>Active regions observed in AIA display similar </a:t>
            </a:r>
            <a:r>
              <a:rPr lang="en-US" dirty="0" smtClean="0"/>
              <a:t>R</a:t>
            </a:r>
            <a:r>
              <a:rPr lang="en-US" baseline="-25000" dirty="0" smtClean="0"/>
              <a:t>C/TR</a:t>
            </a:r>
            <a:endParaRPr lang="en-US" dirty="0"/>
          </a:p>
          <a:p>
            <a:pPr lvl="1"/>
            <a:r>
              <a:rPr lang="en-US" dirty="0" smtClean="0"/>
              <a:t>Inverse relationship between R</a:t>
            </a:r>
            <a:r>
              <a:rPr lang="en-US" baseline="-25000" dirty="0" smtClean="0"/>
              <a:t>C/TR</a:t>
            </a:r>
            <a:r>
              <a:rPr lang="en-US" dirty="0" smtClean="0"/>
              <a:t> and low temperature DEM slope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Investigate R</a:t>
            </a:r>
            <a:r>
              <a:rPr lang="en-US" baseline="-25000" dirty="0"/>
              <a:t>C/TR</a:t>
            </a:r>
            <a:r>
              <a:rPr lang="en-US" dirty="0"/>
              <a:t> in 3D active region models</a:t>
            </a:r>
          </a:p>
          <a:p>
            <a:pPr lvl="1"/>
            <a:r>
              <a:rPr lang="en-US" dirty="0" smtClean="0"/>
              <a:t>Groundwork has been laid</a:t>
            </a:r>
          </a:p>
          <a:p>
            <a:endParaRPr lang="en-US" dirty="0"/>
          </a:p>
          <a:p>
            <a:r>
              <a:rPr lang="en-US" dirty="0" smtClean="0"/>
              <a:t>Verify </a:t>
            </a:r>
            <a:r>
              <a:rPr lang="en-US" dirty="0"/>
              <a:t>observed </a:t>
            </a:r>
            <a:r>
              <a:rPr lang="en-US" dirty="0" smtClean="0"/>
              <a:t>R</a:t>
            </a:r>
            <a:r>
              <a:rPr lang="en-US" baseline="-25000" dirty="0" smtClean="0"/>
              <a:t>C/TR</a:t>
            </a:r>
            <a:r>
              <a:rPr lang="en-US" dirty="0" smtClean="0"/>
              <a:t> with loops identified in magnetic field extrapolations of active 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Utilize R</a:t>
            </a:r>
            <a:r>
              <a:rPr lang="en-US" baseline="-25000" dirty="0" smtClean="0"/>
              <a:t>C/TR</a:t>
            </a:r>
            <a:r>
              <a:rPr lang="en-US" dirty="0" smtClean="0"/>
              <a:t> as a constraint when studying coronal heating parameterizations</a:t>
            </a:r>
          </a:p>
        </p:txBody>
      </p:sp>
    </p:spTree>
    <p:extLst>
      <p:ext uri="{BB962C8B-B14F-4D97-AF65-F5344CB8AC3E}">
        <p14:creationId xmlns:p14="http://schemas.microsoft.com/office/powerpoint/2010/main" val="5284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Active Regions in EUV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7050"/>
            <a:ext cx="433237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02" y="1797050"/>
            <a:ext cx="6599414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148388"/>
            <a:ext cx="297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Warren and Winebarger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64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vs. Observations of Transition Region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0260" y="1690688"/>
            <a:ext cx="3633540" cy="4351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5389" y="6042026"/>
            <a:ext cx="3003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Wedemeyer</a:t>
            </a:r>
            <a:r>
              <a:rPr lang="en-US" dirty="0" smtClean="0"/>
              <a:t> 2016, SDO/NASA</a:t>
            </a:r>
            <a:endParaRPr lang="en-US" dirty="0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6664880" y="4925724"/>
            <a:ext cx="2003571" cy="1116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 rot="10800000">
            <a:off x="6659688" y="3884550"/>
            <a:ext cx="2003571" cy="1116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10800000">
            <a:off x="6673415" y="2840857"/>
            <a:ext cx="2003571" cy="1116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rot="10800000">
            <a:off x="6734490" y="1758167"/>
            <a:ext cx="1956224" cy="1116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20260" y="5971769"/>
            <a:ext cx="3213537" cy="7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99314" y="1690689"/>
            <a:ext cx="3213537" cy="74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3"/>
          <a:srcRect l="50342" t="55590" r="661" b="-115"/>
          <a:stretch/>
        </p:blipFill>
        <p:spPr>
          <a:xfrm>
            <a:off x="619943" y="3774584"/>
            <a:ext cx="4114800" cy="2689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01782" y="4205850"/>
            <a:ext cx="180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Transition Region</a:t>
            </a:r>
            <a:endParaRPr lang="en-US" dirty="0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90881" y="1651240"/>
            <a:ext cx="1911843" cy="110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3"/>
          <a:srcRect l="59" t="4239" r="50944" b="60414"/>
          <a:stretch/>
        </p:blipFill>
        <p:spPr>
          <a:xfrm>
            <a:off x="605252" y="1661413"/>
            <a:ext cx="4114800" cy="213547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694245" y="1790601"/>
            <a:ext cx="2587720" cy="402336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51169" y="3697642"/>
            <a:ext cx="89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Corona</a:t>
            </a:r>
            <a:endParaRPr lang="en-US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3038475" y="2874468"/>
            <a:ext cx="2612694" cy="1007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7" idx="1"/>
            <a:endCxn id="25" idx="1"/>
          </p:cNvCxnSpPr>
          <p:nvPr/>
        </p:nvCxnSpPr>
        <p:spPr>
          <a:xfrm flipH="1" flipV="1">
            <a:off x="4281121" y="3802569"/>
            <a:ext cx="920661" cy="58794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613274" y="1790227"/>
            <a:ext cx="82296" cy="40233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81121" y="1790889"/>
            <a:ext cx="82296" cy="40233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17" idx="3"/>
            <a:endCxn id="11" idx="2"/>
          </p:cNvCxnSpPr>
          <p:nvPr/>
        </p:nvCxnSpPr>
        <p:spPr>
          <a:xfrm flipV="1">
            <a:off x="7002098" y="3884550"/>
            <a:ext cx="1661161" cy="50596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4479946" y="2506382"/>
            <a:ext cx="176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Temperature [K]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25861" y="2653072"/>
            <a:ext cx="77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ysClr val="windowText" lastClr="000000"/>
                </a:solidFill>
              </a:rPr>
              <a:t>10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7</a:t>
            </a:r>
          </a:p>
          <a:p>
            <a:endParaRPr lang="en-US" baseline="30000" dirty="0" smtClean="0">
              <a:solidFill>
                <a:sysClr val="windowText" lastClr="000000"/>
              </a:solidFill>
            </a:endParaRPr>
          </a:p>
          <a:p>
            <a:r>
              <a:rPr lang="en-US" dirty="0" smtClean="0">
                <a:solidFill>
                  <a:sysClr val="windowText" lastClr="000000"/>
                </a:solidFill>
              </a:rPr>
              <a:t>6x10</a:t>
            </a:r>
            <a:r>
              <a:rPr lang="en-US" baseline="30000" dirty="0" smtClean="0">
                <a:solidFill>
                  <a:sysClr val="windowText" lastClr="000000"/>
                </a:solidFill>
              </a:rPr>
              <a:t>6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30" name="Straight Arrow Connector 29"/>
          <p:cNvCxnSpPr>
            <a:stCxn id="21" idx="3"/>
            <a:endCxn id="12" idx="3"/>
          </p:cNvCxnSpPr>
          <p:nvPr/>
        </p:nvCxnSpPr>
        <p:spPr>
          <a:xfrm flipV="1">
            <a:off x="6547203" y="2840857"/>
            <a:ext cx="1127997" cy="1041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0"/>
            <a:endCxn id="8" idx="1"/>
          </p:cNvCxnSpPr>
          <p:nvPr/>
        </p:nvCxnSpPr>
        <p:spPr>
          <a:xfrm>
            <a:off x="5547626" y="2691049"/>
            <a:ext cx="2172634" cy="117530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8" idx="0"/>
            <a:endCxn id="13" idx="3"/>
          </p:cNvCxnSpPr>
          <p:nvPr/>
        </p:nvCxnSpPr>
        <p:spPr>
          <a:xfrm flipV="1">
            <a:off x="5547626" y="1758167"/>
            <a:ext cx="2164976" cy="93288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8" idx="0"/>
          </p:cNvCxnSpPr>
          <p:nvPr/>
        </p:nvCxnSpPr>
        <p:spPr>
          <a:xfrm>
            <a:off x="5547626" y="2691049"/>
            <a:ext cx="2168387" cy="1379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953675" y="1573761"/>
            <a:ext cx="2137714" cy="182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21" idx="3"/>
            <a:endCxn id="8" idx="1"/>
          </p:cNvCxnSpPr>
          <p:nvPr/>
        </p:nvCxnSpPr>
        <p:spPr>
          <a:xfrm flipV="1">
            <a:off x="6547203" y="3866357"/>
            <a:ext cx="1173057" cy="1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7" idx="1"/>
            <a:endCxn id="24" idx="1"/>
          </p:cNvCxnSpPr>
          <p:nvPr/>
        </p:nvCxnSpPr>
        <p:spPr>
          <a:xfrm flipH="1" flipV="1">
            <a:off x="1613274" y="3801907"/>
            <a:ext cx="3588508" cy="58860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25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Complications Including the Transition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Steep gradients</a:t>
            </a:r>
          </a:p>
          <a:p>
            <a:pPr lvl="1"/>
            <a:r>
              <a:rPr lang="en-US" dirty="0" smtClean="0"/>
              <a:t>Leads to strong dynamics</a:t>
            </a:r>
          </a:p>
          <a:p>
            <a:r>
              <a:rPr lang="en-US" dirty="0" smtClean="0"/>
              <a:t>Magnetic field expansion</a:t>
            </a:r>
          </a:p>
          <a:p>
            <a:r>
              <a:rPr lang="en-US" dirty="0" smtClean="0"/>
              <a:t>Overproduced in models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8" b="-190"/>
          <a:stretch/>
        </p:blipFill>
        <p:spPr>
          <a:xfrm>
            <a:off x="386194" y="3815601"/>
            <a:ext cx="5839640" cy="2229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700" y="6045583"/>
            <a:ext cx="16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Nita et al.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 t="-190" r="1307" b="60038"/>
          <a:stretch/>
        </p:blipFill>
        <p:spPr>
          <a:xfrm>
            <a:off x="1913333" y="3872160"/>
            <a:ext cx="4237301" cy="2229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6838" r="73870" b="81117"/>
          <a:stretch/>
        </p:blipFill>
        <p:spPr>
          <a:xfrm>
            <a:off x="4172119" y="5059627"/>
            <a:ext cx="1226675" cy="6689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3"/>
          <a:stretch/>
        </p:blipFill>
        <p:spPr>
          <a:xfrm>
            <a:off x="5572956" y="4088389"/>
            <a:ext cx="6400800" cy="2649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213"/>
          <a:stretch/>
        </p:blipFill>
        <p:spPr>
          <a:xfrm>
            <a:off x="5572956" y="1319257"/>
            <a:ext cx="6400800" cy="26496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95717" y="3815601"/>
            <a:ext cx="118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TR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568386" y="3815893"/>
            <a:ext cx="9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TR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225834" y="4267492"/>
            <a:ext cx="90861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211 Å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5834" y="1508047"/>
            <a:ext cx="90861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171 Å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region in EBTEL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6181337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EBTEL defines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</a:t>
                </a:r>
                <a:r>
                  <a:rPr lang="en-US" dirty="0" smtClean="0"/>
                  <a:t>atio of total radiated emission</a:t>
                </a:r>
                <a:endParaRPr lang="en-US" baseline="-250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𝑣𝑎𝑟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𝑒𝑞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𝑒𝑞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𝑣𝑎𝑟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𝑐𝑜𝑛𝑑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=2 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𝑟𝑎𝑑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=0.6 ;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≫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𝑒𝑞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in equilibrium</a:t>
                </a:r>
              </a:p>
              <a:p>
                <a:r>
                  <a:rPr lang="en-US" dirty="0" smtClean="0"/>
                  <a:t>Emission in different channels determined by atomic physics and plasma conditions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6181337" cy="4351338"/>
              </a:xfrm>
              <a:blipFill>
                <a:blip r:embed="rId2"/>
                <a:stretch>
                  <a:fillRect l="-1677" t="-2241" b="-3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880046" y="6176963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Klimchuk and Luna 2019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19537" y="1690688"/>
            <a:ext cx="4334263" cy="4453011"/>
            <a:chOff x="7019537" y="1690688"/>
            <a:chExt cx="4334263" cy="4453011"/>
          </a:xfrm>
        </p:grpSpPr>
        <p:grpSp>
          <p:nvGrpSpPr>
            <p:cNvPr id="10" name="Group 9"/>
            <p:cNvGrpSpPr/>
            <p:nvPr/>
          </p:nvGrpSpPr>
          <p:grpSpPr>
            <a:xfrm>
              <a:off x="7019537" y="1690688"/>
              <a:ext cx="4334263" cy="4453011"/>
              <a:chOff x="7019537" y="1690688"/>
              <a:chExt cx="4334263" cy="44530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19537" y="1690688"/>
                <a:ext cx="4334263" cy="445301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/>
              <a:srcRect t="13782"/>
              <a:stretch/>
            </p:blipFill>
            <p:spPr>
              <a:xfrm rot="18258093">
                <a:off x="8671097" y="5729450"/>
                <a:ext cx="314369" cy="24640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0729" y="5634077"/>
                <a:ext cx="1438476" cy="428685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 rot="1313375">
              <a:off x="7555557" y="4368645"/>
              <a:ext cx="983417" cy="670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313375">
              <a:off x="8815272" y="4786984"/>
              <a:ext cx="280823" cy="555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31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 Distribution of Heating Events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52" y="3949065"/>
            <a:ext cx="4915895" cy="2809083"/>
          </a:xfrm>
        </p:spPr>
      </p:pic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517464"/>
              </p:ext>
            </p:extLst>
          </p:nvPr>
        </p:nvGraphicFramePr>
        <p:xfrm>
          <a:off x="838200" y="1825625"/>
          <a:ext cx="10515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8674621"/>
                    </a:ext>
                  </a:extLst>
                </a:gridCol>
                <a:gridCol w="937120">
                  <a:extLst>
                    <a:ext uri="{9D8B030D-6E8A-4147-A177-3AD203B41FA5}">
                      <a16:colId xmlns:a16="http://schemas.microsoft.com/office/drawing/2014/main" val="2725469705"/>
                    </a:ext>
                  </a:extLst>
                </a:gridCol>
                <a:gridCol w="4320680">
                  <a:extLst>
                    <a:ext uri="{9D8B030D-6E8A-4147-A177-3AD203B41FA5}">
                      <a16:colId xmlns:a16="http://schemas.microsoft.com/office/drawing/2014/main" val="13745162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54223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Symbol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 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 Value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94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Loop half-length</a:t>
                      </a:r>
                      <a:r>
                        <a:rPr lang="en-US" baseline="0" dirty="0" smtClean="0"/>
                        <a:t> [Mm]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02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Heating</a:t>
                      </a:r>
                      <a:r>
                        <a:rPr lang="en-US" baseline="0" dirty="0" smtClean="0"/>
                        <a:t> flux [erg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 s</a:t>
                      </a:r>
                      <a:r>
                        <a:rPr lang="en-US" baseline="30000" dirty="0" smtClean="0"/>
                        <a:t>-1</a:t>
                      </a:r>
                      <a:r>
                        <a:rPr lang="en-US" baseline="0" dirty="0" smtClean="0"/>
                        <a:t>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5x10</a:t>
                      </a:r>
                      <a:r>
                        <a:rPr lang="en-US" baseline="30000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2x10</a:t>
                      </a:r>
                      <a:r>
                        <a:rPr lang="en-US" baseline="30000" dirty="0" smtClean="0"/>
                        <a:t>7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72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Minimum</a:t>
                      </a:r>
                      <a:r>
                        <a:rPr lang="en-US" baseline="0" dirty="0" smtClean="0"/>
                        <a:t> delay time [s]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48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Heating distribution slope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-2.5</a:t>
                      </a:r>
                    </a:p>
                    <a:p>
                      <a:pPr algn="ctr"/>
                      <a:r>
                        <a:rPr lang="en-US" dirty="0" smtClean="0"/>
                        <a:t>Lopez Fuentes and Klimchuk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</a:t>
                      </a:r>
                    </a:p>
                    <a:p>
                      <a:pPr algn="ctr"/>
                      <a:r>
                        <a:rPr lang="en-US" dirty="0" smtClean="0"/>
                        <a:t>Knizhnik and </a:t>
                      </a:r>
                      <a:r>
                        <a:rPr lang="en-US" dirty="0" err="1" smtClean="0"/>
                        <a:t>Reep</a:t>
                      </a:r>
                      <a:r>
                        <a:rPr lang="en-US" baseline="0" dirty="0" smtClean="0"/>
                        <a:t> 2020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23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09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49522"/>
          <a:stretch/>
        </p:blipFill>
        <p:spPr>
          <a:xfrm>
            <a:off x="1041685" y="4825778"/>
            <a:ext cx="2560320" cy="156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" r="49649"/>
          <a:stretch/>
        </p:blipFill>
        <p:spPr>
          <a:xfrm>
            <a:off x="6471390" y="4825778"/>
            <a:ext cx="2651760" cy="1567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EBTEL++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0130" y="4825778"/>
            <a:ext cx="2175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 = 20 </a:t>
            </a:r>
            <a:r>
              <a:rPr lang="en-US" dirty="0" smtClean="0"/>
              <a:t>Mm</a:t>
            </a:r>
          </a:p>
          <a:p>
            <a:r>
              <a:rPr lang="en-US" dirty="0" smtClean="0"/>
              <a:t>F = 5x10</a:t>
            </a:r>
            <a:r>
              <a:rPr lang="en-US" baseline="30000" dirty="0" smtClean="0"/>
              <a:t>6</a:t>
            </a:r>
            <a:r>
              <a:rPr lang="en-US" dirty="0" smtClean="0"/>
              <a:t> erg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min</a:t>
            </a:r>
            <a:r>
              <a:rPr lang="en-US" dirty="0" smtClean="0"/>
              <a:t> = 100 s</a:t>
            </a:r>
          </a:p>
          <a:p>
            <a:r>
              <a:rPr lang="en-US" dirty="0" smtClean="0"/>
              <a:t>α = -2.5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71275" y="4825778"/>
            <a:ext cx="2143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 = </a:t>
            </a:r>
            <a:r>
              <a:rPr lang="en-US" dirty="0" smtClean="0"/>
              <a:t>80 Mm</a:t>
            </a:r>
          </a:p>
          <a:p>
            <a:r>
              <a:rPr lang="en-US" dirty="0" smtClean="0"/>
              <a:t>F </a:t>
            </a:r>
            <a:r>
              <a:rPr lang="en-US" dirty="0"/>
              <a:t>= </a:t>
            </a:r>
            <a:r>
              <a:rPr lang="en-US" dirty="0" smtClean="0"/>
              <a:t>2x10</a:t>
            </a:r>
            <a:r>
              <a:rPr lang="en-US" baseline="30000" dirty="0"/>
              <a:t>7</a:t>
            </a:r>
            <a:r>
              <a:rPr lang="en-US" dirty="0" smtClean="0"/>
              <a:t> erg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baseline="-25000" dirty="0" err="1"/>
              <a:t>min</a:t>
            </a:r>
            <a:r>
              <a:rPr lang="en-US" dirty="0"/>
              <a:t> = </a:t>
            </a:r>
            <a:r>
              <a:rPr lang="en-US" dirty="0" smtClean="0"/>
              <a:t>1000 s</a:t>
            </a:r>
          </a:p>
          <a:p>
            <a:r>
              <a:rPr lang="en-US" dirty="0" smtClean="0"/>
              <a:t>α </a:t>
            </a:r>
            <a:r>
              <a:rPr lang="en-US" dirty="0"/>
              <a:t>= </a:t>
            </a:r>
            <a:r>
              <a:rPr lang="en-US" dirty="0" smtClean="0"/>
              <a:t>-1.0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7" y="1690688"/>
            <a:ext cx="5486400" cy="3135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15" y="1690688"/>
            <a:ext cx="5486400" cy="31350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484499" y="5241276"/>
            <a:ext cx="1066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</a:t>
            </a:r>
            <a:r>
              <a:rPr lang="en-US" baseline="-25000" dirty="0" smtClean="0"/>
              <a:t>C/TR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5914204" y="5241276"/>
            <a:ext cx="1066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</a:t>
            </a:r>
            <a:r>
              <a:rPr lang="en-US" baseline="-25000" dirty="0" smtClean="0"/>
              <a:t>C/TR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78" y="3752850"/>
            <a:ext cx="2638727" cy="2676526"/>
          </a:xfrm>
          <a:prstGeom prst="rect">
            <a:avLst/>
          </a:prstGeom>
        </p:spPr>
      </p:pic>
      <p:pic>
        <p:nvPicPr>
          <p:cNvPr id="15" name="Content Placeholder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478" b="50209"/>
          <a:stretch/>
        </p:blipFill>
        <p:spPr>
          <a:xfrm>
            <a:off x="9185578" y="1476411"/>
            <a:ext cx="2743200" cy="227643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9796734" y="3286580"/>
            <a:ext cx="1737360" cy="79192"/>
          </a:xfrm>
          <a:prstGeom prst="rect">
            <a:avLst/>
          </a:prstGeom>
          <a:solidFill>
            <a:schemeClr val="accent4">
              <a:lumMod val="40000"/>
              <a:lumOff val="60000"/>
              <a:alpha val="49804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796734" y="3157993"/>
            <a:ext cx="1737360" cy="128587"/>
          </a:xfrm>
          <a:prstGeom prst="rect">
            <a:avLst/>
          </a:prstGeom>
          <a:solidFill>
            <a:srgbClr val="CC99FF">
              <a:alpha val="49804"/>
            </a:srgbClr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C/TR</a:t>
            </a:r>
            <a:r>
              <a:rPr lang="en-US" dirty="0"/>
              <a:t> in EBTEL++ modeled AIA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498" y="4303033"/>
            <a:ext cx="4114800" cy="23513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316043" y="1481400"/>
            <a:ext cx="4114800" cy="1410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316043" y="2892187"/>
            <a:ext cx="4114800" cy="1410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3" y="4302974"/>
            <a:ext cx="4114800" cy="2351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4784498" y="1477537"/>
            <a:ext cx="4114800" cy="1410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99"/>
          <a:stretch/>
        </p:blipFill>
        <p:spPr>
          <a:xfrm>
            <a:off x="4784498" y="2892186"/>
            <a:ext cx="4114800" cy="14107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3712" y="1477537"/>
            <a:ext cx="346510" cy="424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80210" y="1476411"/>
            <a:ext cx="346510" cy="424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51708" y="1477537"/>
            <a:ext cx="346510" cy="424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628206" y="1477537"/>
            <a:ext cx="346510" cy="42423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9783519" y="2058481"/>
            <a:ext cx="889156" cy="1097040"/>
          </a:xfrm>
          <a:custGeom>
            <a:avLst/>
            <a:gdLst>
              <a:gd name="connsiteX0" fmla="*/ 0 w 889156"/>
              <a:gd name="connsiteY0" fmla="*/ 286422 h 1097040"/>
              <a:gd name="connsiteX1" fmla="*/ 14025 w 889156"/>
              <a:gd name="connsiteY1" fmla="*/ 3126 h 1097040"/>
              <a:gd name="connsiteX2" fmla="*/ 30854 w 889156"/>
              <a:gd name="connsiteY2" fmla="*/ 148982 h 1097040"/>
              <a:gd name="connsiteX3" fmla="*/ 47683 w 889156"/>
              <a:gd name="connsiteY3" fmla="*/ 364959 h 1097040"/>
              <a:gd name="connsiteX4" fmla="*/ 78537 w 889156"/>
              <a:gd name="connsiteY4" fmla="*/ 558498 h 1097040"/>
              <a:gd name="connsiteX5" fmla="*/ 145855 w 889156"/>
              <a:gd name="connsiteY5" fmla="*/ 729598 h 1097040"/>
              <a:gd name="connsiteX6" fmla="*/ 280491 w 889156"/>
              <a:gd name="connsiteY6" fmla="*/ 855818 h 1097040"/>
              <a:gd name="connsiteX7" fmla="*/ 457200 w 889156"/>
              <a:gd name="connsiteY7" fmla="*/ 951185 h 1097040"/>
              <a:gd name="connsiteX8" fmla="*/ 723666 w 889156"/>
              <a:gd name="connsiteY8" fmla="*/ 1043747 h 1097040"/>
              <a:gd name="connsiteX9" fmla="*/ 889156 w 889156"/>
              <a:gd name="connsiteY9" fmla="*/ 1097040 h 1097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156" h="1097040">
                <a:moveTo>
                  <a:pt x="0" y="286422"/>
                </a:moveTo>
                <a:cubicBezTo>
                  <a:pt x="4441" y="156227"/>
                  <a:pt x="8883" y="26033"/>
                  <a:pt x="14025" y="3126"/>
                </a:cubicBezTo>
                <a:cubicBezTo>
                  <a:pt x="19167" y="-19781"/>
                  <a:pt x="25244" y="88677"/>
                  <a:pt x="30854" y="148982"/>
                </a:cubicBezTo>
                <a:cubicBezTo>
                  <a:pt x="36464" y="209287"/>
                  <a:pt x="39736" y="296706"/>
                  <a:pt x="47683" y="364959"/>
                </a:cubicBezTo>
                <a:cubicBezTo>
                  <a:pt x="55630" y="433212"/>
                  <a:pt x="62175" y="497725"/>
                  <a:pt x="78537" y="558498"/>
                </a:cubicBezTo>
                <a:cubicBezTo>
                  <a:pt x="94899" y="619271"/>
                  <a:pt x="112196" y="680045"/>
                  <a:pt x="145855" y="729598"/>
                </a:cubicBezTo>
                <a:cubicBezTo>
                  <a:pt x="179514" y="779151"/>
                  <a:pt x="228600" y="818887"/>
                  <a:pt x="280491" y="855818"/>
                </a:cubicBezTo>
                <a:cubicBezTo>
                  <a:pt x="332382" y="892749"/>
                  <a:pt x="383337" y="919863"/>
                  <a:pt x="457200" y="951185"/>
                </a:cubicBezTo>
                <a:cubicBezTo>
                  <a:pt x="531063" y="982507"/>
                  <a:pt x="651673" y="1019438"/>
                  <a:pt x="723666" y="1043747"/>
                </a:cubicBezTo>
                <a:cubicBezTo>
                  <a:pt x="795659" y="1068056"/>
                  <a:pt x="842407" y="1082548"/>
                  <a:pt x="889156" y="109704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10672675" y="3158326"/>
            <a:ext cx="429151" cy="129026"/>
          </a:xfrm>
          <a:custGeom>
            <a:avLst/>
            <a:gdLst>
              <a:gd name="connsiteX0" fmla="*/ 0 w 429151"/>
              <a:gd name="connsiteY0" fmla="*/ 0 h 129026"/>
              <a:gd name="connsiteX1" fmla="*/ 232807 w 429151"/>
              <a:gd name="connsiteY1" fmla="*/ 70123 h 129026"/>
              <a:gd name="connsiteX2" fmla="*/ 429151 w 429151"/>
              <a:gd name="connsiteY2" fmla="*/ 129026 h 12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151" h="129026">
                <a:moveTo>
                  <a:pt x="0" y="0"/>
                </a:moveTo>
                <a:lnTo>
                  <a:pt x="232807" y="70123"/>
                </a:lnTo>
                <a:lnTo>
                  <a:pt x="429151" y="12902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11107436" y="3292962"/>
            <a:ext cx="429151" cy="75732"/>
          </a:xfrm>
          <a:custGeom>
            <a:avLst/>
            <a:gdLst>
              <a:gd name="connsiteX0" fmla="*/ 0 w 429151"/>
              <a:gd name="connsiteY0" fmla="*/ 0 h 75732"/>
              <a:gd name="connsiteX1" fmla="*/ 179514 w 429151"/>
              <a:gd name="connsiteY1" fmla="*/ 39269 h 75732"/>
              <a:gd name="connsiteX2" fmla="*/ 429151 w 429151"/>
              <a:gd name="connsiteY2" fmla="*/ 75732 h 7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151" h="75732">
                <a:moveTo>
                  <a:pt x="0" y="0"/>
                </a:moveTo>
                <a:cubicBezTo>
                  <a:pt x="53994" y="13323"/>
                  <a:pt x="107989" y="26647"/>
                  <a:pt x="179514" y="39269"/>
                </a:cubicBezTo>
                <a:cubicBezTo>
                  <a:pt x="251039" y="51891"/>
                  <a:pt x="380065" y="74797"/>
                  <a:pt x="429151" y="7573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10679688" y="3158461"/>
            <a:ext cx="429151" cy="129026"/>
          </a:xfrm>
          <a:custGeom>
            <a:avLst/>
            <a:gdLst>
              <a:gd name="connsiteX0" fmla="*/ 0 w 429151"/>
              <a:gd name="connsiteY0" fmla="*/ 0 h 129026"/>
              <a:gd name="connsiteX1" fmla="*/ 232807 w 429151"/>
              <a:gd name="connsiteY1" fmla="*/ 70123 h 129026"/>
              <a:gd name="connsiteX2" fmla="*/ 429151 w 429151"/>
              <a:gd name="connsiteY2" fmla="*/ 129026 h 12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151" h="129026">
                <a:moveTo>
                  <a:pt x="0" y="0"/>
                </a:moveTo>
                <a:lnTo>
                  <a:pt x="232807" y="70123"/>
                </a:lnTo>
                <a:lnTo>
                  <a:pt x="429151" y="129026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11111956" y="3291595"/>
            <a:ext cx="429151" cy="75732"/>
          </a:xfrm>
          <a:custGeom>
            <a:avLst/>
            <a:gdLst>
              <a:gd name="connsiteX0" fmla="*/ 0 w 429151"/>
              <a:gd name="connsiteY0" fmla="*/ 0 h 75732"/>
              <a:gd name="connsiteX1" fmla="*/ 179514 w 429151"/>
              <a:gd name="connsiteY1" fmla="*/ 39269 h 75732"/>
              <a:gd name="connsiteX2" fmla="*/ 429151 w 429151"/>
              <a:gd name="connsiteY2" fmla="*/ 75732 h 7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151" h="75732">
                <a:moveTo>
                  <a:pt x="0" y="0"/>
                </a:moveTo>
                <a:cubicBezTo>
                  <a:pt x="53994" y="13323"/>
                  <a:pt x="107989" y="26647"/>
                  <a:pt x="179514" y="39269"/>
                </a:cubicBezTo>
                <a:cubicBezTo>
                  <a:pt x="251039" y="51891"/>
                  <a:pt x="380065" y="74797"/>
                  <a:pt x="429151" y="75732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AIA Transition Region and Corona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6" r="10735" b="4487"/>
          <a:stretch/>
        </p:blipFill>
        <p:spPr>
          <a:xfrm>
            <a:off x="609600" y="1690688"/>
            <a:ext cx="5486400" cy="4744194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6309" r="9867" b="2704"/>
          <a:stretch/>
        </p:blipFill>
        <p:spPr>
          <a:xfrm>
            <a:off x="6096000" y="1690688"/>
            <a:ext cx="4924425" cy="479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1E2BB92CBC144967077C2021A537D" ma:contentTypeVersion="12" ma:contentTypeDescription="Create a new document." ma:contentTypeScope="" ma:versionID="9edeec6e6291c58d6e951c3f31fdbbaf">
  <xsd:schema xmlns:xsd="http://www.w3.org/2001/XMLSchema" xmlns:xs="http://www.w3.org/2001/XMLSchema" xmlns:p="http://schemas.microsoft.com/office/2006/metadata/properties" xmlns:ns1="http://schemas.microsoft.com/sharepoint/v3" xmlns:ns3="c852713b-0caa-4ac0-ba75-048f00e27b76" xmlns:ns4="a3f7648c-ef34-4383-9913-3e4132c38d7f" targetNamespace="http://schemas.microsoft.com/office/2006/metadata/properties" ma:root="true" ma:fieldsID="9565260f563d66a3c7fae90cca29b2d5" ns1:_="" ns3:_="" ns4:_="">
    <xsd:import namespace="http://schemas.microsoft.com/sharepoint/v3"/>
    <xsd:import namespace="c852713b-0caa-4ac0-ba75-048f00e27b76"/>
    <xsd:import namespace="a3f7648c-ef34-4383-9913-3e4132c38d7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2713b-0caa-4ac0-ba75-048f00e27b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f7648c-ef34-4383-9913-3e4132c38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A6C6A8-3CE3-47BC-95E3-50ADAD4B4AC8}">
  <ds:schemaRefs>
    <ds:schemaRef ds:uri="a3f7648c-ef34-4383-9913-3e4132c38d7f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http://purl.org/dc/elements/1.1/"/>
    <ds:schemaRef ds:uri="http://purl.org/dc/dcmitype/"/>
    <ds:schemaRef ds:uri="c852713b-0caa-4ac0-ba75-048f00e27b76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CACFB6E-5538-4C9E-8545-E0ABE697D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52713b-0caa-4ac0-ba75-048f00e27b76"/>
    <ds:schemaRef ds:uri="a3f7648c-ef34-4383-9913-3e4132c38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259067-23B3-4A99-A001-00699B9EF4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849</Words>
  <Application>Microsoft Office PowerPoint</Application>
  <PresentationFormat>Widescreen</PresentationFormat>
  <Paragraphs>139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Office Theme</vt:lpstr>
      <vt:lpstr>Considering the transition region when studying coronal heating</vt:lpstr>
      <vt:lpstr>Modeling Active Regions in EUV</vt:lpstr>
      <vt:lpstr>Theory vs. Observations of Transition Region</vt:lpstr>
      <vt:lpstr>Complications Including the Transition Region</vt:lpstr>
      <vt:lpstr>The transition region in EBTEL</vt:lpstr>
      <vt:lpstr>Exploring Distribution of Heating Events</vt:lpstr>
      <vt:lpstr>Example EBTEL++ models</vt:lpstr>
      <vt:lpstr>RC/TR in EBTEL++ modeled AIA</vt:lpstr>
      <vt:lpstr>Measuring AIA Transition Region and Corona</vt:lpstr>
      <vt:lpstr>PowerPoint Presentation</vt:lpstr>
      <vt:lpstr>PowerPoint Presentation</vt:lpstr>
      <vt:lpstr>Modeled   RC/TR  Observed</vt:lpstr>
      <vt:lpstr>Relationship between DEM slope and RC/TR</vt:lpstr>
      <vt:lpstr>Conclusions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Considering the transition region when studying coronal heating</dc:title>
  <dc:creator>Schonfeld, Samuel (GSFC-670.0)[UNIVERSITIES SPACE RESEARCH ASSOCIATION]</dc:creator>
  <cp:lastModifiedBy>Schonfeld, Samuel (GSFC-670.0)[CATHOLIC UNIV OF AMERICA]</cp:lastModifiedBy>
  <cp:revision>37</cp:revision>
  <dcterms:created xsi:type="dcterms:W3CDTF">2020-03-03T20:36:35Z</dcterms:created>
  <dcterms:modified xsi:type="dcterms:W3CDTF">2020-12-03T18:51:45Z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0x0101002BD1E2BB92CBC144967077C2021A537D</vt:lpwstr>
  </property>
</Properties>
</file>