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78" r:id="rId2"/>
    <p:sldId id="263" r:id="rId3"/>
    <p:sldId id="264" r:id="rId4"/>
    <p:sldId id="265" r:id="rId5"/>
    <p:sldId id="286" r:id="rId6"/>
    <p:sldId id="287" r:id="rId7"/>
    <p:sldId id="289" r:id="rId8"/>
    <p:sldId id="290" r:id="rId9"/>
    <p:sldId id="283" r:id="rId10"/>
    <p:sldId id="272" r:id="rId11"/>
    <p:sldId id="275" r:id="rId12"/>
    <p:sldId id="285" r:id="rId13"/>
    <p:sldId id="292" r:id="rId14"/>
    <p:sldId id="256" r:id="rId15"/>
    <p:sldId id="273" r:id="rId16"/>
    <p:sldId id="282" r:id="rId17"/>
    <p:sldId id="274" r:id="rId18"/>
    <p:sldId id="280" r:id="rId19"/>
    <p:sldId id="281" r:id="rId20"/>
    <p:sldId id="293" r:id="rId21"/>
    <p:sldId id="294" r:id="rId22"/>
    <p:sldId id="295" r:id="rId23"/>
    <p:sldId id="276" r:id="rId24"/>
    <p:sldId id="291" r:id="rId25"/>
    <p:sldId id="28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7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60" y="161"/>
      </p:cViewPr>
      <p:guideLst>
        <p:guide orient="horz" pos="2160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C216D-C370-491A-9264-654A98368534}" type="datetimeFigureOut">
              <a:rPr lang="en-US" smtClean="0"/>
              <a:t>8/24/2017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27471E-9585-48FC-A300-E367232FF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92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471E-9585-48FC-A300-E367232FFD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48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471E-9585-48FC-A300-E367232FFD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89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A22C1-2876-493A-97C6-06A25A26DD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20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471E-9585-48FC-A300-E367232FFD7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49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471E-9585-48FC-A300-E367232FFD7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3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1F98-4020-456B-98D6-FB04DA11CD39}" type="datetimeFigureOut">
              <a:rPr lang="en-US" smtClean="0"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A00D7-3192-4F18-BD12-521E475EF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63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1F98-4020-456B-98D6-FB04DA11CD39}" type="datetimeFigureOut">
              <a:rPr lang="en-US" smtClean="0"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A00D7-3192-4F18-BD12-521E475EF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51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8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128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1F98-4020-456B-98D6-FB04DA11CD39}" type="datetimeFigureOut">
              <a:rPr lang="en-US" smtClean="0"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A00D7-3192-4F18-BD12-521E475EF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29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1F98-4020-456B-98D6-FB04DA11CD39}" type="datetimeFigureOut">
              <a:rPr lang="en-US" smtClean="0"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A00D7-3192-4F18-BD12-521E475EF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67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1F98-4020-456B-98D6-FB04DA11CD39}" type="datetimeFigureOut">
              <a:rPr lang="en-US" smtClean="0"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A00D7-3192-4F18-BD12-521E475EF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37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1F98-4020-456B-98D6-FB04DA11CD39}" type="datetimeFigureOut">
              <a:rPr lang="en-US" smtClean="0"/>
              <a:t>8/24/2017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A00D7-3192-4F18-BD12-521E475EF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9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1F98-4020-456B-98D6-FB04DA11CD39}" type="datetimeFigureOut">
              <a:rPr lang="en-US" smtClean="0"/>
              <a:t>8/24/2017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A00D7-3192-4F18-BD12-521E475EF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09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1F98-4020-456B-98D6-FB04DA11CD39}" type="datetimeFigureOut">
              <a:rPr lang="en-US" smtClean="0"/>
              <a:t>8/24/2017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A00D7-3192-4F18-BD12-521E475EF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52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1F98-4020-456B-98D6-FB04DA11CD39}" type="datetimeFigureOut">
              <a:rPr lang="en-US" smtClean="0"/>
              <a:t>8/24/2017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A00D7-3192-4F18-BD12-521E475EF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69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1F98-4020-456B-98D6-FB04DA11CD39}" type="datetimeFigureOut">
              <a:rPr lang="en-US" smtClean="0"/>
              <a:t>8/24/2017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A00D7-3192-4F18-BD12-521E475EF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95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1F98-4020-456B-98D6-FB04DA11CD39}" type="datetimeFigureOut">
              <a:rPr lang="en-US" smtClean="0"/>
              <a:t>8/24/2017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A00D7-3192-4F18-BD12-521E475EF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01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E1F98-4020-456B-98D6-FB04DA11CD39}" type="datetimeFigureOut">
              <a:rPr lang="en-US" smtClean="0"/>
              <a:t>8/24/2017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A00D7-3192-4F18-BD12-521E475EF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0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304800">
                    <a:schemeClr val="tx1">
                      <a:alpha val="75000"/>
                    </a:schemeClr>
                  </a:glow>
                </a:effectLst>
              </a:rPr>
              <a:t>The Slowly Varying Corona: Findings using DEMs from the EVE MEGS-A Dataset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24000" y="3657600"/>
            <a:ext cx="9144000" cy="16557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77800">
                    <a:schemeClr val="tx1">
                      <a:alpha val="60000"/>
                    </a:schemeClr>
                  </a:glow>
                </a:effectLst>
              </a:rPr>
              <a:t>Sam Schonfeld</a:t>
            </a:r>
          </a:p>
          <a:p>
            <a:r>
              <a:rPr lang="en-US" dirty="0">
                <a:solidFill>
                  <a:schemeClr val="bg1"/>
                </a:solidFill>
                <a:effectLst>
                  <a:glow rad="177800">
                    <a:schemeClr val="tx1">
                      <a:alpha val="60000"/>
                    </a:schemeClr>
                  </a:glow>
                </a:effectLst>
              </a:rPr>
              <a:t>Stephen White, Rachel Hock-</a:t>
            </a:r>
            <a:r>
              <a:rPr lang="en-US" dirty="0" err="1">
                <a:solidFill>
                  <a:schemeClr val="bg1"/>
                </a:solidFill>
                <a:effectLst>
                  <a:glow rad="177800">
                    <a:schemeClr val="tx1">
                      <a:alpha val="60000"/>
                    </a:schemeClr>
                  </a:glow>
                </a:effectLst>
              </a:rPr>
              <a:t>Mysliwiec</a:t>
            </a:r>
            <a:r>
              <a:rPr lang="en-US" dirty="0">
                <a:solidFill>
                  <a:schemeClr val="bg1"/>
                </a:solidFill>
                <a:effectLst>
                  <a:glow rad="177800">
                    <a:schemeClr val="tx1">
                      <a:alpha val="60000"/>
                    </a:schemeClr>
                  </a:glow>
                </a:effectLst>
              </a:rPr>
              <a:t>, Carl </a:t>
            </a:r>
            <a:r>
              <a:rPr lang="en-US" dirty="0" err="1">
                <a:solidFill>
                  <a:schemeClr val="bg1"/>
                </a:solidFill>
                <a:effectLst>
                  <a:glow rad="177800">
                    <a:schemeClr val="tx1">
                      <a:alpha val="60000"/>
                    </a:schemeClr>
                  </a:glow>
                </a:effectLst>
              </a:rPr>
              <a:t>Henney</a:t>
            </a:r>
            <a:r>
              <a:rPr lang="en-US" dirty="0">
                <a:solidFill>
                  <a:schemeClr val="bg1"/>
                </a:solidFill>
                <a:effectLst>
                  <a:glow rad="177800">
                    <a:schemeClr val="tx1">
                      <a:alpha val="60000"/>
                    </a:schemeClr>
                  </a:glow>
                </a:effectLst>
              </a:rPr>
              <a:t>, James </a:t>
            </a:r>
            <a:r>
              <a:rPr lang="en-US" dirty="0" err="1">
                <a:solidFill>
                  <a:schemeClr val="bg1"/>
                </a:solidFill>
                <a:effectLst>
                  <a:glow rad="177800">
                    <a:schemeClr val="tx1">
                      <a:alpha val="60000"/>
                    </a:schemeClr>
                  </a:glow>
                </a:effectLst>
              </a:rPr>
              <a:t>McAteer</a:t>
            </a:r>
            <a:endParaRPr lang="en-US" dirty="0">
              <a:solidFill>
                <a:schemeClr val="bg1"/>
              </a:solidFill>
              <a:effectLst>
                <a:glow rad="177800">
                  <a:schemeClr val="tx1">
                    <a:alpha val="60000"/>
                  </a:schemeClr>
                </a:glow>
              </a:effectLst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glow rad="177800">
                    <a:schemeClr val="tx1">
                      <a:alpha val="60000"/>
                    </a:schemeClr>
                  </a:glow>
                </a:effectLst>
              </a:rPr>
              <a:t>SPD Dissertation Talk, 8/25/2017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46320"/>
            <a:ext cx="1577904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4846320"/>
            <a:ext cx="164592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61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2831"/>
            <a:ext cx="9144000" cy="667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24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4841357" cy="1325563"/>
          </a:xfrm>
        </p:spPr>
        <p:txBody>
          <a:bodyPr/>
          <a:lstStyle/>
          <a:p>
            <a:r>
              <a:rPr lang="en-US" dirty="0"/>
              <a:t>F</a:t>
            </a:r>
            <a:r>
              <a:rPr lang="en-US" i="1" baseline="-25000" dirty="0"/>
              <a:t>10.7</a:t>
            </a:r>
            <a:r>
              <a:rPr lang="en-US" dirty="0"/>
              <a:t> as an EUV Proxy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198" y="1600201"/>
            <a:ext cx="11077052" cy="890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EUVAC model (Richards, </a:t>
            </a:r>
            <a:r>
              <a:rPr lang="en-US" dirty="0" err="1"/>
              <a:t>Fennelly</a:t>
            </a:r>
            <a:r>
              <a:rPr lang="en-US" dirty="0"/>
              <a:t>, and </a:t>
            </a:r>
            <a:r>
              <a:rPr lang="en-US" dirty="0" err="1"/>
              <a:t>Torr</a:t>
            </a:r>
            <a:r>
              <a:rPr lang="en-US" dirty="0"/>
              <a:t> 1994) scales the EUV spectrum between two solar minimum and maximum observations using F</a:t>
            </a:r>
            <a:r>
              <a:rPr lang="en-US" baseline="-25000" dirty="0"/>
              <a:t>10.7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9" y="2490758"/>
            <a:ext cx="8667741" cy="419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86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6743"/>
            <a:ext cx="9144000" cy="66645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50085" y="4532731"/>
            <a:ext cx="2451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Scaled F</a:t>
            </a:r>
            <a:r>
              <a:rPr lang="en-US" baseline="-25000" dirty="0"/>
              <a:t>10.7</a:t>
            </a:r>
            <a:r>
              <a:rPr lang="en-US" dirty="0"/>
              <a:t> Relationship</a:t>
            </a:r>
          </a:p>
          <a:p>
            <a:r>
              <a:rPr lang="en-US" dirty="0"/>
              <a:t>Scaled averaging</a:t>
            </a:r>
          </a:p>
        </p:txBody>
      </p:sp>
    </p:spTree>
    <p:extLst>
      <p:ext uri="{BB962C8B-B14F-4D97-AF65-F5344CB8AC3E}">
        <p14:creationId xmlns:p14="http://schemas.microsoft.com/office/powerpoint/2010/main" val="181293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64286"/>
            <a:ext cx="5943600" cy="2964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4285"/>
            <a:ext cx="5943600" cy="2964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5" y="3420819"/>
            <a:ext cx="4571999" cy="33361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469" y="3451168"/>
            <a:ext cx="6829808" cy="33058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00668" y="1690692"/>
            <a:ext cx="43906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Schonfeld et al. 2017 </a:t>
            </a:r>
            <a:r>
              <a:rPr lang="en-US" sz="2400" dirty="0" err="1"/>
              <a:t>ApJ</a:t>
            </a:r>
            <a:r>
              <a:rPr lang="en-US" sz="2400" dirty="0"/>
              <a:t> 844 163</a:t>
            </a:r>
          </a:p>
        </p:txBody>
      </p:sp>
    </p:spTree>
    <p:extLst>
      <p:ext uri="{BB962C8B-B14F-4D97-AF65-F5344CB8AC3E}">
        <p14:creationId xmlns:p14="http://schemas.microsoft.com/office/powerpoint/2010/main" val="175303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304800">
                    <a:schemeClr val="tx1">
                      <a:alpha val="75000"/>
                    </a:schemeClr>
                  </a:glow>
                </a:effectLst>
              </a:rPr>
              <a:t>Thank you</a:t>
            </a:r>
            <a:br>
              <a:rPr lang="en-US" dirty="0">
                <a:solidFill>
                  <a:schemeClr val="bg1"/>
                </a:solidFill>
                <a:effectLst>
                  <a:glow rad="304800">
                    <a:schemeClr val="tx1">
                      <a:alpha val="75000"/>
                    </a:schemeClr>
                  </a:glo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glow rad="304800">
                    <a:schemeClr val="tx1">
                      <a:alpha val="75000"/>
                    </a:schemeClr>
                  </a:glow>
                </a:effectLst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863809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baseline="-25000" dirty="0"/>
              <a:t>10.7</a:t>
            </a:r>
            <a:r>
              <a:rPr lang="en-US" dirty="0"/>
              <a:t> from Photospheric </a:t>
            </a:r>
            <a:r>
              <a:rPr lang="en-US" b="1" dirty="0"/>
              <a:t>B</a:t>
            </a:r>
            <a:r>
              <a:rPr lang="en-US" dirty="0"/>
              <a:t> field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22235"/>
            <a:ext cx="7315200" cy="2561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984104"/>
            <a:ext cx="7315200" cy="25285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4303" y="6337249"/>
            <a:ext cx="190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Henney</a:t>
            </a:r>
            <a:r>
              <a:rPr lang="en-US" dirty="0"/>
              <a:t> et al 2012</a:t>
            </a:r>
          </a:p>
        </p:txBody>
      </p:sp>
    </p:spTree>
    <p:extLst>
      <p:ext uri="{BB962C8B-B14F-4D97-AF65-F5344CB8AC3E}">
        <p14:creationId xmlns:p14="http://schemas.microsoft.com/office/powerpoint/2010/main" val="149942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049" y="121446"/>
            <a:ext cx="6400800" cy="643175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/>
          <a:p>
            <a:r>
              <a:rPr lang="en-US" dirty="0"/>
              <a:t>F</a:t>
            </a:r>
            <a:r>
              <a:rPr lang="en-US" i="1" baseline="-25000" dirty="0"/>
              <a:t>10.7</a:t>
            </a:r>
            <a:r>
              <a:rPr lang="en-US" dirty="0"/>
              <a:t> and </a:t>
            </a:r>
            <a:r>
              <a:rPr lang="en-US" b="1" dirty="0"/>
              <a:t>B</a:t>
            </a:r>
            <a:r>
              <a:rPr lang="en-US" dirty="0"/>
              <a:t>-field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600201"/>
            <a:ext cx="4265141" cy="4953000"/>
          </a:xfrm>
        </p:spPr>
        <p:txBody>
          <a:bodyPr>
            <a:normAutofit/>
          </a:bodyPr>
          <a:lstStyle/>
          <a:p>
            <a:r>
              <a:rPr lang="en-US" dirty="0" err="1"/>
              <a:t>Henney</a:t>
            </a:r>
            <a:r>
              <a:rPr lang="en-US" dirty="0"/>
              <a:t> et al 2012 used photospheric </a:t>
            </a:r>
            <a:r>
              <a:rPr lang="en-US" b="1" dirty="0"/>
              <a:t>B</a:t>
            </a:r>
            <a:r>
              <a:rPr lang="en-US" dirty="0"/>
              <a:t>-field (</a:t>
            </a:r>
            <a:r>
              <a:rPr lang="en-US" dirty="0" err="1"/>
              <a:t>plage</a:t>
            </a:r>
            <a:r>
              <a:rPr lang="en-US" dirty="0"/>
              <a:t> and active region) to forecast F</a:t>
            </a:r>
            <a:r>
              <a:rPr lang="en-US" baseline="-25000" dirty="0"/>
              <a:t>10.7</a:t>
            </a:r>
            <a:endParaRPr lang="en-US" dirty="0"/>
          </a:p>
          <a:p>
            <a:r>
              <a:rPr lang="en-US" dirty="0"/>
              <a:t>Bremsstrahlung compared with same </a:t>
            </a:r>
            <a:r>
              <a:rPr lang="en-US" b="1" dirty="0"/>
              <a:t>B</a:t>
            </a:r>
            <a:r>
              <a:rPr lang="en-US" dirty="0"/>
              <a:t>-field observations</a:t>
            </a:r>
          </a:p>
          <a:p>
            <a:pPr lvl="1"/>
            <a:r>
              <a:rPr lang="en-US" dirty="0"/>
              <a:t>Correlates best with the weakest field strengths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4146722" y="2935473"/>
            <a:ext cx="307065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Bremsstrahlung in F</a:t>
            </a:r>
            <a:r>
              <a:rPr lang="en-US" sz="2000" baseline="-25000" dirty="0"/>
              <a:t>10.7</a:t>
            </a:r>
            <a:r>
              <a:rPr lang="en-US" sz="2000" dirty="0"/>
              <a:t> [</a:t>
            </a:r>
            <a:r>
              <a:rPr lang="en-US" sz="2000" dirty="0" err="1"/>
              <a:t>sfu</a:t>
            </a:r>
            <a:r>
              <a:rPr lang="en-US" sz="2000" dirty="0"/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37288" y="6422526"/>
            <a:ext cx="36586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Area weighted magnetic field [G]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92455" y="2359679"/>
            <a:ext cx="149002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R = 0.92</a:t>
            </a:r>
          </a:p>
          <a:p>
            <a:r>
              <a:rPr lang="en-US" sz="2000" dirty="0"/>
              <a:t>20 &lt; </a:t>
            </a:r>
            <a:r>
              <a:rPr lang="en-US" sz="2000" b="1" dirty="0"/>
              <a:t>B</a:t>
            </a:r>
            <a:r>
              <a:rPr lang="en-US" sz="2000" dirty="0"/>
              <a:t> &lt; 150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90086" y="2359679"/>
            <a:ext cx="169007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R = 0.88</a:t>
            </a:r>
          </a:p>
          <a:p>
            <a:r>
              <a:rPr lang="en-US" sz="2000" dirty="0"/>
              <a:t>150 &lt; </a:t>
            </a:r>
            <a:r>
              <a:rPr lang="en-US" sz="2000" b="1" dirty="0"/>
              <a:t>B</a:t>
            </a:r>
            <a:r>
              <a:rPr lang="en-US" sz="2000" dirty="0"/>
              <a:t> &lt; 300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92400" y="5445205"/>
            <a:ext cx="169007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R = 0.76</a:t>
            </a:r>
          </a:p>
          <a:p>
            <a:r>
              <a:rPr lang="en-US" sz="2000" dirty="0"/>
              <a:t>300 &lt; </a:t>
            </a:r>
            <a:r>
              <a:rPr lang="en-US" sz="2000" b="1" dirty="0"/>
              <a:t>B</a:t>
            </a:r>
            <a:r>
              <a:rPr lang="en-US" sz="2000" dirty="0"/>
              <a:t> &lt; 500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923513" y="5445205"/>
            <a:ext cx="105664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R = 0.76</a:t>
            </a:r>
          </a:p>
          <a:p>
            <a:r>
              <a:rPr lang="en-US" sz="2000" b="1" dirty="0"/>
              <a:t>B</a:t>
            </a:r>
            <a:r>
              <a:rPr lang="en-US" sz="2000" dirty="0"/>
              <a:t> ≥ 500</a:t>
            </a:r>
          </a:p>
        </p:txBody>
      </p:sp>
    </p:spTree>
    <p:extLst>
      <p:ext uri="{BB962C8B-B14F-4D97-AF65-F5344CB8AC3E}">
        <p14:creationId xmlns:p14="http://schemas.microsoft.com/office/powerpoint/2010/main" val="2704113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613" y="735332"/>
            <a:ext cx="5672340" cy="56997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2973" y="366000"/>
            <a:ext cx="1674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Bremsstrahlung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72346" y="366000"/>
            <a:ext cx="159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Gyroresonance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8" y="738407"/>
            <a:ext cx="5669280" cy="569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56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"/>
            <a:ext cx="3262713" cy="653581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018" y="3429000"/>
            <a:ext cx="6935803" cy="32926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018" y="167020"/>
            <a:ext cx="6935803" cy="313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48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558346" y="1409899"/>
            <a:ext cx="1661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4 times photospheric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95018" y="4737826"/>
            <a:ext cx="1588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2.5 times photospheric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993" y="196598"/>
            <a:ext cx="6401186" cy="31403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993" y="3521676"/>
            <a:ext cx="6400800" cy="314018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/>
          <a:p>
            <a:r>
              <a:rPr lang="en-US" dirty="0"/>
              <a:t>Fe Abundance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8200" y="2434281"/>
            <a:ext cx="4110681" cy="2230395"/>
          </a:xfrm>
        </p:spPr>
        <p:txBody>
          <a:bodyPr>
            <a:normAutofit/>
          </a:bodyPr>
          <a:lstStyle/>
          <a:p>
            <a:r>
              <a:rPr lang="en-US" dirty="0"/>
              <a:t>Inversely scales the bremsstrahlung prediction</a:t>
            </a:r>
          </a:p>
          <a:p>
            <a:pPr lvl="1"/>
            <a:r>
              <a:rPr lang="en-US" dirty="0"/>
              <a:t>We assumed 4 times photospheric</a:t>
            </a:r>
          </a:p>
        </p:txBody>
      </p:sp>
    </p:spTree>
    <p:extLst>
      <p:ext uri="{BB962C8B-B14F-4D97-AF65-F5344CB8AC3E}">
        <p14:creationId xmlns:p14="http://schemas.microsoft.com/office/powerpoint/2010/main" val="955668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0" t="23815" r="15706" b="11319"/>
          <a:stretch/>
        </p:blipFill>
        <p:spPr>
          <a:xfrm>
            <a:off x="226981" y="2353158"/>
            <a:ext cx="5699548" cy="42645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1" r="1600" b="814"/>
          <a:stretch/>
        </p:blipFill>
        <p:spPr>
          <a:xfrm>
            <a:off x="6351616" y="2128609"/>
            <a:ext cx="5480061" cy="467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7" b="50779"/>
          <a:stretch/>
        </p:blipFill>
        <p:spPr>
          <a:xfrm>
            <a:off x="0" y="0"/>
            <a:ext cx="12198096" cy="20530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523924" y="6272230"/>
            <a:ext cx="1307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Rich 1985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8248" y="6272230"/>
            <a:ext cx="139630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Haigh 2004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430000" y="1655117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NASA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95132" y="6272230"/>
            <a:ext cx="202568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Wavelength [nm]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9667" y="2057401"/>
            <a:ext cx="160677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Altitude [km]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007074" y="4836991"/>
            <a:ext cx="1321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Solar Max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64257" y="4467659"/>
            <a:ext cx="1321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Solar Min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7338" y="3579804"/>
            <a:ext cx="1700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Thermosphere/Ionosphere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835202" y="4361935"/>
            <a:ext cx="5046614" cy="26773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62000" y="2397460"/>
            <a:ext cx="1969664" cy="3385502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355534" y="3887580"/>
            <a:ext cx="695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EUV</a:t>
            </a:r>
          </a:p>
        </p:txBody>
      </p:sp>
      <p:sp>
        <p:nvSpPr>
          <p:cNvPr id="23" name="Freeform: Shape 22"/>
          <p:cNvSpPr/>
          <p:nvPr/>
        </p:nvSpPr>
        <p:spPr>
          <a:xfrm>
            <a:off x="7505700" y="2213264"/>
            <a:ext cx="3162300" cy="3803252"/>
          </a:xfrm>
          <a:custGeom>
            <a:avLst/>
            <a:gdLst>
              <a:gd name="connsiteX0" fmla="*/ 0 w 3162300"/>
              <a:gd name="connsiteY0" fmla="*/ 3792681 h 3803252"/>
              <a:gd name="connsiteX1" fmla="*/ 252845 w 3162300"/>
              <a:gd name="connsiteY1" fmla="*/ 3803072 h 3803252"/>
              <a:gd name="connsiteX2" fmla="*/ 578427 w 3162300"/>
              <a:gd name="connsiteY2" fmla="*/ 3782291 h 3803252"/>
              <a:gd name="connsiteX3" fmla="*/ 651164 w 3162300"/>
              <a:gd name="connsiteY3" fmla="*/ 3758045 h 3803252"/>
              <a:gd name="connsiteX4" fmla="*/ 796636 w 3162300"/>
              <a:gd name="connsiteY4" fmla="*/ 3733800 h 3803252"/>
              <a:gd name="connsiteX5" fmla="*/ 845127 w 3162300"/>
              <a:gd name="connsiteY5" fmla="*/ 3719945 h 3803252"/>
              <a:gd name="connsiteX6" fmla="*/ 869373 w 3162300"/>
              <a:gd name="connsiteY6" fmla="*/ 3709554 h 3803252"/>
              <a:gd name="connsiteX7" fmla="*/ 907473 w 3162300"/>
              <a:gd name="connsiteY7" fmla="*/ 3695700 h 3803252"/>
              <a:gd name="connsiteX8" fmla="*/ 1014845 w 3162300"/>
              <a:gd name="connsiteY8" fmla="*/ 3661063 h 3803252"/>
              <a:gd name="connsiteX9" fmla="*/ 1039091 w 3162300"/>
              <a:gd name="connsiteY9" fmla="*/ 3647209 h 3803252"/>
              <a:gd name="connsiteX10" fmla="*/ 1063336 w 3162300"/>
              <a:gd name="connsiteY10" fmla="*/ 3622963 h 3803252"/>
              <a:gd name="connsiteX11" fmla="*/ 1087582 w 3162300"/>
              <a:gd name="connsiteY11" fmla="*/ 3598718 h 3803252"/>
              <a:gd name="connsiteX12" fmla="*/ 1101436 w 3162300"/>
              <a:gd name="connsiteY12" fmla="*/ 3574472 h 3803252"/>
              <a:gd name="connsiteX13" fmla="*/ 1160318 w 3162300"/>
              <a:gd name="connsiteY13" fmla="*/ 3564081 h 3803252"/>
              <a:gd name="connsiteX14" fmla="*/ 1208809 w 3162300"/>
              <a:gd name="connsiteY14" fmla="*/ 3550227 h 3803252"/>
              <a:gd name="connsiteX15" fmla="*/ 1233055 w 3162300"/>
              <a:gd name="connsiteY15" fmla="*/ 3539836 h 3803252"/>
              <a:gd name="connsiteX16" fmla="*/ 1271155 w 3162300"/>
              <a:gd name="connsiteY16" fmla="*/ 3525981 h 3803252"/>
              <a:gd name="connsiteX17" fmla="*/ 1330036 w 3162300"/>
              <a:gd name="connsiteY17" fmla="*/ 3501736 h 3803252"/>
              <a:gd name="connsiteX18" fmla="*/ 1378527 w 3162300"/>
              <a:gd name="connsiteY18" fmla="*/ 3491345 h 3803252"/>
              <a:gd name="connsiteX19" fmla="*/ 1427018 w 3162300"/>
              <a:gd name="connsiteY19" fmla="*/ 3477491 h 3803252"/>
              <a:gd name="connsiteX20" fmla="*/ 1489364 w 3162300"/>
              <a:gd name="connsiteY20" fmla="*/ 3467100 h 3803252"/>
              <a:gd name="connsiteX21" fmla="*/ 1524000 w 3162300"/>
              <a:gd name="connsiteY21" fmla="*/ 3453245 h 3803252"/>
              <a:gd name="connsiteX22" fmla="*/ 1562100 w 3162300"/>
              <a:gd name="connsiteY22" fmla="*/ 3442854 h 3803252"/>
              <a:gd name="connsiteX23" fmla="*/ 1572491 w 3162300"/>
              <a:gd name="connsiteY23" fmla="*/ 3429000 h 3803252"/>
              <a:gd name="connsiteX24" fmla="*/ 1610591 w 3162300"/>
              <a:gd name="connsiteY24" fmla="*/ 3404754 h 3803252"/>
              <a:gd name="connsiteX25" fmla="*/ 1620982 w 3162300"/>
              <a:gd name="connsiteY25" fmla="*/ 3394363 h 3803252"/>
              <a:gd name="connsiteX26" fmla="*/ 1731818 w 3162300"/>
              <a:gd name="connsiteY26" fmla="*/ 3380509 h 3803252"/>
              <a:gd name="connsiteX27" fmla="*/ 1756064 w 3162300"/>
              <a:gd name="connsiteY27" fmla="*/ 3370118 h 3803252"/>
              <a:gd name="connsiteX28" fmla="*/ 1780309 w 3162300"/>
              <a:gd name="connsiteY28" fmla="*/ 3345872 h 3803252"/>
              <a:gd name="connsiteX29" fmla="*/ 1887682 w 3162300"/>
              <a:gd name="connsiteY29" fmla="*/ 3321627 h 3803252"/>
              <a:gd name="connsiteX30" fmla="*/ 1925782 w 3162300"/>
              <a:gd name="connsiteY30" fmla="*/ 3307772 h 3803252"/>
              <a:gd name="connsiteX31" fmla="*/ 1950027 w 3162300"/>
              <a:gd name="connsiteY31" fmla="*/ 3283527 h 3803252"/>
              <a:gd name="connsiteX32" fmla="*/ 1974273 w 3162300"/>
              <a:gd name="connsiteY32" fmla="*/ 3259281 h 3803252"/>
              <a:gd name="connsiteX33" fmla="*/ 1998518 w 3162300"/>
              <a:gd name="connsiteY33" fmla="*/ 3235036 h 3803252"/>
              <a:gd name="connsiteX34" fmla="*/ 2008909 w 3162300"/>
              <a:gd name="connsiteY34" fmla="*/ 3224645 h 3803252"/>
              <a:gd name="connsiteX35" fmla="*/ 2047009 w 3162300"/>
              <a:gd name="connsiteY35" fmla="*/ 3210791 h 3803252"/>
              <a:gd name="connsiteX36" fmla="*/ 2071255 w 3162300"/>
              <a:gd name="connsiteY36" fmla="*/ 3200400 h 3803252"/>
              <a:gd name="connsiteX37" fmla="*/ 2178627 w 3162300"/>
              <a:gd name="connsiteY37" fmla="*/ 3176154 h 3803252"/>
              <a:gd name="connsiteX38" fmla="*/ 2240973 w 3162300"/>
              <a:gd name="connsiteY38" fmla="*/ 3151909 h 3803252"/>
              <a:gd name="connsiteX39" fmla="*/ 2265218 w 3162300"/>
              <a:gd name="connsiteY39" fmla="*/ 3113809 h 3803252"/>
              <a:gd name="connsiteX40" fmla="*/ 2313709 w 3162300"/>
              <a:gd name="connsiteY40" fmla="*/ 3079172 h 3803252"/>
              <a:gd name="connsiteX41" fmla="*/ 2324100 w 3162300"/>
              <a:gd name="connsiteY41" fmla="*/ 3054927 h 3803252"/>
              <a:gd name="connsiteX42" fmla="*/ 2337955 w 3162300"/>
              <a:gd name="connsiteY42" fmla="*/ 3030681 h 3803252"/>
              <a:gd name="connsiteX43" fmla="*/ 2362200 w 3162300"/>
              <a:gd name="connsiteY43" fmla="*/ 2919845 h 3803252"/>
              <a:gd name="connsiteX44" fmla="*/ 2372591 w 3162300"/>
              <a:gd name="connsiteY44" fmla="*/ 2677391 h 3803252"/>
              <a:gd name="connsiteX45" fmla="*/ 2386445 w 3162300"/>
              <a:gd name="connsiteY45" fmla="*/ 2667000 h 3803252"/>
              <a:gd name="connsiteX46" fmla="*/ 2396836 w 3162300"/>
              <a:gd name="connsiteY46" fmla="*/ 2653145 h 3803252"/>
              <a:gd name="connsiteX47" fmla="*/ 2410691 w 3162300"/>
              <a:gd name="connsiteY47" fmla="*/ 2628900 h 3803252"/>
              <a:gd name="connsiteX48" fmla="*/ 2434936 w 3162300"/>
              <a:gd name="connsiteY48" fmla="*/ 2618509 h 3803252"/>
              <a:gd name="connsiteX49" fmla="*/ 2445327 w 3162300"/>
              <a:gd name="connsiteY49" fmla="*/ 2604654 h 3803252"/>
              <a:gd name="connsiteX50" fmla="*/ 2469573 w 3162300"/>
              <a:gd name="connsiteY50" fmla="*/ 2594263 h 3803252"/>
              <a:gd name="connsiteX51" fmla="*/ 2531918 w 3162300"/>
              <a:gd name="connsiteY51" fmla="*/ 2570018 h 3803252"/>
              <a:gd name="connsiteX52" fmla="*/ 2556164 w 3162300"/>
              <a:gd name="connsiteY52" fmla="*/ 2556163 h 3803252"/>
              <a:gd name="connsiteX53" fmla="*/ 2615045 w 3162300"/>
              <a:gd name="connsiteY53" fmla="*/ 2531918 h 3803252"/>
              <a:gd name="connsiteX54" fmla="*/ 2639291 w 3162300"/>
              <a:gd name="connsiteY54" fmla="*/ 2521527 h 3803252"/>
              <a:gd name="connsiteX55" fmla="*/ 2663536 w 3162300"/>
              <a:gd name="connsiteY55" fmla="*/ 2507672 h 3803252"/>
              <a:gd name="connsiteX56" fmla="*/ 2687782 w 3162300"/>
              <a:gd name="connsiteY56" fmla="*/ 2483427 h 3803252"/>
              <a:gd name="connsiteX57" fmla="*/ 2701636 w 3162300"/>
              <a:gd name="connsiteY57" fmla="*/ 2473036 h 3803252"/>
              <a:gd name="connsiteX58" fmla="*/ 2712027 w 3162300"/>
              <a:gd name="connsiteY58" fmla="*/ 2448791 h 3803252"/>
              <a:gd name="connsiteX59" fmla="*/ 2725882 w 3162300"/>
              <a:gd name="connsiteY59" fmla="*/ 2410691 h 3803252"/>
              <a:gd name="connsiteX60" fmla="*/ 2760518 w 3162300"/>
              <a:gd name="connsiteY60" fmla="*/ 2376054 h 3803252"/>
              <a:gd name="connsiteX61" fmla="*/ 2774373 w 3162300"/>
              <a:gd name="connsiteY61" fmla="*/ 2362200 h 3803252"/>
              <a:gd name="connsiteX62" fmla="*/ 2784764 w 3162300"/>
              <a:gd name="connsiteY62" fmla="*/ 2337954 h 3803252"/>
              <a:gd name="connsiteX63" fmla="*/ 2798618 w 3162300"/>
              <a:gd name="connsiteY63" fmla="*/ 2289463 h 3803252"/>
              <a:gd name="connsiteX64" fmla="*/ 2822864 w 3162300"/>
              <a:gd name="connsiteY64" fmla="*/ 2265218 h 3803252"/>
              <a:gd name="connsiteX65" fmla="*/ 2833255 w 3162300"/>
              <a:gd name="connsiteY65" fmla="*/ 2240972 h 3803252"/>
              <a:gd name="connsiteX66" fmla="*/ 2847109 w 3162300"/>
              <a:gd name="connsiteY66" fmla="*/ 2216727 h 3803252"/>
              <a:gd name="connsiteX67" fmla="*/ 2857500 w 3162300"/>
              <a:gd name="connsiteY67" fmla="*/ 2157845 h 3803252"/>
              <a:gd name="connsiteX68" fmla="*/ 2871355 w 3162300"/>
              <a:gd name="connsiteY68" fmla="*/ 2071254 h 3803252"/>
              <a:gd name="connsiteX69" fmla="*/ 2905991 w 3162300"/>
              <a:gd name="connsiteY69" fmla="*/ 2060863 h 3803252"/>
              <a:gd name="connsiteX70" fmla="*/ 2944091 w 3162300"/>
              <a:gd name="connsiteY70" fmla="*/ 2047009 h 3803252"/>
              <a:gd name="connsiteX71" fmla="*/ 2978727 w 3162300"/>
              <a:gd name="connsiteY71" fmla="*/ 2012372 h 3803252"/>
              <a:gd name="connsiteX72" fmla="*/ 2992582 w 3162300"/>
              <a:gd name="connsiteY72" fmla="*/ 1998518 h 3803252"/>
              <a:gd name="connsiteX73" fmla="*/ 3016827 w 3162300"/>
              <a:gd name="connsiteY73" fmla="*/ 1988127 h 3803252"/>
              <a:gd name="connsiteX74" fmla="*/ 3041073 w 3162300"/>
              <a:gd name="connsiteY74" fmla="*/ 1963881 h 3803252"/>
              <a:gd name="connsiteX75" fmla="*/ 3051464 w 3162300"/>
              <a:gd name="connsiteY75" fmla="*/ 1950027 h 3803252"/>
              <a:gd name="connsiteX76" fmla="*/ 3075709 w 3162300"/>
              <a:gd name="connsiteY76" fmla="*/ 1939636 h 3803252"/>
              <a:gd name="connsiteX77" fmla="*/ 3099955 w 3162300"/>
              <a:gd name="connsiteY77" fmla="*/ 1915391 h 3803252"/>
              <a:gd name="connsiteX78" fmla="*/ 3113809 w 3162300"/>
              <a:gd name="connsiteY78" fmla="*/ 1901536 h 3803252"/>
              <a:gd name="connsiteX79" fmla="*/ 3124200 w 3162300"/>
              <a:gd name="connsiteY79" fmla="*/ 1877291 h 3803252"/>
              <a:gd name="connsiteX80" fmla="*/ 3138055 w 3162300"/>
              <a:gd name="connsiteY80" fmla="*/ 1853045 h 3803252"/>
              <a:gd name="connsiteX81" fmla="*/ 3162300 w 3162300"/>
              <a:gd name="connsiteY81" fmla="*/ 1794163 h 3803252"/>
              <a:gd name="connsiteX82" fmla="*/ 3151909 w 3162300"/>
              <a:gd name="connsiteY82" fmla="*/ 1575954 h 3803252"/>
              <a:gd name="connsiteX83" fmla="*/ 3127664 w 3162300"/>
              <a:gd name="connsiteY83" fmla="*/ 1551709 h 3803252"/>
              <a:gd name="connsiteX84" fmla="*/ 3103418 w 3162300"/>
              <a:gd name="connsiteY84" fmla="*/ 1503218 h 3803252"/>
              <a:gd name="connsiteX85" fmla="*/ 3089564 w 3162300"/>
              <a:gd name="connsiteY85" fmla="*/ 1465118 h 3803252"/>
              <a:gd name="connsiteX86" fmla="*/ 3065318 w 3162300"/>
              <a:gd name="connsiteY86" fmla="*/ 1454727 h 3803252"/>
              <a:gd name="connsiteX87" fmla="*/ 3054927 w 3162300"/>
              <a:gd name="connsiteY87" fmla="*/ 1440872 h 3803252"/>
              <a:gd name="connsiteX88" fmla="*/ 3041073 w 3162300"/>
              <a:gd name="connsiteY88" fmla="*/ 1392381 h 3803252"/>
              <a:gd name="connsiteX89" fmla="*/ 3016827 w 3162300"/>
              <a:gd name="connsiteY89" fmla="*/ 1368136 h 3803252"/>
              <a:gd name="connsiteX90" fmla="*/ 2992582 w 3162300"/>
              <a:gd name="connsiteY90" fmla="*/ 1343891 h 3803252"/>
              <a:gd name="connsiteX91" fmla="*/ 2968336 w 3162300"/>
              <a:gd name="connsiteY91" fmla="*/ 1333500 h 3803252"/>
              <a:gd name="connsiteX92" fmla="*/ 2944091 w 3162300"/>
              <a:gd name="connsiteY92" fmla="*/ 1309254 h 3803252"/>
              <a:gd name="connsiteX93" fmla="*/ 2919845 w 3162300"/>
              <a:gd name="connsiteY93" fmla="*/ 1285009 h 3803252"/>
              <a:gd name="connsiteX94" fmla="*/ 2909455 w 3162300"/>
              <a:gd name="connsiteY94" fmla="*/ 1260763 h 3803252"/>
              <a:gd name="connsiteX95" fmla="*/ 2895600 w 3162300"/>
              <a:gd name="connsiteY95" fmla="*/ 1246909 h 3803252"/>
              <a:gd name="connsiteX96" fmla="*/ 2885209 w 3162300"/>
              <a:gd name="connsiteY96" fmla="*/ 1222663 h 3803252"/>
              <a:gd name="connsiteX97" fmla="*/ 2871355 w 3162300"/>
              <a:gd name="connsiteY97" fmla="*/ 1212272 h 3803252"/>
              <a:gd name="connsiteX98" fmla="*/ 2860964 w 3162300"/>
              <a:gd name="connsiteY98" fmla="*/ 1198418 h 3803252"/>
              <a:gd name="connsiteX99" fmla="*/ 2836718 w 3162300"/>
              <a:gd name="connsiteY99" fmla="*/ 1174172 h 3803252"/>
              <a:gd name="connsiteX100" fmla="*/ 2822864 w 3162300"/>
              <a:gd name="connsiteY100" fmla="*/ 1101436 h 3803252"/>
              <a:gd name="connsiteX101" fmla="*/ 2798618 w 3162300"/>
              <a:gd name="connsiteY101" fmla="*/ 1077191 h 3803252"/>
              <a:gd name="connsiteX102" fmla="*/ 2774373 w 3162300"/>
              <a:gd name="connsiteY102" fmla="*/ 1052945 h 3803252"/>
              <a:gd name="connsiteX103" fmla="*/ 2763982 w 3162300"/>
              <a:gd name="connsiteY103" fmla="*/ 1042554 h 3803252"/>
              <a:gd name="connsiteX104" fmla="*/ 2739736 w 3162300"/>
              <a:gd name="connsiteY104" fmla="*/ 1004454 h 3803252"/>
              <a:gd name="connsiteX105" fmla="*/ 2715491 w 3162300"/>
              <a:gd name="connsiteY105" fmla="*/ 994063 h 3803252"/>
              <a:gd name="connsiteX106" fmla="*/ 2667000 w 3162300"/>
              <a:gd name="connsiteY106" fmla="*/ 945572 h 3803252"/>
              <a:gd name="connsiteX107" fmla="*/ 2653145 w 3162300"/>
              <a:gd name="connsiteY107" fmla="*/ 931718 h 3803252"/>
              <a:gd name="connsiteX108" fmla="*/ 2642755 w 3162300"/>
              <a:gd name="connsiteY108" fmla="*/ 921327 h 3803252"/>
              <a:gd name="connsiteX109" fmla="*/ 2628900 w 3162300"/>
              <a:gd name="connsiteY109" fmla="*/ 897081 h 3803252"/>
              <a:gd name="connsiteX110" fmla="*/ 2604655 w 3162300"/>
              <a:gd name="connsiteY110" fmla="*/ 848591 h 3803252"/>
              <a:gd name="connsiteX111" fmla="*/ 2594264 w 3162300"/>
              <a:gd name="connsiteY111" fmla="*/ 834736 h 3803252"/>
              <a:gd name="connsiteX112" fmla="*/ 2580409 w 3162300"/>
              <a:gd name="connsiteY112" fmla="*/ 824345 h 3803252"/>
              <a:gd name="connsiteX113" fmla="*/ 2570018 w 3162300"/>
              <a:gd name="connsiteY113" fmla="*/ 800100 h 3803252"/>
              <a:gd name="connsiteX114" fmla="*/ 2531918 w 3162300"/>
              <a:gd name="connsiteY114" fmla="*/ 762000 h 3803252"/>
              <a:gd name="connsiteX115" fmla="*/ 2521527 w 3162300"/>
              <a:gd name="connsiteY115" fmla="*/ 751609 h 3803252"/>
              <a:gd name="connsiteX116" fmla="*/ 2507673 w 3162300"/>
              <a:gd name="connsiteY116" fmla="*/ 737754 h 3803252"/>
              <a:gd name="connsiteX117" fmla="*/ 2497282 w 3162300"/>
              <a:gd name="connsiteY117" fmla="*/ 703118 h 3803252"/>
              <a:gd name="connsiteX118" fmla="*/ 2483427 w 3162300"/>
              <a:gd name="connsiteY118" fmla="*/ 678872 h 3803252"/>
              <a:gd name="connsiteX119" fmla="*/ 2473036 w 3162300"/>
              <a:gd name="connsiteY119" fmla="*/ 654627 h 3803252"/>
              <a:gd name="connsiteX120" fmla="*/ 2459182 w 3162300"/>
              <a:gd name="connsiteY120" fmla="*/ 630381 h 3803252"/>
              <a:gd name="connsiteX121" fmla="*/ 2448791 w 3162300"/>
              <a:gd name="connsiteY121" fmla="*/ 606136 h 3803252"/>
              <a:gd name="connsiteX122" fmla="*/ 2424545 w 3162300"/>
              <a:gd name="connsiteY122" fmla="*/ 581891 h 3803252"/>
              <a:gd name="connsiteX123" fmla="*/ 2410691 w 3162300"/>
              <a:gd name="connsiteY123" fmla="*/ 568036 h 3803252"/>
              <a:gd name="connsiteX124" fmla="*/ 2400300 w 3162300"/>
              <a:gd name="connsiteY124" fmla="*/ 557645 h 3803252"/>
              <a:gd name="connsiteX125" fmla="*/ 2386445 w 3162300"/>
              <a:gd name="connsiteY125" fmla="*/ 519545 h 3803252"/>
              <a:gd name="connsiteX126" fmla="*/ 2376055 w 3162300"/>
              <a:gd name="connsiteY126" fmla="*/ 484909 h 3803252"/>
              <a:gd name="connsiteX127" fmla="*/ 2351809 w 3162300"/>
              <a:gd name="connsiteY127" fmla="*/ 460663 h 3803252"/>
              <a:gd name="connsiteX128" fmla="*/ 2337955 w 3162300"/>
              <a:gd name="connsiteY128" fmla="*/ 446809 h 3803252"/>
              <a:gd name="connsiteX129" fmla="*/ 2313709 w 3162300"/>
              <a:gd name="connsiteY129" fmla="*/ 398318 h 3803252"/>
              <a:gd name="connsiteX130" fmla="*/ 2303318 w 3162300"/>
              <a:gd name="connsiteY130" fmla="*/ 374072 h 3803252"/>
              <a:gd name="connsiteX131" fmla="*/ 2289464 w 3162300"/>
              <a:gd name="connsiteY131" fmla="*/ 363681 h 3803252"/>
              <a:gd name="connsiteX132" fmla="*/ 2279073 w 3162300"/>
              <a:gd name="connsiteY132" fmla="*/ 349827 h 3803252"/>
              <a:gd name="connsiteX133" fmla="*/ 2265218 w 3162300"/>
              <a:gd name="connsiteY133" fmla="*/ 339436 h 3803252"/>
              <a:gd name="connsiteX134" fmla="*/ 2240973 w 3162300"/>
              <a:gd name="connsiteY134" fmla="*/ 301336 h 3803252"/>
              <a:gd name="connsiteX135" fmla="*/ 2216727 w 3162300"/>
              <a:gd name="connsiteY135" fmla="*/ 228600 h 3803252"/>
              <a:gd name="connsiteX136" fmla="*/ 2168236 w 3162300"/>
              <a:gd name="connsiteY136" fmla="*/ 169718 h 3803252"/>
              <a:gd name="connsiteX137" fmla="*/ 2143991 w 3162300"/>
              <a:gd name="connsiteY137" fmla="*/ 107372 h 3803252"/>
              <a:gd name="connsiteX138" fmla="*/ 2133600 w 3162300"/>
              <a:gd name="connsiteY138" fmla="*/ 83127 h 3803252"/>
              <a:gd name="connsiteX139" fmla="*/ 2119745 w 3162300"/>
              <a:gd name="connsiteY139" fmla="*/ 72736 h 3803252"/>
              <a:gd name="connsiteX140" fmla="*/ 2109355 w 3162300"/>
              <a:gd name="connsiteY140" fmla="*/ 58881 h 3803252"/>
              <a:gd name="connsiteX141" fmla="*/ 2085109 w 3162300"/>
              <a:gd name="connsiteY141" fmla="*/ 34636 h 3803252"/>
              <a:gd name="connsiteX142" fmla="*/ 2085109 w 3162300"/>
              <a:gd name="connsiteY142" fmla="*/ 0 h 3803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3162300" h="3803252">
                <a:moveTo>
                  <a:pt x="0" y="3792681"/>
                </a:moveTo>
                <a:cubicBezTo>
                  <a:pt x="84282" y="3796145"/>
                  <a:pt x="168506" y="3804587"/>
                  <a:pt x="252845" y="3803072"/>
                </a:cubicBezTo>
                <a:cubicBezTo>
                  <a:pt x="361576" y="3801119"/>
                  <a:pt x="578427" y="3782291"/>
                  <a:pt x="578427" y="3782291"/>
                </a:cubicBezTo>
                <a:cubicBezTo>
                  <a:pt x="607004" y="3753714"/>
                  <a:pt x="583929" y="3771492"/>
                  <a:pt x="651164" y="3758045"/>
                </a:cubicBezTo>
                <a:cubicBezTo>
                  <a:pt x="767315" y="3734815"/>
                  <a:pt x="657563" y="3751184"/>
                  <a:pt x="796636" y="3733800"/>
                </a:cubicBezTo>
                <a:cubicBezTo>
                  <a:pt x="812800" y="3729182"/>
                  <a:pt x="829179" y="3725261"/>
                  <a:pt x="845127" y="3719945"/>
                </a:cubicBezTo>
                <a:cubicBezTo>
                  <a:pt x="853469" y="3717164"/>
                  <a:pt x="861178" y="3712741"/>
                  <a:pt x="869373" y="3709554"/>
                </a:cubicBezTo>
                <a:cubicBezTo>
                  <a:pt x="881968" y="3704656"/>
                  <a:pt x="894581" y="3699752"/>
                  <a:pt x="907473" y="3695700"/>
                </a:cubicBezTo>
                <a:cubicBezTo>
                  <a:pt x="946100" y="3683560"/>
                  <a:pt x="980198" y="3678386"/>
                  <a:pt x="1014845" y="3661063"/>
                </a:cubicBezTo>
                <a:cubicBezTo>
                  <a:pt x="1023171" y="3656900"/>
                  <a:pt x="1031238" y="3652206"/>
                  <a:pt x="1039091" y="3647209"/>
                </a:cubicBezTo>
                <a:cubicBezTo>
                  <a:pt x="1064489" y="3631047"/>
                  <a:pt x="1042556" y="3643743"/>
                  <a:pt x="1063336" y="3622963"/>
                </a:cubicBezTo>
                <a:cubicBezTo>
                  <a:pt x="1084116" y="3602183"/>
                  <a:pt x="1071420" y="3624116"/>
                  <a:pt x="1087582" y="3598718"/>
                </a:cubicBezTo>
                <a:cubicBezTo>
                  <a:pt x="1092579" y="3590865"/>
                  <a:pt x="1093032" y="3578474"/>
                  <a:pt x="1101436" y="3574472"/>
                </a:cubicBezTo>
                <a:cubicBezTo>
                  <a:pt x="1119430" y="3565903"/>
                  <a:pt x="1140877" y="3568471"/>
                  <a:pt x="1160318" y="3564081"/>
                </a:cubicBezTo>
                <a:cubicBezTo>
                  <a:pt x="1176716" y="3560378"/>
                  <a:pt x="1192861" y="3555543"/>
                  <a:pt x="1208809" y="3550227"/>
                </a:cubicBezTo>
                <a:cubicBezTo>
                  <a:pt x="1217151" y="3547446"/>
                  <a:pt x="1224860" y="3543023"/>
                  <a:pt x="1233055" y="3539836"/>
                </a:cubicBezTo>
                <a:cubicBezTo>
                  <a:pt x="1245650" y="3534938"/>
                  <a:pt x="1258577" y="3530922"/>
                  <a:pt x="1271155" y="3525981"/>
                </a:cubicBezTo>
                <a:cubicBezTo>
                  <a:pt x="1290911" y="3518220"/>
                  <a:pt x="1309281" y="3506183"/>
                  <a:pt x="1330036" y="3501736"/>
                </a:cubicBezTo>
                <a:cubicBezTo>
                  <a:pt x="1346200" y="3498272"/>
                  <a:pt x="1362490" y="3495354"/>
                  <a:pt x="1378527" y="3491345"/>
                </a:cubicBezTo>
                <a:cubicBezTo>
                  <a:pt x="1394836" y="3487268"/>
                  <a:pt x="1410596" y="3481083"/>
                  <a:pt x="1427018" y="3477491"/>
                </a:cubicBezTo>
                <a:cubicBezTo>
                  <a:pt x="1447600" y="3472989"/>
                  <a:pt x="1468582" y="3470564"/>
                  <a:pt x="1489364" y="3467100"/>
                </a:cubicBezTo>
                <a:cubicBezTo>
                  <a:pt x="1500909" y="3462482"/>
                  <a:pt x="1512203" y="3457177"/>
                  <a:pt x="1524000" y="3453245"/>
                </a:cubicBezTo>
                <a:cubicBezTo>
                  <a:pt x="1536488" y="3449082"/>
                  <a:pt x="1550326" y="3448741"/>
                  <a:pt x="1562100" y="3442854"/>
                </a:cubicBezTo>
                <a:cubicBezTo>
                  <a:pt x="1567263" y="3440272"/>
                  <a:pt x="1568409" y="3433082"/>
                  <a:pt x="1572491" y="3429000"/>
                </a:cubicBezTo>
                <a:cubicBezTo>
                  <a:pt x="1583819" y="3417672"/>
                  <a:pt x="1597413" y="3413978"/>
                  <a:pt x="1610591" y="3404754"/>
                </a:cubicBezTo>
                <a:cubicBezTo>
                  <a:pt x="1614604" y="3401945"/>
                  <a:pt x="1616179" y="3395324"/>
                  <a:pt x="1620982" y="3394363"/>
                </a:cubicBezTo>
                <a:cubicBezTo>
                  <a:pt x="1657492" y="3387061"/>
                  <a:pt x="1694873" y="3385127"/>
                  <a:pt x="1731818" y="3380509"/>
                </a:cubicBezTo>
                <a:cubicBezTo>
                  <a:pt x="1739900" y="3377045"/>
                  <a:pt x="1748861" y="3375160"/>
                  <a:pt x="1756064" y="3370118"/>
                </a:cubicBezTo>
                <a:cubicBezTo>
                  <a:pt x="1790698" y="3345874"/>
                  <a:pt x="1741058" y="3365497"/>
                  <a:pt x="1780309" y="3345872"/>
                </a:cubicBezTo>
                <a:cubicBezTo>
                  <a:pt x="1821618" y="3325218"/>
                  <a:pt x="1834282" y="3329256"/>
                  <a:pt x="1887682" y="3321627"/>
                </a:cubicBezTo>
                <a:cubicBezTo>
                  <a:pt x="1900382" y="3317009"/>
                  <a:pt x="1914251" y="3314819"/>
                  <a:pt x="1925782" y="3307772"/>
                </a:cubicBezTo>
                <a:cubicBezTo>
                  <a:pt x="1935534" y="3301812"/>
                  <a:pt x="1941945" y="3291609"/>
                  <a:pt x="1950027" y="3283527"/>
                </a:cubicBezTo>
                <a:lnTo>
                  <a:pt x="1974273" y="3259281"/>
                </a:lnTo>
                <a:lnTo>
                  <a:pt x="1998518" y="3235036"/>
                </a:lnTo>
                <a:cubicBezTo>
                  <a:pt x="2001982" y="3231572"/>
                  <a:pt x="2004306" y="3226319"/>
                  <a:pt x="2008909" y="3224645"/>
                </a:cubicBezTo>
                <a:cubicBezTo>
                  <a:pt x="2021609" y="3220027"/>
                  <a:pt x="2034414" y="3215689"/>
                  <a:pt x="2047009" y="3210791"/>
                </a:cubicBezTo>
                <a:cubicBezTo>
                  <a:pt x="2055204" y="3207604"/>
                  <a:pt x="2062913" y="3203181"/>
                  <a:pt x="2071255" y="3200400"/>
                </a:cubicBezTo>
                <a:cubicBezTo>
                  <a:pt x="2118374" y="3184693"/>
                  <a:pt x="2127537" y="3185170"/>
                  <a:pt x="2178627" y="3176154"/>
                </a:cubicBezTo>
                <a:cubicBezTo>
                  <a:pt x="2179518" y="3175830"/>
                  <a:pt x="2233894" y="3156864"/>
                  <a:pt x="2240973" y="3151909"/>
                </a:cubicBezTo>
                <a:cubicBezTo>
                  <a:pt x="2247923" y="3147044"/>
                  <a:pt x="2263053" y="3116564"/>
                  <a:pt x="2265218" y="3113809"/>
                </a:cubicBezTo>
                <a:cubicBezTo>
                  <a:pt x="2285839" y="3087564"/>
                  <a:pt x="2286530" y="3090820"/>
                  <a:pt x="2313709" y="3079172"/>
                </a:cubicBezTo>
                <a:cubicBezTo>
                  <a:pt x="2317173" y="3071090"/>
                  <a:pt x="2320168" y="3062791"/>
                  <a:pt x="2324100" y="3054927"/>
                </a:cubicBezTo>
                <a:cubicBezTo>
                  <a:pt x="2328263" y="3046601"/>
                  <a:pt x="2336129" y="3039809"/>
                  <a:pt x="2337955" y="3030681"/>
                </a:cubicBezTo>
                <a:cubicBezTo>
                  <a:pt x="2361052" y="2915195"/>
                  <a:pt x="2322943" y="2959102"/>
                  <a:pt x="2362200" y="2919845"/>
                </a:cubicBezTo>
                <a:cubicBezTo>
                  <a:pt x="2365664" y="2839027"/>
                  <a:pt x="2364870" y="2757914"/>
                  <a:pt x="2372591" y="2677391"/>
                </a:cubicBezTo>
                <a:cubicBezTo>
                  <a:pt x="2373142" y="2671645"/>
                  <a:pt x="2382363" y="2671082"/>
                  <a:pt x="2386445" y="2667000"/>
                </a:cubicBezTo>
                <a:cubicBezTo>
                  <a:pt x="2390527" y="2662918"/>
                  <a:pt x="2393737" y="2658015"/>
                  <a:pt x="2396836" y="2653145"/>
                </a:cubicBezTo>
                <a:cubicBezTo>
                  <a:pt x="2401833" y="2645292"/>
                  <a:pt x="2403803" y="2635161"/>
                  <a:pt x="2410691" y="2628900"/>
                </a:cubicBezTo>
                <a:cubicBezTo>
                  <a:pt x="2417197" y="2622985"/>
                  <a:pt x="2426854" y="2621973"/>
                  <a:pt x="2434936" y="2618509"/>
                </a:cubicBezTo>
                <a:cubicBezTo>
                  <a:pt x="2438400" y="2613891"/>
                  <a:pt x="2440598" y="2607965"/>
                  <a:pt x="2445327" y="2604654"/>
                </a:cubicBezTo>
                <a:cubicBezTo>
                  <a:pt x="2452530" y="2599612"/>
                  <a:pt x="2461378" y="2597450"/>
                  <a:pt x="2469573" y="2594263"/>
                </a:cubicBezTo>
                <a:cubicBezTo>
                  <a:pt x="2490254" y="2586221"/>
                  <a:pt x="2511962" y="2579996"/>
                  <a:pt x="2531918" y="2570018"/>
                </a:cubicBezTo>
                <a:cubicBezTo>
                  <a:pt x="2540244" y="2565855"/>
                  <a:pt x="2547702" y="2560041"/>
                  <a:pt x="2556164" y="2556163"/>
                </a:cubicBezTo>
                <a:cubicBezTo>
                  <a:pt x="2575460" y="2547319"/>
                  <a:pt x="2595452" y="2540082"/>
                  <a:pt x="2615045" y="2531918"/>
                </a:cubicBezTo>
                <a:cubicBezTo>
                  <a:pt x="2623162" y="2528536"/>
                  <a:pt x="2631657" y="2525890"/>
                  <a:pt x="2639291" y="2521527"/>
                </a:cubicBezTo>
                <a:cubicBezTo>
                  <a:pt x="2647373" y="2516909"/>
                  <a:pt x="2655683" y="2512669"/>
                  <a:pt x="2663536" y="2507672"/>
                </a:cubicBezTo>
                <a:cubicBezTo>
                  <a:pt x="2688937" y="2491508"/>
                  <a:pt x="2667000" y="2504209"/>
                  <a:pt x="2687782" y="2483427"/>
                </a:cubicBezTo>
                <a:cubicBezTo>
                  <a:pt x="2691864" y="2479345"/>
                  <a:pt x="2697018" y="2476500"/>
                  <a:pt x="2701636" y="2473036"/>
                </a:cubicBezTo>
                <a:cubicBezTo>
                  <a:pt x="2705100" y="2464954"/>
                  <a:pt x="2708840" y="2456986"/>
                  <a:pt x="2712027" y="2448791"/>
                </a:cubicBezTo>
                <a:cubicBezTo>
                  <a:pt x="2716925" y="2436196"/>
                  <a:pt x="2718835" y="2422222"/>
                  <a:pt x="2725882" y="2410691"/>
                </a:cubicBezTo>
                <a:lnTo>
                  <a:pt x="2760518" y="2376054"/>
                </a:lnTo>
                <a:lnTo>
                  <a:pt x="2774373" y="2362200"/>
                </a:lnTo>
                <a:cubicBezTo>
                  <a:pt x="2777837" y="2354118"/>
                  <a:pt x="2781983" y="2346296"/>
                  <a:pt x="2784764" y="2337954"/>
                </a:cubicBezTo>
                <a:cubicBezTo>
                  <a:pt x="2790080" y="2322006"/>
                  <a:pt x="2790818" y="2304354"/>
                  <a:pt x="2798618" y="2289463"/>
                </a:cubicBezTo>
                <a:cubicBezTo>
                  <a:pt x="2803921" y="2279338"/>
                  <a:pt x="2822864" y="2265218"/>
                  <a:pt x="2822864" y="2265218"/>
                </a:cubicBezTo>
                <a:cubicBezTo>
                  <a:pt x="2826328" y="2257136"/>
                  <a:pt x="2829323" y="2248837"/>
                  <a:pt x="2833255" y="2240972"/>
                </a:cubicBezTo>
                <a:cubicBezTo>
                  <a:pt x="2837418" y="2232647"/>
                  <a:pt x="2844503" y="2225663"/>
                  <a:pt x="2847109" y="2216727"/>
                </a:cubicBezTo>
                <a:cubicBezTo>
                  <a:pt x="2852689" y="2197594"/>
                  <a:pt x="2854223" y="2177504"/>
                  <a:pt x="2857500" y="2157845"/>
                </a:cubicBezTo>
                <a:cubicBezTo>
                  <a:pt x="2862306" y="2129012"/>
                  <a:pt x="2858283" y="2097399"/>
                  <a:pt x="2871355" y="2071254"/>
                </a:cubicBezTo>
                <a:cubicBezTo>
                  <a:pt x="2876746" y="2060473"/>
                  <a:pt x="2894556" y="2064675"/>
                  <a:pt x="2905991" y="2060863"/>
                </a:cubicBezTo>
                <a:cubicBezTo>
                  <a:pt x="2918811" y="2056590"/>
                  <a:pt x="2931391" y="2051627"/>
                  <a:pt x="2944091" y="2047009"/>
                </a:cubicBezTo>
                <a:lnTo>
                  <a:pt x="2978727" y="2012372"/>
                </a:lnTo>
                <a:cubicBezTo>
                  <a:pt x="2983345" y="2007754"/>
                  <a:pt x="2986579" y="2001091"/>
                  <a:pt x="2992582" y="1998518"/>
                </a:cubicBezTo>
                <a:lnTo>
                  <a:pt x="3016827" y="1988127"/>
                </a:lnTo>
                <a:cubicBezTo>
                  <a:pt x="3044532" y="1951186"/>
                  <a:pt x="3008749" y="1996204"/>
                  <a:pt x="3041073" y="1963881"/>
                </a:cubicBezTo>
                <a:cubicBezTo>
                  <a:pt x="3045155" y="1959799"/>
                  <a:pt x="3046735" y="1953337"/>
                  <a:pt x="3051464" y="1950027"/>
                </a:cubicBezTo>
                <a:cubicBezTo>
                  <a:pt x="3058667" y="1944985"/>
                  <a:pt x="3067627" y="1943100"/>
                  <a:pt x="3075709" y="1939636"/>
                </a:cubicBezTo>
                <a:lnTo>
                  <a:pt x="3099955" y="1915391"/>
                </a:lnTo>
                <a:lnTo>
                  <a:pt x="3113809" y="1901536"/>
                </a:lnTo>
                <a:cubicBezTo>
                  <a:pt x="3117273" y="1893454"/>
                  <a:pt x="3120268" y="1885155"/>
                  <a:pt x="3124200" y="1877291"/>
                </a:cubicBezTo>
                <a:cubicBezTo>
                  <a:pt x="3128363" y="1868965"/>
                  <a:pt x="3135111" y="1861876"/>
                  <a:pt x="3138055" y="1853045"/>
                </a:cubicBezTo>
                <a:cubicBezTo>
                  <a:pt x="3158248" y="1792464"/>
                  <a:pt x="3132219" y="1816723"/>
                  <a:pt x="3162300" y="1794163"/>
                </a:cubicBezTo>
                <a:cubicBezTo>
                  <a:pt x="3158836" y="1721427"/>
                  <a:pt x="3162207" y="1648041"/>
                  <a:pt x="3151909" y="1575954"/>
                </a:cubicBezTo>
                <a:cubicBezTo>
                  <a:pt x="3150293" y="1564640"/>
                  <a:pt x="3133335" y="1561632"/>
                  <a:pt x="3127664" y="1551709"/>
                </a:cubicBezTo>
                <a:cubicBezTo>
                  <a:pt x="3113762" y="1527380"/>
                  <a:pt x="3113400" y="1528886"/>
                  <a:pt x="3103418" y="1503218"/>
                </a:cubicBezTo>
                <a:cubicBezTo>
                  <a:pt x="3098520" y="1490623"/>
                  <a:pt x="3097913" y="1475744"/>
                  <a:pt x="3089564" y="1465118"/>
                </a:cubicBezTo>
                <a:cubicBezTo>
                  <a:pt x="3084132" y="1458204"/>
                  <a:pt x="3073400" y="1458191"/>
                  <a:pt x="3065318" y="1454727"/>
                </a:cubicBezTo>
                <a:cubicBezTo>
                  <a:pt x="3061854" y="1450109"/>
                  <a:pt x="3057019" y="1446252"/>
                  <a:pt x="3054927" y="1440872"/>
                </a:cubicBezTo>
                <a:cubicBezTo>
                  <a:pt x="3048834" y="1425205"/>
                  <a:pt x="3048873" y="1407272"/>
                  <a:pt x="3041073" y="1392381"/>
                </a:cubicBezTo>
                <a:cubicBezTo>
                  <a:pt x="3035770" y="1382256"/>
                  <a:pt x="3024909" y="1376218"/>
                  <a:pt x="3016827" y="1368136"/>
                </a:cubicBezTo>
                <a:lnTo>
                  <a:pt x="2992582" y="1343891"/>
                </a:lnTo>
                <a:lnTo>
                  <a:pt x="2968336" y="1333500"/>
                </a:lnTo>
                <a:cubicBezTo>
                  <a:pt x="2940630" y="1296558"/>
                  <a:pt x="2976414" y="1341577"/>
                  <a:pt x="2944091" y="1309254"/>
                </a:cubicBezTo>
                <a:cubicBezTo>
                  <a:pt x="2911768" y="1276931"/>
                  <a:pt x="2956787" y="1312715"/>
                  <a:pt x="2919845" y="1285009"/>
                </a:cubicBezTo>
                <a:cubicBezTo>
                  <a:pt x="2916382" y="1276927"/>
                  <a:pt x="2914176" y="1268181"/>
                  <a:pt x="2909455" y="1260763"/>
                </a:cubicBezTo>
                <a:cubicBezTo>
                  <a:pt x="2905949" y="1255253"/>
                  <a:pt x="2899106" y="1252419"/>
                  <a:pt x="2895600" y="1246909"/>
                </a:cubicBezTo>
                <a:cubicBezTo>
                  <a:pt x="2890879" y="1239491"/>
                  <a:pt x="2890251" y="1229867"/>
                  <a:pt x="2885209" y="1222663"/>
                </a:cubicBezTo>
                <a:cubicBezTo>
                  <a:pt x="2881899" y="1217934"/>
                  <a:pt x="2875437" y="1216354"/>
                  <a:pt x="2871355" y="1212272"/>
                </a:cubicBezTo>
                <a:cubicBezTo>
                  <a:pt x="2867273" y="1208190"/>
                  <a:pt x="2865046" y="1202500"/>
                  <a:pt x="2860964" y="1198418"/>
                </a:cubicBezTo>
                <a:cubicBezTo>
                  <a:pt x="2828640" y="1166095"/>
                  <a:pt x="2864423" y="1211113"/>
                  <a:pt x="2836718" y="1174172"/>
                </a:cubicBezTo>
                <a:cubicBezTo>
                  <a:pt x="2832100" y="1149927"/>
                  <a:pt x="2831889" y="1124408"/>
                  <a:pt x="2822864" y="1101436"/>
                </a:cubicBezTo>
                <a:cubicBezTo>
                  <a:pt x="2818685" y="1090798"/>
                  <a:pt x="2806700" y="1085273"/>
                  <a:pt x="2798618" y="1077191"/>
                </a:cubicBezTo>
                <a:lnTo>
                  <a:pt x="2774373" y="1052945"/>
                </a:lnTo>
                <a:cubicBezTo>
                  <a:pt x="2770909" y="1049481"/>
                  <a:pt x="2766412" y="1046807"/>
                  <a:pt x="2763982" y="1042554"/>
                </a:cubicBezTo>
                <a:cubicBezTo>
                  <a:pt x="2762802" y="1040489"/>
                  <a:pt x="2746074" y="1008891"/>
                  <a:pt x="2739736" y="1004454"/>
                </a:cubicBezTo>
                <a:cubicBezTo>
                  <a:pt x="2732533" y="999412"/>
                  <a:pt x="2723573" y="997527"/>
                  <a:pt x="2715491" y="994063"/>
                </a:cubicBezTo>
                <a:lnTo>
                  <a:pt x="2667000" y="945572"/>
                </a:lnTo>
                <a:lnTo>
                  <a:pt x="2653145" y="931718"/>
                </a:lnTo>
                <a:cubicBezTo>
                  <a:pt x="2649681" y="928254"/>
                  <a:pt x="2645185" y="925580"/>
                  <a:pt x="2642755" y="921327"/>
                </a:cubicBezTo>
                <a:cubicBezTo>
                  <a:pt x="2638137" y="913245"/>
                  <a:pt x="2633063" y="905407"/>
                  <a:pt x="2628900" y="897081"/>
                </a:cubicBezTo>
                <a:cubicBezTo>
                  <a:pt x="2611079" y="861439"/>
                  <a:pt x="2626855" y="883478"/>
                  <a:pt x="2604655" y="848591"/>
                </a:cubicBezTo>
                <a:cubicBezTo>
                  <a:pt x="2601556" y="843721"/>
                  <a:pt x="2598346" y="838818"/>
                  <a:pt x="2594264" y="834736"/>
                </a:cubicBezTo>
                <a:cubicBezTo>
                  <a:pt x="2590182" y="830654"/>
                  <a:pt x="2585027" y="827809"/>
                  <a:pt x="2580409" y="824345"/>
                </a:cubicBezTo>
                <a:cubicBezTo>
                  <a:pt x="2576945" y="816263"/>
                  <a:pt x="2575129" y="807255"/>
                  <a:pt x="2570018" y="800100"/>
                </a:cubicBezTo>
                <a:cubicBezTo>
                  <a:pt x="2570009" y="800088"/>
                  <a:pt x="2537367" y="767449"/>
                  <a:pt x="2531918" y="762000"/>
                </a:cubicBezTo>
                <a:lnTo>
                  <a:pt x="2521527" y="751609"/>
                </a:lnTo>
                <a:lnTo>
                  <a:pt x="2507673" y="737754"/>
                </a:lnTo>
                <a:cubicBezTo>
                  <a:pt x="2504209" y="726209"/>
                  <a:pt x="2501872" y="714264"/>
                  <a:pt x="2497282" y="703118"/>
                </a:cubicBezTo>
                <a:cubicBezTo>
                  <a:pt x="2493738" y="694511"/>
                  <a:pt x="2487590" y="687198"/>
                  <a:pt x="2483427" y="678872"/>
                </a:cubicBezTo>
                <a:cubicBezTo>
                  <a:pt x="2479495" y="671008"/>
                  <a:pt x="2476968" y="662491"/>
                  <a:pt x="2473036" y="654627"/>
                </a:cubicBezTo>
                <a:cubicBezTo>
                  <a:pt x="2468873" y="646301"/>
                  <a:pt x="2463345" y="638707"/>
                  <a:pt x="2459182" y="630381"/>
                </a:cubicBezTo>
                <a:cubicBezTo>
                  <a:pt x="2455250" y="622517"/>
                  <a:pt x="2453902" y="613291"/>
                  <a:pt x="2448791" y="606136"/>
                </a:cubicBezTo>
                <a:cubicBezTo>
                  <a:pt x="2442148" y="596836"/>
                  <a:pt x="2432627" y="589973"/>
                  <a:pt x="2424545" y="581891"/>
                </a:cubicBezTo>
                <a:lnTo>
                  <a:pt x="2410691" y="568036"/>
                </a:lnTo>
                <a:lnTo>
                  <a:pt x="2400300" y="557645"/>
                </a:lnTo>
                <a:cubicBezTo>
                  <a:pt x="2395682" y="544945"/>
                  <a:pt x="2390718" y="532365"/>
                  <a:pt x="2386445" y="519545"/>
                </a:cubicBezTo>
                <a:cubicBezTo>
                  <a:pt x="2382633" y="508110"/>
                  <a:pt x="2382166" y="495298"/>
                  <a:pt x="2376055" y="484909"/>
                </a:cubicBezTo>
                <a:cubicBezTo>
                  <a:pt x="2370260" y="475057"/>
                  <a:pt x="2359891" y="468745"/>
                  <a:pt x="2351809" y="460663"/>
                </a:cubicBezTo>
                <a:lnTo>
                  <a:pt x="2337955" y="446809"/>
                </a:lnTo>
                <a:cubicBezTo>
                  <a:pt x="2310991" y="383892"/>
                  <a:pt x="2345590" y="462078"/>
                  <a:pt x="2313709" y="398318"/>
                </a:cubicBezTo>
                <a:cubicBezTo>
                  <a:pt x="2309777" y="390453"/>
                  <a:pt x="2308360" y="381276"/>
                  <a:pt x="2303318" y="374072"/>
                </a:cubicBezTo>
                <a:cubicBezTo>
                  <a:pt x="2300008" y="369343"/>
                  <a:pt x="2293546" y="367763"/>
                  <a:pt x="2289464" y="363681"/>
                </a:cubicBezTo>
                <a:cubicBezTo>
                  <a:pt x="2285382" y="359599"/>
                  <a:pt x="2283155" y="353909"/>
                  <a:pt x="2279073" y="349827"/>
                </a:cubicBezTo>
                <a:cubicBezTo>
                  <a:pt x="2274991" y="345745"/>
                  <a:pt x="2269300" y="343518"/>
                  <a:pt x="2265218" y="339436"/>
                </a:cubicBezTo>
                <a:cubicBezTo>
                  <a:pt x="2256343" y="330561"/>
                  <a:pt x="2246242" y="310557"/>
                  <a:pt x="2240973" y="301336"/>
                </a:cubicBezTo>
                <a:cubicBezTo>
                  <a:pt x="2234709" y="272104"/>
                  <a:pt x="2235362" y="251228"/>
                  <a:pt x="2216727" y="228600"/>
                </a:cubicBezTo>
                <a:cubicBezTo>
                  <a:pt x="2176526" y="179785"/>
                  <a:pt x="2189612" y="212470"/>
                  <a:pt x="2168236" y="169718"/>
                </a:cubicBezTo>
                <a:cubicBezTo>
                  <a:pt x="2158260" y="149767"/>
                  <a:pt x="2152031" y="128046"/>
                  <a:pt x="2143991" y="107372"/>
                </a:cubicBezTo>
                <a:cubicBezTo>
                  <a:pt x="2140804" y="99177"/>
                  <a:pt x="2138642" y="90330"/>
                  <a:pt x="2133600" y="83127"/>
                </a:cubicBezTo>
                <a:cubicBezTo>
                  <a:pt x="2130289" y="78398"/>
                  <a:pt x="2123827" y="76818"/>
                  <a:pt x="2119745" y="72736"/>
                </a:cubicBezTo>
                <a:cubicBezTo>
                  <a:pt x="2115663" y="68654"/>
                  <a:pt x="2113437" y="62963"/>
                  <a:pt x="2109355" y="58881"/>
                </a:cubicBezTo>
                <a:cubicBezTo>
                  <a:pt x="2102216" y="51742"/>
                  <a:pt x="2087629" y="46395"/>
                  <a:pt x="2085109" y="34636"/>
                </a:cubicBezTo>
                <a:cubicBezTo>
                  <a:pt x="2082690" y="23347"/>
                  <a:pt x="2085109" y="11545"/>
                  <a:pt x="2085109" y="0"/>
                </a:cubicBezTo>
              </a:path>
            </a:pathLst>
          </a:cu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/>
          <p:cNvSpPr/>
          <p:nvPr/>
        </p:nvSpPr>
        <p:spPr>
          <a:xfrm>
            <a:off x="7093527" y="2213264"/>
            <a:ext cx="2992582" cy="3806536"/>
          </a:xfrm>
          <a:custGeom>
            <a:avLst/>
            <a:gdLst>
              <a:gd name="connsiteX0" fmla="*/ 0 w 2992582"/>
              <a:gd name="connsiteY0" fmla="*/ 3806536 h 3806536"/>
              <a:gd name="connsiteX1" fmla="*/ 374073 w 2992582"/>
              <a:gd name="connsiteY1" fmla="*/ 3792681 h 3806536"/>
              <a:gd name="connsiteX2" fmla="*/ 408709 w 2992582"/>
              <a:gd name="connsiteY2" fmla="*/ 3768436 h 3806536"/>
              <a:gd name="connsiteX3" fmla="*/ 432955 w 2992582"/>
              <a:gd name="connsiteY3" fmla="*/ 3758045 h 3806536"/>
              <a:gd name="connsiteX4" fmla="*/ 457200 w 2992582"/>
              <a:gd name="connsiteY4" fmla="*/ 3744191 h 3806536"/>
              <a:gd name="connsiteX5" fmla="*/ 495300 w 2992582"/>
              <a:gd name="connsiteY5" fmla="*/ 3733800 h 3806536"/>
              <a:gd name="connsiteX6" fmla="*/ 699655 w 2992582"/>
              <a:gd name="connsiteY6" fmla="*/ 3709554 h 3806536"/>
              <a:gd name="connsiteX7" fmla="*/ 1111828 w 2992582"/>
              <a:gd name="connsiteY7" fmla="*/ 3685309 h 3806536"/>
              <a:gd name="connsiteX8" fmla="*/ 1160318 w 2992582"/>
              <a:gd name="connsiteY8" fmla="*/ 3671454 h 3806536"/>
              <a:gd name="connsiteX9" fmla="*/ 1174173 w 2992582"/>
              <a:gd name="connsiteY9" fmla="*/ 3661063 h 3806536"/>
              <a:gd name="connsiteX10" fmla="*/ 1198418 w 2992582"/>
              <a:gd name="connsiteY10" fmla="*/ 3647209 h 3806536"/>
              <a:gd name="connsiteX11" fmla="*/ 1208809 w 2992582"/>
              <a:gd name="connsiteY11" fmla="*/ 3636818 h 3806536"/>
              <a:gd name="connsiteX12" fmla="*/ 1257300 w 2992582"/>
              <a:gd name="connsiteY12" fmla="*/ 3612572 h 3806536"/>
              <a:gd name="connsiteX13" fmla="*/ 1271155 w 2992582"/>
              <a:gd name="connsiteY13" fmla="*/ 3598718 h 3806536"/>
              <a:gd name="connsiteX14" fmla="*/ 1281546 w 2992582"/>
              <a:gd name="connsiteY14" fmla="*/ 3574472 h 3806536"/>
              <a:gd name="connsiteX15" fmla="*/ 1489364 w 2992582"/>
              <a:gd name="connsiteY15" fmla="*/ 3525981 h 3806536"/>
              <a:gd name="connsiteX16" fmla="*/ 1596737 w 2992582"/>
              <a:gd name="connsiteY16" fmla="*/ 3491345 h 3806536"/>
              <a:gd name="connsiteX17" fmla="*/ 1645228 w 2992582"/>
              <a:gd name="connsiteY17" fmla="*/ 3477491 h 3806536"/>
              <a:gd name="connsiteX18" fmla="*/ 1707573 w 2992582"/>
              <a:gd name="connsiteY18" fmla="*/ 3467100 h 3806536"/>
              <a:gd name="connsiteX19" fmla="*/ 1756064 w 2992582"/>
              <a:gd name="connsiteY19" fmla="*/ 3442854 h 3806536"/>
              <a:gd name="connsiteX20" fmla="*/ 1780309 w 2992582"/>
              <a:gd name="connsiteY20" fmla="*/ 3429000 h 3806536"/>
              <a:gd name="connsiteX21" fmla="*/ 1839191 w 2992582"/>
              <a:gd name="connsiteY21" fmla="*/ 3418609 h 3806536"/>
              <a:gd name="connsiteX22" fmla="*/ 1911928 w 2992582"/>
              <a:gd name="connsiteY22" fmla="*/ 3394363 h 3806536"/>
              <a:gd name="connsiteX23" fmla="*/ 1925782 w 2992582"/>
              <a:gd name="connsiteY23" fmla="*/ 3380509 h 3806536"/>
              <a:gd name="connsiteX24" fmla="*/ 1950028 w 2992582"/>
              <a:gd name="connsiteY24" fmla="*/ 3370118 h 3806536"/>
              <a:gd name="connsiteX25" fmla="*/ 2008909 w 2992582"/>
              <a:gd name="connsiteY25" fmla="*/ 3345872 h 3806536"/>
              <a:gd name="connsiteX26" fmla="*/ 2057400 w 2992582"/>
              <a:gd name="connsiteY26" fmla="*/ 3321627 h 3806536"/>
              <a:gd name="connsiteX27" fmla="*/ 2071255 w 2992582"/>
              <a:gd name="connsiteY27" fmla="*/ 3307772 h 3806536"/>
              <a:gd name="connsiteX28" fmla="*/ 2095500 w 2992582"/>
              <a:gd name="connsiteY28" fmla="*/ 3297381 h 3806536"/>
              <a:gd name="connsiteX29" fmla="*/ 2143991 w 2992582"/>
              <a:gd name="connsiteY29" fmla="*/ 3273136 h 3806536"/>
              <a:gd name="connsiteX30" fmla="*/ 2168237 w 2992582"/>
              <a:gd name="connsiteY30" fmla="*/ 3259281 h 3806536"/>
              <a:gd name="connsiteX31" fmla="*/ 2216728 w 2992582"/>
              <a:gd name="connsiteY31" fmla="*/ 3248891 h 3806536"/>
              <a:gd name="connsiteX32" fmla="*/ 2265218 w 2992582"/>
              <a:gd name="connsiteY32" fmla="*/ 3224645 h 3806536"/>
              <a:gd name="connsiteX33" fmla="*/ 2275609 w 2992582"/>
              <a:gd name="connsiteY33" fmla="*/ 3200400 h 3806536"/>
              <a:gd name="connsiteX34" fmla="*/ 2324100 w 2992582"/>
              <a:gd name="connsiteY34" fmla="*/ 3176154 h 3806536"/>
              <a:gd name="connsiteX35" fmla="*/ 2372591 w 2992582"/>
              <a:gd name="connsiteY35" fmla="*/ 3151909 h 3806536"/>
              <a:gd name="connsiteX36" fmla="*/ 2421082 w 2992582"/>
              <a:gd name="connsiteY36" fmla="*/ 3103418 h 3806536"/>
              <a:gd name="connsiteX37" fmla="*/ 2434937 w 2992582"/>
              <a:gd name="connsiteY37" fmla="*/ 3089563 h 3806536"/>
              <a:gd name="connsiteX38" fmla="*/ 2483428 w 2992582"/>
              <a:gd name="connsiteY38" fmla="*/ 3065318 h 3806536"/>
              <a:gd name="connsiteX39" fmla="*/ 2507673 w 2992582"/>
              <a:gd name="connsiteY39" fmla="*/ 3041072 h 3806536"/>
              <a:gd name="connsiteX40" fmla="*/ 2518064 w 2992582"/>
              <a:gd name="connsiteY40" fmla="*/ 3030681 h 3806536"/>
              <a:gd name="connsiteX41" fmla="*/ 2531918 w 2992582"/>
              <a:gd name="connsiteY41" fmla="*/ 3016827 h 3806536"/>
              <a:gd name="connsiteX42" fmla="*/ 2542309 w 2992582"/>
              <a:gd name="connsiteY42" fmla="*/ 2992581 h 3806536"/>
              <a:gd name="connsiteX43" fmla="*/ 2556164 w 2992582"/>
              <a:gd name="connsiteY43" fmla="*/ 2982191 h 3806536"/>
              <a:gd name="connsiteX44" fmla="*/ 2566555 w 2992582"/>
              <a:gd name="connsiteY44" fmla="*/ 2968336 h 3806536"/>
              <a:gd name="connsiteX45" fmla="*/ 2590800 w 2992582"/>
              <a:gd name="connsiteY45" fmla="*/ 2933700 h 3806536"/>
              <a:gd name="connsiteX46" fmla="*/ 2615046 w 2992582"/>
              <a:gd name="connsiteY46" fmla="*/ 2715491 h 3806536"/>
              <a:gd name="connsiteX47" fmla="*/ 2639291 w 2992582"/>
              <a:gd name="connsiteY47" fmla="*/ 2667000 h 3806536"/>
              <a:gd name="connsiteX48" fmla="*/ 2663537 w 2992582"/>
              <a:gd name="connsiteY48" fmla="*/ 2594263 h 3806536"/>
              <a:gd name="connsiteX49" fmla="*/ 2677391 w 2992582"/>
              <a:gd name="connsiteY49" fmla="*/ 2556163 h 3806536"/>
              <a:gd name="connsiteX50" fmla="*/ 2701637 w 2992582"/>
              <a:gd name="connsiteY50" fmla="*/ 2531918 h 3806536"/>
              <a:gd name="connsiteX51" fmla="*/ 2712028 w 2992582"/>
              <a:gd name="connsiteY51" fmla="*/ 2521527 h 3806536"/>
              <a:gd name="connsiteX52" fmla="*/ 2725882 w 2992582"/>
              <a:gd name="connsiteY52" fmla="*/ 2507672 h 3806536"/>
              <a:gd name="connsiteX53" fmla="*/ 2736273 w 2992582"/>
              <a:gd name="connsiteY53" fmla="*/ 2497281 h 3806536"/>
              <a:gd name="connsiteX54" fmla="*/ 2750128 w 2992582"/>
              <a:gd name="connsiteY54" fmla="*/ 2434936 h 3806536"/>
              <a:gd name="connsiteX55" fmla="*/ 2774373 w 2992582"/>
              <a:gd name="connsiteY55" fmla="*/ 2279072 h 3806536"/>
              <a:gd name="connsiteX56" fmla="*/ 2798618 w 2992582"/>
              <a:gd name="connsiteY56" fmla="*/ 2206336 h 3806536"/>
              <a:gd name="connsiteX57" fmla="*/ 2809009 w 2992582"/>
              <a:gd name="connsiteY57" fmla="*/ 2157845 h 3806536"/>
              <a:gd name="connsiteX58" fmla="*/ 2822864 w 2992582"/>
              <a:gd name="connsiteY58" fmla="*/ 2143991 h 3806536"/>
              <a:gd name="connsiteX59" fmla="*/ 2833255 w 2992582"/>
              <a:gd name="connsiteY59" fmla="*/ 2119745 h 3806536"/>
              <a:gd name="connsiteX60" fmla="*/ 2847109 w 2992582"/>
              <a:gd name="connsiteY60" fmla="*/ 2095500 h 3806536"/>
              <a:gd name="connsiteX61" fmla="*/ 2857500 w 2992582"/>
              <a:gd name="connsiteY61" fmla="*/ 2071254 h 3806536"/>
              <a:gd name="connsiteX62" fmla="*/ 2871355 w 2992582"/>
              <a:gd name="connsiteY62" fmla="*/ 2060863 h 3806536"/>
              <a:gd name="connsiteX63" fmla="*/ 2881746 w 2992582"/>
              <a:gd name="connsiteY63" fmla="*/ 2047009 h 3806536"/>
              <a:gd name="connsiteX64" fmla="*/ 2895600 w 2992582"/>
              <a:gd name="connsiteY64" fmla="*/ 2022763 h 3806536"/>
              <a:gd name="connsiteX65" fmla="*/ 2919846 w 2992582"/>
              <a:gd name="connsiteY65" fmla="*/ 2012372 h 3806536"/>
              <a:gd name="connsiteX66" fmla="*/ 2930237 w 2992582"/>
              <a:gd name="connsiteY66" fmla="*/ 1998518 h 3806536"/>
              <a:gd name="connsiteX67" fmla="*/ 2978728 w 2992582"/>
              <a:gd name="connsiteY67" fmla="*/ 1828800 h 3806536"/>
              <a:gd name="connsiteX68" fmla="*/ 2992582 w 2992582"/>
              <a:gd name="connsiteY68" fmla="*/ 1780309 h 3806536"/>
              <a:gd name="connsiteX69" fmla="*/ 2982191 w 2992582"/>
              <a:gd name="connsiteY69" fmla="*/ 1745672 h 3806536"/>
              <a:gd name="connsiteX70" fmla="*/ 2968337 w 2992582"/>
              <a:gd name="connsiteY70" fmla="*/ 1707572 h 3806536"/>
              <a:gd name="connsiteX71" fmla="*/ 2957946 w 2992582"/>
              <a:gd name="connsiteY71" fmla="*/ 1659081 h 3806536"/>
              <a:gd name="connsiteX72" fmla="*/ 2944091 w 2992582"/>
              <a:gd name="connsiteY72" fmla="*/ 1648691 h 3806536"/>
              <a:gd name="connsiteX73" fmla="*/ 2933700 w 2992582"/>
              <a:gd name="connsiteY73" fmla="*/ 1634836 h 3806536"/>
              <a:gd name="connsiteX74" fmla="*/ 2909455 w 2992582"/>
              <a:gd name="connsiteY74" fmla="*/ 1575954 h 3806536"/>
              <a:gd name="connsiteX75" fmla="*/ 2895600 w 2992582"/>
              <a:gd name="connsiteY75" fmla="*/ 1551709 h 3806536"/>
              <a:gd name="connsiteX76" fmla="*/ 2847109 w 2992582"/>
              <a:gd name="connsiteY76" fmla="*/ 1537854 h 3806536"/>
              <a:gd name="connsiteX77" fmla="*/ 2822864 w 2992582"/>
              <a:gd name="connsiteY77" fmla="*/ 1513609 h 3806536"/>
              <a:gd name="connsiteX78" fmla="*/ 2812473 w 2992582"/>
              <a:gd name="connsiteY78" fmla="*/ 1503218 h 3806536"/>
              <a:gd name="connsiteX79" fmla="*/ 2788228 w 2992582"/>
              <a:gd name="connsiteY79" fmla="*/ 1465118 h 3806536"/>
              <a:gd name="connsiteX80" fmla="*/ 2750128 w 2992582"/>
              <a:gd name="connsiteY80" fmla="*/ 1440872 h 3806536"/>
              <a:gd name="connsiteX81" fmla="*/ 2739737 w 2992582"/>
              <a:gd name="connsiteY81" fmla="*/ 1430481 h 3806536"/>
              <a:gd name="connsiteX82" fmla="*/ 2701637 w 2992582"/>
              <a:gd name="connsiteY82" fmla="*/ 1406236 h 3806536"/>
              <a:gd name="connsiteX83" fmla="*/ 2691246 w 2992582"/>
              <a:gd name="connsiteY83" fmla="*/ 1392381 h 3806536"/>
              <a:gd name="connsiteX84" fmla="*/ 2677391 w 2992582"/>
              <a:gd name="connsiteY84" fmla="*/ 1381991 h 3806536"/>
              <a:gd name="connsiteX85" fmla="*/ 2653146 w 2992582"/>
              <a:gd name="connsiteY85" fmla="*/ 1357745 h 3806536"/>
              <a:gd name="connsiteX86" fmla="*/ 2642755 w 2992582"/>
              <a:gd name="connsiteY86" fmla="*/ 1333500 h 3806536"/>
              <a:gd name="connsiteX87" fmla="*/ 2628900 w 2992582"/>
              <a:gd name="connsiteY87" fmla="*/ 1319645 h 3806536"/>
              <a:gd name="connsiteX88" fmla="*/ 2618509 w 2992582"/>
              <a:gd name="connsiteY88" fmla="*/ 1295400 h 3806536"/>
              <a:gd name="connsiteX89" fmla="*/ 2604655 w 2992582"/>
              <a:gd name="connsiteY89" fmla="*/ 1285009 h 3806536"/>
              <a:gd name="connsiteX90" fmla="*/ 2594264 w 2992582"/>
              <a:gd name="connsiteY90" fmla="*/ 1271154 h 3806536"/>
              <a:gd name="connsiteX91" fmla="*/ 2580409 w 2992582"/>
              <a:gd name="connsiteY91" fmla="*/ 1260763 h 3806536"/>
              <a:gd name="connsiteX92" fmla="*/ 2570018 w 2992582"/>
              <a:gd name="connsiteY92" fmla="*/ 1246909 h 3806536"/>
              <a:gd name="connsiteX93" fmla="*/ 2531918 w 2992582"/>
              <a:gd name="connsiteY93" fmla="*/ 1222663 h 3806536"/>
              <a:gd name="connsiteX94" fmla="*/ 2507673 w 2992582"/>
              <a:gd name="connsiteY94" fmla="*/ 1198418 h 3806536"/>
              <a:gd name="connsiteX95" fmla="*/ 2483428 w 2992582"/>
              <a:gd name="connsiteY95" fmla="*/ 1125681 h 3806536"/>
              <a:gd name="connsiteX96" fmla="*/ 2473037 w 2992582"/>
              <a:gd name="connsiteY96" fmla="*/ 1101436 h 3806536"/>
              <a:gd name="connsiteX97" fmla="*/ 2459182 w 2992582"/>
              <a:gd name="connsiteY97" fmla="*/ 1091045 h 3806536"/>
              <a:gd name="connsiteX98" fmla="*/ 2434937 w 2992582"/>
              <a:gd name="connsiteY98" fmla="*/ 1052945 h 3806536"/>
              <a:gd name="connsiteX99" fmla="*/ 2424546 w 2992582"/>
              <a:gd name="connsiteY99" fmla="*/ 1028700 h 3806536"/>
              <a:gd name="connsiteX100" fmla="*/ 2410691 w 2992582"/>
              <a:gd name="connsiteY100" fmla="*/ 1004454 h 3806536"/>
              <a:gd name="connsiteX101" fmla="*/ 2400300 w 2992582"/>
              <a:gd name="connsiteY101" fmla="*/ 980209 h 3806536"/>
              <a:gd name="connsiteX102" fmla="*/ 2386446 w 2992582"/>
              <a:gd name="connsiteY102" fmla="*/ 969818 h 3806536"/>
              <a:gd name="connsiteX103" fmla="*/ 2376055 w 2992582"/>
              <a:gd name="connsiteY103" fmla="*/ 955963 h 3806536"/>
              <a:gd name="connsiteX104" fmla="*/ 2362200 w 2992582"/>
              <a:gd name="connsiteY104" fmla="*/ 945572 h 3806536"/>
              <a:gd name="connsiteX105" fmla="*/ 2351809 w 2992582"/>
              <a:gd name="connsiteY105" fmla="*/ 931718 h 3806536"/>
              <a:gd name="connsiteX106" fmla="*/ 2337955 w 2992582"/>
              <a:gd name="connsiteY106" fmla="*/ 921327 h 3806536"/>
              <a:gd name="connsiteX107" fmla="*/ 2313709 w 2992582"/>
              <a:gd name="connsiteY107" fmla="*/ 883227 h 3806536"/>
              <a:gd name="connsiteX108" fmla="*/ 2289464 w 2992582"/>
              <a:gd name="connsiteY108" fmla="*/ 810491 h 3806536"/>
              <a:gd name="connsiteX109" fmla="*/ 2265218 w 2992582"/>
              <a:gd name="connsiteY109" fmla="*/ 762000 h 3806536"/>
              <a:gd name="connsiteX110" fmla="*/ 2254828 w 2992582"/>
              <a:gd name="connsiteY110" fmla="*/ 737754 h 3806536"/>
              <a:gd name="connsiteX111" fmla="*/ 2240973 w 2992582"/>
              <a:gd name="connsiteY111" fmla="*/ 727363 h 3806536"/>
              <a:gd name="connsiteX112" fmla="*/ 2216728 w 2992582"/>
              <a:gd name="connsiteY112" fmla="*/ 703118 h 3806536"/>
              <a:gd name="connsiteX113" fmla="*/ 2206337 w 2992582"/>
              <a:gd name="connsiteY113" fmla="*/ 678872 h 3806536"/>
              <a:gd name="connsiteX114" fmla="*/ 2192482 w 2992582"/>
              <a:gd name="connsiteY114" fmla="*/ 616527 h 3806536"/>
              <a:gd name="connsiteX115" fmla="*/ 2182091 w 2992582"/>
              <a:gd name="connsiteY115" fmla="*/ 606136 h 3806536"/>
              <a:gd name="connsiteX116" fmla="*/ 2168237 w 2992582"/>
              <a:gd name="connsiteY116" fmla="*/ 581891 h 3806536"/>
              <a:gd name="connsiteX117" fmla="*/ 2157846 w 2992582"/>
              <a:gd name="connsiteY117" fmla="*/ 533400 h 3806536"/>
              <a:gd name="connsiteX118" fmla="*/ 2133600 w 2992582"/>
              <a:gd name="connsiteY118" fmla="*/ 495300 h 3806536"/>
              <a:gd name="connsiteX119" fmla="*/ 2119746 w 2992582"/>
              <a:gd name="connsiteY119" fmla="*/ 484909 h 3806536"/>
              <a:gd name="connsiteX120" fmla="*/ 2095500 w 2992582"/>
              <a:gd name="connsiteY120" fmla="*/ 460663 h 3806536"/>
              <a:gd name="connsiteX121" fmla="*/ 2085109 w 2992582"/>
              <a:gd name="connsiteY121" fmla="*/ 436418 h 3806536"/>
              <a:gd name="connsiteX122" fmla="*/ 2060864 w 2992582"/>
              <a:gd name="connsiteY122" fmla="*/ 387927 h 3806536"/>
              <a:gd name="connsiteX123" fmla="*/ 2036618 w 2992582"/>
              <a:gd name="connsiteY123" fmla="*/ 290945 h 3806536"/>
              <a:gd name="connsiteX124" fmla="*/ 2022764 w 2992582"/>
              <a:gd name="connsiteY124" fmla="*/ 252845 h 3806536"/>
              <a:gd name="connsiteX125" fmla="*/ 1998518 w 2992582"/>
              <a:gd name="connsiteY125" fmla="*/ 180109 h 3806536"/>
              <a:gd name="connsiteX126" fmla="*/ 1988128 w 2992582"/>
              <a:gd name="connsiteY126" fmla="*/ 169718 h 3806536"/>
              <a:gd name="connsiteX127" fmla="*/ 1974273 w 2992582"/>
              <a:gd name="connsiteY127" fmla="*/ 121227 h 3806536"/>
              <a:gd name="connsiteX128" fmla="*/ 1963882 w 2992582"/>
              <a:gd name="connsiteY128" fmla="*/ 58881 h 3806536"/>
              <a:gd name="connsiteX129" fmla="*/ 1950028 w 2992582"/>
              <a:gd name="connsiteY129" fmla="*/ 34636 h 3806536"/>
              <a:gd name="connsiteX130" fmla="*/ 1939637 w 2992582"/>
              <a:gd name="connsiteY130" fmla="*/ 24245 h 3806536"/>
              <a:gd name="connsiteX131" fmla="*/ 1939637 w 2992582"/>
              <a:gd name="connsiteY131" fmla="*/ 0 h 3806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2992582" h="3806536">
                <a:moveTo>
                  <a:pt x="0" y="3806536"/>
                </a:moveTo>
                <a:cubicBezTo>
                  <a:pt x="124691" y="3801918"/>
                  <a:pt x="249527" y="3800262"/>
                  <a:pt x="374073" y="3792681"/>
                </a:cubicBezTo>
                <a:cubicBezTo>
                  <a:pt x="410270" y="3790478"/>
                  <a:pt x="388679" y="3782457"/>
                  <a:pt x="408709" y="3768436"/>
                </a:cubicBezTo>
                <a:cubicBezTo>
                  <a:pt x="415912" y="3763394"/>
                  <a:pt x="425090" y="3761977"/>
                  <a:pt x="432955" y="3758045"/>
                </a:cubicBezTo>
                <a:cubicBezTo>
                  <a:pt x="441280" y="3753882"/>
                  <a:pt x="448525" y="3747565"/>
                  <a:pt x="457200" y="3744191"/>
                </a:cubicBezTo>
                <a:cubicBezTo>
                  <a:pt x="469469" y="3739420"/>
                  <a:pt x="482392" y="3736382"/>
                  <a:pt x="495300" y="3733800"/>
                </a:cubicBezTo>
                <a:cubicBezTo>
                  <a:pt x="582521" y="3716356"/>
                  <a:pt x="602288" y="3717900"/>
                  <a:pt x="699655" y="3709554"/>
                </a:cubicBezTo>
                <a:cubicBezTo>
                  <a:pt x="871790" y="3660375"/>
                  <a:pt x="680606" y="3710676"/>
                  <a:pt x="1111828" y="3685309"/>
                </a:cubicBezTo>
                <a:cubicBezTo>
                  <a:pt x="1128609" y="3684322"/>
                  <a:pt x="1144155" y="3676072"/>
                  <a:pt x="1160318" y="3671454"/>
                </a:cubicBezTo>
                <a:cubicBezTo>
                  <a:pt x="1164936" y="3667990"/>
                  <a:pt x="1169303" y="3664162"/>
                  <a:pt x="1174173" y="3661063"/>
                </a:cubicBezTo>
                <a:cubicBezTo>
                  <a:pt x="1182026" y="3656066"/>
                  <a:pt x="1190793" y="3652547"/>
                  <a:pt x="1198418" y="3647209"/>
                </a:cubicBezTo>
                <a:cubicBezTo>
                  <a:pt x="1202431" y="3644400"/>
                  <a:pt x="1204796" y="3639627"/>
                  <a:pt x="1208809" y="3636818"/>
                </a:cubicBezTo>
                <a:cubicBezTo>
                  <a:pt x="1225588" y="3625073"/>
                  <a:pt x="1238764" y="3620516"/>
                  <a:pt x="1257300" y="3612572"/>
                </a:cubicBezTo>
                <a:cubicBezTo>
                  <a:pt x="1261918" y="3607954"/>
                  <a:pt x="1267649" y="3604228"/>
                  <a:pt x="1271155" y="3598718"/>
                </a:cubicBezTo>
                <a:cubicBezTo>
                  <a:pt x="1275876" y="3591300"/>
                  <a:pt x="1273204" y="3577253"/>
                  <a:pt x="1281546" y="3574472"/>
                </a:cubicBezTo>
                <a:cubicBezTo>
                  <a:pt x="1349029" y="3551977"/>
                  <a:pt x="1420091" y="3542145"/>
                  <a:pt x="1489364" y="3525981"/>
                </a:cubicBezTo>
                <a:cubicBezTo>
                  <a:pt x="1536161" y="3479184"/>
                  <a:pt x="1495412" y="3510010"/>
                  <a:pt x="1596737" y="3491345"/>
                </a:cubicBezTo>
                <a:cubicBezTo>
                  <a:pt x="1613269" y="3488300"/>
                  <a:pt x="1628806" y="3481083"/>
                  <a:pt x="1645228" y="3477491"/>
                </a:cubicBezTo>
                <a:cubicBezTo>
                  <a:pt x="1665810" y="3472989"/>
                  <a:pt x="1686791" y="3470564"/>
                  <a:pt x="1707573" y="3467100"/>
                </a:cubicBezTo>
                <a:cubicBezTo>
                  <a:pt x="1728217" y="3439573"/>
                  <a:pt x="1707024" y="3461925"/>
                  <a:pt x="1756064" y="3442854"/>
                </a:cubicBezTo>
                <a:cubicBezTo>
                  <a:pt x="1764739" y="3439480"/>
                  <a:pt x="1771373" y="3431606"/>
                  <a:pt x="1780309" y="3429000"/>
                </a:cubicBezTo>
                <a:cubicBezTo>
                  <a:pt x="1799442" y="3423420"/>
                  <a:pt x="1819564" y="3422073"/>
                  <a:pt x="1839191" y="3418609"/>
                </a:cubicBezTo>
                <a:cubicBezTo>
                  <a:pt x="1908808" y="3378828"/>
                  <a:pt x="1799251" y="3438181"/>
                  <a:pt x="1911928" y="3394363"/>
                </a:cubicBezTo>
                <a:cubicBezTo>
                  <a:pt x="1918015" y="3391996"/>
                  <a:pt x="1920272" y="3384015"/>
                  <a:pt x="1925782" y="3380509"/>
                </a:cubicBezTo>
                <a:cubicBezTo>
                  <a:pt x="1933200" y="3375788"/>
                  <a:pt x="1942163" y="3374050"/>
                  <a:pt x="1950028" y="3370118"/>
                </a:cubicBezTo>
                <a:cubicBezTo>
                  <a:pt x="1997138" y="3346563"/>
                  <a:pt x="1949300" y="3363755"/>
                  <a:pt x="2008909" y="3345872"/>
                </a:cubicBezTo>
                <a:cubicBezTo>
                  <a:pt x="2040152" y="3314631"/>
                  <a:pt x="2000149" y="3350253"/>
                  <a:pt x="2057400" y="3321627"/>
                </a:cubicBezTo>
                <a:cubicBezTo>
                  <a:pt x="2063242" y="3318706"/>
                  <a:pt x="2065745" y="3311279"/>
                  <a:pt x="2071255" y="3307772"/>
                </a:cubicBezTo>
                <a:cubicBezTo>
                  <a:pt x="2078673" y="3303051"/>
                  <a:pt x="2087418" y="3300845"/>
                  <a:pt x="2095500" y="3297381"/>
                </a:cubicBezTo>
                <a:cubicBezTo>
                  <a:pt x="2116145" y="3269856"/>
                  <a:pt x="2094950" y="3292208"/>
                  <a:pt x="2143991" y="3273136"/>
                </a:cubicBezTo>
                <a:cubicBezTo>
                  <a:pt x="2152667" y="3269762"/>
                  <a:pt x="2159406" y="3262225"/>
                  <a:pt x="2168237" y="3259281"/>
                </a:cubicBezTo>
                <a:cubicBezTo>
                  <a:pt x="2183919" y="3254054"/>
                  <a:pt x="2200859" y="3253519"/>
                  <a:pt x="2216728" y="3248891"/>
                </a:cubicBezTo>
                <a:cubicBezTo>
                  <a:pt x="2247269" y="3239983"/>
                  <a:pt x="2245805" y="3239205"/>
                  <a:pt x="2265218" y="3224645"/>
                </a:cubicBezTo>
                <a:cubicBezTo>
                  <a:pt x="2268682" y="3216563"/>
                  <a:pt x="2269694" y="3206906"/>
                  <a:pt x="2275609" y="3200400"/>
                </a:cubicBezTo>
                <a:cubicBezTo>
                  <a:pt x="2283538" y="3191678"/>
                  <a:pt x="2313923" y="3181242"/>
                  <a:pt x="2324100" y="3176154"/>
                </a:cubicBezTo>
                <a:cubicBezTo>
                  <a:pt x="2387859" y="3144275"/>
                  <a:pt x="2309678" y="3178873"/>
                  <a:pt x="2372591" y="3151909"/>
                </a:cubicBezTo>
                <a:lnTo>
                  <a:pt x="2421082" y="3103418"/>
                </a:lnTo>
                <a:cubicBezTo>
                  <a:pt x="2425700" y="3098800"/>
                  <a:pt x="2428934" y="3092136"/>
                  <a:pt x="2434937" y="3089563"/>
                </a:cubicBezTo>
                <a:cubicBezTo>
                  <a:pt x="2449666" y="3083251"/>
                  <a:pt x="2470680" y="3075335"/>
                  <a:pt x="2483428" y="3065318"/>
                </a:cubicBezTo>
                <a:cubicBezTo>
                  <a:pt x="2492415" y="3058257"/>
                  <a:pt x="2499591" y="3049154"/>
                  <a:pt x="2507673" y="3041072"/>
                </a:cubicBezTo>
                <a:lnTo>
                  <a:pt x="2518064" y="3030681"/>
                </a:lnTo>
                <a:lnTo>
                  <a:pt x="2531918" y="3016827"/>
                </a:lnTo>
                <a:cubicBezTo>
                  <a:pt x="2535382" y="3008745"/>
                  <a:pt x="2537266" y="2999784"/>
                  <a:pt x="2542309" y="2992581"/>
                </a:cubicBezTo>
                <a:cubicBezTo>
                  <a:pt x="2545619" y="2987852"/>
                  <a:pt x="2552082" y="2986273"/>
                  <a:pt x="2556164" y="2982191"/>
                </a:cubicBezTo>
                <a:cubicBezTo>
                  <a:pt x="2560246" y="2978109"/>
                  <a:pt x="2563456" y="2973206"/>
                  <a:pt x="2566555" y="2968336"/>
                </a:cubicBezTo>
                <a:cubicBezTo>
                  <a:pt x="2587928" y="2934749"/>
                  <a:pt x="2571149" y="2953351"/>
                  <a:pt x="2590800" y="2933700"/>
                </a:cubicBezTo>
                <a:cubicBezTo>
                  <a:pt x="2610801" y="2653689"/>
                  <a:pt x="2578372" y="2809797"/>
                  <a:pt x="2615046" y="2715491"/>
                </a:cubicBezTo>
                <a:cubicBezTo>
                  <a:pt x="2632339" y="2671022"/>
                  <a:pt x="2618705" y="2687586"/>
                  <a:pt x="2639291" y="2667000"/>
                </a:cubicBezTo>
                <a:cubicBezTo>
                  <a:pt x="2678584" y="2558947"/>
                  <a:pt x="2630247" y="2694136"/>
                  <a:pt x="2663537" y="2594263"/>
                </a:cubicBezTo>
                <a:cubicBezTo>
                  <a:pt x="2667810" y="2581443"/>
                  <a:pt x="2670344" y="2567694"/>
                  <a:pt x="2677391" y="2556163"/>
                </a:cubicBezTo>
                <a:cubicBezTo>
                  <a:pt x="2683351" y="2546410"/>
                  <a:pt x="2693555" y="2540000"/>
                  <a:pt x="2701637" y="2531918"/>
                </a:cubicBezTo>
                <a:lnTo>
                  <a:pt x="2712028" y="2521527"/>
                </a:lnTo>
                <a:lnTo>
                  <a:pt x="2725882" y="2507672"/>
                </a:lnTo>
                <a:lnTo>
                  <a:pt x="2736273" y="2497281"/>
                </a:lnTo>
                <a:cubicBezTo>
                  <a:pt x="2740891" y="2476499"/>
                  <a:pt x="2746628" y="2455935"/>
                  <a:pt x="2750128" y="2434936"/>
                </a:cubicBezTo>
                <a:cubicBezTo>
                  <a:pt x="2785090" y="2225162"/>
                  <a:pt x="2736280" y="2469533"/>
                  <a:pt x="2774373" y="2279072"/>
                </a:cubicBezTo>
                <a:cubicBezTo>
                  <a:pt x="2785449" y="2223694"/>
                  <a:pt x="2777275" y="2243687"/>
                  <a:pt x="2798618" y="2206336"/>
                </a:cubicBezTo>
                <a:cubicBezTo>
                  <a:pt x="2802082" y="2190172"/>
                  <a:pt x="2803017" y="2173252"/>
                  <a:pt x="2809009" y="2157845"/>
                </a:cubicBezTo>
                <a:cubicBezTo>
                  <a:pt x="2811376" y="2151758"/>
                  <a:pt x="2819358" y="2149501"/>
                  <a:pt x="2822864" y="2143991"/>
                </a:cubicBezTo>
                <a:cubicBezTo>
                  <a:pt x="2827585" y="2136573"/>
                  <a:pt x="2829323" y="2127610"/>
                  <a:pt x="2833255" y="2119745"/>
                </a:cubicBezTo>
                <a:cubicBezTo>
                  <a:pt x="2837418" y="2111420"/>
                  <a:pt x="2842946" y="2103825"/>
                  <a:pt x="2847109" y="2095500"/>
                </a:cubicBezTo>
                <a:cubicBezTo>
                  <a:pt x="2851041" y="2087635"/>
                  <a:pt x="2852458" y="2078457"/>
                  <a:pt x="2857500" y="2071254"/>
                </a:cubicBezTo>
                <a:cubicBezTo>
                  <a:pt x="2860811" y="2066525"/>
                  <a:pt x="2867273" y="2064945"/>
                  <a:pt x="2871355" y="2060863"/>
                </a:cubicBezTo>
                <a:cubicBezTo>
                  <a:pt x="2875437" y="2056781"/>
                  <a:pt x="2878647" y="2051879"/>
                  <a:pt x="2881746" y="2047009"/>
                </a:cubicBezTo>
                <a:cubicBezTo>
                  <a:pt x="2886743" y="2039156"/>
                  <a:pt x="2888712" y="2029025"/>
                  <a:pt x="2895600" y="2022763"/>
                </a:cubicBezTo>
                <a:cubicBezTo>
                  <a:pt x="2902106" y="2016848"/>
                  <a:pt x="2911764" y="2015836"/>
                  <a:pt x="2919846" y="2012372"/>
                </a:cubicBezTo>
                <a:cubicBezTo>
                  <a:pt x="2923310" y="2007754"/>
                  <a:pt x="2927755" y="2003730"/>
                  <a:pt x="2930237" y="1998518"/>
                </a:cubicBezTo>
                <a:cubicBezTo>
                  <a:pt x="2972170" y="1910458"/>
                  <a:pt x="2944086" y="1950051"/>
                  <a:pt x="2978728" y="1828800"/>
                </a:cubicBezTo>
                <a:lnTo>
                  <a:pt x="2992582" y="1780309"/>
                </a:lnTo>
                <a:cubicBezTo>
                  <a:pt x="2989118" y="1768763"/>
                  <a:pt x="2986003" y="1757107"/>
                  <a:pt x="2982191" y="1745672"/>
                </a:cubicBezTo>
                <a:cubicBezTo>
                  <a:pt x="2977918" y="1732852"/>
                  <a:pt x="2971981" y="1720585"/>
                  <a:pt x="2968337" y="1707572"/>
                </a:cubicBezTo>
                <a:cubicBezTo>
                  <a:pt x="2963880" y="1691654"/>
                  <a:pt x="2964240" y="1674366"/>
                  <a:pt x="2957946" y="1659081"/>
                </a:cubicBezTo>
                <a:cubicBezTo>
                  <a:pt x="2955748" y="1653743"/>
                  <a:pt x="2948173" y="1652773"/>
                  <a:pt x="2944091" y="1648691"/>
                </a:cubicBezTo>
                <a:cubicBezTo>
                  <a:pt x="2940009" y="1644609"/>
                  <a:pt x="2936182" y="1640048"/>
                  <a:pt x="2933700" y="1634836"/>
                </a:cubicBezTo>
                <a:cubicBezTo>
                  <a:pt x="2924574" y="1615672"/>
                  <a:pt x="2919986" y="1594383"/>
                  <a:pt x="2909455" y="1575954"/>
                </a:cubicBezTo>
                <a:cubicBezTo>
                  <a:pt x="2904837" y="1567872"/>
                  <a:pt x="2903543" y="1556563"/>
                  <a:pt x="2895600" y="1551709"/>
                </a:cubicBezTo>
                <a:cubicBezTo>
                  <a:pt x="2881256" y="1542943"/>
                  <a:pt x="2863273" y="1542472"/>
                  <a:pt x="2847109" y="1537854"/>
                </a:cubicBezTo>
                <a:lnTo>
                  <a:pt x="2822864" y="1513609"/>
                </a:lnTo>
                <a:cubicBezTo>
                  <a:pt x="2819400" y="1510145"/>
                  <a:pt x="2814903" y="1507471"/>
                  <a:pt x="2812473" y="1503218"/>
                </a:cubicBezTo>
                <a:cubicBezTo>
                  <a:pt x="2807206" y="1494001"/>
                  <a:pt x="2797101" y="1473991"/>
                  <a:pt x="2788228" y="1465118"/>
                </a:cubicBezTo>
                <a:cubicBezTo>
                  <a:pt x="2776904" y="1453794"/>
                  <a:pt x="2763298" y="1450091"/>
                  <a:pt x="2750128" y="1440872"/>
                </a:cubicBezTo>
                <a:cubicBezTo>
                  <a:pt x="2746115" y="1438063"/>
                  <a:pt x="2743750" y="1433290"/>
                  <a:pt x="2739737" y="1430481"/>
                </a:cubicBezTo>
                <a:cubicBezTo>
                  <a:pt x="2726558" y="1421256"/>
                  <a:pt x="2712966" y="1417565"/>
                  <a:pt x="2701637" y="1406236"/>
                </a:cubicBezTo>
                <a:cubicBezTo>
                  <a:pt x="2697555" y="1402154"/>
                  <a:pt x="2695328" y="1396463"/>
                  <a:pt x="2691246" y="1392381"/>
                </a:cubicBezTo>
                <a:cubicBezTo>
                  <a:pt x="2687164" y="1388299"/>
                  <a:pt x="2681473" y="1386073"/>
                  <a:pt x="2677391" y="1381991"/>
                </a:cubicBezTo>
                <a:cubicBezTo>
                  <a:pt x="2645054" y="1349655"/>
                  <a:pt x="2690100" y="1385462"/>
                  <a:pt x="2653146" y="1357745"/>
                </a:cubicBezTo>
                <a:cubicBezTo>
                  <a:pt x="2649682" y="1349663"/>
                  <a:pt x="2647476" y="1340918"/>
                  <a:pt x="2642755" y="1333500"/>
                </a:cubicBezTo>
                <a:cubicBezTo>
                  <a:pt x="2639248" y="1327990"/>
                  <a:pt x="2632407" y="1325155"/>
                  <a:pt x="2628900" y="1319645"/>
                </a:cubicBezTo>
                <a:cubicBezTo>
                  <a:pt x="2624179" y="1312227"/>
                  <a:pt x="2623551" y="1302603"/>
                  <a:pt x="2618509" y="1295400"/>
                </a:cubicBezTo>
                <a:cubicBezTo>
                  <a:pt x="2615199" y="1290671"/>
                  <a:pt x="2608737" y="1289091"/>
                  <a:pt x="2604655" y="1285009"/>
                </a:cubicBezTo>
                <a:cubicBezTo>
                  <a:pt x="2600573" y="1280927"/>
                  <a:pt x="2598346" y="1275236"/>
                  <a:pt x="2594264" y="1271154"/>
                </a:cubicBezTo>
                <a:cubicBezTo>
                  <a:pt x="2590182" y="1267072"/>
                  <a:pt x="2584491" y="1264845"/>
                  <a:pt x="2580409" y="1260763"/>
                </a:cubicBezTo>
                <a:cubicBezTo>
                  <a:pt x="2576327" y="1256681"/>
                  <a:pt x="2574100" y="1250991"/>
                  <a:pt x="2570018" y="1246909"/>
                </a:cubicBezTo>
                <a:cubicBezTo>
                  <a:pt x="2555421" y="1232312"/>
                  <a:pt x="2550366" y="1237158"/>
                  <a:pt x="2531918" y="1222663"/>
                </a:cubicBezTo>
                <a:cubicBezTo>
                  <a:pt x="2522931" y="1215602"/>
                  <a:pt x="2507673" y="1198418"/>
                  <a:pt x="2507673" y="1198418"/>
                </a:cubicBezTo>
                <a:cubicBezTo>
                  <a:pt x="2491661" y="1123694"/>
                  <a:pt x="2507550" y="1173927"/>
                  <a:pt x="2483428" y="1125681"/>
                </a:cubicBezTo>
                <a:cubicBezTo>
                  <a:pt x="2479496" y="1117817"/>
                  <a:pt x="2478079" y="1108639"/>
                  <a:pt x="2473037" y="1101436"/>
                </a:cubicBezTo>
                <a:cubicBezTo>
                  <a:pt x="2469726" y="1096707"/>
                  <a:pt x="2463264" y="1095127"/>
                  <a:pt x="2459182" y="1091045"/>
                </a:cubicBezTo>
                <a:cubicBezTo>
                  <a:pt x="2451121" y="1082985"/>
                  <a:pt x="2438891" y="1060853"/>
                  <a:pt x="2434937" y="1052945"/>
                </a:cubicBezTo>
                <a:cubicBezTo>
                  <a:pt x="2431005" y="1045081"/>
                  <a:pt x="2428478" y="1036564"/>
                  <a:pt x="2424546" y="1028700"/>
                </a:cubicBezTo>
                <a:cubicBezTo>
                  <a:pt x="2420383" y="1020374"/>
                  <a:pt x="2414854" y="1012780"/>
                  <a:pt x="2410691" y="1004454"/>
                </a:cubicBezTo>
                <a:cubicBezTo>
                  <a:pt x="2406759" y="996590"/>
                  <a:pt x="2405342" y="987412"/>
                  <a:pt x="2400300" y="980209"/>
                </a:cubicBezTo>
                <a:cubicBezTo>
                  <a:pt x="2396990" y="975480"/>
                  <a:pt x="2390528" y="973900"/>
                  <a:pt x="2386446" y="969818"/>
                </a:cubicBezTo>
                <a:cubicBezTo>
                  <a:pt x="2382364" y="965736"/>
                  <a:pt x="2380137" y="960045"/>
                  <a:pt x="2376055" y="955963"/>
                </a:cubicBezTo>
                <a:cubicBezTo>
                  <a:pt x="2371973" y="951881"/>
                  <a:pt x="2366282" y="949654"/>
                  <a:pt x="2362200" y="945572"/>
                </a:cubicBezTo>
                <a:cubicBezTo>
                  <a:pt x="2358118" y="941490"/>
                  <a:pt x="2355891" y="935800"/>
                  <a:pt x="2351809" y="931718"/>
                </a:cubicBezTo>
                <a:cubicBezTo>
                  <a:pt x="2347727" y="927636"/>
                  <a:pt x="2342037" y="925409"/>
                  <a:pt x="2337955" y="921327"/>
                </a:cubicBezTo>
                <a:cubicBezTo>
                  <a:pt x="2329898" y="913269"/>
                  <a:pt x="2317660" y="891129"/>
                  <a:pt x="2313709" y="883227"/>
                </a:cubicBezTo>
                <a:cubicBezTo>
                  <a:pt x="2298113" y="852036"/>
                  <a:pt x="2303025" y="851175"/>
                  <a:pt x="2289464" y="810491"/>
                </a:cubicBezTo>
                <a:cubicBezTo>
                  <a:pt x="2280474" y="783520"/>
                  <a:pt x="2278071" y="787707"/>
                  <a:pt x="2265218" y="762000"/>
                </a:cubicBezTo>
                <a:cubicBezTo>
                  <a:pt x="2261286" y="754135"/>
                  <a:pt x="2259870" y="744957"/>
                  <a:pt x="2254828" y="737754"/>
                </a:cubicBezTo>
                <a:cubicBezTo>
                  <a:pt x="2251518" y="733025"/>
                  <a:pt x="2245055" y="731445"/>
                  <a:pt x="2240973" y="727363"/>
                </a:cubicBezTo>
                <a:cubicBezTo>
                  <a:pt x="2208641" y="695032"/>
                  <a:pt x="2253677" y="730831"/>
                  <a:pt x="2216728" y="703118"/>
                </a:cubicBezTo>
                <a:cubicBezTo>
                  <a:pt x="2213264" y="695036"/>
                  <a:pt x="2208708" y="687339"/>
                  <a:pt x="2206337" y="678872"/>
                </a:cubicBezTo>
                <a:cubicBezTo>
                  <a:pt x="2200597" y="658372"/>
                  <a:pt x="2199214" y="636723"/>
                  <a:pt x="2192482" y="616527"/>
                </a:cubicBezTo>
                <a:cubicBezTo>
                  <a:pt x="2190933" y="611880"/>
                  <a:pt x="2184900" y="610149"/>
                  <a:pt x="2182091" y="606136"/>
                </a:cubicBezTo>
                <a:cubicBezTo>
                  <a:pt x="2176753" y="598511"/>
                  <a:pt x="2172855" y="589973"/>
                  <a:pt x="2168237" y="581891"/>
                </a:cubicBezTo>
                <a:cubicBezTo>
                  <a:pt x="2164773" y="565727"/>
                  <a:pt x="2163074" y="549082"/>
                  <a:pt x="2157846" y="533400"/>
                </a:cubicBezTo>
                <a:cubicBezTo>
                  <a:pt x="2155869" y="527470"/>
                  <a:pt x="2140434" y="502134"/>
                  <a:pt x="2133600" y="495300"/>
                </a:cubicBezTo>
                <a:cubicBezTo>
                  <a:pt x="2129518" y="491218"/>
                  <a:pt x="2123828" y="488991"/>
                  <a:pt x="2119746" y="484909"/>
                </a:cubicBezTo>
                <a:cubicBezTo>
                  <a:pt x="2087423" y="452585"/>
                  <a:pt x="2132441" y="488368"/>
                  <a:pt x="2095500" y="460663"/>
                </a:cubicBezTo>
                <a:cubicBezTo>
                  <a:pt x="2092036" y="452581"/>
                  <a:pt x="2089041" y="444282"/>
                  <a:pt x="2085109" y="436418"/>
                </a:cubicBezTo>
                <a:cubicBezTo>
                  <a:pt x="2072262" y="410723"/>
                  <a:pt x="2069850" y="414885"/>
                  <a:pt x="2060864" y="387927"/>
                </a:cubicBezTo>
                <a:cubicBezTo>
                  <a:pt x="2031450" y="299689"/>
                  <a:pt x="2061365" y="379329"/>
                  <a:pt x="2036618" y="290945"/>
                </a:cubicBezTo>
                <a:cubicBezTo>
                  <a:pt x="2032974" y="277932"/>
                  <a:pt x="2027037" y="265665"/>
                  <a:pt x="2022764" y="252845"/>
                </a:cubicBezTo>
                <a:cubicBezTo>
                  <a:pt x="2015756" y="231819"/>
                  <a:pt x="2008347" y="199767"/>
                  <a:pt x="1998518" y="180109"/>
                </a:cubicBezTo>
                <a:cubicBezTo>
                  <a:pt x="1996328" y="175728"/>
                  <a:pt x="1991591" y="173182"/>
                  <a:pt x="1988128" y="169718"/>
                </a:cubicBezTo>
                <a:cubicBezTo>
                  <a:pt x="1983510" y="153554"/>
                  <a:pt x="1977865" y="137649"/>
                  <a:pt x="1974273" y="121227"/>
                </a:cubicBezTo>
                <a:cubicBezTo>
                  <a:pt x="1969771" y="100645"/>
                  <a:pt x="1969563" y="79169"/>
                  <a:pt x="1963882" y="58881"/>
                </a:cubicBezTo>
                <a:cubicBezTo>
                  <a:pt x="1961372" y="49918"/>
                  <a:pt x="1955366" y="42261"/>
                  <a:pt x="1950028" y="34636"/>
                </a:cubicBezTo>
                <a:cubicBezTo>
                  <a:pt x="1947219" y="30623"/>
                  <a:pt x="1941045" y="28937"/>
                  <a:pt x="1939637" y="24245"/>
                </a:cubicBezTo>
                <a:cubicBezTo>
                  <a:pt x="1937315" y="16504"/>
                  <a:pt x="1939637" y="8082"/>
                  <a:pt x="1939637" y="0"/>
                </a:cubicBezTo>
              </a:path>
            </a:pathLst>
          </a:cu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506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0250" y="6289796"/>
            <a:ext cx="5461000" cy="51105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/>
              <a:t>Bremsstrahlung prediction from AIA DEMs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12924" y="6308846"/>
            <a:ext cx="3536951" cy="51105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2.783 GHz VLA observation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49184"/>
            <a:ext cx="5029200" cy="502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49184"/>
            <a:ext cx="5029200" cy="50292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8200" y="365129"/>
            <a:ext cx="10287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Motivation: Full Disk F</a:t>
            </a:r>
            <a:r>
              <a:rPr lang="en-US" baseline="-25000" dirty="0"/>
              <a:t>10.7</a:t>
            </a:r>
            <a:r>
              <a:rPr lang="en-US" dirty="0"/>
              <a:t> Imaging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02291" y="3198167"/>
            <a:ext cx="41874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Schonfeld et al. 2015 </a:t>
            </a:r>
            <a:r>
              <a:rPr lang="en-US" sz="2400" dirty="0" err="1"/>
              <a:t>ApJ</a:t>
            </a:r>
            <a:r>
              <a:rPr lang="en-US" sz="2400" dirty="0"/>
              <a:t> 808 29</a:t>
            </a:r>
          </a:p>
        </p:txBody>
      </p:sp>
    </p:spTree>
    <p:extLst>
      <p:ext uri="{BB962C8B-B14F-4D97-AF65-F5344CB8AC3E}">
        <p14:creationId xmlns:p14="http://schemas.microsoft.com/office/powerpoint/2010/main" val="58205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Polarization Regions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 rot="16200000">
            <a:off x="205643" y="2469065"/>
            <a:ext cx="1265114" cy="447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/>
              <a:t>Region 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63684"/>
            <a:ext cx="5029200" cy="24180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63684"/>
            <a:ext cx="5029200" cy="271110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 rot="5400000">
            <a:off x="10713124" y="2448955"/>
            <a:ext cx="1281352" cy="44747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Region 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881697"/>
            <a:ext cx="5029200" cy="275106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 rot="16200000">
            <a:off x="151272" y="5162040"/>
            <a:ext cx="1373855" cy="44747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Region 10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74791"/>
            <a:ext cx="5029200" cy="2424675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 rot="5400000">
            <a:off x="10652612" y="5033493"/>
            <a:ext cx="1392646" cy="44747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Region 15</a:t>
            </a:r>
          </a:p>
        </p:txBody>
      </p:sp>
    </p:spTree>
    <p:extLst>
      <p:ext uri="{BB962C8B-B14F-4D97-AF65-F5344CB8AC3E}">
        <p14:creationId xmlns:p14="http://schemas.microsoft.com/office/powerpoint/2010/main" val="2324853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Region Fluxes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81635"/>
            <a:ext cx="5486400" cy="548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81635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52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7"/>
            <a:ext cx="10515600" cy="4847022"/>
          </a:xfrm>
        </p:spPr>
        <p:txBody>
          <a:bodyPr>
            <a:normAutofit/>
          </a:bodyPr>
          <a:lstStyle/>
          <a:p>
            <a:r>
              <a:rPr lang="en-US" dirty="0"/>
              <a:t>Identified solar minimum and EUV emission trends and DEM shape</a:t>
            </a:r>
          </a:p>
          <a:p>
            <a:pPr lvl="1"/>
            <a:r>
              <a:rPr lang="en-US" dirty="0"/>
              <a:t>Rapid change in coronal properties at the beginning of solar maximum</a:t>
            </a:r>
          </a:p>
          <a:p>
            <a:pPr lvl="1"/>
            <a:r>
              <a:rPr lang="en-US" dirty="0"/>
              <a:t>Implications for coronal heating/cooling?</a:t>
            </a:r>
          </a:p>
          <a:p>
            <a:r>
              <a:rPr lang="en-US" dirty="0"/>
              <a:t>Computed bremsstrahlung component of F</a:t>
            </a:r>
            <a:r>
              <a:rPr lang="en-US" baseline="-25000" dirty="0"/>
              <a:t>10.7</a:t>
            </a:r>
            <a:endParaRPr lang="en-US" dirty="0"/>
          </a:p>
          <a:p>
            <a:pPr lvl="1"/>
            <a:r>
              <a:rPr lang="en-US" dirty="0"/>
              <a:t>Bremsstrahlung has a non-linear relationship with F</a:t>
            </a:r>
            <a:r>
              <a:rPr lang="en-US" baseline="-25000" dirty="0"/>
              <a:t>10.7</a:t>
            </a:r>
            <a:endParaRPr lang="en-US" dirty="0"/>
          </a:p>
          <a:p>
            <a:pPr lvl="2"/>
            <a:r>
              <a:rPr lang="en-US" dirty="0"/>
              <a:t>Correlates  well with area of weak-moderate magnetic fields</a:t>
            </a:r>
          </a:p>
          <a:p>
            <a:pPr lvl="1"/>
            <a:r>
              <a:rPr lang="en-US" dirty="0"/>
              <a:t>Used as a predictor of EUV emission</a:t>
            </a:r>
          </a:p>
          <a:p>
            <a:pPr lvl="2"/>
            <a:r>
              <a:rPr lang="en-US" dirty="0"/>
              <a:t>Behavior very similar to empirically corrected F</a:t>
            </a:r>
            <a:r>
              <a:rPr lang="en-US" baseline="-25000" dirty="0"/>
              <a:t>10.7</a:t>
            </a:r>
            <a:endParaRPr lang="en-US" dirty="0"/>
          </a:p>
          <a:p>
            <a:pPr lvl="2"/>
            <a:r>
              <a:rPr lang="en-US" dirty="0"/>
              <a:t>Suggests ad hoc averaging correction isolates bremsstrahlung emission as well as possible</a:t>
            </a:r>
          </a:p>
        </p:txBody>
      </p:sp>
    </p:spTree>
    <p:extLst>
      <p:ext uri="{BB962C8B-B14F-4D97-AF65-F5344CB8AC3E}">
        <p14:creationId xmlns:p14="http://schemas.microsoft.com/office/powerpoint/2010/main" val="3304389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71" y="609787"/>
            <a:ext cx="11430000" cy="6076658"/>
          </a:xfrm>
        </p:spPr>
      </p:pic>
      <p:sp>
        <p:nvSpPr>
          <p:cNvPr id="2" name="TextBox 1"/>
          <p:cNvSpPr txBox="1"/>
          <p:nvPr/>
        </p:nvSpPr>
        <p:spPr>
          <a:xfrm>
            <a:off x="383069" y="209677"/>
            <a:ext cx="10787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Jan		Feb		Mar		Apr		May		Jun		Jul		Aug		Sep		Oct		Nov		Dec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479769" y="1001373"/>
            <a:ext cx="71223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2010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479769" y="2171384"/>
            <a:ext cx="71223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2011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479768" y="3341395"/>
            <a:ext cx="69768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2012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479768" y="4511406"/>
            <a:ext cx="71223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2013</a:t>
            </a:r>
          </a:p>
        </p:txBody>
      </p:sp>
      <p:sp>
        <p:nvSpPr>
          <p:cNvPr id="7" name="Arrow: Pentagon 6"/>
          <p:cNvSpPr/>
          <p:nvPr/>
        </p:nvSpPr>
        <p:spPr>
          <a:xfrm rot="16200000">
            <a:off x="-287146" y="5743680"/>
            <a:ext cx="1143000" cy="272145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Chevron 7"/>
          <p:cNvSpPr/>
          <p:nvPr/>
        </p:nvSpPr>
        <p:spPr>
          <a:xfrm rot="16200000">
            <a:off x="-331779" y="4632190"/>
            <a:ext cx="1234440" cy="274320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row: Chevron 26"/>
          <p:cNvSpPr/>
          <p:nvPr/>
        </p:nvSpPr>
        <p:spPr>
          <a:xfrm rot="16200000">
            <a:off x="-331779" y="3474262"/>
            <a:ext cx="1234440" cy="274320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120442" y="3361128"/>
            <a:ext cx="797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log(T)</a:t>
            </a:r>
          </a:p>
        </p:txBody>
      </p:sp>
      <p:sp>
        <p:nvSpPr>
          <p:cNvPr id="28" name="Arrow: Chevron 27"/>
          <p:cNvSpPr/>
          <p:nvPr/>
        </p:nvSpPr>
        <p:spPr>
          <a:xfrm rot="16200000">
            <a:off x="-333953" y="2313848"/>
            <a:ext cx="1234440" cy="274320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Arrow: Chevron 28"/>
          <p:cNvSpPr/>
          <p:nvPr/>
        </p:nvSpPr>
        <p:spPr>
          <a:xfrm rot="16200000">
            <a:off x="-336127" y="1154677"/>
            <a:ext cx="1234440" cy="274320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044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22960"/>
            <a:ext cx="10972800" cy="5833591"/>
          </a:xfrm>
        </p:spPr>
      </p:pic>
      <p:sp>
        <p:nvSpPr>
          <p:cNvPr id="5" name="Arrow: Right 4"/>
          <p:cNvSpPr/>
          <p:nvPr/>
        </p:nvSpPr>
        <p:spPr>
          <a:xfrm>
            <a:off x="1056503" y="435883"/>
            <a:ext cx="10332720" cy="387077"/>
          </a:xfrm>
          <a:prstGeom prst="right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59286" y="66551"/>
            <a:ext cx="1273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Day of year</a:t>
            </a:r>
          </a:p>
        </p:txBody>
      </p:sp>
      <p:sp>
        <p:nvSpPr>
          <p:cNvPr id="10" name="Arrow: Right 9"/>
          <p:cNvSpPr/>
          <p:nvPr/>
        </p:nvSpPr>
        <p:spPr>
          <a:xfrm rot="16200000">
            <a:off x="-141168" y="5674175"/>
            <a:ext cx="1097280" cy="387077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01010" y="1201197"/>
            <a:ext cx="832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Log (T)</a:t>
            </a:r>
          </a:p>
        </p:txBody>
      </p:sp>
      <p:sp>
        <p:nvSpPr>
          <p:cNvPr id="13" name="Arrow: Right 12"/>
          <p:cNvSpPr/>
          <p:nvPr/>
        </p:nvSpPr>
        <p:spPr>
          <a:xfrm rot="5400000">
            <a:off x="9050596" y="3535113"/>
            <a:ext cx="5467865" cy="387077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86272" y="625387"/>
            <a:ext cx="596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Year</a:t>
            </a:r>
          </a:p>
        </p:txBody>
      </p:sp>
      <p:sp>
        <p:nvSpPr>
          <p:cNvPr id="15" name="Arrow: Right 14"/>
          <p:cNvSpPr/>
          <p:nvPr/>
        </p:nvSpPr>
        <p:spPr>
          <a:xfrm rot="16200000">
            <a:off x="-141168" y="4553712"/>
            <a:ext cx="1097280" cy="387077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/>
          <p:cNvSpPr/>
          <p:nvPr/>
        </p:nvSpPr>
        <p:spPr>
          <a:xfrm rot="16200000">
            <a:off x="-145236" y="3433250"/>
            <a:ext cx="1097280" cy="387077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/>
          <p:cNvSpPr/>
          <p:nvPr/>
        </p:nvSpPr>
        <p:spPr>
          <a:xfrm rot="16200000">
            <a:off x="-149909" y="2312789"/>
            <a:ext cx="1097280" cy="387077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/>
          <p:cNvSpPr/>
          <p:nvPr/>
        </p:nvSpPr>
        <p:spPr>
          <a:xfrm rot="16200000">
            <a:off x="-141168" y="1192325"/>
            <a:ext cx="1097280" cy="387077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53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35"/>
            <a:ext cx="10515600" cy="1325563"/>
          </a:xfrm>
        </p:spPr>
        <p:txBody>
          <a:bodyPr/>
          <a:lstStyle/>
          <a:p>
            <a:r>
              <a:rPr lang="en-US" dirty="0"/>
              <a:t>F</a:t>
            </a:r>
            <a:r>
              <a:rPr lang="en-US" baseline="-25000" dirty="0"/>
              <a:t>10.7</a:t>
            </a:r>
            <a:r>
              <a:rPr lang="en-US" dirty="0"/>
              <a:t> Index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" b="42173"/>
          <a:stretch/>
        </p:blipFill>
        <p:spPr>
          <a:xfrm>
            <a:off x="838200" y="2273660"/>
            <a:ext cx="8848741" cy="4397416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096382"/>
            <a:ext cx="10515600" cy="1177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10.7 cm (2.8 GHz) radio flux, 70 year dataset (Tapping 1987)</a:t>
            </a:r>
          </a:p>
          <a:p>
            <a:r>
              <a:rPr lang="en-US" dirty="0"/>
              <a:t>EUV proxy used for atmospheric research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86941" y="6270966"/>
            <a:ext cx="1585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Fröhlich</a:t>
            </a:r>
            <a:r>
              <a:rPr lang="en-US" sz="2000" dirty="0"/>
              <a:t> 2009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86941" y="4272313"/>
            <a:ext cx="1517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 </a:t>
            </a:r>
            <a:r>
              <a:rPr lang="en-US" sz="2000" dirty="0" err="1"/>
              <a:t>sfu</a:t>
            </a:r>
            <a:r>
              <a:rPr lang="en-US" sz="2000" dirty="0"/>
              <a:t> = 10</a:t>
            </a:r>
            <a:r>
              <a:rPr lang="en-US" sz="2000" baseline="30000" dirty="0"/>
              <a:t>4</a:t>
            </a:r>
            <a:r>
              <a:rPr lang="en-US" sz="2000" dirty="0"/>
              <a:t> </a:t>
            </a:r>
            <a:r>
              <a:rPr lang="en-US" sz="2000" dirty="0" err="1"/>
              <a:t>Jy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87204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i="1" baseline="-25000" dirty="0"/>
              <a:t>10.7</a:t>
            </a:r>
            <a:r>
              <a:rPr lang="en-US" dirty="0"/>
              <a:t> Generation Mechanisms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00201"/>
                <a:ext cx="6124832" cy="49530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Bremsstrahlung</a:t>
                </a:r>
              </a:p>
              <a:p>
                <a:pPr lvl="1"/>
                <a:r>
                  <a:rPr lang="en-US" dirty="0"/>
                  <a:t>Active regions and </a:t>
                </a:r>
                <a:r>
                  <a:rPr lang="en-US" dirty="0" err="1"/>
                  <a:t>plage</a:t>
                </a:r>
                <a:endParaRPr lang="en-US" dirty="0"/>
              </a:p>
              <a:p>
                <a:pPr lvl="1"/>
                <a:r>
                  <a:rPr lang="en-US" dirty="0"/>
                  <a:t>Free-free electron-ion interactions</a:t>
                </a:r>
              </a:p>
              <a:p>
                <a:pPr lvl="1"/>
                <a:r>
                  <a:rPr lang="en-US" dirty="0" err="1"/>
                  <a:t>Unpolarized</a:t>
                </a:r>
                <a:endParaRPr lang="en-US" dirty="0"/>
              </a:p>
              <a:p>
                <a:pPr lvl="1"/>
                <a:r>
                  <a:rPr lang="en-US" dirty="0"/>
                  <a:t>Traces density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 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−0.5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𝐷𝐸𝑀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𝑑𝑇</m:t>
                        </m:r>
                      </m:e>
                    </m:nary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Gyroresonance</a:t>
                </a:r>
              </a:p>
              <a:p>
                <a:pPr lvl="1"/>
                <a:r>
                  <a:rPr lang="en-US" dirty="0"/>
                  <a:t>Active region cores </a:t>
                </a:r>
              </a:p>
              <a:p>
                <a:pPr lvl="1"/>
                <a:r>
                  <a:rPr lang="en-US" dirty="0"/>
                  <a:t>Electrons spiraling around magnetic fields</a:t>
                </a:r>
              </a:p>
              <a:p>
                <a:pPr lvl="1"/>
                <a:r>
                  <a:rPr lang="en-US" dirty="0"/>
                  <a:t>Circularly polarized</a:t>
                </a:r>
              </a:p>
              <a:p>
                <a:pPr lvl="1"/>
                <a:r>
                  <a:rPr lang="en-US" dirty="0"/>
                  <a:t>Traces magnetic field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00201"/>
                <a:ext cx="6124832" cy="4953000"/>
              </a:xfrm>
              <a:blipFill>
                <a:blip r:embed="rId2"/>
                <a:stretch>
                  <a:fillRect l="-1793" t="-2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032" y="1309817"/>
            <a:ext cx="4572000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032" y="4167317"/>
            <a:ext cx="4572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5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3528"/>
          <a:stretch/>
        </p:blipFill>
        <p:spPr>
          <a:xfrm>
            <a:off x="8806034" y="1690692"/>
            <a:ext cx="3249162" cy="3671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 MEGS-A Irradiance Spectroscopy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590848"/>
            <a:ext cx="7471719" cy="899039"/>
          </a:xfrm>
        </p:spPr>
        <p:txBody>
          <a:bodyPr/>
          <a:lstStyle/>
          <a:p>
            <a:r>
              <a:rPr lang="en-US" dirty="0"/>
              <a:t>Four-year, calibrated, EUV irradiance spectra covering the rise of Solar Cycle 24</a:t>
            </a:r>
          </a:p>
          <a:p>
            <a:endParaRPr lang="en-US" dirty="0"/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724665"/>
            <a:ext cx="7967835" cy="39744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1600" y="5498756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CHIANTI 8.0.2 line identification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7448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 Calculation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05" y="2283988"/>
            <a:ext cx="4296157" cy="42961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28"/>
          <a:stretch/>
        </p:blipFill>
        <p:spPr>
          <a:xfrm>
            <a:off x="4580362" y="2283988"/>
            <a:ext cx="7498080" cy="34919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42"/>
          <a:stretch/>
        </p:blipFill>
        <p:spPr>
          <a:xfrm>
            <a:off x="4580362" y="5775979"/>
            <a:ext cx="7498080" cy="7241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5"/>
              <p:cNvSpPr txBox="1">
                <a:spLocks/>
              </p:cNvSpPr>
              <p:nvPr/>
            </p:nvSpPr>
            <p:spPr>
              <a:xfrm>
                <a:off x="6096000" y="677980"/>
                <a:ext cx="4679092" cy="160600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594" indent="-228594" algn="l" defTabSz="914377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78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2971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160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349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𝐷𝐸𝑀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𝑑𝑇</m:t>
                            </m:r>
                            <m:d>
                              <m:d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den>
                        </m:f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𝑑𝑠</m:t>
                        </m:r>
                      </m:e>
                    </m:nary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sub>
                        </m:sSub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𝐷𝐸𝑀</m:t>
                        </m:r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𝑑𝑇</m:t>
                        </m:r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Content Placeholder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677980"/>
                <a:ext cx="4679092" cy="16060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8607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43859"/>
            <a:ext cx="11430000" cy="57013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8234" y="158953"/>
            <a:ext cx="1315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EVE lines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21716" y="158953"/>
            <a:ext cx="1387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AIA filters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09363" y="158953"/>
            <a:ext cx="239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DEM components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77386" y="6196538"/>
            <a:ext cx="750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24229" y="6240178"/>
            <a:ext cx="953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Warm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32738" y="6240178"/>
            <a:ext cx="744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Cool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85161" y="4253674"/>
            <a:ext cx="751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Cool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260398" y="1594928"/>
            <a:ext cx="982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Warm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11405291" y="4350546"/>
            <a:ext cx="945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Warm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11534551" y="1742887"/>
            <a:ext cx="686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Hot</a:t>
            </a:r>
          </a:p>
        </p:txBody>
      </p:sp>
    </p:spTree>
    <p:extLst>
      <p:ext uri="{BB962C8B-B14F-4D97-AF65-F5344CB8AC3E}">
        <p14:creationId xmlns:p14="http://schemas.microsoft.com/office/powerpoint/2010/main" val="2756841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91"/>
          <a:stretch/>
        </p:blipFill>
        <p:spPr>
          <a:xfrm>
            <a:off x="117695" y="1989755"/>
            <a:ext cx="11956610" cy="387718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3083011" y="3493987"/>
            <a:ext cx="6178" cy="2372952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410768" y="3493987"/>
            <a:ext cx="0" cy="2372952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95"/>
          <a:stretch/>
        </p:blipFill>
        <p:spPr>
          <a:xfrm>
            <a:off x="109763" y="5883768"/>
            <a:ext cx="11956610" cy="483397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/>
          <a:p>
            <a:r>
              <a:rPr lang="en-US" dirty="0"/>
              <a:t>DEM Time Series</a:t>
            </a:r>
          </a:p>
        </p:txBody>
      </p:sp>
    </p:spTree>
    <p:extLst>
      <p:ext uri="{BB962C8B-B14F-4D97-AF65-F5344CB8AC3E}">
        <p14:creationId xmlns:p14="http://schemas.microsoft.com/office/powerpoint/2010/main" val="239283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93112"/>
            <a:ext cx="11430000" cy="56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71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2864</TotalTime>
  <Words>501</Words>
  <Application>Microsoft Office PowerPoint</Application>
  <PresentationFormat>Widescreen</PresentationFormat>
  <Paragraphs>112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Office Theme</vt:lpstr>
      <vt:lpstr>The Slowly Varying Corona: Findings using DEMs from the EVE MEGS-A Dataset</vt:lpstr>
      <vt:lpstr>PowerPoint Presentation</vt:lpstr>
      <vt:lpstr>F10.7 Index</vt:lpstr>
      <vt:lpstr>F10.7 Generation Mechanisms</vt:lpstr>
      <vt:lpstr>EVE MEGS-A Irradiance Spectroscopy</vt:lpstr>
      <vt:lpstr>DEM Calculation</vt:lpstr>
      <vt:lpstr>PowerPoint Presentation</vt:lpstr>
      <vt:lpstr>DEM Time Series</vt:lpstr>
      <vt:lpstr>PowerPoint Presentation</vt:lpstr>
      <vt:lpstr>PowerPoint Presentation</vt:lpstr>
      <vt:lpstr>F10.7 as an EUV Proxy</vt:lpstr>
      <vt:lpstr>PowerPoint Presentation</vt:lpstr>
      <vt:lpstr>Conclusions</vt:lpstr>
      <vt:lpstr>Thank you Questions?</vt:lpstr>
      <vt:lpstr>F10.7 from Photospheric B field</vt:lpstr>
      <vt:lpstr>F10.7 and B-field</vt:lpstr>
      <vt:lpstr>PowerPoint Presentation</vt:lpstr>
      <vt:lpstr>PowerPoint Presentation</vt:lpstr>
      <vt:lpstr>Fe Abundance</vt:lpstr>
      <vt:lpstr>PowerPoint Presentation</vt:lpstr>
      <vt:lpstr>High Polarization Regions</vt:lpstr>
      <vt:lpstr>Individual Region Fluxes</vt:lpstr>
      <vt:lpstr>Conclusions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Slowly Varying Corona and Its Implications for the Earth’s Upper Atmosphere</dc:title>
  <dc:creator>Sam Schonfeld</dc:creator>
  <cp:lastModifiedBy>Sam Schonfeld</cp:lastModifiedBy>
  <cp:revision>109</cp:revision>
  <dcterms:created xsi:type="dcterms:W3CDTF">2017-07-19T18:02:40Z</dcterms:created>
  <dcterms:modified xsi:type="dcterms:W3CDTF">2017-08-25T15:56:04Z</dcterms:modified>
</cp:coreProperties>
</file>