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5143500" cx="9144000"/>
  <p:notesSz cx="6858000" cy="9144000"/>
  <p:embeddedFontLst>
    <p:embeddedFont>
      <p:font typeface="Average"/>
      <p:regular r:id="rId23"/>
    </p:embeddedFont>
    <p:embeddedFont>
      <p:font typeface="Oswald"/>
      <p:regular r:id="rId24"/>
      <p:bold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font" Target="fonts/Oswald-regular.fntdata"/><Relationship Id="rId23" Type="http://schemas.openxmlformats.org/officeDocument/2006/relationships/font" Target="fonts/Average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Oswald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881e8d1cf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881e8d1cf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881e8d1cf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881e8d1cf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881e8d1cf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881e8d1cf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881e8d1cf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881e8d1cf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881e8d1cf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881e8d1cf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6a222d78d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56a222d78d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6a222d78d_0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56a222d78d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56a222d78d_0_2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56a222d78d_0_2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56a222d78d_0_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56a222d78d_0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d9295f2f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d9295f2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d9295f2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d9295f2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1881e8d1c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1881e8d1c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881e8d1cf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881e8d1cf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881e8d1cf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881e8d1cf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881e8d1cf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881e8d1cf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56a222d78d_0_2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56a222d78d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881e8d1c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881e8d1c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rt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youtube.com/watch?v=lrc3y2CDgG8" TargetMode="External"/><Relationship Id="rId4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1300" y="458175"/>
            <a:ext cx="3428950" cy="4473475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>
            <p:ph type="ctrTitle"/>
          </p:nvPr>
        </p:nvSpPr>
        <p:spPr>
          <a:xfrm>
            <a:off x="311700" y="384275"/>
            <a:ext cx="5472600" cy="124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/>
              <a:t>Building a comet</a:t>
            </a:r>
            <a:endParaRPr sz="6000"/>
          </a:p>
        </p:txBody>
      </p:sp>
      <p:sp>
        <p:nvSpPr>
          <p:cNvPr id="61" name="Google Shape;61;p13"/>
          <p:cNvSpPr txBox="1"/>
          <p:nvPr>
            <p:ph type="ctrTitle"/>
          </p:nvPr>
        </p:nvSpPr>
        <p:spPr>
          <a:xfrm>
            <a:off x="311700" y="1706700"/>
            <a:ext cx="53196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/>
              <a:t>(Last lab, yay!)</a:t>
            </a:r>
            <a:endParaRPr sz="4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000px-Kuiper_belt_-_Oort_cloud-en.svg.png" id="116" name="Google Shape;11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950" y="103450"/>
            <a:ext cx="8454250" cy="4980926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2"/>
          <p:cNvSpPr txBox="1"/>
          <p:nvPr/>
        </p:nvSpPr>
        <p:spPr>
          <a:xfrm>
            <a:off x="399075" y="4404500"/>
            <a:ext cx="57495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Long period </a:t>
            </a:r>
            <a:r>
              <a:rPr b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comets (orbits in &gt; 200 years)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8" name="Google Shape;118;p22"/>
          <p:cNvSpPr txBox="1"/>
          <p:nvPr/>
        </p:nvSpPr>
        <p:spPr>
          <a:xfrm>
            <a:off x="339950" y="1630400"/>
            <a:ext cx="36804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Short </a:t>
            </a:r>
            <a:r>
              <a:rPr b="1" i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period</a:t>
            </a:r>
            <a:r>
              <a:rPr b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comets (orbits in &lt; 200 years)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9" name="Google Shape;119;p22"/>
          <p:cNvSpPr txBox="1"/>
          <p:nvPr/>
        </p:nvSpPr>
        <p:spPr>
          <a:xfrm>
            <a:off x="339950" y="2379500"/>
            <a:ext cx="31185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-Don’t survive many trips around the sun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0" name="Google Shape;120;p22"/>
          <p:cNvSpPr txBox="1"/>
          <p:nvPr/>
        </p:nvSpPr>
        <p:spPr>
          <a:xfrm>
            <a:off x="6148575" y="4335275"/>
            <a:ext cx="27093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-Some leave the solar system entirely!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But what is it made of?</a:t>
            </a:r>
            <a:endParaRPr/>
          </a:p>
        </p:txBody>
      </p:sp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311700" y="1165525"/>
            <a:ext cx="4551000" cy="361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0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Anatomy of a Comet:</a:t>
            </a:r>
            <a:endParaRPr i="1" sz="20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0" marL="457200" rtl="0" algn="l"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Nucleus - the solid core; Not typically visible from Earth, Jets &amp; Outgassing</a:t>
            </a:r>
            <a:endParaRPr sz="20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Coma - luminous halo/fog around the nucleus</a:t>
            </a:r>
            <a:endParaRPr sz="20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Tails - long streams of dust and gas stretching far behind comet</a:t>
            </a:r>
            <a:endParaRPr sz="20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Georgia"/>
              <a:buChar char="○"/>
            </a:pPr>
            <a:r>
              <a:rPr lang="en" sz="20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Two of them. </a:t>
            </a:r>
            <a:endParaRPr sz="20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descr="tumblr_nvsh7sBMqz1us21qco2_1280.jpg"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2675" y="896975"/>
            <a:ext cx="4169549" cy="373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ometdiagram.jpg"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1550" y="21613"/>
            <a:ext cx="6340900" cy="510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omet67P_NavCamFeb3.jpg" id="139" name="Google Shape;13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900" y="167325"/>
            <a:ext cx="9001121" cy="4808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>
            <p:ph type="title"/>
          </p:nvPr>
        </p:nvSpPr>
        <p:spPr>
          <a:xfrm>
            <a:off x="311700" y="2285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1: Make an “asteroid” impact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title"/>
          </p:nvPr>
        </p:nvSpPr>
        <p:spPr>
          <a:xfrm>
            <a:off x="311700" y="216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Graphing: Trendline</a:t>
            </a:r>
            <a:endParaRPr/>
          </a:p>
        </p:txBody>
      </p:sp>
      <p:pic>
        <p:nvPicPr>
          <p:cNvPr id="150" name="Google Shape;15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8825" y="926500"/>
            <a:ext cx="7533300" cy="400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8"/>
          <p:cNvSpPr txBox="1"/>
          <p:nvPr>
            <p:ph type="title"/>
          </p:nvPr>
        </p:nvSpPr>
        <p:spPr>
          <a:xfrm>
            <a:off x="311700" y="2285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2: Make a “comet”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9"/>
          <p:cNvSpPr txBox="1"/>
          <p:nvPr>
            <p:ph type="title"/>
          </p:nvPr>
        </p:nvSpPr>
        <p:spPr>
          <a:xfrm>
            <a:off x="311700" y="83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make a comet: Recipe</a:t>
            </a:r>
            <a:endParaRPr/>
          </a:p>
        </p:txBody>
      </p:sp>
      <p:sp>
        <p:nvSpPr>
          <p:cNvPr id="161" name="Google Shape;161;p29"/>
          <p:cNvSpPr txBox="1"/>
          <p:nvPr/>
        </p:nvSpPr>
        <p:spPr>
          <a:xfrm>
            <a:off x="354725" y="857250"/>
            <a:ext cx="8520600" cy="41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Fill a plastic cup to the top ridge with water - put in baggie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3 spoonfuls of sand in baggy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</a:t>
            </a:r>
            <a:r>
              <a:rPr i="1"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CAP </a:t>
            </a: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of Ammonia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spoonful of potting soil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cup of dry ice that I will give you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Stir it all until they are frozen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Mold, like a snowball!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Once in fixed shape, take comet out of the baggie!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30"/>
          <p:cNvSpPr txBox="1"/>
          <p:nvPr>
            <p:ph type="title"/>
          </p:nvPr>
        </p:nvSpPr>
        <p:spPr>
          <a:xfrm>
            <a:off x="311700" y="83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to make a comet: Recipe</a:t>
            </a:r>
            <a:endParaRPr/>
          </a:p>
        </p:txBody>
      </p:sp>
      <p:sp>
        <p:nvSpPr>
          <p:cNvPr id="167" name="Google Shape;167;p30"/>
          <p:cNvSpPr txBox="1"/>
          <p:nvPr/>
        </p:nvSpPr>
        <p:spPr>
          <a:xfrm>
            <a:off x="354725" y="857250"/>
            <a:ext cx="8520600" cy="41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Fill a plastic cup to the top ridge with water - put in baggie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2 spoonfuls of sand in baggy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</a:t>
            </a:r>
            <a:r>
              <a:rPr i="1"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CAP </a:t>
            </a: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of Ammonia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spoonful of potting soil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Add 1 cup of dry ice that I will give you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Stir it all until they are frozen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Mold, like a snowball!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Georgia"/>
              <a:buAutoNum type="arabicParenR"/>
            </a:pPr>
            <a:r>
              <a:rPr lang="en" sz="22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Once in fixed shape, take comet out of the baggie!</a:t>
            </a:r>
            <a:endParaRPr sz="2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68" name="Google Shape;168;p30"/>
          <p:cNvSpPr txBox="1"/>
          <p:nvPr/>
        </p:nvSpPr>
        <p:spPr>
          <a:xfrm>
            <a:off x="5646000" y="1634375"/>
            <a:ext cx="3325500" cy="138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Wear gloves throughout!!</a:t>
            </a:r>
            <a:endParaRPr b="1" sz="36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469775" y="1920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Astronomy picture of the day</a:t>
            </a:r>
            <a:endParaRPr/>
          </a:p>
        </p:txBody>
      </p:sp>
      <p:pic>
        <p:nvPicPr>
          <p:cNvPr id="67" name="Google Shape;6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775" y="849050"/>
            <a:ext cx="7191274" cy="4119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idx="1" type="subTitle"/>
          </p:nvPr>
        </p:nvSpPr>
        <p:spPr>
          <a:xfrm>
            <a:off x="400375" y="1485625"/>
            <a:ext cx="8520600" cy="145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</a:rPr>
              <a:t>This lab can get </a:t>
            </a:r>
            <a:r>
              <a:rPr i="1" lang="en" sz="2800">
                <a:solidFill>
                  <a:schemeClr val="dk1"/>
                </a:solidFill>
              </a:rPr>
              <a:t>very</a:t>
            </a:r>
            <a:r>
              <a:rPr lang="en" sz="2800">
                <a:solidFill>
                  <a:schemeClr val="dk1"/>
                </a:solidFill>
              </a:rPr>
              <a:t> messy. If you don’t clean up after yourself, I reserve the right to fail you in the lab</a:t>
            </a:r>
            <a:endParaRPr sz="2800">
              <a:solidFill>
                <a:schemeClr val="dk1"/>
              </a:solidFill>
            </a:endParaRPr>
          </a:p>
        </p:txBody>
      </p:sp>
      <p:sp>
        <p:nvSpPr>
          <p:cNvPr id="73" name="Google Shape;73;p15"/>
          <p:cNvSpPr txBox="1"/>
          <p:nvPr>
            <p:ph type="ctrTitle"/>
          </p:nvPr>
        </p:nvSpPr>
        <p:spPr>
          <a:xfrm>
            <a:off x="186850" y="473100"/>
            <a:ext cx="85206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Note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1714000"/>
            <a:ext cx="8520600" cy="124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Question: What’s the difference between a comet and an asteroid?</a:t>
            </a:r>
            <a:endParaRPr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Asteroids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245825" y="1152475"/>
            <a:ext cx="4203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Usually live in </a:t>
            </a:r>
            <a:r>
              <a:rPr i="1"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belts </a:t>
            </a: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-</a:t>
            </a: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 main belt, Trojans, Hildae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Usually rocky/metallic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Most are small pebbles. Some are larger than the state of New Mexico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Meteors/Shooting Stars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descr="InnerSolarSystem-en.png"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9125" y="592825"/>
            <a:ext cx="4293176" cy="4293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2824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 Impacts</a:t>
            </a:r>
            <a:endParaRPr/>
          </a:p>
        </p:txBody>
      </p:sp>
      <p:pic>
        <p:nvPicPr>
          <p:cNvPr descr="Chicxulub-animation.gif"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475" y="1017725"/>
            <a:ext cx="8379050" cy="3795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 Energy (It’s A LOT!!!)</a:t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67250"/>
            <a:ext cx="4344000" cy="365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Space Junk can hit with speeds of ~10000s of mph</a:t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A meteorite the size of a football field at this speed has the kinetic energy of 10</a:t>
            </a:r>
            <a:r>
              <a:rPr baseline="30000"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18 </a:t>
            </a:r>
            <a:r>
              <a:rPr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Joules or </a:t>
            </a:r>
            <a:r>
              <a:rPr i="1"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200 Megatons of TNT</a:t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eorgia"/>
              <a:buChar char="○"/>
            </a:pPr>
            <a:r>
              <a:rPr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10000 nuclear bombs!</a:t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Georgia"/>
              <a:buChar char="●"/>
            </a:pPr>
            <a:r>
              <a:rPr lang="en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K-T Impactor (dinosaur-killer) ~ 6 miles wide</a:t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descr="Pingualuit_aerial_2007.jpg"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4875" y="1291450"/>
            <a:ext cx="4127145" cy="2990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 large impact would look like</a:t>
            </a:r>
            <a:endParaRPr/>
          </a:p>
        </p:txBody>
      </p:sp>
      <p:pic>
        <p:nvPicPr>
          <p:cNvPr descr="A simulation of earth being hit by a celestial object." id="104" name="Google Shape;104;p20" title="Comet Impact Simulation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3400" y="1170125"/>
            <a:ext cx="8099550" cy="376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</a:t>
            </a:r>
            <a:endParaRPr/>
          </a:p>
        </p:txBody>
      </p:sp>
      <p:sp>
        <p:nvSpPr>
          <p:cNvPr id="110" name="Google Shape;110;p21"/>
          <p:cNvSpPr txBox="1"/>
          <p:nvPr>
            <p:ph idx="1" type="body"/>
          </p:nvPr>
        </p:nvSpPr>
        <p:spPr>
          <a:xfrm>
            <a:off x="311700" y="1152475"/>
            <a:ext cx="4063200" cy="335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The pretty ones!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Dirty snowballs (rock and ice)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Made of ice+rock mostly (density ~1.5-2 g/cm3)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●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Ammonia and organic compounds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-368300" lvl="1" marL="9144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Char char="○"/>
            </a:pPr>
            <a:r>
              <a:rPr lang="en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rPr>
              <a:t>Source of life on Earth?</a:t>
            </a:r>
            <a:endParaRPr sz="2200">
              <a:solidFill>
                <a:srgbClr val="FFFFFF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descr="two-comets-flybys-march-2016.jpg" id="111" name="Google Shape;111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4900" y="1152475"/>
            <a:ext cx="4533475" cy="318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