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580fe00476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580fe00476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580fe00476_0_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580fe00476_0_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580fe00476_0_5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580fe00476_0_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580fe00476_0_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580fe00476_0_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580fe00476_0_1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580fe00476_0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580fe00476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580fe00476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580fe00476_0_9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580fe00476_0_9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580fe00476_0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580fe00476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/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/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/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jpg"/><Relationship Id="rId4" Type="http://schemas.openxmlformats.org/officeDocument/2006/relationships/image" Target="../media/image7.jpg"/><Relationship Id="rId5" Type="http://schemas.openxmlformats.org/officeDocument/2006/relationships/image" Target="../media/image1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Relationship Id="rId4" Type="http://schemas.openxmlformats.org/officeDocument/2006/relationships/image" Target="../media/image3.png"/><Relationship Id="rId5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lliptical_galaxy_IC_2006.jpg"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43500" y="802250"/>
            <a:ext cx="4000496" cy="27832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piral-galaxy-leo-constellation.jpg"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264375"/>
            <a:ext cx="4879127" cy="4879127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>
            <p:ph type="ctrTitle"/>
          </p:nvPr>
        </p:nvSpPr>
        <p:spPr>
          <a:xfrm>
            <a:off x="311700" y="0"/>
            <a:ext cx="8520600" cy="920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Galaxy Morphology</a:t>
            </a:r>
            <a:endParaRPr/>
          </a:p>
        </p:txBody>
      </p:sp>
      <p:sp>
        <p:nvSpPr>
          <p:cNvPr id="57" name="Google Shape;57;p13"/>
          <p:cNvSpPr txBox="1"/>
          <p:nvPr>
            <p:ph idx="1" type="subTitle"/>
          </p:nvPr>
        </p:nvSpPr>
        <p:spPr>
          <a:xfrm>
            <a:off x="311700" y="8569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(aka the “Look at the pretty pictures!” lab)</a:t>
            </a:r>
            <a:endParaRPr/>
          </a:p>
        </p:txBody>
      </p:sp>
      <p:pic>
        <p:nvPicPr>
          <p:cNvPr descr="Antennae_galaxies_xl.jpg" id="58" name="Google Shape;5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876296" y="2360275"/>
            <a:ext cx="2804706" cy="2783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48351" y="0"/>
            <a:ext cx="3295649" cy="3012425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4"/>
          <p:cNvSpPr txBox="1"/>
          <p:nvPr>
            <p:ph type="title"/>
          </p:nvPr>
        </p:nvSpPr>
        <p:spPr>
          <a:xfrm>
            <a:off x="138475" y="180625"/>
            <a:ext cx="46842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Classifying Galaxies is hard!</a:t>
            </a:r>
            <a:endParaRPr/>
          </a:p>
        </p:txBody>
      </p:sp>
      <p:sp>
        <p:nvSpPr>
          <p:cNvPr id="65" name="Google Shape;65;p14"/>
          <p:cNvSpPr txBox="1"/>
          <p:nvPr>
            <p:ph idx="1" type="body"/>
          </p:nvPr>
        </p:nvSpPr>
        <p:spPr>
          <a:xfrm>
            <a:off x="439325" y="1018550"/>
            <a:ext cx="5495700" cy="234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Different orientations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Can be highly subjective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Some galaxies are just weird</a:t>
            </a:r>
            <a:endParaRPr/>
          </a:p>
        </p:txBody>
      </p:sp>
      <p:pic>
        <p:nvPicPr>
          <p:cNvPr id="66" name="Google Shape;66;p14"/>
          <p:cNvPicPr preferRelativeResize="0"/>
          <p:nvPr/>
        </p:nvPicPr>
        <p:blipFill rotWithShape="1">
          <a:blip r:embed="rId4">
            <a:alphaModFix/>
          </a:blip>
          <a:srcRect b="-9890" l="0" r="0" t="9889"/>
          <a:stretch/>
        </p:blipFill>
        <p:spPr>
          <a:xfrm>
            <a:off x="-408525" y="2571746"/>
            <a:ext cx="5394326" cy="2488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53476" y="1965200"/>
            <a:ext cx="3127002" cy="31783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5"/>
          <p:cNvSpPr txBox="1"/>
          <p:nvPr>
            <p:ph type="title"/>
          </p:nvPr>
        </p:nvSpPr>
        <p:spPr>
          <a:xfrm>
            <a:off x="311700" y="1077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“Tuning Fork”</a:t>
            </a:r>
            <a:endParaRPr/>
          </a:p>
        </p:txBody>
      </p:sp>
      <p:grpSp>
        <p:nvGrpSpPr>
          <p:cNvPr id="73" name="Google Shape;73;p15"/>
          <p:cNvGrpSpPr/>
          <p:nvPr/>
        </p:nvGrpSpPr>
        <p:grpSpPr>
          <a:xfrm>
            <a:off x="258525" y="680400"/>
            <a:ext cx="8573775" cy="4299550"/>
            <a:chOff x="258525" y="680400"/>
            <a:chExt cx="8573775" cy="4299550"/>
          </a:xfrm>
        </p:grpSpPr>
        <p:grpSp>
          <p:nvGrpSpPr>
            <p:cNvPr id="74" name="Google Shape;74;p15"/>
            <p:cNvGrpSpPr/>
            <p:nvPr/>
          </p:nvGrpSpPr>
          <p:grpSpPr>
            <a:xfrm>
              <a:off x="258525" y="680400"/>
              <a:ext cx="7897600" cy="4299550"/>
              <a:chOff x="623200" y="680400"/>
              <a:chExt cx="7897600" cy="4299550"/>
            </a:xfrm>
          </p:grpSpPr>
          <p:grpSp>
            <p:nvGrpSpPr>
              <p:cNvPr id="75" name="Google Shape;75;p15"/>
              <p:cNvGrpSpPr/>
              <p:nvPr/>
            </p:nvGrpSpPr>
            <p:grpSpPr>
              <a:xfrm>
                <a:off x="623200" y="680400"/>
                <a:ext cx="7897600" cy="4299550"/>
                <a:chOff x="623200" y="680400"/>
                <a:chExt cx="7897600" cy="4299550"/>
              </a:xfrm>
            </p:grpSpPr>
            <p:pic>
              <p:nvPicPr>
                <p:cNvPr id="76" name="Google Shape;76;p15"/>
                <p:cNvPicPr preferRelativeResize="0"/>
                <p:nvPr/>
              </p:nvPicPr>
              <p:blipFill>
                <a:blip r:embed="rId3">
                  <a:alphaModFix/>
                </a:blip>
                <a:stretch>
                  <a:fillRect/>
                </a:stretch>
              </p:blipFill>
              <p:spPr>
                <a:xfrm>
                  <a:off x="623200" y="680400"/>
                  <a:ext cx="7897600" cy="4299550"/>
                </a:xfrm>
                <a:prstGeom prst="rect">
                  <a:avLst/>
                </a:prstGeom>
                <a:noFill/>
                <a:ln>
                  <a:noFill/>
                </a:ln>
              </p:spPr>
            </p:pic>
            <p:cxnSp>
              <p:nvCxnSpPr>
                <p:cNvPr id="77" name="Google Shape;77;p15"/>
                <p:cNvCxnSpPr/>
                <p:nvPr/>
              </p:nvCxnSpPr>
              <p:spPr>
                <a:xfrm flipH="1">
                  <a:off x="7621625" y="1130475"/>
                  <a:ext cx="9000" cy="354660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rgbClr val="FFFFFF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cxnSp>
            <p:cxnSp>
              <p:nvCxnSpPr>
                <p:cNvPr id="78" name="Google Shape;78;p15"/>
                <p:cNvCxnSpPr/>
                <p:nvPr/>
              </p:nvCxnSpPr>
              <p:spPr>
                <a:xfrm>
                  <a:off x="3422700" y="1131300"/>
                  <a:ext cx="14400" cy="3673200"/>
                </a:xfrm>
                <a:prstGeom prst="straightConnector1">
                  <a:avLst/>
                </a:prstGeom>
                <a:noFill/>
                <a:ln cap="flat" cmpd="sng" w="38100">
                  <a:solidFill>
                    <a:srgbClr val="FFFFFF"/>
                  </a:solidFill>
                  <a:prstDash val="solid"/>
                  <a:round/>
                  <a:headEnd len="med" w="med" type="none"/>
                  <a:tailEnd len="med" w="med" type="none"/>
                </a:ln>
              </p:spPr>
            </p:cxnSp>
          </p:grpSp>
          <p:sp>
            <p:nvSpPr>
              <p:cNvPr id="79" name="Google Shape;79;p15"/>
              <p:cNvSpPr txBox="1"/>
              <p:nvPr/>
            </p:nvSpPr>
            <p:spPr>
              <a:xfrm>
                <a:off x="5169125" y="2807950"/>
                <a:ext cx="1021200" cy="4923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800">
                    <a:solidFill>
                      <a:srgbClr val="FFFFFF"/>
                    </a:solidFill>
                  </a:rPr>
                  <a:t>Spirals</a:t>
                </a:r>
                <a:endParaRPr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80" name="Google Shape;80;p15"/>
              <p:cNvSpPr txBox="1"/>
              <p:nvPr/>
            </p:nvSpPr>
            <p:spPr>
              <a:xfrm>
                <a:off x="1075775" y="1650125"/>
                <a:ext cx="1869000" cy="756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91425" lIns="91425" spcFirstLastPara="1" rIns="91425" wrap="square" tIns="91425">
                <a:noAutofit/>
              </a:bodyPr>
              <a:lstStyle/>
              <a:p>
                <a:pPr indent="0" lvl="0" marL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 sz="1800">
                    <a:solidFill>
                      <a:srgbClr val="FFFFFF"/>
                    </a:solidFill>
                  </a:rPr>
                  <a:t>Ellipticals</a:t>
                </a:r>
                <a:endParaRPr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81" name="Google Shape;81;p15"/>
            <p:cNvSpPr txBox="1"/>
            <p:nvPr/>
          </p:nvSpPr>
          <p:spPr>
            <a:xfrm>
              <a:off x="7501200" y="1987450"/>
              <a:ext cx="1331100" cy="756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800">
                  <a:solidFill>
                    <a:srgbClr val="FFFFFF"/>
                  </a:solidFill>
                </a:rPr>
                <a:t>Irregulars</a:t>
              </a:r>
              <a:endParaRPr sz="1800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6"/>
          <p:cNvSpPr txBox="1"/>
          <p:nvPr>
            <p:ph type="title"/>
          </p:nvPr>
        </p:nvSpPr>
        <p:spPr>
          <a:xfrm>
            <a:off x="247888" y="13293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Ellipticals</a:t>
            </a:r>
            <a:endParaRPr/>
          </a:p>
        </p:txBody>
      </p:sp>
      <p:sp>
        <p:nvSpPr>
          <p:cNvPr id="87" name="Google Shape;87;p16"/>
          <p:cNvSpPr txBox="1"/>
          <p:nvPr>
            <p:ph idx="1" type="body"/>
          </p:nvPr>
        </p:nvSpPr>
        <p:spPr>
          <a:xfrm>
            <a:off x="311700" y="1941850"/>
            <a:ext cx="8520600" cy="2627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Red, old, cool stars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Round! (ish)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Classified based on their roundness:</a:t>
            </a:r>
            <a:endParaRPr/>
          </a:p>
        </p:txBody>
      </p:sp>
      <p:pic>
        <p:nvPicPr>
          <p:cNvPr id="88" name="Google Shape;88;p16"/>
          <p:cNvPicPr preferRelativeResize="0"/>
          <p:nvPr/>
        </p:nvPicPr>
        <p:blipFill rotWithShape="1">
          <a:blip r:embed="rId3">
            <a:alphaModFix/>
          </a:blip>
          <a:srcRect b="0" l="11289" r="16570" t="68062"/>
          <a:stretch/>
        </p:blipFill>
        <p:spPr>
          <a:xfrm>
            <a:off x="1641000" y="3191700"/>
            <a:ext cx="5734374" cy="164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87500" y="528775"/>
            <a:ext cx="5910599" cy="1833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7"/>
          <p:cNvSpPr txBox="1"/>
          <p:nvPr>
            <p:ph type="title"/>
          </p:nvPr>
        </p:nvSpPr>
        <p:spPr>
          <a:xfrm>
            <a:off x="311688" y="986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Spirals</a:t>
            </a:r>
            <a:endParaRPr/>
          </a:p>
        </p:txBody>
      </p:sp>
      <p:sp>
        <p:nvSpPr>
          <p:cNvPr id="95" name="Google Shape;95;p17"/>
          <p:cNvSpPr txBox="1"/>
          <p:nvPr>
            <p:ph idx="1" type="body"/>
          </p:nvPr>
        </p:nvSpPr>
        <p:spPr>
          <a:xfrm>
            <a:off x="311700" y="671300"/>
            <a:ext cx="8520600" cy="86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Actively forming stars, so have younger, hotter, bluer stars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Classified based on central bulge size and arm “tightness”</a:t>
            </a:r>
            <a:endParaRPr/>
          </a:p>
        </p:txBody>
      </p:sp>
      <p:pic>
        <p:nvPicPr>
          <p:cNvPr id="96" name="Google Shape;96;p17"/>
          <p:cNvPicPr preferRelativeResize="0"/>
          <p:nvPr/>
        </p:nvPicPr>
        <p:blipFill rotWithShape="1">
          <a:blip r:embed="rId3">
            <a:alphaModFix/>
          </a:blip>
          <a:srcRect b="35683" l="0" r="0" t="0"/>
          <a:stretch/>
        </p:blipFill>
        <p:spPr>
          <a:xfrm>
            <a:off x="528638" y="1603825"/>
            <a:ext cx="8086725" cy="2781251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7"/>
          <p:cNvSpPr txBox="1"/>
          <p:nvPr/>
        </p:nvSpPr>
        <p:spPr>
          <a:xfrm>
            <a:off x="0" y="4448200"/>
            <a:ext cx="4430700" cy="4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2"/>
                </a:solidFill>
              </a:rPr>
              <a:t>Large bulge, tight arms</a:t>
            </a:r>
            <a:endParaRPr sz="1800">
              <a:solidFill>
                <a:schemeClr val="lt2"/>
              </a:solidFill>
            </a:endParaRPr>
          </a:p>
        </p:txBody>
      </p:sp>
      <p:sp>
        <p:nvSpPr>
          <p:cNvPr id="98" name="Google Shape;98;p17"/>
          <p:cNvSpPr txBox="1"/>
          <p:nvPr/>
        </p:nvSpPr>
        <p:spPr>
          <a:xfrm>
            <a:off x="4633225" y="4448200"/>
            <a:ext cx="4430700" cy="41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lt2"/>
                </a:solidFill>
              </a:rPr>
              <a:t>Small</a:t>
            </a:r>
            <a:r>
              <a:rPr lang="en" sz="1800">
                <a:solidFill>
                  <a:schemeClr val="lt2"/>
                </a:solidFill>
              </a:rPr>
              <a:t> bulge, loose arms</a:t>
            </a:r>
            <a:endParaRPr sz="1800">
              <a:solidFill>
                <a:schemeClr val="lt2"/>
              </a:solidFill>
            </a:endParaRPr>
          </a:p>
        </p:txBody>
      </p:sp>
      <p:cxnSp>
        <p:nvCxnSpPr>
          <p:cNvPr id="99" name="Google Shape;99;p17"/>
          <p:cNvCxnSpPr/>
          <p:nvPr/>
        </p:nvCxnSpPr>
        <p:spPr>
          <a:xfrm>
            <a:off x="2689400" y="4704200"/>
            <a:ext cx="3601200" cy="0"/>
          </a:xfrm>
          <a:prstGeom prst="straightConnector1">
            <a:avLst/>
          </a:prstGeom>
          <a:noFill/>
          <a:ln cap="flat" cmpd="sng" w="76200">
            <a:solidFill>
              <a:schemeClr val="lt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Irregulars</a:t>
            </a:r>
            <a:endParaRPr/>
          </a:p>
        </p:txBody>
      </p:sp>
      <p:pic>
        <p:nvPicPr>
          <p:cNvPr id="105" name="Google Shape;105;p18"/>
          <p:cNvPicPr preferRelativeResize="0"/>
          <p:nvPr/>
        </p:nvPicPr>
        <p:blipFill rotWithShape="1">
          <a:blip r:embed="rId3">
            <a:alphaModFix/>
          </a:blip>
          <a:srcRect b="31609" l="11830" r="18536" t="15899"/>
          <a:stretch/>
        </p:blipFill>
        <p:spPr>
          <a:xfrm>
            <a:off x="311700" y="1312800"/>
            <a:ext cx="4467149" cy="33201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21750" y="517975"/>
            <a:ext cx="4083220" cy="4187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HII Regions</a:t>
            </a:r>
            <a:endParaRPr/>
          </a:p>
        </p:txBody>
      </p:sp>
      <p:sp>
        <p:nvSpPr>
          <p:cNvPr id="112" name="Google Shape;112;p19"/>
          <p:cNvSpPr txBox="1"/>
          <p:nvPr>
            <p:ph idx="1" type="body"/>
          </p:nvPr>
        </p:nvSpPr>
        <p:spPr>
          <a:xfrm>
            <a:off x="311700" y="1152475"/>
            <a:ext cx="3918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Areas of hot glowing gas heated by young stars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Occur frequently in spiral and irregular galaxies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Usually represented by </a:t>
            </a:r>
            <a:r>
              <a:rPr b="1" lang="en">
                <a:solidFill>
                  <a:srgbClr val="FF00FF"/>
                </a:solidFill>
              </a:rPr>
              <a:t>pink</a:t>
            </a:r>
            <a:r>
              <a:rPr lang="en"/>
              <a:t> regions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Don’t confuse these with red older stars!</a:t>
            </a:r>
            <a:endParaRPr/>
          </a:p>
        </p:txBody>
      </p:sp>
      <p:pic>
        <p:nvPicPr>
          <p:cNvPr id="113" name="Google Shape;11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5104" y="1140513"/>
            <a:ext cx="4652471" cy="344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Using Multiple Wavelengths</a:t>
            </a:r>
            <a:endParaRPr/>
          </a:p>
        </p:txBody>
      </p:sp>
      <p:pic>
        <p:nvPicPr>
          <p:cNvPr id="119" name="Google Shape;119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33650"/>
            <a:ext cx="8839201" cy="3702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Hints for the Lab:</a:t>
            </a:r>
            <a:endParaRPr/>
          </a:p>
        </p:txBody>
      </p:sp>
      <p:sp>
        <p:nvSpPr>
          <p:cNvPr id="125" name="Google Shape;125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Don’t spend too much time on a single galaxy! Make a decision, give a reason, and move on.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Remember: </a:t>
            </a:r>
            <a:r>
              <a:rPr lang="en">
                <a:solidFill>
                  <a:srgbClr val="FF00FF"/>
                </a:solidFill>
              </a:rPr>
              <a:t>pink = HII regions</a:t>
            </a:r>
            <a:r>
              <a:rPr lang="en"/>
              <a:t>, </a:t>
            </a:r>
            <a:r>
              <a:rPr lang="en">
                <a:solidFill>
                  <a:srgbClr val="6D9EEB"/>
                </a:solidFill>
              </a:rPr>
              <a:t>blue = young stars</a:t>
            </a:r>
            <a:r>
              <a:rPr lang="en"/>
              <a:t>, </a:t>
            </a:r>
            <a:r>
              <a:rPr lang="en">
                <a:solidFill>
                  <a:srgbClr val="CC0000"/>
                </a:solidFill>
              </a:rPr>
              <a:t>r</a:t>
            </a:r>
            <a:r>
              <a:rPr lang="en">
                <a:solidFill>
                  <a:srgbClr val="CC0000"/>
                </a:solidFill>
              </a:rPr>
              <a:t>ed = old stars</a:t>
            </a:r>
            <a:endParaRPr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AutoNum type="alphaLcPeriod"/>
            </a:pPr>
            <a:r>
              <a:rPr lang="en" sz="1600"/>
              <a:t>HII regions tend to be associated with young stars</a:t>
            </a:r>
            <a:endParaRPr sz="1600"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Old stars are not exclusive to ellipticals, but young stars are exclusive to spirals and irregulars.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AutoNum type="arabicPeriod"/>
            </a:pPr>
            <a:r>
              <a:rPr lang="en"/>
              <a:t>Pay attention to the filter labels on the black-and-white images!</a:t>
            </a:r>
            <a:endParaRPr/>
          </a:p>
          <a:p>
            <a:pPr indent="-330200" lvl="1" marL="914400" rtl="0" algn="l">
              <a:spcBef>
                <a:spcPts val="0"/>
              </a:spcBef>
              <a:spcAft>
                <a:spcPts val="0"/>
              </a:spcAft>
              <a:buSzPts val="1600"/>
              <a:buAutoNum type="alphaLcPeriod"/>
            </a:pPr>
            <a:r>
              <a:rPr lang="en" sz="1600"/>
              <a:t>Filter = color!</a:t>
            </a:r>
            <a:endParaRPr sz="16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