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7d9e1969a2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7d9e1969a2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7d9e1969a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7d9e1969a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4ceba8859c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4ceba8859c_0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4ceba8859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4ceba8859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4ceba8859c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4ceba8859c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4ceba8859c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 name="Google Shape;161;g4ceba8859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g27974267ee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27974267ee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g27974267ee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 name="Google Shape;63;g27974267ee_0_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 name="Shape 67"/>
        <p:cNvGrpSpPr/>
        <p:nvPr/>
      </p:nvGrpSpPr>
      <p:grpSpPr>
        <a:xfrm>
          <a:off x="0" y="0"/>
          <a:ext cx="0" cy="0"/>
          <a:chOff x="0" y="0"/>
          <a:chExt cx="0" cy="0"/>
        </a:xfrm>
      </p:grpSpPr>
      <p:sp>
        <p:nvSpPr>
          <p:cNvPr id="68" name="Google Shape;68;g3417fb7be7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 name="Google Shape;69;g3417fb7be7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417fb7be7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417fb7be7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3417fb7be7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3417fb7be7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g27974267ee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 name="Google Shape;87;g27974267ee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7974267ee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27974267ee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g27974267ee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 name="Google Shape;111;g27974267ee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25"/>
            <a:ext cx="4572000" cy="5143500"/>
          </a:xfrm>
          <a:prstGeom prst="rect">
            <a:avLst/>
          </a:prstGeom>
          <a:solidFill>
            <a:schemeClr val="dk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dk1"/>
              </a:buClr>
              <a:buSzPts val="1800"/>
              <a:buChar char="●"/>
              <a:defRPr>
                <a:solidFill>
                  <a:schemeClr val="dk1"/>
                </a:solidFill>
              </a:defRPr>
            </a:lvl1pPr>
            <a:lvl2pPr indent="-317500" lvl="1" marL="914400">
              <a:spcBef>
                <a:spcPts val="1600"/>
              </a:spcBef>
              <a:spcAft>
                <a:spcPts val="0"/>
              </a:spcAft>
              <a:buClr>
                <a:schemeClr val="dk1"/>
              </a:buClr>
              <a:buSzPts val="1400"/>
              <a:buChar char="○"/>
              <a:defRPr>
                <a:solidFill>
                  <a:schemeClr val="dk1"/>
                </a:solidFill>
              </a:defRPr>
            </a:lvl2pPr>
            <a:lvl3pPr indent="-317500" lvl="2" marL="1371600">
              <a:spcBef>
                <a:spcPts val="1600"/>
              </a:spcBef>
              <a:spcAft>
                <a:spcPts val="0"/>
              </a:spcAft>
              <a:buClr>
                <a:schemeClr val="dk1"/>
              </a:buClr>
              <a:buSzPts val="1400"/>
              <a:buChar char="■"/>
              <a:defRPr>
                <a:solidFill>
                  <a:schemeClr val="dk1"/>
                </a:solidFill>
              </a:defRPr>
            </a:lvl3pPr>
            <a:lvl4pPr indent="-317500" lvl="3" marL="1828800">
              <a:spcBef>
                <a:spcPts val="1600"/>
              </a:spcBef>
              <a:spcAft>
                <a:spcPts val="0"/>
              </a:spcAft>
              <a:buClr>
                <a:schemeClr val="dk1"/>
              </a:buClr>
              <a:buSzPts val="1400"/>
              <a:buChar char="●"/>
              <a:defRPr>
                <a:solidFill>
                  <a:schemeClr val="dk1"/>
                </a:solidFill>
              </a:defRPr>
            </a:lvl4pPr>
            <a:lvl5pPr indent="-317500" lvl="4" marL="2286000">
              <a:spcBef>
                <a:spcPts val="1600"/>
              </a:spcBef>
              <a:spcAft>
                <a:spcPts val="0"/>
              </a:spcAft>
              <a:buClr>
                <a:schemeClr val="dk1"/>
              </a:buClr>
              <a:buSzPts val="1400"/>
              <a:buChar char="○"/>
              <a:defRPr>
                <a:solidFill>
                  <a:schemeClr val="dk1"/>
                </a:solidFill>
              </a:defRPr>
            </a:lvl5pPr>
            <a:lvl6pPr indent="-317500" lvl="5" marL="2743200">
              <a:spcBef>
                <a:spcPts val="1600"/>
              </a:spcBef>
              <a:spcAft>
                <a:spcPts val="0"/>
              </a:spcAft>
              <a:buClr>
                <a:schemeClr val="dk1"/>
              </a:buClr>
              <a:buSzPts val="1400"/>
              <a:buChar char="■"/>
              <a:defRPr>
                <a:solidFill>
                  <a:schemeClr val="dk1"/>
                </a:solidFill>
              </a:defRPr>
            </a:lvl6pPr>
            <a:lvl7pPr indent="-317500" lvl="6" marL="3200400">
              <a:spcBef>
                <a:spcPts val="1600"/>
              </a:spcBef>
              <a:spcAft>
                <a:spcPts val="0"/>
              </a:spcAft>
              <a:buClr>
                <a:schemeClr val="dk1"/>
              </a:buClr>
              <a:buSzPts val="1400"/>
              <a:buChar char="●"/>
              <a:defRPr>
                <a:solidFill>
                  <a:schemeClr val="dk1"/>
                </a:solidFill>
              </a:defRPr>
            </a:lvl7pPr>
            <a:lvl8pPr indent="-317500" lvl="7" marL="3657600">
              <a:spcBef>
                <a:spcPts val="1600"/>
              </a:spcBef>
              <a:spcAft>
                <a:spcPts val="0"/>
              </a:spcAft>
              <a:buClr>
                <a:schemeClr val="dk1"/>
              </a:buClr>
              <a:buSzPts val="1400"/>
              <a:buChar char="○"/>
              <a:defRPr>
                <a:solidFill>
                  <a:schemeClr val="dk1"/>
                </a:solidFill>
              </a:defRPr>
            </a:lvl8pPr>
            <a:lvl9pPr indent="-317500" lvl="8" marL="4114800">
              <a:spcBef>
                <a:spcPts val="1600"/>
              </a:spcBef>
              <a:spcAft>
                <a:spcPts val="1600"/>
              </a:spcAft>
              <a:buClr>
                <a:schemeClr val="dk1"/>
              </a:buClr>
              <a:buSzPts val="1400"/>
              <a:buChar char="■"/>
              <a:defRPr>
                <a:solidFill>
                  <a:schemeClr val="dk1"/>
                </a:solidFill>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dark-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lt2"/>
              </a:buClr>
              <a:buSzPts val="1800"/>
              <a:buChar char="●"/>
              <a:defRPr sz="1800">
                <a:solidFill>
                  <a:schemeClr val="lt2"/>
                </a:solidFill>
              </a:defRPr>
            </a:lvl1pPr>
            <a:lvl2pPr indent="-317500" lvl="1" marL="914400">
              <a:lnSpc>
                <a:spcPct val="115000"/>
              </a:lnSpc>
              <a:spcBef>
                <a:spcPts val="1600"/>
              </a:spcBef>
              <a:spcAft>
                <a:spcPts val="0"/>
              </a:spcAft>
              <a:buClr>
                <a:schemeClr val="lt2"/>
              </a:buClr>
              <a:buSzPts val="1400"/>
              <a:buChar char="○"/>
              <a:defRPr>
                <a:solidFill>
                  <a:schemeClr val="lt2"/>
                </a:solidFill>
              </a:defRPr>
            </a:lvl2pPr>
            <a:lvl3pPr indent="-317500" lvl="2" marL="1371600">
              <a:lnSpc>
                <a:spcPct val="115000"/>
              </a:lnSpc>
              <a:spcBef>
                <a:spcPts val="1600"/>
              </a:spcBef>
              <a:spcAft>
                <a:spcPts val="0"/>
              </a:spcAft>
              <a:buClr>
                <a:schemeClr val="lt2"/>
              </a:buClr>
              <a:buSzPts val="1400"/>
              <a:buChar char="■"/>
              <a:defRPr>
                <a:solidFill>
                  <a:schemeClr val="lt2"/>
                </a:solidFill>
              </a:defRPr>
            </a:lvl3pPr>
            <a:lvl4pPr indent="-317500" lvl="3" marL="1828800">
              <a:lnSpc>
                <a:spcPct val="115000"/>
              </a:lnSpc>
              <a:spcBef>
                <a:spcPts val="1600"/>
              </a:spcBef>
              <a:spcAft>
                <a:spcPts val="0"/>
              </a:spcAft>
              <a:buClr>
                <a:schemeClr val="lt2"/>
              </a:buClr>
              <a:buSzPts val="1400"/>
              <a:buChar char="●"/>
              <a:defRPr>
                <a:solidFill>
                  <a:schemeClr val="lt2"/>
                </a:solidFill>
              </a:defRPr>
            </a:lvl4pPr>
            <a:lvl5pPr indent="-317500" lvl="4" marL="2286000">
              <a:lnSpc>
                <a:spcPct val="115000"/>
              </a:lnSpc>
              <a:spcBef>
                <a:spcPts val="1600"/>
              </a:spcBef>
              <a:spcAft>
                <a:spcPts val="0"/>
              </a:spcAft>
              <a:buClr>
                <a:schemeClr val="lt2"/>
              </a:buClr>
              <a:buSzPts val="1400"/>
              <a:buChar char="○"/>
              <a:defRPr>
                <a:solidFill>
                  <a:schemeClr val="lt2"/>
                </a:solidFill>
              </a:defRPr>
            </a:lvl5pPr>
            <a:lvl6pPr indent="-317500" lvl="5" marL="2743200">
              <a:lnSpc>
                <a:spcPct val="115000"/>
              </a:lnSpc>
              <a:spcBef>
                <a:spcPts val="1600"/>
              </a:spcBef>
              <a:spcAft>
                <a:spcPts val="0"/>
              </a:spcAft>
              <a:buClr>
                <a:schemeClr val="lt2"/>
              </a:buClr>
              <a:buSzPts val="1400"/>
              <a:buChar char="■"/>
              <a:defRPr>
                <a:solidFill>
                  <a:schemeClr val="lt2"/>
                </a:solidFill>
              </a:defRPr>
            </a:lvl6pPr>
            <a:lvl7pPr indent="-317500" lvl="6" marL="3200400">
              <a:lnSpc>
                <a:spcPct val="115000"/>
              </a:lnSpc>
              <a:spcBef>
                <a:spcPts val="1600"/>
              </a:spcBef>
              <a:spcAft>
                <a:spcPts val="0"/>
              </a:spcAft>
              <a:buClr>
                <a:schemeClr val="lt2"/>
              </a:buClr>
              <a:buSzPts val="1400"/>
              <a:buChar char="●"/>
              <a:defRPr>
                <a:solidFill>
                  <a:schemeClr val="lt2"/>
                </a:solidFill>
              </a:defRPr>
            </a:lvl7pPr>
            <a:lvl8pPr indent="-317500" lvl="7" marL="3657600">
              <a:lnSpc>
                <a:spcPct val="115000"/>
              </a:lnSpc>
              <a:spcBef>
                <a:spcPts val="1600"/>
              </a:spcBef>
              <a:spcAft>
                <a:spcPts val="0"/>
              </a:spcAft>
              <a:buClr>
                <a:schemeClr val="lt2"/>
              </a:buClr>
              <a:buSzPts val="1400"/>
              <a:buChar char="○"/>
              <a:defRPr>
                <a:solidFill>
                  <a:schemeClr val="lt2"/>
                </a:solidFill>
              </a:defRPr>
            </a:lvl8pPr>
            <a:lvl9pPr indent="-317500" lvl="8" marL="4114800">
              <a:lnSpc>
                <a:spcPct val="115000"/>
              </a:lnSpc>
              <a:spcBef>
                <a:spcPts val="1600"/>
              </a:spcBef>
              <a:spcAft>
                <a:spcPts val="1600"/>
              </a:spcAft>
              <a:buClr>
                <a:schemeClr val="lt2"/>
              </a:buClr>
              <a:buSzPts val="1400"/>
              <a:buChar char="■"/>
              <a:defRPr>
                <a:solidFill>
                  <a:schemeClr val="lt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lt2"/>
                </a:solidFill>
              </a:defRPr>
            </a:lvl1pPr>
            <a:lvl2pPr lvl="1" algn="r">
              <a:buNone/>
              <a:defRPr sz="1000">
                <a:solidFill>
                  <a:schemeClr val="lt2"/>
                </a:solidFill>
              </a:defRPr>
            </a:lvl2pPr>
            <a:lvl3pPr lvl="2" algn="r">
              <a:buNone/>
              <a:defRPr sz="1000">
                <a:solidFill>
                  <a:schemeClr val="lt2"/>
                </a:solidFill>
              </a:defRPr>
            </a:lvl3pPr>
            <a:lvl4pPr lvl="3" algn="r">
              <a:buNone/>
              <a:defRPr sz="1000">
                <a:solidFill>
                  <a:schemeClr val="lt2"/>
                </a:solidFill>
              </a:defRPr>
            </a:lvl4pPr>
            <a:lvl5pPr lvl="4" algn="r">
              <a:buNone/>
              <a:defRPr sz="1000">
                <a:solidFill>
                  <a:schemeClr val="lt2"/>
                </a:solidFill>
              </a:defRPr>
            </a:lvl5pPr>
            <a:lvl6pPr lvl="5" algn="r">
              <a:buNone/>
              <a:defRPr sz="1000">
                <a:solidFill>
                  <a:schemeClr val="lt2"/>
                </a:solidFill>
              </a:defRPr>
            </a:lvl6pPr>
            <a:lvl7pPr lvl="6" algn="r">
              <a:buNone/>
              <a:defRPr sz="1000">
                <a:solidFill>
                  <a:schemeClr val="lt2"/>
                </a:solidFill>
              </a:defRPr>
            </a:lvl7pPr>
            <a:lvl8pPr lvl="7" algn="r">
              <a:buNone/>
              <a:defRPr sz="1000">
                <a:solidFill>
                  <a:schemeClr val="lt2"/>
                </a:solidFill>
              </a:defRPr>
            </a:lvl8pPr>
            <a:lvl9pPr lvl="8" algn="r">
              <a:buNone/>
              <a:defRPr sz="1000">
                <a:solidFill>
                  <a:schemeClr val="lt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3.gif"/><Relationship Id="rId4" Type="http://schemas.openxmlformats.org/officeDocument/2006/relationships/image" Target="../media/image5.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1.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4.jpg"/><Relationship Id="rId4" Type="http://schemas.openxmlformats.org/officeDocument/2006/relationships/image" Target="../media/image2.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9.jpg"/><Relationship Id="rId4" Type="http://schemas.openxmlformats.org/officeDocument/2006/relationships/image" Target="../media/image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7.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Phases of the Moon</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2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23" name="Google Shape;123;p22"/>
          <p:cNvPicPr preferRelativeResize="0"/>
          <p:nvPr/>
        </p:nvPicPr>
        <p:blipFill>
          <a:blip r:embed="rId3">
            <a:alphaModFix/>
          </a:blip>
          <a:stretch>
            <a:fillRect/>
          </a:stretch>
        </p:blipFill>
        <p:spPr>
          <a:xfrm>
            <a:off x="0" y="0"/>
            <a:ext cx="4876800" cy="4876800"/>
          </a:xfrm>
          <a:prstGeom prst="rect">
            <a:avLst/>
          </a:prstGeom>
          <a:noFill/>
          <a:ln>
            <a:noFill/>
          </a:ln>
        </p:spPr>
      </p:pic>
      <p:pic>
        <p:nvPicPr>
          <p:cNvPr id="124" name="Google Shape;124;p22"/>
          <p:cNvPicPr preferRelativeResize="0"/>
          <p:nvPr/>
        </p:nvPicPr>
        <p:blipFill>
          <a:blip r:embed="rId4">
            <a:alphaModFix/>
          </a:blip>
          <a:stretch>
            <a:fillRect/>
          </a:stretch>
        </p:blipFill>
        <p:spPr>
          <a:xfrm>
            <a:off x="4000500" y="0"/>
            <a:ext cx="5143501" cy="5143501"/>
          </a:xfrm>
          <a:prstGeom prst="rect">
            <a:avLst/>
          </a:prstGeom>
          <a:noFill/>
          <a:ln cap="flat" cmpd="sng" w="28575">
            <a:solidFill>
              <a:schemeClr val="dk2"/>
            </a:solidFill>
            <a:prstDash val="solid"/>
            <a:round/>
            <a:headEnd len="sm" w="sm" type="none"/>
            <a:tailEnd len="sm" w="sm" type="none"/>
          </a:ln>
        </p:spPr>
      </p:pic>
      <p:sp>
        <p:nvSpPr>
          <p:cNvPr id="125" name="Google Shape;125;p22"/>
          <p:cNvSpPr txBox="1"/>
          <p:nvPr/>
        </p:nvSpPr>
        <p:spPr>
          <a:xfrm>
            <a:off x="145575" y="113225"/>
            <a:ext cx="2571600" cy="33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Lunar eclipse seen from Mercury, MESSENGER spacecraft (NASA).</a:t>
            </a:r>
            <a:endParaRPr>
              <a:solidFill>
                <a:srgbClr val="FFFFFF"/>
              </a:solidFill>
            </a:endParaRPr>
          </a:p>
        </p:txBody>
      </p:sp>
      <p:sp>
        <p:nvSpPr>
          <p:cNvPr id="126" name="Google Shape;126;p22"/>
          <p:cNvSpPr txBox="1"/>
          <p:nvPr/>
        </p:nvSpPr>
        <p:spPr>
          <a:xfrm>
            <a:off x="6946950" y="121300"/>
            <a:ext cx="1949100" cy="331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Far side of the moon from Chang’e 5-T1 (CSA).</a:t>
            </a:r>
            <a:endParaRPr>
              <a:solidFill>
                <a:srgbClr val="FFFFFF"/>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2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23"/>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33" name="Google Shape;133;p23"/>
          <p:cNvPicPr preferRelativeResize="0"/>
          <p:nvPr/>
        </p:nvPicPr>
        <p:blipFill>
          <a:blip r:embed="rId3">
            <a:alphaModFix/>
          </a:blip>
          <a:stretch>
            <a:fillRect/>
          </a:stretch>
        </p:blipFill>
        <p:spPr>
          <a:xfrm>
            <a:off x="0" y="0"/>
            <a:ext cx="9144000" cy="5143500"/>
          </a:xfrm>
          <a:prstGeom prst="rect">
            <a:avLst/>
          </a:prstGeom>
          <a:noFill/>
          <a:ln>
            <a:noFill/>
          </a:ln>
        </p:spPr>
      </p:pic>
      <p:sp>
        <p:nvSpPr>
          <p:cNvPr id="134" name="Google Shape;134;p23"/>
          <p:cNvSpPr txBox="1"/>
          <p:nvPr/>
        </p:nvSpPr>
        <p:spPr>
          <a:xfrm>
            <a:off x="129400" y="4601650"/>
            <a:ext cx="2531400" cy="35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DSCOVR (NASA/NOAA) spacecraft, Sun-Earth L1 point</a:t>
            </a:r>
            <a:endParaRPr>
              <a:solidFill>
                <a:srgbClr val="FFFFF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Surface of the Moon</a:t>
            </a:r>
            <a:endParaRPr/>
          </a:p>
        </p:txBody>
      </p:sp>
      <p:sp>
        <p:nvSpPr>
          <p:cNvPr id="140" name="Google Shape;140;p2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41" name="Google Shape;141;p24"/>
          <p:cNvPicPr preferRelativeResize="0"/>
          <p:nvPr/>
        </p:nvPicPr>
        <p:blipFill rotWithShape="1">
          <a:blip r:embed="rId3">
            <a:alphaModFix/>
          </a:blip>
          <a:srcRect b="0" l="0" r="4607" t="5267"/>
          <a:stretch/>
        </p:blipFill>
        <p:spPr>
          <a:xfrm>
            <a:off x="-252975" y="1017725"/>
            <a:ext cx="4693225" cy="4872474"/>
          </a:xfrm>
          <a:prstGeom prst="rect">
            <a:avLst/>
          </a:prstGeom>
          <a:noFill/>
          <a:ln>
            <a:noFill/>
          </a:ln>
        </p:spPr>
      </p:pic>
      <p:pic>
        <p:nvPicPr>
          <p:cNvPr id="142" name="Google Shape;142;p24"/>
          <p:cNvPicPr preferRelativeResize="0"/>
          <p:nvPr/>
        </p:nvPicPr>
        <p:blipFill>
          <a:blip r:embed="rId4">
            <a:alphaModFix/>
          </a:blip>
          <a:stretch>
            <a:fillRect/>
          </a:stretch>
        </p:blipFill>
        <p:spPr>
          <a:xfrm>
            <a:off x="4440261" y="0"/>
            <a:ext cx="4919980" cy="51435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2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Relative Aging</a:t>
            </a:r>
            <a:endParaRPr/>
          </a:p>
        </p:txBody>
      </p:sp>
      <p:sp>
        <p:nvSpPr>
          <p:cNvPr id="148" name="Google Shape;148;p2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 has effectively no erosion.</a:t>
            </a:r>
            <a:endParaRPr/>
          </a:p>
          <a:p>
            <a:pPr indent="0" lvl="0" marL="0" rtl="0" algn="l">
              <a:spcBef>
                <a:spcPts val="1600"/>
              </a:spcBef>
              <a:spcAft>
                <a:spcPts val="0"/>
              </a:spcAft>
              <a:buNone/>
            </a:pPr>
            <a:r>
              <a:rPr lang="en"/>
              <a:t>-A crater is always younger than the surface it is excavated out of.</a:t>
            </a:r>
            <a:endParaRPr/>
          </a:p>
          <a:p>
            <a:pPr indent="0" lvl="0" marL="0" rtl="0" algn="l">
              <a:spcBef>
                <a:spcPts val="1600"/>
              </a:spcBef>
              <a:spcAft>
                <a:spcPts val="0"/>
              </a:spcAft>
              <a:buNone/>
            </a:pPr>
            <a:r>
              <a:rPr lang="en"/>
              <a:t>-Young surfaces have less craters than old ones.</a:t>
            </a:r>
            <a:endParaRPr/>
          </a:p>
          <a:p>
            <a:pPr indent="0" lvl="0" marL="0" rtl="0" algn="l">
              <a:spcBef>
                <a:spcPts val="1600"/>
              </a:spcBef>
              <a:spcAft>
                <a:spcPts val="0"/>
              </a:spcAft>
              <a:buNone/>
            </a:pPr>
            <a:r>
              <a:rPr lang="en"/>
              <a:t>-Lunar mare (plural maria)- Latin for “seas”. These are the dark regions on the Moon- created by lava flows. Despite their name, they are not filled with water.</a:t>
            </a:r>
            <a:endParaRPr/>
          </a:p>
          <a:p>
            <a:pPr indent="0" lvl="0" marL="0" rtl="0" algn="l">
              <a:spcBef>
                <a:spcPts val="1600"/>
              </a:spcBef>
              <a:spcAft>
                <a:spcPts val="160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26"/>
          <p:cNvSpPr txBox="1"/>
          <p:nvPr>
            <p:ph type="title"/>
          </p:nvPr>
        </p:nvSpPr>
        <p:spPr>
          <a:xfrm>
            <a:off x="109525" y="811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Maria vs. Highlands</a:t>
            </a:r>
            <a:endParaRPr/>
          </a:p>
        </p:txBody>
      </p:sp>
      <p:sp>
        <p:nvSpPr>
          <p:cNvPr id="154" name="Google Shape;154;p2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55" name="Google Shape;155;p26"/>
          <p:cNvPicPr preferRelativeResize="0"/>
          <p:nvPr/>
        </p:nvPicPr>
        <p:blipFill>
          <a:blip r:embed="rId3">
            <a:alphaModFix/>
          </a:blip>
          <a:stretch>
            <a:fillRect/>
          </a:stretch>
        </p:blipFill>
        <p:spPr>
          <a:xfrm>
            <a:off x="3945450" y="0"/>
            <a:ext cx="5143501" cy="5143501"/>
          </a:xfrm>
          <a:prstGeom prst="rect">
            <a:avLst/>
          </a:prstGeom>
          <a:noFill/>
          <a:ln>
            <a:noFill/>
          </a:ln>
        </p:spPr>
      </p:pic>
      <p:pic>
        <p:nvPicPr>
          <p:cNvPr id="156" name="Google Shape;156;p26"/>
          <p:cNvPicPr preferRelativeResize="0"/>
          <p:nvPr/>
        </p:nvPicPr>
        <p:blipFill>
          <a:blip r:embed="rId4">
            <a:alphaModFix/>
          </a:blip>
          <a:stretch>
            <a:fillRect/>
          </a:stretch>
        </p:blipFill>
        <p:spPr>
          <a:xfrm>
            <a:off x="0" y="721025"/>
            <a:ext cx="4817423" cy="4817423"/>
          </a:xfrm>
          <a:prstGeom prst="rect">
            <a:avLst/>
          </a:prstGeom>
          <a:noFill/>
          <a:ln>
            <a:noFill/>
          </a:ln>
        </p:spPr>
      </p:pic>
      <p:sp>
        <p:nvSpPr>
          <p:cNvPr id="157" name="Google Shape;157;p26"/>
          <p:cNvSpPr txBox="1"/>
          <p:nvPr/>
        </p:nvSpPr>
        <p:spPr>
          <a:xfrm>
            <a:off x="-76200" y="653800"/>
            <a:ext cx="1544700" cy="486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F3F3F3"/>
                </a:solidFill>
              </a:rPr>
              <a:t>Apollo 15</a:t>
            </a:r>
            <a:endParaRPr b="1">
              <a:solidFill>
                <a:srgbClr val="F3F3F3"/>
              </a:solidFill>
            </a:endParaRPr>
          </a:p>
        </p:txBody>
      </p:sp>
      <p:sp>
        <p:nvSpPr>
          <p:cNvPr id="158" name="Google Shape;158;p26"/>
          <p:cNvSpPr txBox="1"/>
          <p:nvPr/>
        </p:nvSpPr>
        <p:spPr>
          <a:xfrm>
            <a:off x="7802950" y="0"/>
            <a:ext cx="3243000" cy="57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rgbClr val="F3F3F3"/>
                </a:solidFill>
              </a:rPr>
              <a:t>Apollo 11</a:t>
            </a:r>
            <a:endParaRPr b="1">
              <a:solidFill>
                <a:srgbClr val="F3F3F3"/>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7"/>
          <p:cNvSpPr txBox="1"/>
          <p:nvPr>
            <p:ph type="title"/>
          </p:nvPr>
        </p:nvSpPr>
        <p:spPr>
          <a:xfrm>
            <a:off x="311700" y="264550"/>
            <a:ext cx="8520600" cy="572700"/>
          </a:xfrm>
          <a:prstGeom prst="rect">
            <a:avLst/>
          </a:prstGeom>
        </p:spPr>
        <p:txBody>
          <a:bodyPr anchorCtr="0" anchor="t" bIns="91425" lIns="91425" spcFirstLastPara="1" rIns="91425" wrap="square" tIns="91425">
            <a:noAutofit/>
          </a:bodyPr>
          <a:lstStyle/>
          <a:p>
            <a:pPr indent="457200" lvl="0" marL="914400" rtl="0" algn="l">
              <a:spcBef>
                <a:spcPts val="0"/>
              </a:spcBef>
              <a:spcAft>
                <a:spcPts val="0"/>
              </a:spcAft>
              <a:buNone/>
            </a:pPr>
            <a:r>
              <a:rPr lang="en"/>
              <a:t>Near Side						Far Side</a:t>
            </a:r>
            <a:endParaRPr/>
          </a:p>
        </p:txBody>
      </p:sp>
      <p:sp>
        <p:nvSpPr>
          <p:cNvPr id="164" name="Google Shape;164;p2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descr="http://www.slate.com/content/dam/slate/blogs/bad_astronomy/2014/06/16/lro_nearside_farside_590.jpg.CROP.original-original.jpg" id="165" name="Google Shape;165;p27"/>
          <p:cNvPicPr preferRelativeResize="0"/>
          <p:nvPr/>
        </p:nvPicPr>
        <p:blipFill>
          <a:blip r:embed="rId3">
            <a:alphaModFix/>
          </a:blip>
          <a:stretch>
            <a:fillRect/>
          </a:stretch>
        </p:blipFill>
        <p:spPr>
          <a:xfrm>
            <a:off x="351975" y="837250"/>
            <a:ext cx="8440025" cy="4220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 name="Shape 58"/>
        <p:cNvGrpSpPr/>
        <p:nvPr/>
      </p:nvGrpSpPr>
      <p:grpSpPr>
        <a:xfrm>
          <a:off x="0" y="0"/>
          <a:ext cx="0" cy="0"/>
          <a:chOff x="0" y="0"/>
          <a:chExt cx="0" cy="0"/>
        </a:xfrm>
      </p:grpSpPr>
      <p:sp>
        <p:nvSpPr>
          <p:cNvPr id="59" name="Google Shape;59;p1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(revised) Schedule</a:t>
            </a:r>
            <a:endParaRPr/>
          </a:p>
        </p:txBody>
      </p:sp>
      <p:sp>
        <p:nvSpPr>
          <p:cNvPr id="60" name="Google Shape;60;p1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week (2/10/20) - Phases of the Moon</a:t>
            </a:r>
            <a:endParaRPr/>
          </a:p>
          <a:p>
            <a:pPr indent="0" lvl="0" marL="0" rtl="0" algn="l">
              <a:spcBef>
                <a:spcPts val="1600"/>
              </a:spcBef>
              <a:spcAft>
                <a:spcPts val="0"/>
              </a:spcAft>
              <a:buNone/>
            </a:pPr>
            <a:r>
              <a:rPr lang="en"/>
              <a:t>Next week (2/18/20) - Review</a:t>
            </a:r>
            <a:endParaRPr/>
          </a:p>
          <a:p>
            <a:pPr indent="0" lvl="0" marL="0" rtl="0" algn="l">
              <a:spcBef>
                <a:spcPts val="1600"/>
              </a:spcBef>
              <a:spcAft>
                <a:spcPts val="0"/>
              </a:spcAft>
              <a:buNone/>
            </a:pPr>
            <a:r>
              <a:rPr lang="en"/>
              <a:t>Week of 2/24/20 - Scale Model of the Solar System</a:t>
            </a:r>
            <a:endParaRPr/>
          </a:p>
          <a:p>
            <a:pPr indent="0" lvl="0" marL="0" rtl="0" algn="l">
              <a:spcBef>
                <a:spcPts val="1600"/>
              </a:spcBef>
              <a:spcAft>
                <a:spcPts val="0"/>
              </a:spcAft>
              <a:buNone/>
            </a:pPr>
            <a:r>
              <a:rPr lang="en"/>
              <a:t>Week of 3/2/20 - Surface of the Moon</a:t>
            </a:r>
            <a:endParaRPr/>
          </a:p>
          <a:p>
            <a:pPr indent="0" lvl="0" marL="0" rtl="0" algn="l">
              <a:spcBef>
                <a:spcPts val="1600"/>
              </a:spcBef>
              <a:spcAft>
                <a:spcPts val="160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 name="Shape 64"/>
        <p:cNvGrpSpPr/>
        <p:nvPr/>
      </p:nvGrpSpPr>
      <p:grpSpPr>
        <a:xfrm>
          <a:off x="0" y="0"/>
          <a:ext cx="0" cy="0"/>
          <a:chOff x="0" y="0"/>
          <a:chExt cx="0" cy="0"/>
        </a:xfrm>
      </p:grpSpPr>
      <p:sp>
        <p:nvSpPr>
          <p:cNvPr id="65" name="Google Shape;65;p1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do the phases look like?</a:t>
            </a:r>
            <a:endParaRPr/>
          </a:p>
        </p:txBody>
      </p:sp>
      <p:pic>
        <p:nvPicPr>
          <p:cNvPr descr="http://en.es-static.us/upl/2015/12/moon-phases-Fred-Espenak-lg-e1464203296249.jpg" id="66" name="Google Shape;66;p15"/>
          <p:cNvPicPr preferRelativeResize="0"/>
          <p:nvPr/>
        </p:nvPicPr>
        <p:blipFill>
          <a:blip r:embed="rId3">
            <a:alphaModFix/>
          </a:blip>
          <a:stretch>
            <a:fillRect/>
          </a:stretch>
        </p:blipFill>
        <p:spPr>
          <a:xfrm>
            <a:off x="1202966" y="1152475"/>
            <a:ext cx="6738070" cy="37845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Phases of the Moon</a:t>
            </a:r>
            <a:endParaRPr/>
          </a:p>
        </p:txBody>
      </p:sp>
      <p:sp>
        <p:nvSpPr>
          <p:cNvPr id="72" name="Google Shape;72;p16"/>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moon’s phases are caused by us seeing different parts of the Moon illuminated by the sun, not by the Earth’s shadow.</a:t>
            </a:r>
            <a:endParaRPr/>
          </a:p>
          <a:p>
            <a:pPr indent="0" lvl="0" marL="0" rtl="0" algn="l">
              <a:spcBef>
                <a:spcPts val="1600"/>
              </a:spcBef>
              <a:spcAft>
                <a:spcPts val="0"/>
              </a:spcAft>
              <a:buNone/>
            </a:pPr>
            <a:r>
              <a:rPr lang="en"/>
              <a:t>	-When the Earth’s shadow falls on the Moon, this is a lunar eclipse. </a:t>
            </a:r>
            <a:endParaRPr/>
          </a:p>
          <a:p>
            <a:pPr indent="0" lvl="0" marL="0" rtl="0" algn="l">
              <a:spcBef>
                <a:spcPts val="1600"/>
              </a:spcBef>
              <a:spcAft>
                <a:spcPts val="1600"/>
              </a:spcAft>
              <a:buNone/>
            </a:pPr>
            <a:r>
              <a:rPr lang="en"/>
              <a:t>Thought experiment: You are holding a ball at arm’s length, in a room lit only by a lightbulb in the center. If you hold the ball between you and the lamp, you only see the silhouette of it. This is new moon. As you rotate (counterclockwise), what will you see?</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minor aside about lunar eclipses</a:t>
            </a:r>
            <a:endParaRPr/>
          </a:p>
        </p:txBody>
      </p:sp>
      <p:sp>
        <p:nvSpPr>
          <p:cNvPr id="78" name="Google Shape;78;p1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Moon’s shadow cast on Earth creates a solar eclipse, and the Earth’s shadow on the Moon creates a lunar eclipse.</a:t>
            </a:r>
            <a:endParaRPr/>
          </a:p>
          <a:p>
            <a:pPr indent="0" lvl="0" marL="0" rtl="0" algn="l">
              <a:spcBef>
                <a:spcPts val="1600"/>
              </a:spcBef>
              <a:spcAft>
                <a:spcPts val="0"/>
              </a:spcAft>
              <a:buNone/>
            </a:pPr>
            <a:r>
              <a:rPr lang="en"/>
              <a:t>	-Why do we not see a solar or lunar eclipse every month?</a:t>
            </a:r>
            <a:endParaRPr/>
          </a:p>
          <a:p>
            <a:pPr indent="0" lvl="0" marL="0" rtl="0" algn="l">
              <a:spcBef>
                <a:spcPts val="1600"/>
              </a:spcBef>
              <a:spcAft>
                <a:spcPts val="0"/>
              </a:spcAft>
              <a:buNone/>
            </a:pPr>
            <a:r>
              <a:rPr lang="en"/>
              <a:t>	-The Moon’s orbit is not exactly aligned with Earth’s equator. It is tilted by about 5 degrees, which means that the shadow is often above or below the other body and we don’t see an eclipse. Lunar eclipses happen more often, because Earth’s shadow is bigger.</a:t>
            </a:r>
            <a:endParaRPr/>
          </a:p>
          <a:p>
            <a:pPr indent="0" lvl="0" marL="0" rtl="0" algn="l">
              <a:spcBef>
                <a:spcPts val="1600"/>
              </a:spcBef>
              <a:spcAft>
                <a:spcPts val="1600"/>
              </a:spcAft>
              <a:buNone/>
            </a:pPr>
            <a:r>
              <a:rPr lang="en"/>
              <a:t>We only see eclipses when the bodies are lined up properly.</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pic>
        <p:nvPicPr>
          <p:cNvPr id="83" name="Google Shape;83;p18"/>
          <p:cNvPicPr preferRelativeResize="0"/>
          <p:nvPr/>
        </p:nvPicPr>
        <p:blipFill>
          <a:blip r:embed="rId3">
            <a:alphaModFix/>
          </a:blip>
          <a:stretch>
            <a:fillRect/>
          </a:stretch>
        </p:blipFill>
        <p:spPr>
          <a:xfrm>
            <a:off x="904225" y="277325"/>
            <a:ext cx="7462476" cy="2241875"/>
          </a:xfrm>
          <a:prstGeom prst="rect">
            <a:avLst/>
          </a:prstGeom>
          <a:noFill/>
          <a:ln>
            <a:noFill/>
          </a:ln>
        </p:spPr>
      </p:pic>
      <p:pic>
        <p:nvPicPr>
          <p:cNvPr id="84" name="Google Shape;84;p18"/>
          <p:cNvPicPr preferRelativeResize="0"/>
          <p:nvPr/>
        </p:nvPicPr>
        <p:blipFill>
          <a:blip r:embed="rId4">
            <a:alphaModFix/>
          </a:blip>
          <a:stretch>
            <a:fillRect/>
          </a:stretch>
        </p:blipFill>
        <p:spPr>
          <a:xfrm>
            <a:off x="1220738" y="2775600"/>
            <a:ext cx="6829425" cy="23622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 name="Shape 88"/>
        <p:cNvGrpSpPr/>
        <p:nvPr/>
      </p:nvGrpSpPr>
      <p:grpSpPr>
        <a:xfrm>
          <a:off x="0" y="0"/>
          <a:ext cx="0" cy="0"/>
          <a:chOff x="0" y="0"/>
          <a:chExt cx="0" cy="0"/>
        </a:xfrm>
      </p:grpSpPr>
      <p:sp>
        <p:nvSpPr>
          <p:cNvPr id="89" name="Google Shape;89;p19"/>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Keep in Mind:</a:t>
            </a:r>
            <a:endParaRPr/>
          </a:p>
        </p:txBody>
      </p:sp>
      <p:sp>
        <p:nvSpPr>
          <p:cNvPr id="90" name="Google Shape;90;p19"/>
          <p:cNvSpPr txBox="1"/>
          <p:nvPr>
            <p:ph idx="1" type="body"/>
          </p:nvPr>
        </p:nvSpPr>
        <p:spPr>
          <a:xfrm>
            <a:off x="311700" y="1152475"/>
            <a:ext cx="8520600" cy="3659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introduction to this lab is important and covers a lot of topics!</a:t>
            </a:r>
            <a:endParaRPr/>
          </a:p>
          <a:p>
            <a:pPr indent="0" lvl="0" marL="0" rtl="0" algn="l">
              <a:spcBef>
                <a:spcPts val="1600"/>
              </a:spcBef>
              <a:spcAft>
                <a:spcPts val="0"/>
              </a:spcAft>
              <a:buNone/>
            </a:pPr>
            <a:r>
              <a:rPr lang="en"/>
              <a:t>-The Earth’s shadow is completely unrelated to lunar phases.</a:t>
            </a:r>
            <a:endParaRPr/>
          </a:p>
          <a:p>
            <a:pPr indent="0" lvl="0" marL="0" rtl="0" algn="l">
              <a:spcBef>
                <a:spcPts val="1600"/>
              </a:spcBef>
              <a:spcAft>
                <a:spcPts val="0"/>
              </a:spcAft>
              <a:buNone/>
            </a:pPr>
            <a:r>
              <a:rPr lang="en"/>
              <a:t>-Waxing vs. Waning</a:t>
            </a:r>
            <a:endParaRPr/>
          </a:p>
          <a:p>
            <a:pPr indent="0" lvl="0" marL="0" rtl="0" algn="l">
              <a:spcBef>
                <a:spcPts val="1600"/>
              </a:spcBef>
              <a:spcAft>
                <a:spcPts val="0"/>
              </a:spcAft>
              <a:buNone/>
            </a:pPr>
            <a:r>
              <a:rPr b="1" lang="en"/>
              <a:t>-The Moon always has 50% of its surface illuminated at all times.</a:t>
            </a:r>
            <a:endParaRPr b="1"/>
          </a:p>
          <a:p>
            <a:pPr indent="0" lvl="0" marL="0" rtl="0" algn="l">
              <a:spcBef>
                <a:spcPts val="1600"/>
              </a:spcBef>
              <a:spcAft>
                <a:spcPts val="0"/>
              </a:spcAft>
              <a:buNone/>
            </a:pPr>
            <a:r>
              <a:rPr b="1" lang="en"/>
              <a:t>-The amount of illuminated surface that we see here on Earth is what changes!</a:t>
            </a:r>
            <a:endParaRPr b="1"/>
          </a:p>
          <a:p>
            <a:pPr indent="0" lvl="0" marL="0" rtl="0" algn="l">
              <a:spcBef>
                <a:spcPts val="1600"/>
              </a:spcBef>
              <a:spcAft>
                <a:spcPts val="0"/>
              </a:spcAft>
              <a:buNone/>
            </a:pPr>
            <a:r>
              <a:rPr lang="en"/>
              <a:t>-The Earth’s rotation (the day/night cycle) is completely independent of the Moon’s orbit. For the Moon to make a full orbit is 29.5 days; the Earth rotates every 24 hours!</a:t>
            </a:r>
            <a:endParaRPr/>
          </a:p>
          <a:p>
            <a:pPr indent="0" lvl="0" marL="0" rtl="0" algn="l">
              <a:spcBef>
                <a:spcPts val="1600"/>
              </a:spcBef>
              <a:spcAft>
                <a:spcPts val="0"/>
              </a:spcAft>
              <a:buNone/>
            </a:pPr>
            <a:r>
              <a:t/>
            </a:r>
            <a:endParaRPr/>
          </a:p>
          <a:p>
            <a:pPr indent="0" lvl="0" marL="0" rtl="0" algn="l">
              <a:spcBef>
                <a:spcPts val="1600"/>
              </a:spcBef>
              <a:spcAft>
                <a:spcPts val="1600"/>
              </a:spcAft>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pic>
        <p:nvPicPr>
          <p:cNvPr descr="https://upload.wikimedia.org/wikipedia/commons/7/72/Lunar-Phase-Diagram.png" id="95" name="Google Shape;95;p20"/>
          <p:cNvPicPr preferRelativeResize="0"/>
          <p:nvPr/>
        </p:nvPicPr>
        <p:blipFill>
          <a:blip r:embed="rId3">
            <a:alphaModFix/>
          </a:blip>
          <a:stretch>
            <a:fillRect/>
          </a:stretch>
        </p:blipFill>
        <p:spPr>
          <a:xfrm>
            <a:off x="114300" y="95250"/>
            <a:ext cx="4953000" cy="4953000"/>
          </a:xfrm>
          <a:prstGeom prst="rect">
            <a:avLst/>
          </a:prstGeom>
          <a:noFill/>
          <a:ln>
            <a:noFill/>
          </a:ln>
        </p:spPr>
      </p:pic>
      <p:cxnSp>
        <p:nvCxnSpPr>
          <p:cNvPr id="96" name="Google Shape;96;p20"/>
          <p:cNvCxnSpPr/>
          <p:nvPr/>
        </p:nvCxnSpPr>
        <p:spPr>
          <a:xfrm rot="10800000">
            <a:off x="3032025" y="550000"/>
            <a:ext cx="679500" cy="345000"/>
          </a:xfrm>
          <a:prstGeom prst="straightConnector1">
            <a:avLst/>
          </a:prstGeom>
          <a:noFill/>
          <a:ln cap="flat" cmpd="sng" w="9525">
            <a:solidFill>
              <a:schemeClr val="accent2"/>
            </a:solidFill>
            <a:prstDash val="solid"/>
            <a:round/>
            <a:headEnd len="med" w="med" type="none"/>
            <a:tailEnd len="med" w="med" type="triangle"/>
          </a:ln>
        </p:spPr>
      </p:cxnSp>
      <p:cxnSp>
        <p:nvCxnSpPr>
          <p:cNvPr id="97" name="Google Shape;97;p20"/>
          <p:cNvCxnSpPr/>
          <p:nvPr/>
        </p:nvCxnSpPr>
        <p:spPr>
          <a:xfrm flipH="1">
            <a:off x="1382425" y="496025"/>
            <a:ext cx="733200" cy="323400"/>
          </a:xfrm>
          <a:prstGeom prst="straightConnector1">
            <a:avLst/>
          </a:prstGeom>
          <a:noFill/>
          <a:ln cap="flat" cmpd="sng" w="9525">
            <a:solidFill>
              <a:schemeClr val="accent2"/>
            </a:solidFill>
            <a:prstDash val="solid"/>
            <a:round/>
            <a:headEnd len="med" w="med" type="none"/>
            <a:tailEnd len="med" w="med" type="triangle"/>
          </a:ln>
        </p:spPr>
      </p:cxnSp>
      <p:cxnSp>
        <p:nvCxnSpPr>
          <p:cNvPr id="98" name="Google Shape;98;p20"/>
          <p:cNvCxnSpPr/>
          <p:nvPr/>
        </p:nvCxnSpPr>
        <p:spPr>
          <a:xfrm flipH="1">
            <a:off x="401175" y="1541975"/>
            <a:ext cx="161700" cy="549900"/>
          </a:xfrm>
          <a:prstGeom prst="straightConnector1">
            <a:avLst/>
          </a:prstGeom>
          <a:noFill/>
          <a:ln cap="flat" cmpd="sng" w="9525">
            <a:solidFill>
              <a:schemeClr val="accent2"/>
            </a:solidFill>
            <a:prstDash val="solid"/>
            <a:round/>
            <a:headEnd len="med" w="med" type="none"/>
            <a:tailEnd len="med" w="med" type="triangle"/>
          </a:ln>
        </p:spPr>
      </p:cxnSp>
      <p:cxnSp>
        <p:nvCxnSpPr>
          <p:cNvPr id="99" name="Google Shape;99;p20"/>
          <p:cNvCxnSpPr/>
          <p:nvPr/>
        </p:nvCxnSpPr>
        <p:spPr>
          <a:xfrm>
            <a:off x="433475" y="3030025"/>
            <a:ext cx="355800" cy="711600"/>
          </a:xfrm>
          <a:prstGeom prst="straightConnector1">
            <a:avLst/>
          </a:prstGeom>
          <a:noFill/>
          <a:ln cap="flat" cmpd="sng" w="9525">
            <a:solidFill>
              <a:schemeClr val="accent2"/>
            </a:solidFill>
            <a:prstDash val="solid"/>
            <a:round/>
            <a:headEnd len="med" w="med" type="none"/>
            <a:tailEnd len="med" w="med" type="triangle"/>
          </a:ln>
        </p:spPr>
      </p:cxnSp>
      <p:cxnSp>
        <p:nvCxnSpPr>
          <p:cNvPr id="100" name="Google Shape;100;p20"/>
          <p:cNvCxnSpPr/>
          <p:nvPr/>
        </p:nvCxnSpPr>
        <p:spPr>
          <a:xfrm>
            <a:off x="1403950" y="4356350"/>
            <a:ext cx="711600" cy="323400"/>
          </a:xfrm>
          <a:prstGeom prst="straightConnector1">
            <a:avLst/>
          </a:prstGeom>
          <a:noFill/>
          <a:ln cap="flat" cmpd="sng" w="9525">
            <a:solidFill>
              <a:schemeClr val="accent2"/>
            </a:solidFill>
            <a:prstDash val="solid"/>
            <a:round/>
            <a:headEnd len="med" w="med" type="none"/>
            <a:tailEnd len="med" w="med" type="triangle"/>
          </a:ln>
        </p:spPr>
      </p:cxnSp>
      <p:cxnSp>
        <p:nvCxnSpPr>
          <p:cNvPr id="101" name="Google Shape;101;p20"/>
          <p:cNvCxnSpPr/>
          <p:nvPr/>
        </p:nvCxnSpPr>
        <p:spPr>
          <a:xfrm flipH="1" rot="10800000">
            <a:off x="2924350" y="4183925"/>
            <a:ext cx="776400" cy="506700"/>
          </a:xfrm>
          <a:prstGeom prst="straightConnector1">
            <a:avLst/>
          </a:prstGeom>
          <a:noFill/>
          <a:ln cap="flat" cmpd="sng" w="9525">
            <a:solidFill>
              <a:schemeClr val="accent2"/>
            </a:solidFill>
            <a:prstDash val="solid"/>
            <a:round/>
            <a:headEnd len="med" w="med" type="none"/>
            <a:tailEnd len="med" w="med" type="triangle"/>
          </a:ln>
        </p:spPr>
      </p:cxnSp>
      <p:cxnSp>
        <p:nvCxnSpPr>
          <p:cNvPr id="102" name="Google Shape;102;p20"/>
          <p:cNvCxnSpPr/>
          <p:nvPr/>
        </p:nvCxnSpPr>
        <p:spPr>
          <a:xfrm flipH="1" rot="10800000">
            <a:off x="4218325" y="2922225"/>
            <a:ext cx="409800" cy="744000"/>
          </a:xfrm>
          <a:prstGeom prst="straightConnector1">
            <a:avLst/>
          </a:prstGeom>
          <a:noFill/>
          <a:ln cap="flat" cmpd="sng" w="9525">
            <a:solidFill>
              <a:schemeClr val="accent2"/>
            </a:solidFill>
            <a:prstDash val="solid"/>
            <a:round/>
            <a:headEnd len="med" w="med" type="none"/>
            <a:tailEnd len="med" w="med" type="triangle"/>
          </a:ln>
        </p:spPr>
      </p:cxnSp>
      <p:cxnSp>
        <p:nvCxnSpPr>
          <p:cNvPr id="103" name="Google Shape;103;p20"/>
          <p:cNvCxnSpPr/>
          <p:nvPr/>
        </p:nvCxnSpPr>
        <p:spPr>
          <a:xfrm rot="10800000">
            <a:off x="4380000" y="1617350"/>
            <a:ext cx="237300" cy="636300"/>
          </a:xfrm>
          <a:prstGeom prst="straightConnector1">
            <a:avLst/>
          </a:prstGeom>
          <a:noFill/>
          <a:ln cap="flat" cmpd="sng" w="9525">
            <a:solidFill>
              <a:schemeClr val="accent2"/>
            </a:solidFill>
            <a:prstDash val="solid"/>
            <a:round/>
            <a:headEnd len="med" w="med" type="none"/>
            <a:tailEnd len="med" w="med" type="triangle"/>
          </a:ln>
        </p:spPr>
      </p:cxnSp>
      <p:sp>
        <p:nvSpPr>
          <p:cNvPr id="104" name="Google Shape;104;p20"/>
          <p:cNvSpPr/>
          <p:nvPr/>
        </p:nvSpPr>
        <p:spPr>
          <a:xfrm>
            <a:off x="2577150" y="3278050"/>
            <a:ext cx="690100" cy="323475"/>
          </a:xfrm>
          <a:custGeom>
            <a:rect b="b" l="l" r="r" t="t"/>
            <a:pathLst>
              <a:path extrusionOk="0" h="12939" w="27604">
                <a:moveTo>
                  <a:pt x="0" y="12939"/>
                </a:moveTo>
                <a:cubicBezTo>
                  <a:pt x="3019" y="12364"/>
                  <a:pt x="13514" y="11646"/>
                  <a:pt x="18115" y="9489"/>
                </a:cubicBezTo>
                <a:cubicBezTo>
                  <a:pt x="22716" y="7333"/>
                  <a:pt x="26023" y="1582"/>
                  <a:pt x="27604" y="0"/>
                </a:cubicBezTo>
              </a:path>
            </a:pathLst>
          </a:custGeom>
          <a:noFill/>
          <a:ln cap="flat" cmpd="sng" w="9525">
            <a:solidFill>
              <a:srgbClr val="4A86E8"/>
            </a:solidFill>
            <a:prstDash val="solid"/>
            <a:round/>
            <a:headEnd len="med" w="med" type="none"/>
            <a:tailEnd len="med" w="med" type="triangle"/>
          </a:ln>
        </p:spPr>
      </p:sp>
      <p:sp>
        <p:nvSpPr>
          <p:cNvPr id="105" name="Google Shape;105;p20"/>
          <p:cNvSpPr/>
          <p:nvPr/>
        </p:nvSpPr>
        <p:spPr>
          <a:xfrm>
            <a:off x="1930150" y="1561739"/>
            <a:ext cx="614650" cy="282150"/>
          </a:xfrm>
          <a:custGeom>
            <a:rect b="b" l="l" r="r" t="t"/>
            <a:pathLst>
              <a:path extrusionOk="0" h="11286" w="24586">
                <a:moveTo>
                  <a:pt x="24586" y="503"/>
                </a:moveTo>
                <a:cubicBezTo>
                  <a:pt x="22573" y="575"/>
                  <a:pt x="16607" y="-863"/>
                  <a:pt x="12509" y="934"/>
                </a:cubicBezTo>
                <a:cubicBezTo>
                  <a:pt x="8411" y="2731"/>
                  <a:pt x="2085" y="9561"/>
                  <a:pt x="0" y="11286"/>
                </a:cubicBezTo>
              </a:path>
            </a:pathLst>
          </a:custGeom>
          <a:noFill/>
          <a:ln cap="flat" cmpd="sng" w="9525">
            <a:solidFill>
              <a:srgbClr val="4A86E8"/>
            </a:solidFill>
            <a:prstDash val="solid"/>
            <a:round/>
            <a:headEnd len="med" w="med" type="none"/>
            <a:tailEnd len="med" w="med" type="triangle"/>
          </a:ln>
        </p:spPr>
      </p:sp>
      <p:sp>
        <p:nvSpPr>
          <p:cNvPr id="106" name="Google Shape;106;p20"/>
          <p:cNvSpPr txBox="1"/>
          <p:nvPr/>
        </p:nvSpPr>
        <p:spPr>
          <a:xfrm>
            <a:off x="5229775" y="194100"/>
            <a:ext cx="3623100" cy="345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rgbClr val="C9DAF8"/>
                </a:solidFill>
              </a:rPr>
              <a:t>How to use this diagram:</a:t>
            </a:r>
            <a:endParaRPr sz="1800">
              <a:solidFill>
                <a:srgbClr val="C9DAF8"/>
              </a:solidFill>
            </a:endParaRPr>
          </a:p>
        </p:txBody>
      </p:sp>
      <p:sp>
        <p:nvSpPr>
          <p:cNvPr id="107" name="Google Shape;107;p20"/>
          <p:cNvSpPr txBox="1"/>
          <p:nvPr/>
        </p:nvSpPr>
        <p:spPr>
          <a:xfrm>
            <a:off x="5348375" y="711675"/>
            <a:ext cx="3623100" cy="409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u="sng">
                <a:solidFill>
                  <a:srgbClr val="FFFFFF"/>
                </a:solidFill>
              </a:rPr>
              <a:t>First:</a:t>
            </a:r>
            <a:r>
              <a:rPr lang="en">
                <a:solidFill>
                  <a:srgbClr val="FFFFFF"/>
                </a:solidFill>
              </a:rPr>
              <a:t> </a:t>
            </a:r>
            <a:r>
              <a:rPr lang="en">
                <a:solidFill>
                  <a:srgbClr val="FFFFFF"/>
                </a:solidFill>
              </a:rPr>
              <a:t>identify what lunar phase you are looking at, for example waxing crescent.</a:t>
            </a:r>
            <a:endParaRPr>
              <a:solidFill>
                <a:srgbClr val="FFFFFF"/>
              </a:solidFill>
            </a:endParaRPr>
          </a:p>
          <a:p>
            <a:pPr indent="0" lvl="0" marL="0" rtl="0" algn="l">
              <a:spcBef>
                <a:spcPts val="0"/>
              </a:spcBef>
              <a:spcAft>
                <a:spcPts val="0"/>
              </a:spcAft>
              <a:buNone/>
            </a:pPr>
            <a:r>
              <a:t/>
            </a:r>
            <a:endParaRPr/>
          </a:p>
          <a:p>
            <a:pPr indent="0" lvl="0" marL="0" rtl="0" algn="l">
              <a:spcBef>
                <a:spcPts val="0"/>
              </a:spcBef>
              <a:spcAft>
                <a:spcPts val="0"/>
              </a:spcAft>
              <a:buNone/>
            </a:pPr>
            <a:r>
              <a:rPr b="1" lang="en" u="sng">
                <a:solidFill>
                  <a:srgbClr val="FFFFFF"/>
                </a:solidFill>
              </a:rPr>
              <a:t>Second</a:t>
            </a:r>
            <a:r>
              <a:rPr b="1" lang="en" u="sng">
                <a:solidFill>
                  <a:srgbClr val="FFFFFF"/>
                </a:solidFill>
              </a:rPr>
              <a:t>:</a:t>
            </a:r>
            <a:r>
              <a:rPr lang="en">
                <a:solidFill>
                  <a:srgbClr val="FFFFFF"/>
                </a:solidFill>
              </a:rPr>
              <a:t> Where is it in the sky? Let’s say it’s about 45 degrees above the horizon, towards the east.</a:t>
            </a:r>
            <a:endParaRPr>
              <a:solidFill>
                <a:srgbClr val="FFFFFF"/>
              </a:solidFill>
            </a:endParaRPr>
          </a:p>
          <a:p>
            <a:pPr indent="0" lvl="0" marL="0" rtl="0" algn="l">
              <a:spcBef>
                <a:spcPts val="0"/>
              </a:spcBef>
              <a:spcAft>
                <a:spcPts val="0"/>
              </a:spcAft>
              <a:buNone/>
            </a:pPr>
            <a:r>
              <a:t/>
            </a:r>
            <a:endParaRPr/>
          </a:p>
          <a:p>
            <a:pPr indent="0" lvl="0" marL="0" rtl="0" algn="l">
              <a:spcBef>
                <a:spcPts val="0"/>
              </a:spcBef>
              <a:spcAft>
                <a:spcPts val="0"/>
              </a:spcAft>
              <a:buNone/>
            </a:pPr>
            <a:r>
              <a:rPr b="1" lang="en" u="sng">
                <a:solidFill>
                  <a:srgbClr val="FFFFFF"/>
                </a:solidFill>
              </a:rPr>
              <a:t>Third</a:t>
            </a:r>
            <a:r>
              <a:rPr b="1" lang="en" u="sng">
                <a:solidFill>
                  <a:srgbClr val="FFFFFF"/>
                </a:solidFill>
              </a:rPr>
              <a:t>:</a:t>
            </a:r>
            <a:r>
              <a:rPr lang="en">
                <a:solidFill>
                  <a:srgbClr val="FFFFFF"/>
                </a:solidFill>
              </a:rPr>
              <a:t> What location(time) on the Earth corresponds to that? That is, where would you need to stand for the Moon to appear 45 degrees above the eastern horizon?</a:t>
            </a:r>
            <a:endParaRPr>
              <a:solidFill>
                <a:srgbClr val="FFFFFF"/>
              </a:solidFill>
            </a:endParaRPr>
          </a:p>
          <a:p>
            <a:pPr indent="0" lvl="0" marL="0" rtl="0" algn="l">
              <a:spcBef>
                <a:spcPts val="0"/>
              </a:spcBef>
              <a:spcAft>
                <a:spcPts val="0"/>
              </a:spcAft>
              <a:buNone/>
            </a:pPr>
            <a:r>
              <a:rPr lang="en">
                <a:solidFill>
                  <a:srgbClr val="FFFFFF"/>
                </a:solidFill>
              </a:rPr>
              <a:t>In this example, it would be noon. (East is counterclockwise. Earth rotates towards the east)</a:t>
            </a:r>
            <a:endParaRPr>
              <a:solidFill>
                <a:srgbClr val="FFFFFF"/>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solidFill>
                  <a:srgbClr val="FFFFFF"/>
                </a:solidFill>
              </a:rPr>
              <a:t>If it’s between two points, then interpolate.</a:t>
            </a:r>
            <a:endParaRPr>
              <a:solidFill>
                <a:srgbClr val="FFFFFF"/>
              </a:solidFill>
            </a:endParaRPr>
          </a:p>
          <a:p>
            <a:pPr indent="0" lvl="0" marL="0" rtl="0" algn="l">
              <a:spcBef>
                <a:spcPts val="0"/>
              </a:spcBef>
              <a:spcAft>
                <a:spcPts val="0"/>
              </a:spcAft>
              <a:buNone/>
            </a:pPr>
            <a:r>
              <a:t/>
            </a:r>
            <a:endParaRPr/>
          </a:p>
          <a:p>
            <a:pPr indent="0" lvl="0" marL="0" rtl="0" algn="l">
              <a:spcBef>
                <a:spcPts val="0"/>
              </a:spcBef>
              <a:spcAft>
                <a:spcPts val="0"/>
              </a:spcAft>
              <a:buNone/>
            </a:pPr>
            <a:r>
              <a:rPr lang="en">
                <a:solidFill>
                  <a:srgbClr val="FFFFFF"/>
                </a:solidFill>
              </a:rPr>
              <a:t>→ </a:t>
            </a:r>
            <a:r>
              <a:rPr lang="en">
                <a:solidFill>
                  <a:srgbClr val="FFFFFF"/>
                </a:solidFill>
              </a:rPr>
              <a:t>So, if the waxing crescent moon is about halfway between the horizon and its highest point, it’s about noon.</a:t>
            </a:r>
            <a:endParaRPr>
              <a:solidFill>
                <a:srgbClr val="FFFFFF"/>
              </a:solidFill>
            </a:endParaRPr>
          </a:p>
          <a:p>
            <a:pPr indent="0" lvl="0" marL="0" rtl="0" algn="l">
              <a:spcBef>
                <a:spcPts val="0"/>
              </a:spcBef>
              <a:spcAft>
                <a:spcPts val="0"/>
              </a:spcAft>
              <a:buNone/>
            </a:pPr>
            <a:r>
              <a:t/>
            </a:r>
            <a:endParaRPr>
              <a:solidFill>
                <a:srgbClr val="FFFFFF"/>
              </a:solidFill>
            </a:endParaRPr>
          </a:p>
        </p:txBody>
      </p:sp>
      <p:cxnSp>
        <p:nvCxnSpPr>
          <p:cNvPr id="108" name="Google Shape;108;p20"/>
          <p:cNvCxnSpPr/>
          <p:nvPr/>
        </p:nvCxnSpPr>
        <p:spPr>
          <a:xfrm flipH="1" rot="10800000">
            <a:off x="2570513" y="-31350"/>
            <a:ext cx="6600" cy="5079600"/>
          </a:xfrm>
          <a:prstGeom prst="straightConnector1">
            <a:avLst/>
          </a:prstGeom>
          <a:noFill/>
          <a:ln cap="flat" cmpd="sng" w="9525">
            <a:solidFill>
              <a:schemeClr val="lt2"/>
            </a:solidFill>
            <a:prstDash val="dashDot"/>
            <a:round/>
            <a:headEnd len="med" w="med" type="none"/>
            <a:tailEnd len="med" w="med" type="non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2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t/>
            </a:r>
            <a:endParaRPr/>
          </a:p>
        </p:txBody>
      </p:sp>
      <p:pic>
        <p:nvPicPr>
          <p:cNvPr id="115" name="Google Shape;115;p21"/>
          <p:cNvPicPr preferRelativeResize="0"/>
          <p:nvPr/>
        </p:nvPicPr>
        <p:blipFill>
          <a:blip r:embed="rId3">
            <a:alphaModFix/>
          </a:blip>
          <a:stretch>
            <a:fillRect/>
          </a:stretch>
        </p:blipFill>
        <p:spPr>
          <a:xfrm>
            <a:off x="0" y="64700"/>
            <a:ext cx="9144000" cy="4572000"/>
          </a:xfrm>
          <a:prstGeom prst="rect">
            <a:avLst/>
          </a:prstGeom>
          <a:noFill/>
          <a:ln>
            <a:noFill/>
          </a:ln>
        </p:spPr>
      </p:pic>
      <p:sp>
        <p:nvSpPr>
          <p:cNvPr id="116" name="Google Shape;116;p21"/>
          <p:cNvSpPr txBox="1"/>
          <p:nvPr/>
        </p:nvSpPr>
        <p:spPr>
          <a:xfrm>
            <a:off x="80050" y="4525700"/>
            <a:ext cx="5666100" cy="311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rPr>
              <a:t>Earth and Moon- OSIRIS-REx (NASA) gravity assist flyby, Sep 25, 2017</a:t>
            </a:r>
            <a:endParaRPr>
              <a:solidFill>
                <a:srgbClr val="FFFFF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Dark">
  <a:themeElements>
    <a:clrScheme name="Simple Dark">
      <a:dk1>
        <a:srgbClr val="FFFFFF"/>
      </a:dk1>
      <a:lt1>
        <a:srgbClr val="212121"/>
      </a:lt1>
      <a:dk2>
        <a:srgbClr val="303030"/>
      </a:dk2>
      <a:lt2>
        <a:srgbClr val="ADADAD"/>
      </a:lt2>
      <a:accent1>
        <a:srgbClr val="009688"/>
      </a:accent1>
      <a:accent2>
        <a:srgbClr val="EEEEEE"/>
      </a:accent2>
      <a:accent3>
        <a:srgbClr val="78909C"/>
      </a:accent3>
      <a:accent4>
        <a:srgbClr val="FFAB40"/>
      </a:accent4>
      <a:accent5>
        <a:srgbClr val="4DD0E1"/>
      </a:accent5>
      <a:accent6>
        <a:srgbClr val="EEFF41"/>
      </a:accent6>
      <a:hlink>
        <a:srgbClr val="4DD0E1"/>
      </a:hlink>
      <a:folHlink>
        <a:srgbClr val="4DD0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