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d12c5ba4f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d12c5ba4f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83669368c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83669368c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83669368c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183669368c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83669368c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83669368c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83669368c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83669368c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83669368c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83669368c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83669368c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83669368c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83669368c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83669368c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83669368c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83669368c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rgbClr val="00000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gif"/><Relationship Id="rId4" Type="http://schemas.openxmlformats.org/officeDocument/2006/relationships/image" Target="../media/image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Lab Module 4: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Geology of the Terrestrial Planets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3070850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Rachel Marra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Fall 2019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/>
          <p:nvPr>
            <p:ph type="title"/>
          </p:nvPr>
        </p:nvSpPr>
        <p:spPr>
          <a:xfrm>
            <a:off x="311700" y="3136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Craters and Maria on Moon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2"/>
          <p:cNvSpPr txBox="1"/>
          <p:nvPr>
            <p:ph idx="1" type="body"/>
          </p:nvPr>
        </p:nvSpPr>
        <p:spPr>
          <a:xfrm>
            <a:off x="171050" y="1061525"/>
            <a:ext cx="5165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38000"/>
              </a:lnSpc>
              <a:spcBef>
                <a:spcPts val="1000"/>
              </a:spcBef>
              <a:spcAft>
                <a:spcPts val="0"/>
              </a:spcAft>
              <a:buClr>
                <a:srgbClr val="EEEEEE"/>
              </a:buClr>
              <a:buSzPts val="1800"/>
              <a:buChar char="●"/>
            </a:pPr>
            <a:r>
              <a:rPr lang="en">
                <a:solidFill>
                  <a:srgbClr val="EEEEEE"/>
                </a:solidFill>
              </a:rPr>
              <a:t>Craters are formed by impacts of meteor</a:t>
            </a:r>
            <a:endParaRPr>
              <a:solidFill>
                <a:srgbClr val="EEEEEE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EEEEEE"/>
              </a:buClr>
              <a:buSzPts val="1800"/>
              <a:buChar char="●"/>
            </a:pPr>
            <a:r>
              <a:rPr lang="en">
                <a:solidFill>
                  <a:srgbClr val="EEEEEE"/>
                </a:solidFill>
              </a:rPr>
              <a:t>Shortly after moon formation had a hot interior</a:t>
            </a:r>
            <a:endParaRPr>
              <a:solidFill>
                <a:srgbClr val="EEEEEE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EEEEEE"/>
              </a:buClr>
              <a:buSzPts val="1800"/>
              <a:buChar char="●"/>
            </a:pPr>
            <a:r>
              <a:rPr lang="en">
                <a:solidFill>
                  <a:srgbClr val="EEEEEE"/>
                </a:solidFill>
              </a:rPr>
              <a:t>When large impacts occurred the Moon’s crust would crack and “lava” from the moon’s molten interior would flow up through cracked crust.</a:t>
            </a:r>
            <a:endParaRPr>
              <a:solidFill>
                <a:srgbClr val="EEEEEE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ADADAD"/>
              </a:buClr>
              <a:buSzPts val="1800"/>
              <a:buChar char="●"/>
            </a:pPr>
            <a:r>
              <a:rPr lang="en">
                <a:solidFill>
                  <a:srgbClr val="EEEEEE"/>
                </a:solidFill>
              </a:rPr>
              <a:t>The lava would fill in the crater creating maria (maria is latin word for seas)</a:t>
            </a:r>
            <a:endParaRPr>
              <a:solidFill>
                <a:srgbClr val="EEEEEE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http://www2.astro.psu.edu/users/niel/astro1/slideshows/class41/004-crater_formation.gif" id="121" name="Google Shape;12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75813" y="2675750"/>
            <a:ext cx="3626351" cy="22757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upload.wikimedia.org/wikipedia/commons/e/e1/FullMoon2010.jpg" id="122" name="Google Shape;122;p22"/>
          <p:cNvPicPr preferRelativeResize="0"/>
          <p:nvPr/>
        </p:nvPicPr>
        <p:blipFill rotWithShape="1">
          <a:blip r:embed="rId4">
            <a:alphaModFix/>
          </a:blip>
          <a:srcRect b="2706" l="0" r="0" t="4923"/>
          <a:stretch/>
        </p:blipFill>
        <p:spPr>
          <a:xfrm>
            <a:off x="5583801" y="71475"/>
            <a:ext cx="3010374" cy="2523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03150" y="233025"/>
            <a:ext cx="8468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 of Planets from Earth Based Knowledge</a:t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5176975" y="930627"/>
            <a:ext cx="3537700" cy="321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904" y="1230075"/>
            <a:ext cx="4179005" cy="270892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/>
          <p:nvPr/>
        </p:nvSpPr>
        <p:spPr>
          <a:xfrm>
            <a:off x="580200" y="4195125"/>
            <a:ext cx="36930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Dried up river bed in Yemen, Earth 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5469550" y="4195125"/>
            <a:ext cx="3607500" cy="6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Dried up river bed on Mars 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311700" y="2934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Lab Stations</a:t>
            </a:r>
            <a:endParaRPr/>
          </a:p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311700" y="8190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</a:pPr>
            <a:r>
              <a:rPr lang="en">
                <a:solidFill>
                  <a:schemeClr val="accent2"/>
                </a:solidFill>
              </a:rPr>
              <a:t>You will be using a 3-ring binder that has different “stations” in it</a:t>
            </a:r>
            <a:endParaRPr>
              <a:solidFill>
                <a:schemeClr val="accent2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</a:pPr>
            <a:r>
              <a:rPr lang="en">
                <a:solidFill>
                  <a:schemeClr val="accent2"/>
                </a:solidFill>
              </a:rPr>
              <a:t>Each station will have photographs or images that you will use to answer a specific set of questions </a:t>
            </a:r>
            <a:endParaRPr>
              <a:solidFill>
                <a:schemeClr val="accent2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</a:pPr>
            <a:r>
              <a:rPr lang="en">
                <a:solidFill>
                  <a:schemeClr val="accent2"/>
                </a:solidFill>
              </a:rPr>
              <a:t>Make sure to answer all of the questions (some questions have multiple parts)</a:t>
            </a:r>
            <a:endParaRPr>
              <a:solidFill>
                <a:schemeClr val="accent2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ts val="1800"/>
              <a:buChar char="●"/>
            </a:pPr>
            <a:r>
              <a:rPr lang="en">
                <a:solidFill>
                  <a:schemeClr val="accent2"/>
                </a:solidFill>
              </a:rPr>
              <a:t>Make sure you look at the scales on images of different planets to be able to accurately compare them</a:t>
            </a:r>
            <a:endParaRPr>
              <a:solidFill>
                <a:schemeClr val="accent2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</a:pPr>
            <a:r>
              <a:rPr lang="en">
                <a:solidFill>
                  <a:srgbClr val="000000"/>
                </a:solidFill>
              </a:rPr>
              <a:t>EXPLAIN all of your answers, if you don’t then you won’t get full credit for the question even if your answer is correct (If question is worth more than 1 point)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accent2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311700" y="31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Solar system formation</a:t>
            </a:r>
            <a:endParaRPr/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311700" y="1152475"/>
            <a:ext cx="4619700" cy="37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A low density cloud of interstellar gas (a nebula) starts to collapse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High density materials (rocks and metals) stay near center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Low density materials (ice and gas) are out on edges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2 different types of planets form from these different materials 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77" name="Google Shape;77;p16"/>
          <p:cNvPicPr preferRelativeResize="0"/>
          <p:nvPr/>
        </p:nvPicPr>
        <p:blipFill rotWithShape="1">
          <a:blip r:embed="rId3">
            <a:alphaModFix/>
          </a:blip>
          <a:srcRect b="3059" l="24112" r="4484" t="5053"/>
          <a:stretch/>
        </p:blipFill>
        <p:spPr>
          <a:xfrm>
            <a:off x="5890400" y="105326"/>
            <a:ext cx="2709050" cy="4932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311700" y="266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  Terrestrial Planets 			Jovian Planets</a:t>
            </a:r>
            <a:endParaRPr/>
          </a:p>
        </p:txBody>
      </p:sp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311700" y="918175"/>
            <a:ext cx="384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Mercury, Venus, Earth and Mars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Composed mainly of rocks, metals and heavy solid materials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All have fairly ‘high’ densities around 5.0 g/cm</a:t>
            </a:r>
            <a:r>
              <a:rPr baseline="30000" lang="en">
                <a:solidFill>
                  <a:schemeClr val="dk1"/>
                </a:solidFill>
              </a:rPr>
              <a:t>3</a:t>
            </a:r>
            <a:endParaRPr baseline="30000">
              <a:solidFill>
                <a:schemeClr val="dk1"/>
              </a:solidFill>
            </a:endParaRPr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4239750" y="918175"/>
            <a:ext cx="4741800" cy="194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Jupiter, Saturn, Uranus and Neptune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Composed mainly of gas and icy chunks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All have fairly low densities around the density of water (1</a:t>
            </a:r>
            <a:r>
              <a:rPr lang="en">
                <a:solidFill>
                  <a:schemeClr val="dk1"/>
                </a:solidFill>
              </a:rPr>
              <a:t>.0 g/cm</a:t>
            </a:r>
            <a:r>
              <a:rPr baseline="30000" lang="en">
                <a:solidFill>
                  <a:schemeClr val="dk1"/>
                </a:solidFill>
              </a:rPr>
              <a:t>3</a:t>
            </a:r>
            <a:r>
              <a:rPr lang="en">
                <a:solidFill>
                  <a:schemeClr val="dk1"/>
                </a:solidFill>
              </a:rPr>
              <a:t>)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85" name="Google Shape;85;p17"/>
          <p:cNvPicPr preferRelativeResize="0"/>
          <p:nvPr/>
        </p:nvPicPr>
        <p:blipFill rotWithShape="1">
          <a:blip r:embed="rId3">
            <a:alphaModFix/>
          </a:blip>
          <a:srcRect b="7351" l="0" r="0" t="22364"/>
          <a:stretch/>
        </p:blipFill>
        <p:spPr>
          <a:xfrm>
            <a:off x="4939000" y="3101875"/>
            <a:ext cx="3484750" cy="18858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6" name="Google Shape;86;p17"/>
          <p:cNvCxnSpPr/>
          <p:nvPr/>
        </p:nvCxnSpPr>
        <p:spPr>
          <a:xfrm>
            <a:off x="4153200" y="545675"/>
            <a:ext cx="19500" cy="4229700"/>
          </a:xfrm>
          <a:prstGeom prst="straightConnector1">
            <a:avLst/>
          </a:prstGeom>
          <a:noFill/>
          <a:ln cap="flat" cmpd="sng" w="19050">
            <a:solidFill>
              <a:srgbClr val="B7B7B7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Mercury</a:t>
            </a:r>
            <a:endParaRPr/>
          </a:p>
        </p:txBody>
      </p:sp>
      <p:sp>
        <p:nvSpPr>
          <p:cNvPr id="92" name="Google Shape;92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Distance from sun: 0.39 AU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Size: ~⅓ the size of Earth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Temperature: -300</a:t>
            </a:r>
            <a:r>
              <a:rPr baseline="30000" lang="en">
                <a:solidFill>
                  <a:schemeClr val="dk1"/>
                </a:solidFill>
              </a:rPr>
              <a:t>o</a:t>
            </a:r>
            <a:r>
              <a:rPr lang="en">
                <a:solidFill>
                  <a:schemeClr val="dk1"/>
                </a:solidFill>
              </a:rPr>
              <a:t> to 800</a:t>
            </a:r>
            <a:r>
              <a:rPr baseline="30000" lang="en">
                <a:solidFill>
                  <a:schemeClr val="dk1"/>
                </a:solidFill>
              </a:rPr>
              <a:t>o</a:t>
            </a:r>
            <a:r>
              <a:rPr lang="en">
                <a:solidFill>
                  <a:schemeClr val="dk1"/>
                </a:solidFill>
              </a:rPr>
              <a:t> F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Atmosphere: (almost) none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Volcanoes: none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Water: none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8650" y="310612"/>
            <a:ext cx="4698473" cy="4698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Venus</a:t>
            </a:r>
            <a:endParaRPr/>
          </a:p>
        </p:txBody>
      </p:sp>
      <p:sp>
        <p:nvSpPr>
          <p:cNvPr id="99" name="Google Shape;99;p19"/>
          <p:cNvSpPr txBox="1"/>
          <p:nvPr>
            <p:ph idx="1" type="body"/>
          </p:nvPr>
        </p:nvSpPr>
        <p:spPr>
          <a:xfrm>
            <a:off x="311700" y="1152475"/>
            <a:ext cx="5534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Distance from sun: 0.72 AU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Size: Close to the size of Earth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Temperature: 900</a:t>
            </a:r>
            <a:r>
              <a:rPr baseline="30000" lang="en">
                <a:solidFill>
                  <a:schemeClr val="dk1"/>
                </a:solidFill>
              </a:rPr>
              <a:t>o</a:t>
            </a:r>
            <a:r>
              <a:rPr lang="en">
                <a:solidFill>
                  <a:schemeClr val="dk1"/>
                </a:solidFill>
              </a:rPr>
              <a:t> F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Atmosphere: 90 times as thick as Earth’s, 96.5% CO</a:t>
            </a:r>
            <a:r>
              <a:rPr baseline="-25000" lang="en">
                <a:solidFill>
                  <a:schemeClr val="dk1"/>
                </a:solidFill>
              </a:rPr>
              <a:t>2</a:t>
            </a:r>
            <a:r>
              <a:rPr lang="en">
                <a:solidFill>
                  <a:schemeClr val="dk1"/>
                </a:solidFill>
              </a:rPr>
              <a:t> with sulfuric acid clouds.  Atmosphere is too ‘strong’ for winds at surface.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Volcanoes: Yes, but not from tectonic activity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Water: none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00" name="Google Shape;10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7571" y="863551"/>
            <a:ext cx="3416429" cy="34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Earth</a:t>
            </a:r>
            <a:endParaRPr/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311700" y="1163650"/>
            <a:ext cx="5010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Distance from sun: 1.00 AU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Size: 12,800 km in diameter (8,000 miles)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Temperature: -120</a:t>
            </a:r>
            <a:r>
              <a:rPr baseline="30000" lang="en">
                <a:solidFill>
                  <a:schemeClr val="dk1"/>
                </a:solidFill>
              </a:rPr>
              <a:t>o</a:t>
            </a:r>
            <a:r>
              <a:rPr lang="en">
                <a:solidFill>
                  <a:schemeClr val="dk1"/>
                </a:solidFill>
              </a:rPr>
              <a:t>  to 130</a:t>
            </a:r>
            <a:r>
              <a:rPr baseline="30000" lang="en">
                <a:solidFill>
                  <a:schemeClr val="dk1"/>
                </a:solidFill>
              </a:rPr>
              <a:t>o </a:t>
            </a:r>
            <a:r>
              <a:rPr lang="en">
                <a:solidFill>
                  <a:schemeClr val="dk1"/>
                </a:solidFill>
              </a:rPr>
              <a:t>F (average of 57</a:t>
            </a:r>
            <a:r>
              <a:rPr baseline="30000" lang="en">
                <a:solidFill>
                  <a:schemeClr val="dk1"/>
                </a:solidFill>
              </a:rPr>
              <a:t>o </a:t>
            </a:r>
            <a:r>
              <a:rPr lang="en">
                <a:solidFill>
                  <a:schemeClr val="dk1"/>
                </a:solidFill>
              </a:rPr>
              <a:t>F)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Atmosphere: Mostly Nitrogen and Oxygen, low amounts of CO</a:t>
            </a:r>
            <a:r>
              <a:rPr baseline="-25000" lang="en">
                <a:solidFill>
                  <a:schemeClr val="dk1"/>
                </a:solidFill>
              </a:rPr>
              <a:t>2</a:t>
            </a:r>
            <a:r>
              <a:rPr lang="en">
                <a:solidFill>
                  <a:schemeClr val="dk1"/>
                </a:solidFill>
              </a:rPr>
              <a:t>.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Volcanoes: Yes- from tectonic activity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Water: 70% of surface is covered in water!</a:t>
            </a:r>
            <a:endParaRPr b="1" sz="1700">
              <a:solidFill>
                <a:schemeClr val="dk1"/>
              </a:solidFill>
              <a:highlight>
                <a:srgbClr val="000000"/>
              </a:highlight>
            </a:endParaRPr>
          </a:p>
          <a:p>
            <a:pPr indent="0" lvl="0" marL="0" rtl="0" algn="l">
              <a:spcBef>
                <a:spcPts val="10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07" name="Google Shape;10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4424" y="1017725"/>
            <a:ext cx="3376800" cy="3461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Mars</a:t>
            </a:r>
            <a:endParaRPr/>
          </a:p>
        </p:txBody>
      </p:sp>
      <p:sp>
        <p:nvSpPr>
          <p:cNvPr id="113" name="Google Shape;113;p21"/>
          <p:cNvSpPr txBox="1"/>
          <p:nvPr>
            <p:ph idx="1" type="body"/>
          </p:nvPr>
        </p:nvSpPr>
        <p:spPr>
          <a:xfrm>
            <a:off x="311700" y="1180400"/>
            <a:ext cx="8424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Distance from sun: 1.52 AU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Size: ~ ½ the size of Earth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Temperature: -220</a:t>
            </a:r>
            <a:r>
              <a:rPr baseline="30000" lang="en">
                <a:solidFill>
                  <a:schemeClr val="dk1"/>
                </a:solidFill>
              </a:rPr>
              <a:t>o</a:t>
            </a:r>
            <a:r>
              <a:rPr lang="en">
                <a:solidFill>
                  <a:schemeClr val="dk1"/>
                </a:solidFill>
              </a:rPr>
              <a:t> to 70</a:t>
            </a:r>
            <a:r>
              <a:rPr baseline="30000" lang="en">
                <a:solidFill>
                  <a:schemeClr val="dk1"/>
                </a:solidFill>
              </a:rPr>
              <a:t>o</a:t>
            </a:r>
            <a:r>
              <a:rPr lang="en">
                <a:solidFill>
                  <a:schemeClr val="dk1"/>
                </a:solidFill>
              </a:rPr>
              <a:t> F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Atmosphere: Very thin, 1/100th of Earth’s at the surface.  Is mostly </a:t>
            </a:r>
            <a:r>
              <a:rPr lang="en">
                <a:solidFill>
                  <a:schemeClr val="dk1"/>
                </a:solidFill>
              </a:rPr>
              <a:t>CO</a:t>
            </a:r>
            <a:r>
              <a:rPr baseline="-25000" lang="en">
                <a:solidFill>
                  <a:schemeClr val="dk1"/>
                </a:solidFill>
              </a:rPr>
              <a:t>2</a:t>
            </a:r>
            <a:r>
              <a:rPr lang="en">
                <a:solidFill>
                  <a:schemeClr val="dk1"/>
                </a:solidFill>
              </a:rPr>
              <a:t> and has very strong winds (wind erosion)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Volcanoes: Some old ones, none currently active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Water: A small amount in form of water ice.  Thought to be much more (liquid oceans) in the past.</a:t>
            </a:r>
            <a:endParaRPr>
              <a:solidFill>
                <a:schemeClr val="dk1"/>
              </a:solidFill>
            </a:endParaRPr>
          </a:p>
        </p:txBody>
      </p:sp>
      <p:pic>
        <p:nvPicPr>
          <p:cNvPr id="114" name="Google Shape;11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1525" y="0"/>
            <a:ext cx="2755824" cy="2755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