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21" Type="http://schemas.openxmlformats.org/officeDocument/2006/relationships/slide" Target="slides/slide17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1881e8d1cf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1881e8d1cf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g1881e8d1cf_0_7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Google Shape;119;g1881e8d1cf_0_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1881e8d1cf_0_8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1881e8d1cf_0_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1881e8d1cf_0_10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1881e8d1cf_0_10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1881e8d1cf_0_8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1881e8d1cf_0_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881e8d1cf_0_10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1881e8d1cf_0_10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1881e8d1cf_0_9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1881e8d1cf_0_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881e8d1cf_0_1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881e8d1cf_0_1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1881e8d1cf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1881e8d1cf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58335901dc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58335901dc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58335901dc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58335901dc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d9295f2f5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d9295f2f5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881e8d1cf_0_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881e8d1cf_0_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881e8d1cf_0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1881e8d1cf_0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1881e8d1cf_0_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1881e8d1cf_0_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881e8d1cf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1881e8d1cf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dark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8.gif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7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9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1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0" y="652700"/>
            <a:ext cx="8520600" cy="7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Comets ‘n’ Junk</a:t>
            </a:r>
            <a:endParaRPr/>
          </a:p>
        </p:txBody>
      </p:sp>
      <p:pic>
        <p:nvPicPr>
          <p:cNvPr descr="asteroid.png"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934950"/>
            <a:ext cx="8520600" cy="23719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Comets</a:t>
            </a:r>
            <a:endParaRPr/>
          </a:p>
        </p:txBody>
      </p:sp>
      <p:sp>
        <p:nvSpPr>
          <p:cNvPr id="115" name="Google Shape;115;p22"/>
          <p:cNvSpPr txBox="1"/>
          <p:nvPr>
            <p:ph idx="1" type="body"/>
          </p:nvPr>
        </p:nvSpPr>
        <p:spPr>
          <a:xfrm>
            <a:off x="311700" y="1152475"/>
            <a:ext cx="3692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pretty ones!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Dirty snowballs (rock and ice)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Long period comets from the Oort Cloud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Short period comets from the Kuiper Belt (where Pluto lives)</a:t>
            </a:r>
            <a:endParaRPr/>
          </a:p>
        </p:txBody>
      </p:sp>
      <p:pic>
        <p:nvPicPr>
          <p:cNvPr descr="234087.jpg" id="116" name="Google Shape;116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26425" y="1017725"/>
            <a:ext cx="4305875" cy="3229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Comets</a:t>
            </a:r>
            <a:endParaRPr/>
          </a:p>
        </p:txBody>
      </p:sp>
      <p:sp>
        <p:nvSpPr>
          <p:cNvPr id="122" name="Google Shape;122;p23"/>
          <p:cNvSpPr txBox="1"/>
          <p:nvPr>
            <p:ph idx="1" type="body"/>
          </p:nvPr>
        </p:nvSpPr>
        <p:spPr>
          <a:xfrm>
            <a:off x="311700" y="1152475"/>
            <a:ext cx="3692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pretty ones!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Dirty snowballs (rock and ice)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Long period comets from the Oort Cloud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Short period comets from the Kuiper Belt (where Pluto lives)</a:t>
            </a:r>
            <a:endParaRPr/>
          </a:p>
        </p:txBody>
      </p:sp>
      <p:pic>
        <p:nvPicPr>
          <p:cNvPr descr="two-comets-flybys-march-2016.jpg" id="123" name="Google Shape;123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04125" y="1126551"/>
            <a:ext cx="4771250" cy="3182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2000px-Kuiper_belt_-_Oort_cloud-en.svg.png" id="130" name="Google Shape;130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2875" y="0"/>
            <a:ext cx="599825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6" name="Google Shape;136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HalleyOrbit.gif" id="137" name="Google Shape;137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532912"/>
            <a:ext cx="8520600" cy="39940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cometdiagram.jpg" id="144" name="Google Shape;144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1556" y="0"/>
            <a:ext cx="6340889" cy="51435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Comet Bits</a:t>
            </a:r>
            <a:endParaRPr/>
          </a:p>
        </p:txBody>
      </p:sp>
      <p:sp>
        <p:nvSpPr>
          <p:cNvPr id="150" name="Google Shape;150;p27"/>
          <p:cNvSpPr txBox="1"/>
          <p:nvPr>
            <p:ph idx="1" type="body"/>
          </p:nvPr>
        </p:nvSpPr>
        <p:spPr>
          <a:xfrm>
            <a:off x="311700" y="1152475"/>
            <a:ext cx="43338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/>
              <a:t>Composition:</a:t>
            </a:r>
            <a:endParaRPr sz="1400"/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Ice and Rock - density ~ 1.5 - 2 g/cm</a:t>
            </a:r>
            <a:r>
              <a:rPr baseline="30000" lang="en" sz="1400"/>
              <a:t>3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Ammonia and other organic compounds</a:t>
            </a:r>
            <a:endParaRPr sz="1400"/>
          </a:p>
          <a:p>
            <a:pPr indent="-304800" lvl="1" marL="914400" rtl="0" algn="l">
              <a:spcBef>
                <a:spcPts val="0"/>
              </a:spcBef>
              <a:spcAft>
                <a:spcPts val="0"/>
              </a:spcAft>
              <a:buSzPts val="1200"/>
              <a:buChar char="○"/>
            </a:pPr>
            <a:r>
              <a:rPr lang="en" sz="1200"/>
              <a:t>Source of life on Earth?</a:t>
            </a:r>
            <a:endParaRPr sz="12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1400"/>
              <a:t>Anatomy of a Comet:</a:t>
            </a:r>
            <a:endParaRPr sz="1400"/>
          </a:p>
          <a:p>
            <a:pPr indent="-317500" lvl="0" marL="457200" rtl="0" algn="l">
              <a:spcBef>
                <a:spcPts val="160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Nucleus - the solid core of a comet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Not typically visible from Earth, Jets &amp; Outgassing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Coma - luminous halo/fog around the nucleus</a:t>
            </a:r>
            <a:endParaRPr sz="14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 sz="1400"/>
              <a:t>Tails - long streams of dust and gas stretching far behind comet</a:t>
            </a:r>
            <a:endParaRPr sz="1400"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Two of them. Are they always there?</a:t>
            </a:r>
            <a:endParaRPr/>
          </a:p>
        </p:txBody>
      </p:sp>
      <p:pic>
        <p:nvPicPr>
          <p:cNvPr descr="tumblr_nvsh7sBMqz1us21qco2_1280.jpg" id="151" name="Google Shape;151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45500" y="896974"/>
            <a:ext cx="4386724" cy="35128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Comet67P_NavCamFeb3.jpg" id="158" name="Google Shape;15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67336"/>
            <a:ext cx="9144003" cy="48088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9"/>
          <p:cNvSpPr txBox="1"/>
          <p:nvPr>
            <p:ph type="title"/>
          </p:nvPr>
        </p:nvSpPr>
        <p:spPr>
          <a:xfrm>
            <a:off x="311700" y="22854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Demo Time!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metallurgy.png" id="62" name="Google Shape;62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880947"/>
            <a:ext cx="8520600" cy="33816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2382900" y="1152475"/>
            <a:ext cx="2103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Group 3:</a:t>
            </a:r>
            <a:br>
              <a:rPr b="1" lang="en"/>
            </a:br>
            <a:r>
              <a:rPr b="1" lang="en" sz="1300"/>
              <a:t>1.) Melanie D’Andrea</a:t>
            </a:r>
            <a:br>
              <a:rPr b="1" lang="en" sz="1300"/>
            </a:br>
            <a:r>
              <a:rPr b="1" lang="en" sz="1300"/>
              <a:t>2.) Amber Sedillo</a:t>
            </a:r>
            <a:br>
              <a:rPr b="1" lang="en" sz="1300"/>
            </a:br>
            <a:r>
              <a:rPr b="1" lang="en" sz="1300"/>
              <a:t>3.) Abraham Hernandez</a:t>
            </a:r>
            <a:br>
              <a:rPr b="1" lang="en" sz="1300"/>
            </a:br>
            <a:r>
              <a:rPr b="1" lang="en" sz="1300"/>
              <a:t>4.) Isaac Arellano</a:t>
            </a:r>
            <a:br>
              <a:rPr b="1" lang="en" sz="1300"/>
            </a:br>
            <a:endParaRPr b="1" sz="13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en"/>
              <a:t>Group 4:</a:t>
            </a:r>
            <a:br>
              <a:rPr b="1" lang="en"/>
            </a:br>
            <a:r>
              <a:rPr b="1" lang="en" sz="1300"/>
              <a:t>1.) Raina Bailey</a:t>
            </a:r>
            <a:br>
              <a:rPr b="1" lang="en" sz="1300"/>
            </a:br>
            <a:r>
              <a:rPr b="1" lang="en" sz="1300"/>
              <a:t>2.) Christina Collaros</a:t>
            </a:r>
            <a:br>
              <a:rPr b="1" lang="en" sz="1300"/>
            </a:br>
            <a:r>
              <a:rPr b="1" lang="en" sz="1300"/>
              <a:t>3.) Esteban Chariva</a:t>
            </a:r>
            <a:br>
              <a:rPr b="1" lang="en" sz="1300"/>
            </a:br>
            <a:r>
              <a:rPr b="1" lang="en" sz="1300"/>
              <a:t>4.) Diego Lopez</a:t>
            </a:r>
            <a:endParaRPr b="1" sz="1300"/>
          </a:p>
        </p:txBody>
      </p:sp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Lab Groups!!!!!</a:t>
            </a:r>
            <a:endParaRPr/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311700" y="1152475"/>
            <a:ext cx="20712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Group 1:</a:t>
            </a:r>
            <a:br>
              <a:rPr b="1" lang="en"/>
            </a:br>
            <a:r>
              <a:rPr b="1" lang="en" sz="1300"/>
              <a:t>1.) Gabe Ronquillo</a:t>
            </a:r>
            <a:br>
              <a:rPr b="1" lang="en" sz="1300"/>
            </a:br>
            <a:r>
              <a:rPr b="1" lang="en" sz="1300"/>
              <a:t>2.) Abhi Sarin</a:t>
            </a:r>
            <a:br>
              <a:rPr b="1" lang="en" sz="1300"/>
            </a:br>
            <a:r>
              <a:rPr b="1" lang="en" sz="1300"/>
              <a:t>3.) Evan Dugas</a:t>
            </a:r>
            <a:br>
              <a:rPr b="1" lang="en" sz="1300"/>
            </a:br>
            <a:r>
              <a:rPr b="1" lang="en" sz="1300"/>
              <a:t>4.) Louis Hermida</a:t>
            </a:r>
            <a:br>
              <a:rPr b="1" lang="en" sz="1300"/>
            </a:br>
            <a:endParaRPr b="1" sz="13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b="1" lang="en"/>
              <a:t>Group 2:</a:t>
            </a:r>
            <a:br>
              <a:rPr b="1" lang="en" sz="1300"/>
            </a:br>
            <a:r>
              <a:rPr b="1" lang="en" sz="1300"/>
              <a:t>1.) Lee Perkett</a:t>
            </a:r>
            <a:br>
              <a:rPr b="1" lang="en" sz="1300"/>
            </a:br>
            <a:r>
              <a:rPr b="1" lang="en" sz="1300"/>
              <a:t>2.) Cesar Rodriguez</a:t>
            </a:r>
            <a:br>
              <a:rPr b="1" lang="en" sz="1300"/>
            </a:br>
            <a:r>
              <a:rPr b="1" lang="en" sz="1300"/>
              <a:t>3.) Cassidy Hancock</a:t>
            </a:r>
            <a:br>
              <a:rPr b="1" lang="en" sz="1300"/>
            </a:br>
            <a:r>
              <a:rPr b="1" lang="en" sz="1300"/>
              <a:t>4.) Niki Roser</a:t>
            </a:r>
            <a:endParaRPr b="1" sz="1300"/>
          </a:p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>
            <a:off x="4486200" y="1152475"/>
            <a:ext cx="2103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Group 5:</a:t>
            </a:r>
            <a:br>
              <a:rPr b="1" lang="en"/>
            </a:br>
            <a:r>
              <a:rPr b="1" lang="en" sz="1300"/>
              <a:t>1.) Marissa Gallegos</a:t>
            </a:r>
            <a:br>
              <a:rPr b="1" lang="en" sz="1300"/>
            </a:br>
            <a:r>
              <a:rPr b="1" lang="en" sz="1300"/>
              <a:t>2.) Allison Mitchell</a:t>
            </a:r>
            <a:br>
              <a:rPr b="1" lang="en" sz="1300"/>
            </a:br>
            <a:r>
              <a:rPr b="1" lang="en" sz="1300"/>
              <a:t>3.) Luis Rodriguez</a:t>
            </a:r>
            <a:br>
              <a:rPr b="1" lang="en" sz="1300"/>
            </a:br>
            <a:r>
              <a:rPr b="1" lang="en" sz="1300"/>
              <a:t>4.) Jennifer Billings</a:t>
            </a:r>
            <a:br>
              <a:rPr b="1" lang="en" sz="1300"/>
            </a:br>
            <a:endParaRPr b="1" sz="13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b="1" lang="en"/>
              <a:t>Group 6:</a:t>
            </a:r>
            <a:br>
              <a:rPr b="1" lang="en"/>
            </a:br>
            <a:r>
              <a:rPr b="1" lang="en" sz="1300"/>
              <a:t>1.) Davina Aldez</a:t>
            </a:r>
            <a:br>
              <a:rPr b="1" lang="en" sz="1300"/>
            </a:br>
            <a:r>
              <a:rPr b="1" lang="en" sz="1300"/>
              <a:t>2.) Evan Marquez</a:t>
            </a:r>
            <a:br>
              <a:rPr b="1" lang="en" sz="1300"/>
            </a:br>
            <a:r>
              <a:rPr b="1" lang="en" sz="1300"/>
              <a:t>3.) Makeely Garcia</a:t>
            </a:r>
            <a:br>
              <a:rPr b="1" lang="en" sz="1300"/>
            </a:br>
            <a:r>
              <a:rPr b="1" lang="en" sz="1300"/>
              <a:t>4.) Kaci Hoel</a:t>
            </a:r>
            <a:endParaRPr b="1" sz="13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t/>
            </a:r>
            <a:endParaRPr b="1" sz="1300"/>
          </a:p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6589500" y="1152475"/>
            <a:ext cx="21033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rPr b="1" lang="en"/>
              <a:t>Group 7:</a:t>
            </a:r>
            <a:br>
              <a:rPr b="1" lang="en"/>
            </a:br>
            <a:r>
              <a:rPr b="1" lang="en" sz="1300"/>
              <a:t>1.) Lauren Jesson</a:t>
            </a:r>
            <a:br>
              <a:rPr b="1" lang="en" sz="1300"/>
            </a:br>
            <a:r>
              <a:rPr b="1" lang="en" sz="1300"/>
              <a:t>2.) Jaza Herrera</a:t>
            </a:r>
            <a:br>
              <a:rPr b="1" lang="en" sz="1300"/>
            </a:br>
            <a:r>
              <a:rPr b="1" lang="en" sz="1300"/>
              <a:t>3.) Breanna Johnson</a:t>
            </a:r>
            <a:br>
              <a:rPr b="1" lang="en" sz="1300"/>
            </a:br>
            <a:r>
              <a:rPr b="1" lang="en" sz="1300"/>
              <a:t>4.) Samantha Tuton</a:t>
            </a:r>
            <a:endParaRPr b="1" sz="13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Schedule</a:t>
            </a:r>
            <a:endParaRPr/>
          </a:p>
        </p:txBody>
      </p:sp>
      <p:sp>
        <p:nvSpPr>
          <p:cNvPr id="77" name="Google Shape;77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accent6"/>
                </a:solidFill>
              </a:rPr>
              <a:t>22/4/2019:	Comets!</a:t>
            </a:r>
            <a:r>
              <a:rPr lang="en" sz="2400"/>
              <a:t> </a:t>
            </a:r>
            <a:r>
              <a:rPr lang="en" sz="2400">
                <a:solidFill>
                  <a:schemeClr val="accent4"/>
                </a:solidFill>
              </a:rPr>
              <a:t>(No homework!)</a:t>
            </a:r>
            <a:endParaRPr sz="2400">
              <a:solidFill>
                <a:schemeClr val="accent4"/>
              </a:solidFill>
            </a:endParaRPr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24/4/2019:	Review Class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/>
              <a:t>29/4/2019:	Exam Class (Midterm 3)</a:t>
            </a:r>
            <a:endParaRPr sz="2400"/>
          </a:p>
          <a:p>
            <a:pPr indent="0" lvl="0" marL="0" rtl="0" algn="l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/>
              <a:t>6/5/2019, 10:00am: FINAL EXAM (Probably)</a:t>
            </a:r>
            <a:endParaRPr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>
            <p:ph idx="1" type="subTitle"/>
          </p:nvPr>
        </p:nvSpPr>
        <p:spPr>
          <a:xfrm>
            <a:off x="311700" y="182927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lab can get </a:t>
            </a:r>
            <a:r>
              <a:rPr i="1" lang="en"/>
              <a:t>very</a:t>
            </a:r>
            <a:r>
              <a:rPr lang="en"/>
              <a:t> messy. I am not your mom. For every minute I spend cleaning, your group loses 2 points from your lab grade. 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Clean up your shit.</a:t>
            </a:r>
            <a:endParaRPr/>
          </a:p>
        </p:txBody>
      </p:sp>
      <p:sp>
        <p:nvSpPr>
          <p:cNvPr id="83" name="Google Shape;83;p17"/>
          <p:cNvSpPr txBox="1"/>
          <p:nvPr>
            <p:ph type="ctrTitle"/>
          </p:nvPr>
        </p:nvSpPr>
        <p:spPr>
          <a:xfrm>
            <a:off x="311700" y="532225"/>
            <a:ext cx="8520600" cy="95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Quick Note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8"/>
          <p:cNvSpPr txBox="1"/>
          <p:nvPr>
            <p:ph type="title"/>
          </p:nvPr>
        </p:nvSpPr>
        <p:spPr>
          <a:xfrm>
            <a:off x="311700" y="2053950"/>
            <a:ext cx="8520600" cy="1035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What’s the difference between a comet and an asteroid?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Asteroids</a:t>
            </a:r>
            <a:endParaRPr/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11700" y="1152475"/>
            <a:ext cx="39768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ugly ones that sometimes hate us.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Usually found hanging out, orbiting between Mars and Jupiter - the asteroid belt!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Composition is usually rocky/metallic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Most are small pebbles. Some are larger than the state of New Mexico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Meteors/Shooting Stars</a:t>
            </a:r>
            <a:endParaRPr/>
          </a:p>
        </p:txBody>
      </p:sp>
      <p:pic>
        <p:nvPicPr>
          <p:cNvPr descr="InnerSolarSystem-en.png" id="95" name="Google Shape;95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97500" y="375750"/>
            <a:ext cx="4392000" cy="439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Asteroid Impacts</a:t>
            </a:r>
            <a:endParaRPr/>
          </a:p>
        </p:txBody>
      </p:sp>
      <p:sp>
        <p:nvSpPr>
          <p:cNvPr id="101" name="Google Shape;101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pic>
        <p:nvPicPr>
          <p:cNvPr descr="Chicxulub-animation.gif" id="102" name="Google Shape;102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5850" y="1017725"/>
            <a:ext cx="8832300" cy="40010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Impact Energy</a:t>
            </a:r>
            <a:endParaRPr/>
          </a:p>
        </p:txBody>
      </p:sp>
      <p:sp>
        <p:nvSpPr>
          <p:cNvPr id="108" name="Google Shape;108;p21"/>
          <p:cNvSpPr txBox="1"/>
          <p:nvPr>
            <p:ph idx="1" type="body"/>
          </p:nvPr>
        </p:nvSpPr>
        <p:spPr>
          <a:xfrm>
            <a:off x="311700" y="1152475"/>
            <a:ext cx="3968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Space Junk can hit with speeds up to ~65000 mph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 meteorite the size of a football field at this speed has the kinetic energy of 10</a:t>
            </a:r>
            <a:r>
              <a:rPr baseline="30000" lang="en"/>
              <a:t>18 </a:t>
            </a:r>
            <a:r>
              <a:rPr lang="en"/>
              <a:t>Joules or </a:t>
            </a:r>
            <a:r>
              <a:rPr i="1" lang="en"/>
              <a:t>200 Megatons of TNT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Comparison: Hiroshima ~ 15 Kilotons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Largest Nuclear Weapon ever detonated ~50 Megatons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K-T Impactor ~ 6 miles wide (but probably moving slower)</a:t>
            </a:r>
            <a:endParaRPr/>
          </a:p>
        </p:txBody>
      </p:sp>
      <p:pic>
        <p:nvPicPr>
          <p:cNvPr descr="Pingualuit_aerial_2007.jpg" id="109" name="Google Shape;10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46450" y="1365387"/>
            <a:ext cx="4485855" cy="2990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