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20" Type="http://schemas.openxmlformats.org/officeDocument/2006/relationships/slide" Target="slides/slide1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43" Type="http://schemas.openxmlformats.org/officeDocument/2006/relationships/slide" Target="slides/slide38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slide" Target="slides/slide32.xml"/><Relationship Id="rId14" Type="http://schemas.openxmlformats.org/officeDocument/2006/relationships/slide" Target="slides/slide9.xml"/><Relationship Id="rId36" Type="http://schemas.openxmlformats.org/officeDocument/2006/relationships/slide" Target="slides/slide31.xml"/><Relationship Id="rId17" Type="http://schemas.openxmlformats.org/officeDocument/2006/relationships/slide" Target="slides/slide12.xml"/><Relationship Id="rId39" Type="http://schemas.openxmlformats.org/officeDocument/2006/relationships/slide" Target="slides/slide34.xml"/><Relationship Id="rId16" Type="http://schemas.openxmlformats.org/officeDocument/2006/relationships/slide" Target="slides/slide11.xml"/><Relationship Id="rId38" Type="http://schemas.openxmlformats.org/officeDocument/2006/relationships/slide" Target="slides/slide33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602a398bd8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602a398bd8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5fbe00e275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5fbe00e275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5fbe00e275_0_2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5fbe00e275_0_2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5fbe00e275_0_1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5fbe00e275_0_1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64561cf5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64561cf5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64561cf5c2_0_6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64561cf5c2_0_6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g64561cf5c2_0_7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3" name="Google Shape;163;g64561cf5c2_0_7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5fbe00e275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5fbe00e275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64a220e5c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64a220e5c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g5fbe00e275_0_1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Google Shape;187;g5fbe00e275_0_1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5fbe00e275_0_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5fbe00e275_0_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5fbe00e275_0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5fbe00e275_0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g650e04851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Google Shape;202;g650e04851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650e048511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650e048511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650e048511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" name="Google Shape;218;g650e048511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5fbe00e275_0_1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Google Shape;226;g5fbe00e275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6f9a075a76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6f9a075a76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g653fe299fb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1" name="Google Shape;241;g653fe299fb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5fbe00e275_0_1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9" name="Google Shape;249;g5fbe00e275_0_1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g5fbe00e275_0_1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8" name="Google Shape;258;g5fbe00e275_0_1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g5fbe00e275_0_1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Google Shape;265;g5fbe00e275_0_1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5fbe00e275_0_1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5fbe00e275_0_1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g5fbe00e275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Google Shape;272;g5fbe00e275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6b5c41028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6b5c41028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78f82de0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78f82de0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5fbe00e275_0_1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5fbe00e275_0_1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6b3594bfa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6b3594bfa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6b3594bfaf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8" name="Google Shape;308;g6b3594bfaf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6b3594bfaf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6b3594bfaf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g79027d051a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8" name="Google Shape;328;g79027d051a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75739752b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75739752b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fbe00e275_0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fbe00e275_0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5fbe00e275_0_18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5fbe00e275_0_18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5fbe00e275_0_10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5fbe00e275_0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5fbe00e275_0_19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5fbe00e275_0_1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5fbe00e275_0_1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" name="Google Shape;104;g5fbe00e275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5fbe00e275_0_2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5fbe00e275_0_2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6.png"/><Relationship Id="rId4" Type="http://schemas.openxmlformats.org/officeDocument/2006/relationships/image" Target="../media/image1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5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0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0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2.png"/><Relationship Id="rId4" Type="http://schemas.openxmlformats.org/officeDocument/2006/relationships/image" Target="../media/image27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9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3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8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5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4.jpg"/><Relationship Id="rId4" Type="http://schemas.openxmlformats.org/officeDocument/2006/relationships/image" Target="../media/image21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5.xml"/><Relationship Id="rId3" Type="http://schemas.openxmlformats.org/officeDocument/2006/relationships/hyperlink" Target="https://www.youtube.com/watch?v=frZ9dN_ATew" TargetMode="Externa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4.png"/><Relationship Id="rId4" Type="http://schemas.openxmlformats.org/officeDocument/2006/relationships/image" Target="../media/image44.gif"/><Relationship Id="rId5" Type="http://schemas.openxmlformats.org/officeDocument/2006/relationships/image" Target="../media/image26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gif"/><Relationship Id="rId4" Type="http://schemas.openxmlformats.org/officeDocument/2006/relationships/image" Target="../media/image12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5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40.png"/><Relationship Id="rId4" Type="http://schemas.openxmlformats.org/officeDocument/2006/relationships/hyperlink" Target="https://en.wikipedia.org/wiki/Galaxy_rotation_curve" TargetMode="Externa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6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9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7.png"/><Relationship Id="rId4" Type="http://schemas.openxmlformats.org/officeDocument/2006/relationships/image" Target="../media/image46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hyperlink" Target="http://hosting.astro.cornell.edu/" TargetMode="External"/><Relationship Id="rId4" Type="http://schemas.openxmlformats.org/officeDocument/2006/relationships/image" Target="../media/image43.png"/><Relationship Id="rId5" Type="http://schemas.openxmlformats.org/officeDocument/2006/relationships/image" Target="../media/image38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1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42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Relationship Id="rId4" Type="http://schemas.openxmlformats.org/officeDocument/2006/relationships/hyperlink" Target="https://www.nasa.gov/mission_pages/shuttle/shuttlemissions/sts119/launchbat.html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jpg"/><Relationship Id="rId4" Type="http://schemas.openxmlformats.org/officeDocument/2006/relationships/image" Target="../media/image1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7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August 26, 2019</a:t>
            </a:r>
            <a:endParaRPr/>
          </a:p>
        </p:txBody>
      </p:sp>
      <p:sp>
        <p:nvSpPr>
          <p:cNvPr id="55" name="Google Shape;55;p13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43962" y="852350"/>
            <a:ext cx="3456064" cy="3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Spectrum</a:t>
            </a:r>
            <a:endParaRPr/>
          </a:p>
        </p:txBody>
      </p:sp>
      <p:pic>
        <p:nvPicPr>
          <p:cNvPr id="123" name="Google Shape;123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0125"/>
            <a:ext cx="8839197" cy="18500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775" y="3172589"/>
            <a:ext cx="8688438" cy="18185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23, 2019</a:t>
            </a:r>
            <a:endParaRPr/>
          </a:p>
        </p:txBody>
      </p:sp>
      <p:sp>
        <p:nvSpPr>
          <p:cNvPr id="130" name="Google Shape;130;p23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Optics</a:t>
            </a:r>
            <a:endParaRPr/>
          </a:p>
        </p:txBody>
      </p:sp>
      <p:pic>
        <p:nvPicPr>
          <p:cNvPr id="131" name="Google Shape;131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87625" y="1262050"/>
            <a:ext cx="7048500" cy="261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4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23, 2019</a:t>
            </a:r>
            <a:endParaRPr/>
          </a:p>
        </p:txBody>
      </p:sp>
      <p:sp>
        <p:nvSpPr>
          <p:cNvPr id="137" name="Google Shape;137;p24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Optics</a:t>
            </a:r>
            <a:endParaRPr/>
          </a:p>
        </p:txBody>
      </p:sp>
      <p:pic>
        <p:nvPicPr>
          <p:cNvPr id="138" name="Google Shape;13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175" y="1143406"/>
            <a:ext cx="4419600" cy="2776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4475" y="917175"/>
            <a:ext cx="4267199" cy="33091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30, 2019</a:t>
            </a:r>
            <a:endParaRPr/>
          </a:p>
        </p:txBody>
      </p:sp>
      <p:sp>
        <p:nvSpPr>
          <p:cNvPr id="145" name="Google Shape;145;p25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Parallax</a:t>
            </a:r>
            <a:endParaRPr/>
          </a:p>
        </p:txBody>
      </p:sp>
      <p:sp>
        <p:nvSpPr>
          <p:cNvPr id="146" name="Google Shape;146;p25"/>
          <p:cNvSpPr txBox="1"/>
          <p:nvPr/>
        </p:nvSpPr>
        <p:spPr>
          <a:xfrm>
            <a:off x="1140750" y="1378500"/>
            <a:ext cx="6862500" cy="181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“Take me down to the parallax city where the far move slow and the near move quickly.”</a:t>
            </a:r>
            <a:endParaRPr i="1" sz="24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81000" lvl="0" marL="457200" rt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mbria"/>
              <a:buChar char="-"/>
            </a:pPr>
            <a:r>
              <a:rPr i="1" lang="en" sz="24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Axl Rose</a:t>
            </a:r>
            <a:endParaRPr i="1" sz="24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45720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2400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rPr>
              <a:t>Lead Singer, Guns N’ Roses</a:t>
            </a:r>
            <a:endParaRPr i="1" sz="2400">
              <a:solidFill>
                <a:srgbClr val="FFFFFF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6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30, 2019</a:t>
            </a:r>
            <a:endParaRPr/>
          </a:p>
        </p:txBody>
      </p:sp>
      <p:sp>
        <p:nvSpPr>
          <p:cNvPr id="152" name="Google Shape;152;p26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Parallax</a:t>
            </a:r>
            <a:endParaRPr/>
          </a:p>
        </p:txBody>
      </p:sp>
      <p:pic>
        <p:nvPicPr>
          <p:cNvPr id="153" name="Google Shape;153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67313" y="816000"/>
            <a:ext cx="5209368" cy="3511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7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30, 2019</a:t>
            </a:r>
            <a:endParaRPr/>
          </a:p>
        </p:txBody>
      </p:sp>
      <p:sp>
        <p:nvSpPr>
          <p:cNvPr id="159" name="Google Shape;159;p27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Parallax</a:t>
            </a:r>
            <a:endParaRPr/>
          </a:p>
        </p:txBody>
      </p:sp>
      <p:pic>
        <p:nvPicPr>
          <p:cNvPr id="160" name="Google Shape;160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31425" y="0"/>
            <a:ext cx="6881155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8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30, 2019</a:t>
            </a:r>
            <a:endParaRPr/>
          </a:p>
        </p:txBody>
      </p:sp>
      <p:sp>
        <p:nvSpPr>
          <p:cNvPr id="166" name="Google Shape;166;p28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Parallax</a:t>
            </a:r>
            <a:endParaRPr/>
          </a:p>
        </p:txBody>
      </p:sp>
      <p:pic>
        <p:nvPicPr>
          <p:cNvPr id="167" name="Google Shape;167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200" y="891838"/>
            <a:ext cx="7859594" cy="32801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9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07, 2019</a:t>
            </a:r>
            <a:endParaRPr/>
          </a:p>
        </p:txBody>
      </p:sp>
      <p:sp>
        <p:nvSpPr>
          <p:cNvPr id="173" name="Google Shape;173;p29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Sun</a:t>
            </a:r>
            <a:endParaRPr/>
          </a:p>
        </p:txBody>
      </p:sp>
      <p:pic>
        <p:nvPicPr>
          <p:cNvPr id="174" name="Google Shape;17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69538" y="739800"/>
            <a:ext cx="3004930" cy="366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30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07, 2019</a:t>
            </a:r>
            <a:endParaRPr/>
          </a:p>
        </p:txBody>
      </p:sp>
      <p:sp>
        <p:nvSpPr>
          <p:cNvPr id="180" name="Google Shape;180;p30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Our Sun</a:t>
            </a:r>
            <a:endParaRPr/>
          </a:p>
        </p:txBody>
      </p:sp>
      <p:pic>
        <p:nvPicPr>
          <p:cNvPr id="181" name="Google Shape;18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8975" y="892200"/>
            <a:ext cx="2568049" cy="335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30"/>
          <p:cNvSpPr txBox="1"/>
          <p:nvPr/>
        </p:nvSpPr>
        <p:spPr>
          <a:xfrm>
            <a:off x="458975" y="4251300"/>
            <a:ext cx="1759800" cy="3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Wikimedia)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183" name="Google Shape;183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633599" y="892200"/>
            <a:ext cx="4616773" cy="3359100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30"/>
          <p:cNvSpPr txBox="1"/>
          <p:nvPr/>
        </p:nvSpPr>
        <p:spPr>
          <a:xfrm>
            <a:off x="5779350" y="4251300"/>
            <a:ext cx="2471100" cy="3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Barbulat via iStock)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1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14, 2019</a:t>
            </a:r>
            <a:endParaRPr/>
          </a:p>
        </p:txBody>
      </p:sp>
      <p:sp>
        <p:nvSpPr>
          <p:cNvPr id="190" name="Google Shape;190;p31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Hertzsprung-Russell Diagram</a:t>
            </a:r>
            <a:endParaRPr/>
          </a:p>
        </p:txBody>
      </p:sp>
      <p:pic>
        <p:nvPicPr>
          <p:cNvPr id="191" name="Google Shape;191;p31"/>
          <p:cNvPicPr preferRelativeResize="0"/>
          <p:nvPr/>
        </p:nvPicPr>
        <p:blipFill rotWithShape="1">
          <a:blip r:embed="rId3">
            <a:alphaModFix/>
          </a:blip>
          <a:srcRect b="76410" l="0" r="0" t="0"/>
          <a:stretch/>
        </p:blipFill>
        <p:spPr>
          <a:xfrm>
            <a:off x="125875" y="792750"/>
            <a:ext cx="4626225" cy="1778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31"/>
          <p:cNvPicPr preferRelativeResize="0"/>
          <p:nvPr/>
        </p:nvPicPr>
        <p:blipFill rotWithShape="1">
          <a:blip r:embed="rId3">
            <a:alphaModFix/>
          </a:blip>
          <a:srcRect b="29375" l="0" r="0" t="23772"/>
          <a:stretch/>
        </p:blipFill>
        <p:spPr>
          <a:xfrm>
            <a:off x="5040850" y="1230200"/>
            <a:ext cx="3791450" cy="2895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August 26, 2019</a:t>
            </a:r>
            <a:endParaRPr/>
          </a:p>
        </p:txBody>
      </p:sp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6000" y="1216100"/>
            <a:ext cx="7612000" cy="263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32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14, 2019</a:t>
            </a:r>
            <a:endParaRPr/>
          </a:p>
        </p:txBody>
      </p:sp>
      <p:sp>
        <p:nvSpPr>
          <p:cNvPr id="198" name="Google Shape;198;p32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Hertzsprung-Russell Diagram</a:t>
            </a:r>
            <a:endParaRPr/>
          </a:p>
        </p:txBody>
      </p:sp>
      <p:pic>
        <p:nvPicPr>
          <p:cNvPr id="199" name="Google Shape;199;p32"/>
          <p:cNvPicPr preferRelativeResize="0"/>
          <p:nvPr/>
        </p:nvPicPr>
        <p:blipFill rotWithShape="1">
          <a:blip r:embed="rId3">
            <a:alphaModFix/>
          </a:blip>
          <a:srcRect b="0" l="0" r="0" t="70628"/>
          <a:stretch/>
        </p:blipFill>
        <p:spPr>
          <a:xfrm>
            <a:off x="1711838" y="1162437"/>
            <a:ext cx="5720325" cy="2738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3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14, 2019</a:t>
            </a:r>
            <a:endParaRPr/>
          </a:p>
        </p:txBody>
      </p:sp>
      <p:sp>
        <p:nvSpPr>
          <p:cNvPr id="205" name="Google Shape;205;p33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Hertzsprung-Russell Diagram</a:t>
            </a:r>
            <a:endParaRPr/>
          </a:p>
        </p:txBody>
      </p:sp>
      <p:pic>
        <p:nvPicPr>
          <p:cNvPr id="206" name="Google Shape;206;p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2600" y="852350"/>
            <a:ext cx="4478800" cy="3359100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33"/>
          <p:cNvSpPr txBox="1"/>
          <p:nvPr/>
        </p:nvSpPr>
        <p:spPr>
          <a:xfrm>
            <a:off x="6924900" y="3638750"/>
            <a:ext cx="19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chandra.harvard.edu)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4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14, 2019</a:t>
            </a:r>
            <a:endParaRPr/>
          </a:p>
        </p:txBody>
      </p:sp>
      <p:sp>
        <p:nvSpPr>
          <p:cNvPr id="213" name="Google Shape;213;p34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Hertzsprung-Russell Diagram</a:t>
            </a:r>
            <a:endParaRPr/>
          </a:p>
        </p:txBody>
      </p:sp>
      <p:sp>
        <p:nvSpPr>
          <p:cNvPr id="214" name="Google Shape;214;p34"/>
          <p:cNvSpPr txBox="1"/>
          <p:nvPr/>
        </p:nvSpPr>
        <p:spPr>
          <a:xfrm>
            <a:off x="7140625" y="3638750"/>
            <a:ext cx="19074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geographical.co.uk)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15" name="Google Shape;215;p3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55825" y="852350"/>
            <a:ext cx="5032359" cy="3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35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14, 2019</a:t>
            </a:r>
            <a:endParaRPr/>
          </a:p>
        </p:txBody>
      </p:sp>
      <p:sp>
        <p:nvSpPr>
          <p:cNvPr id="221" name="Google Shape;221;p35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Hertzsprung-Russell Diagram</a:t>
            </a:r>
            <a:endParaRPr/>
          </a:p>
        </p:txBody>
      </p:sp>
      <p:sp>
        <p:nvSpPr>
          <p:cNvPr id="222" name="Google Shape;222;p35"/>
          <p:cNvSpPr txBox="1"/>
          <p:nvPr/>
        </p:nvSpPr>
        <p:spPr>
          <a:xfrm>
            <a:off x="1832350" y="4138325"/>
            <a:ext cx="32475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NMSU ASTR110 Lab Manual)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223" name="Google Shape;22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2338" y="941150"/>
            <a:ext cx="5479325" cy="326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6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21, 2019</a:t>
            </a:r>
            <a:endParaRPr/>
          </a:p>
        </p:txBody>
      </p:sp>
      <p:sp>
        <p:nvSpPr>
          <p:cNvPr id="229" name="Google Shape;229;p36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Impacts of Comets &amp; Asteroids</a:t>
            </a:r>
            <a:endParaRPr/>
          </a:p>
        </p:txBody>
      </p:sp>
      <p:pic>
        <p:nvPicPr>
          <p:cNvPr id="230" name="Google Shape;230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63550" y="892200"/>
            <a:ext cx="3708446" cy="335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Google Shape;231;p36"/>
          <p:cNvPicPr preferRelativeResize="0"/>
          <p:nvPr/>
        </p:nvPicPr>
        <p:blipFill rotWithShape="1">
          <a:blip r:embed="rId4">
            <a:alphaModFix/>
          </a:blip>
          <a:srcRect b="999" l="0" r="0" t="0"/>
          <a:stretch/>
        </p:blipFill>
        <p:spPr>
          <a:xfrm>
            <a:off x="5587250" y="873550"/>
            <a:ext cx="2773114" cy="33963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37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28, 2019</a:t>
            </a:r>
            <a:endParaRPr/>
          </a:p>
        </p:txBody>
      </p:sp>
      <p:sp>
        <p:nvSpPr>
          <p:cNvPr id="237" name="Google Shape;237;p37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Impacts of Comets &amp; Asteroids</a:t>
            </a:r>
            <a:endParaRPr/>
          </a:p>
        </p:txBody>
      </p:sp>
      <p:sp>
        <p:nvSpPr>
          <p:cNvPr id="238" name="Google Shape;238;p37"/>
          <p:cNvSpPr txBox="1"/>
          <p:nvPr/>
        </p:nvSpPr>
        <p:spPr>
          <a:xfrm>
            <a:off x="2785500" y="2315750"/>
            <a:ext cx="3573000" cy="4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hlink"/>
                </a:solidFill>
                <a:hlinkClick r:id="rId3"/>
              </a:rPr>
              <a:t>https://www.youtube.com/watch?v=frZ9dN_ATew</a:t>
            </a:r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38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21, 2019</a:t>
            </a:r>
            <a:endParaRPr/>
          </a:p>
        </p:txBody>
      </p:sp>
      <p:sp>
        <p:nvSpPr>
          <p:cNvPr id="244" name="Google Shape;244;p38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Impacts of Comets &amp; Asteroids</a:t>
            </a:r>
            <a:endParaRPr/>
          </a:p>
        </p:txBody>
      </p:sp>
      <p:sp>
        <p:nvSpPr>
          <p:cNvPr id="245" name="Google Shape;245;p38"/>
          <p:cNvSpPr txBox="1"/>
          <p:nvPr/>
        </p:nvSpPr>
        <p:spPr>
          <a:xfrm>
            <a:off x="616650" y="1526150"/>
            <a:ext cx="7910700" cy="20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This lab can get </a:t>
            </a:r>
            <a:r>
              <a:rPr i="1" lang="en" sz="2800">
                <a:solidFill>
                  <a:srgbClr val="FFFFFF"/>
                </a:solidFill>
              </a:rPr>
              <a:t>very</a:t>
            </a:r>
            <a:r>
              <a:rPr lang="en" sz="2800">
                <a:solidFill>
                  <a:srgbClr val="FFFFFF"/>
                </a:solidFill>
              </a:rPr>
              <a:t> messy. I am not your mom. For every minute I spend cleaning, your group loses 5 points from your lab grade. </a:t>
            </a:r>
            <a:endParaRPr sz="2800">
              <a:solidFill>
                <a:srgbClr val="FFFFFF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Clean up your mess.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246" name="Google Shape;246;p38"/>
          <p:cNvSpPr txBox="1"/>
          <p:nvPr/>
        </p:nvSpPr>
        <p:spPr>
          <a:xfrm>
            <a:off x="1635450" y="3537650"/>
            <a:ext cx="5873100" cy="79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FFFFFF"/>
                </a:solidFill>
              </a:rPr>
              <a:t>Presentation swap!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9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October 28, 2019</a:t>
            </a:r>
            <a:endParaRPr/>
          </a:p>
        </p:txBody>
      </p:sp>
      <p:sp>
        <p:nvSpPr>
          <p:cNvPr id="252" name="Google Shape;252;p39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Make-Up Day</a:t>
            </a:r>
            <a:endParaRPr/>
          </a:p>
        </p:txBody>
      </p:sp>
      <p:pic>
        <p:nvPicPr>
          <p:cNvPr id="253" name="Google Shape;253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952947" y="0"/>
            <a:ext cx="1879355" cy="51434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Google Shape;254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699950"/>
            <a:ext cx="2518652" cy="3663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5" name="Google Shape;255;p3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36825" y="699950"/>
            <a:ext cx="2444509" cy="366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0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04, 2019</a:t>
            </a:r>
            <a:endParaRPr/>
          </a:p>
        </p:txBody>
      </p:sp>
      <p:sp>
        <p:nvSpPr>
          <p:cNvPr id="261" name="Google Shape;261;p40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Galaxy Morphology</a:t>
            </a:r>
            <a:endParaRPr/>
          </a:p>
        </p:txBody>
      </p:sp>
      <p:pic>
        <p:nvPicPr>
          <p:cNvPr id="262" name="Google Shape;262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16713" y="739800"/>
            <a:ext cx="3310582" cy="366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1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11, 2019</a:t>
            </a:r>
            <a:endParaRPr/>
          </a:p>
        </p:txBody>
      </p:sp>
      <p:sp>
        <p:nvSpPr>
          <p:cNvPr id="268" name="Google Shape;268;p41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Many Galaxies</a:t>
            </a:r>
            <a:endParaRPr/>
          </a:p>
        </p:txBody>
      </p:sp>
      <p:pic>
        <p:nvPicPr>
          <p:cNvPr id="269" name="Google Shape;269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09750" y="739800"/>
            <a:ext cx="3924506" cy="366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02, 2019</a:t>
            </a:r>
            <a:endParaRPr/>
          </a:p>
        </p:txBody>
      </p:sp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 of the Seasons</a:t>
            </a:r>
            <a:endParaRPr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82525" y="739800"/>
            <a:ext cx="2824059" cy="36638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47575" y="739800"/>
            <a:ext cx="3522953" cy="366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2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275" name="Google Shape;275;p42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276" name="Google Shape;2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92450" y="852350"/>
            <a:ext cx="3359099" cy="3359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3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282" name="Google Shape;282;p43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283" name="Google Shape;283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969800"/>
            <a:ext cx="4762500" cy="3124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4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289" name="Google Shape;289;p44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290" name="Google Shape;290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3825" y="941050"/>
            <a:ext cx="5656350" cy="31817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4"/>
          <p:cNvSpPr txBox="1"/>
          <p:nvPr/>
        </p:nvSpPr>
        <p:spPr>
          <a:xfrm>
            <a:off x="500700" y="3197550"/>
            <a:ext cx="1243200" cy="92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</a:t>
            </a:r>
            <a:r>
              <a:rPr lang="en" sz="110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https://en.wikipedia.org/wiki/Galaxy_rotation_curve</a:t>
            </a:r>
            <a:r>
              <a:rPr lang="en">
                <a:solidFill>
                  <a:srgbClr val="FFFFFF"/>
                </a:solidFill>
              </a:rPr>
              <a:t>)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5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297" name="Google Shape;297;p45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298" name="Google Shape;298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0750" y="962166"/>
            <a:ext cx="4762500" cy="31394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2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46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304" name="Google Shape;304;p46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305" name="Google Shape;305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32600" y="852350"/>
            <a:ext cx="4478799" cy="3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7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311" name="Google Shape;311;p47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312" name="Google Shape;31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52350"/>
            <a:ext cx="4009592" cy="3359099"/>
          </a:xfrm>
          <a:prstGeom prst="rect">
            <a:avLst/>
          </a:prstGeom>
          <a:noFill/>
          <a:ln>
            <a:noFill/>
          </a:ln>
        </p:spPr>
      </p:pic>
      <p:sp>
        <p:nvSpPr>
          <p:cNvPr id="313" name="Google Shape;313;p47"/>
          <p:cNvSpPr txBox="1"/>
          <p:nvPr/>
        </p:nvSpPr>
        <p:spPr>
          <a:xfrm>
            <a:off x="152400" y="4211450"/>
            <a:ext cx="32955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Helen Klus, originally NASA)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14" name="Google Shape;314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68867" y="1362600"/>
            <a:ext cx="4677212" cy="2338606"/>
          </a:xfrm>
          <a:prstGeom prst="rect">
            <a:avLst/>
          </a:prstGeom>
          <a:noFill/>
          <a:ln>
            <a:noFill/>
          </a:ln>
        </p:spPr>
      </p:pic>
      <p:sp>
        <p:nvSpPr>
          <p:cNvPr id="315" name="Google Shape;315;p47"/>
          <p:cNvSpPr txBox="1"/>
          <p:nvPr/>
        </p:nvSpPr>
        <p:spPr>
          <a:xfrm>
            <a:off x="7498275" y="3701200"/>
            <a:ext cx="14478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NASA)</a:t>
            </a:r>
            <a:endParaRPr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8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321" name="Google Shape;321;p48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sp>
        <p:nvSpPr>
          <p:cNvPr id="322" name="Google Shape;322;p48"/>
          <p:cNvSpPr txBox="1"/>
          <p:nvPr/>
        </p:nvSpPr>
        <p:spPr>
          <a:xfrm>
            <a:off x="152400" y="3919975"/>
            <a:ext cx="32955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</a:t>
            </a:r>
            <a:r>
              <a:rPr lang="en" sz="1100" u="sng">
                <a:solidFill>
                  <a:schemeClr val="hlink"/>
                </a:solidFill>
                <a:hlinkClick r:id="rId3"/>
              </a:rPr>
              <a:t>http://hosting.astro.cornell.edu/</a:t>
            </a:r>
            <a:r>
              <a:rPr lang="en">
                <a:solidFill>
                  <a:srgbClr val="FFFFFF"/>
                </a:solidFill>
              </a:rPr>
              <a:t>)</a:t>
            </a:r>
            <a:endParaRPr>
              <a:solidFill>
                <a:srgbClr val="FFFFFF"/>
              </a:solidFill>
            </a:endParaRPr>
          </a:p>
        </p:txBody>
      </p:sp>
      <p:sp>
        <p:nvSpPr>
          <p:cNvPr id="323" name="Google Shape;323;p48"/>
          <p:cNvSpPr txBox="1"/>
          <p:nvPr/>
        </p:nvSpPr>
        <p:spPr>
          <a:xfrm>
            <a:off x="6110750" y="3934475"/>
            <a:ext cx="2538900" cy="41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Caltech Astronomy)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24" name="Google Shape;324;p4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1223525"/>
            <a:ext cx="4465458" cy="2696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4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54758" y="1223525"/>
            <a:ext cx="3595266" cy="2696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9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331" name="Google Shape;331;p49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sp>
        <p:nvSpPr>
          <p:cNvPr id="332" name="Google Shape;332;p49"/>
          <p:cNvSpPr txBox="1"/>
          <p:nvPr/>
        </p:nvSpPr>
        <p:spPr>
          <a:xfrm>
            <a:off x="397850" y="3638750"/>
            <a:ext cx="1758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FFFF"/>
                </a:solidFill>
              </a:rPr>
              <a:t>(Credit:  J. Huchra, Harvard)</a:t>
            </a:r>
            <a:endParaRPr>
              <a:solidFill>
                <a:srgbClr val="FFFFFF"/>
              </a:solidFill>
            </a:endParaRPr>
          </a:p>
        </p:txBody>
      </p:sp>
      <p:pic>
        <p:nvPicPr>
          <p:cNvPr id="333" name="Google Shape;333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56150" y="852350"/>
            <a:ext cx="4831691" cy="3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50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November 18, 2019</a:t>
            </a:r>
            <a:endParaRPr/>
          </a:p>
        </p:txBody>
      </p:sp>
      <p:sp>
        <p:nvSpPr>
          <p:cNvPr id="339" name="Google Shape;339;p50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Hubble’s Law</a:t>
            </a:r>
            <a:endParaRPr/>
          </a:p>
        </p:txBody>
      </p:sp>
      <p:pic>
        <p:nvPicPr>
          <p:cNvPr id="340" name="Google Shape;340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55175" y="739800"/>
            <a:ext cx="4033661" cy="366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August 26, 2019</a:t>
            </a:r>
            <a:endParaRPr/>
          </a:p>
        </p:txBody>
      </p:sp>
      <p:sp>
        <p:nvSpPr>
          <p:cNvPr id="77" name="Google Shape;77;p16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Introduction</a:t>
            </a:r>
            <a:endParaRPr/>
          </a:p>
        </p:txBody>
      </p:sp>
      <p:pic>
        <p:nvPicPr>
          <p:cNvPr id="78" name="Google Shape;78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2000" y="1269075"/>
            <a:ext cx="7820000" cy="252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August 26, 2019</a:t>
            </a:r>
            <a:endParaRPr/>
          </a:p>
        </p:txBody>
      </p:sp>
      <p:sp>
        <p:nvSpPr>
          <p:cNvPr id="84" name="Google Shape;84;p17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Origin of the Seasons</a:t>
            </a:r>
            <a:endParaRPr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26300" y="863063"/>
            <a:ext cx="5691398" cy="3201425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7"/>
          <p:cNvSpPr txBox="1"/>
          <p:nvPr/>
        </p:nvSpPr>
        <p:spPr>
          <a:xfrm>
            <a:off x="1898100" y="4132950"/>
            <a:ext cx="53478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https://www.nasa.gov/mission_pages/shuttle/shuttlemissions/sts119/launchbat.html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8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09, 2019</a:t>
            </a:r>
            <a:endParaRPr/>
          </a:p>
        </p:txBody>
      </p:sp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Kepler’s Laws</a:t>
            </a:r>
            <a:endParaRPr/>
          </a:p>
        </p:txBody>
      </p:sp>
      <p:pic>
        <p:nvPicPr>
          <p:cNvPr id="93" name="Google Shape;93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93900" y="803475"/>
            <a:ext cx="2460153" cy="345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06878" y="852350"/>
            <a:ext cx="3530302" cy="335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9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09, 2019</a:t>
            </a:r>
            <a:endParaRPr/>
          </a:p>
        </p:txBody>
      </p:sp>
      <p:sp>
        <p:nvSpPr>
          <p:cNvPr id="100" name="Google Shape;100;p19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Kepler’s Laws</a:t>
            </a:r>
            <a:endParaRPr/>
          </a:p>
        </p:txBody>
      </p:sp>
      <p:pic>
        <p:nvPicPr>
          <p:cNvPr id="101" name="Google Shape;101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525" y="1517263"/>
            <a:ext cx="8580949" cy="2029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0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16, 2019</a:t>
            </a:r>
            <a:endParaRPr/>
          </a:p>
        </p:txBody>
      </p:sp>
      <p:sp>
        <p:nvSpPr>
          <p:cNvPr id="107" name="Google Shape;107;p20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Spectroscopy</a:t>
            </a:r>
            <a:endParaRPr/>
          </a:p>
        </p:txBody>
      </p:sp>
      <p:pic>
        <p:nvPicPr>
          <p:cNvPr id="108" name="Google Shape;108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5376" y="759725"/>
            <a:ext cx="3804762" cy="3624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901" y="739800"/>
            <a:ext cx="3198264" cy="3663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1"/>
          <p:cNvSpPr txBox="1"/>
          <p:nvPr>
            <p:ph type="title"/>
          </p:nvPr>
        </p:nvSpPr>
        <p:spPr>
          <a:xfrm>
            <a:off x="311700" y="127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Week of September 16, 2019</a:t>
            </a:r>
            <a:endParaRPr/>
          </a:p>
        </p:txBody>
      </p:sp>
      <p:sp>
        <p:nvSpPr>
          <p:cNvPr id="115" name="Google Shape;115;p21"/>
          <p:cNvSpPr txBox="1"/>
          <p:nvPr>
            <p:ph type="title"/>
          </p:nvPr>
        </p:nvSpPr>
        <p:spPr>
          <a:xfrm>
            <a:off x="311700" y="4363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Understanding Spectroscopy</a:t>
            </a:r>
            <a:endParaRPr/>
          </a:p>
        </p:txBody>
      </p:sp>
      <p:pic>
        <p:nvPicPr>
          <p:cNvPr id="116" name="Google Shape;116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53175" y="699950"/>
            <a:ext cx="3022710" cy="3663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3150" y="699950"/>
            <a:ext cx="2949139" cy="36639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