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881e8d1cf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1881e8d1cf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881e8d1cf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1881e8d1cf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1881e8d1cf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1881e8d1cf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881e8d1cf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881e8d1cf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1881e8d1cf_0_1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1881e8d1cf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1881e8d1cf_0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1881e8d1cf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1881e8d1cf_0_1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1881e8d1cf_0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Comet McNaught, 2007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d9295f2f5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1d9295f2f5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d9295f2f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1d9295f2f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1881e8d1cf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1881e8d1cf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1881e8d1cf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1881e8d1cf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56ac28765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56ac28765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881e8d1cf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1881e8d1cf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1881e8d1cf_0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1881e8d1cf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1881e8d1cf_0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1881e8d1cf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jpg"/><Relationship Id="rId4" Type="http://schemas.openxmlformats.org/officeDocument/2006/relationships/image" Target="../media/image10.jpg"/><Relationship Id="rId5" Type="http://schemas.openxmlformats.org/officeDocument/2006/relationships/image" Target="../media/image14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gif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3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Relationship Id="rId4" Type="http://schemas.openxmlformats.org/officeDocument/2006/relationships/image" Target="../media/image5.jpg"/><Relationship Id="rId5" Type="http://schemas.openxmlformats.org/officeDocument/2006/relationships/image" Target="../media/image16.gif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7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0" y="652700"/>
            <a:ext cx="8520600" cy="7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Comets and Asteroids</a:t>
            </a:r>
            <a:endParaRPr/>
          </a:p>
        </p:txBody>
      </p:sp>
      <p:pic>
        <p:nvPicPr>
          <p:cNvPr descr="asteroid.png"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934950"/>
            <a:ext cx="8520600" cy="23719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22"/>
          <p:cNvPicPr preferRelativeResize="0"/>
          <p:nvPr/>
        </p:nvPicPr>
        <p:blipFill rotWithShape="1">
          <a:blip r:embed="rId3">
            <a:alphaModFix/>
          </a:blip>
          <a:srcRect b="13207" l="14376" r="13452" t="10181"/>
          <a:stretch/>
        </p:blipFill>
        <p:spPr>
          <a:xfrm>
            <a:off x="4308925" y="3066025"/>
            <a:ext cx="2607550" cy="2077474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Comets</a:t>
            </a:r>
            <a:endParaRPr/>
          </a:p>
        </p:txBody>
      </p:sp>
      <p:sp>
        <p:nvSpPr>
          <p:cNvPr id="116" name="Google Shape;116;p22"/>
          <p:cNvSpPr txBox="1"/>
          <p:nvPr>
            <p:ph idx="1" type="body"/>
          </p:nvPr>
        </p:nvSpPr>
        <p:spPr>
          <a:xfrm>
            <a:off x="311700" y="1152475"/>
            <a:ext cx="36924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 pretty ones!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Dirty snowballs (rock and ice)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Long period comets from the Oort Cloud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Short period comets from the Kuiper Belt (where Pluto lives)</a:t>
            </a:r>
            <a:endParaRPr/>
          </a:p>
        </p:txBody>
      </p:sp>
      <p:pic>
        <p:nvPicPr>
          <p:cNvPr descr="two-comets-flybys-march-2016.jpg" id="117" name="Google Shape;117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08925" y="59751"/>
            <a:ext cx="4771250" cy="3182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68475" y="2431800"/>
            <a:ext cx="2711700" cy="2711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2000px-Kuiper_belt_-_Oort_cloud-en.svg.png" id="125" name="Google Shape;12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2875" y="0"/>
            <a:ext cx="5998250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HalleyOrbit.gif" id="132" name="Google Shape;13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532912"/>
            <a:ext cx="8520600" cy="39940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cometdiagram.jpg" id="139" name="Google Shape;139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1556" y="0"/>
            <a:ext cx="6340889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Comet Bits</a:t>
            </a:r>
            <a:endParaRPr/>
          </a:p>
        </p:txBody>
      </p:sp>
      <p:sp>
        <p:nvSpPr>
          <p:cNvPr id="145" name="Google Shape;145;p26"/>
          <p:cNvSpPr txBox="1"/>
          <p:nvPr>
            <p:ph idx="1" type="body"/>
          </p:nvPr>
        </p:nvSpPr>
        <p:spPr>
          <a:xfrm>
            <a:off x="311700" y="1152475"/>
            <a:ext cx="43338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Composition:</a:t>
            </a:r>
            <a:endParaRPr sz="1400"/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Ice and Rock - density ~ 1.5 - 2 g/cm</a:t>
            </a:r>
            <a:r>
              <a:rPr baseline="30000" lang="en" sz="1400"/>
              <a:t>3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Ammonia and other organic compounds</a:t>
            </a:r>
            <a:endParaRPr sz="14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Source of life on Earth?</a:t>
            </a:r>
            <a:endParaRPr sz="12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400"/>
              <a:t>Anatomy of a Comet:</a:t>
            </a:r>
            <a:endParaRPr sz="1400"/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Nucleus - the solid core of a comet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Not typically visible from Earth, Jets &amp; Outgassing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Coma - luminous halo/fog around the nucleus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Tails - long streams of dust and gas stretching far behind comet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Two of them. </a:t>
            </a:r>
            <a:endParaRPr/>
          </a:p>
        </p:txBody>
      </p:sp>
      <p:pic>
        <p:nvPicPr>
          <p:cNvPr descr="tumblr_nvsh7sBMqz1us21qco2_1280.jpg" id="146" name="Google Shape;14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45500" y="896974"/>
            <a:ext cx="4386724" cy="35128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Comet67P_NavCamFeb3.jpg" id="153" name="Google Shape;153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67336"/>
            <a:ext cx="9144003" cy="48088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8"/>
          <p:cNvSpPr txBox="1"/>
          <p:nvPr>
            <p:ph type="title"/>
          </p:nvPr>
        </p:nvSpPr>
        <p:spPr>
          <a:xfrm>
            <a:off x="354700" y="4515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Demo Time!</a:t>
            </a:r>
            <a:endParaRPr/>
          </a:p>
        </p:txBody>
      </p:sp>
      <p:sp>
        <p:nvSpPr>
          <p:cNvPr id="159" name="Google Shape;159;p28"/>
          <p:cNvSpPr txBox="1"/>
          <p:nvPr/>
        </p:nvSpPr>
        <p:spPr>
          <a:xfrm>
            <a:off x="838150" y="1282300"/>
            <a:ext cx="2192100" cy="316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Recipe:</a:t>
            </a:r>
            <a:endParaRPr>
              <a:solidFill>
                <a:srgbClr val="FFFFFF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</a:pPr>
            <a:r>
              <a:rPr lang="en">
                <a:solidFill>
                  <a:srgbClr val="FFFFFF"/>
                </a:solidFill>
              </a:rPr>
              <a:t>3 spoons of sand</a:t>
            </a:r>
            <a:endParaRPr>
              <a:solidFill>
                <a:srgbClr val="FFFFFF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</a:pPr>
            <a:r>
              <a:rPr lang="en">
                <a:solidFill>
                  <a:srgbClr val="FFFFFF"/>
                </a:solidFill>
              </a:rPr>
              <a:t>1 spoon of dirt</a:t>
            </a:r>
            <a:endParaRPr>
              <a:solidFill>
                <a:srgbClr val="FFFFFF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</a:pPr>
            <a:r>
              <a:rPr lang="en">
                <a:solidFill>
                  <a:srgbClr val="FFFFFF"/>
                </a:solidFill>
              </a:rPr>
              <a:t>A capful of ammonia</a:t>
            </a:r>
            <a:endParaRPr>
              <a:solidFill>
                <a:srgbClr val="FFFFFF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</a:pPr>
            <a:r>
              <a:rPr lang="en">
                <a:solidFill>
                  <a:srgbClr val="FFFFFF"/>
                </a:solidFill>
              </a:rPr>
              <a:t>Half a solo cup of water</a:t>
            </a:r>
            <a:endParaRPr>
              <a:solidFill>
                <a:srgbClr val="FFFFFF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</a:pPr>
            <a:r>
              <a:rPr lang="en">
                <a:solidFill>
                  <a:srgbClr val="FFFFFF"/>
                </a:solidFill>
              </a:rPr>
              <a:t>Half a solo cup of dry ice, while stirring!</a:t>
            </a:r>
            <a:endParaRPr>
              <a:solidFill>
                <a:srgbClr val="FFFFFF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</a:pPr>
            <a:r>
              <a:rPr lang="en">
                <a:solidFill>
                  <a:srgbClr val="FFFFFF"/>
                </a:solidFill>
              </a:rPr>
              <a:t>Make a snowball…</a:t>
            </a:r>
            <a:endParaRPr>
              <a:solidFill>
                <a:srgbClr val="FFFFFF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●"/>
            </a:pPr>
            <a:r>
              <a:rPr lang="en">
                <a:solidFill>
                  <a:srgbClr val="FFFFFF"/>
                </a:solidFill>
              </a:rPr>
              <a:t>Add another half-cup of water to freeze it.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60" name="Google Shape;160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66550" y="1042512"/>
            <a:ext cx="5443574" cy="40826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idx="1" type="subTitle"/>
          </p:nvPr>
        </p:nvSpPr>
        <p:spPr>
          <a:xfrm>
            <a:off x="311700" y="1829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lab can get </a:t>
            </a:r>
            <a:r>
              <a:rPr i="1" lang="en"/>
              <a:t>very</a:t>
            </a:r>
            <a:r>
              <a:rPr lang="en"/>
              <a:t> messy. I am not your mom. For every minute I spend cleaning, your group loses 5 points from your lab grade.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Clean up your mess.</a:t>
            </a:r>
            <a:endParaRPr/>
          </a:p>
        </p:txBody>
      </p:sp>
      <p:sp>
        <p:nvSpPr>
          <p:cNvPr id="61" name="Google Shape;61;p14"/>
          <p:cNvSpPr txBox="1"/>
          <p:nvPr>
            <p:ph type="ctrTitle"/>
          </p:nvPr>
        </p:nvSpPr>
        <p:spPr>
          <a:xfrm>
            <a:off x="186850" y="532225"/>
            <a:ext cx="8520600" cy="95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Quick Note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Schedule</a:t>
            </a:r>
            <a:endParaRPr/>
          </a:p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lang="en"/>
              <a:t>Next week: 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2053950"/>
            <a:ext cx="8520600" cy="103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What’s the difference between a comet and an asteroid?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Asteroids</a:t>
            </a:r>
            <a:endParaRPr/>
          </a:p>
        </p:txBody>
      </p:sp>
      <p:sp>
        <p:nvSpPr>
          <p:cNvPr id="78" name="Google Shape;78;p17"/>
          <p:cNvSpPr txBox="1"/>
          <p:nvPr>
            <p:ph idx="1" type="body"/>
          </p:nvPr>
        </p:nvSpPr>
        <p:spPr>
          <a:xfrm>
            <a:off x="311700" y="1152475"/>
            <a:ext cx="39768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 ugly ones that sometimes hate us.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Usually found hanging out, orbiting between Mars and Jupiter - the asteroid belt!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Composition is usually rocky/metallic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Most are small pebbles. Some are larger than the state of New Mexico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Meteors/Shooting Stars</a:t>
            </a:r>
            <a:endParaRPr/>
          </a:p>
        </p:txBody>
      </p:sp>
      <p:pic>
        <p:nvPicPr>
          <p:cNvPr descr="InnerSolarSystem-en.png" id="79" name="Google Shape;7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97500" y="375750"/>
            <a:ext cx="4392000" cy="439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86" name="Google Shape;8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19200" y="297700"/>
            <a:ext cx="2524799" cy="2097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16575" y="26075"/>
            <a:ext cx="6858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77825" y="2577325"/>
            <a:ext cx="2566174" cy="2566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Asteroid Impacts</a:t>
            </a:r>
            <a:endParaRPr/>
          </a:p>
        </p:txBody>
      </p:sp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Chicxulub-animation.gif" id="95" name="Google Shape;9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5850" y="1017725"/>
            <a:ext cx="8832300" cy="4001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Impact Energy</a:t>
            </a:r>
            <a:endParaRPr/>
          </a:p>
        </p:txBody>
      </p:sp>
      <p:sp>
        <p:nvSpPr>
          <p:cNvPr id="101" name="Google Shape;101;p20"/>
          <p:cNvSpPr txBox="1"/>
          <p:nvPr>
            <p:ph idx="1" type="body"/>
          </p:nvPr>
        </p:nvSpPr>
        <p:spPr>
          <a:xfrm>
            <a:off x="311700" y="1152475"/>
            <a:ext cx="39684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Space Junk can hit with speeds up to ~65000 mph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 meteorite the size of a football field at this speed has the kinetic energy of 10</a:t>
            </a:r>
            <a:r>
              <a:rPr baseline="30000" lang="en"/>
              <a:t>18 </a:t>
            </a:r>
            <a:r>
              <a:rPr lang="en"/>
              <a:t>Joules or </a:t>
            </a:r>
            <a:r>
              <a:rPr i="1" lang="en"/>
              <a:t>200 Megatons of TNT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Comparison: Hiroshima ~ 15 Kilotons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Largest Nuclear Weapon ever detonated ~50 Megatons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K-T Impactor ~ 6 miles wide (but probably moving slower)</a:t>
            </a:r>
            <a:endParaRPr/>
          </a:p>
        </p:txBody>
      </p:sp>
      <p:pic>
        <p:nvPicPr>
          <p:cNvPr descr="Pingualuit_aerial_2007.jpg" id="102" name="Google Shape;10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46450" y="1365387"/>
            <a:ext cx="4485855" cy="29905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Comets</a:t>
            </a:r>
            <a:endParaRPr/>
          </a:p>
        </p:txBody>
      </p:sp>
      <p:sp>
        <p:nvSpPr>
          <p:cNvPr id="108" name="Google Shape;108;p21"/>
          <p:cNvSpPr txBox="1"/>
          <p:nvPr>
            <p:ph idx="1" type="body"/>
          </p:nvPr>
        </p:nvSpPr>
        <p:spPr>
          <a:xfrm>
            <a:off x="311700" y="1152475"/>
            <a:ext cx="36924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 pretty ones!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Dirty snowballs (rock and ice)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Long period comets from the Oort Cloud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Short period comets from the Kuiper Belt (where Pluto lives)</a:t>
            </a:r>
            <a:endParaRPr/>
          </a:p>
        </p:txBody>
      </p:sp>
      <p:pic>
        <p:nvPicPr>
          <p:cNvPr descr="234087.jpg" id="109" name="Google Shape;10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6425" y="1017725"/>
            <a:ext cx="4305875" cy="322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