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51d3999934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51d3999934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d16d45c9f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d16d45c9f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d16d45c9f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d16d45c9f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1d3999934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51d3999934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d16d45c9f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d16d45c9f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d16d45c9f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d16d45c9f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51d88325c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51d88325c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d16d45c9f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d16d45c9f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d16d45c9f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1d16d45c9f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d16d45c9f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d16d45c9f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d16d45c9f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d16d45c9f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1d16d45c9f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1d16d45c9f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4.jpg"/><Relationship Id="rId4" Type="http://schemas.openxmlformats.org/officeDocument/2006/relationships/image" Target="../media/image1.gif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Relationship Id="rId4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Relationship Id="rId4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g"/><Relationship Id="rId4" Type="http://schemas.openxmlformats.org/officeDocument/2006/relationships/image" Target="../media/image7.jpg"/><Relationship Id="rId5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Geology of Terrestrial Planets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Spring 2019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2" name="Google Shape;12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3964400" y="0"/>
            <a:ext cx="1707279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BONUS: The Moon</a:t>
            </a:r>
            <a:endParaRPr/>
          </a:p>
        </p:txBody>
      </p:sp>
      <p:sp>
        <p:nvSpPr>
          <p:cNvPr id="128" name="Google Shape;128;p23"/>
          <p:cNvSpPr txBox="1"/>
          <p:nvPr>
            <p:ph idx="1" type="body"/>
          </p:nvPr>
        </p:nvSpPr>
        <p:spPr>
          <a:xfrm>
            <a:off x="311700" y="1152475"/>
            <a:ext cx="4054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Has craters - formed by impacts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Once upon a time, the moon had a hot interior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Massive impacts shortly after formation caused the crust to crack, causing lava to flow up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Lava filled the crater, creating distinctive “maria” (Latin for “seas”)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Water: None, except as ice</a:t>
            </a:r>
            <a:endParaRPr/>
          </a:p>
        </p:txBody>
      </p:sp>
      <p:pic>
        <p:nvPicPr>
          <p:cNvPr descr="FullMoon2010.jpg" id="129" name="Google Shape;129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519675" y="79225"/>
            <a:ext cx="3450550" cy="32793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2.astro.psu.edu/users/niel/astro1/slideshows/class41/004-crater_formation.gif" id="130" name="Google Shape;13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9225" y="3010050"/>
            <a:ext cx="3215375" cy="201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Making connections:</a:t>
            </a:r>
            <a:endParaRPr/>
          </a:p>
        </p:txBody>
      </p:sp>
      <p:pic>
        <p:nvPicPr>
          <p:cNvPr id="136" name="Google Shape;13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8925" y="1476375"/>
            <a:ext cx="4181475" cy="270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4"/>
          <p:cNvSpPr txBox="1"/>
          <p:nvPr/>
        </p:nvSpPr>
        <p:spPr>
          <a:xfrm>
            <a:off x="368925" y="4314400"/>
            <a:ext cx="41553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Dried up river bed in Yemen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38" name="Google Shape;138;p24"/>
          <p:cNvSpPr txBox="1"/>
          <p:nvPr/>
        </p:nvSpPr>
        <p:spPr>
          <a:xfrm>
            <a:off x="5981675" y="4314400"/>
            <a:ext cx="4155300" cy="48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Feature on Mars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descr="marsriver.jpg" id="139" name="Google Shape;13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47500" y="1450188"/>
            <a:ext cx="3649601" cy="2757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Bonus:</a:t>
            </a:r>
            <a:endParaRPr/>
          </a:p>
        </p:txBody>
      </p:sp>
      <p:sp>
        <p:nvSpPr>
          <p:cNvPr id="145" name="Google Shape;145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Lecture by Janna Levin about black holes and gravitational waves.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/>
              <a:t>Today at 7:30PM at the ASNMSU Center for the Arts. (it’s free!)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/>
        </p:nvSpPr>
        <p:spPr>
          <a:xfrm>
            <a:off x="311700" y="-52750"/>
            <a:ext cx="6134100" cy="16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44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Lab Schedule</a:t>
            </a:r>
            <a:endParaRPr sz="2800">
              <a:solidFill>
                <a:srgbClr val="FFFFFF"/>
              </a:solidFill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318000" y="1244400"/>
            <a:ext cx="8508000" cy="38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259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00"/>
                </a:solidFill>
              </a:rPr>
              <a:t>03/5</a:t>
            </a:r>
            <a:r>
              <a:rPr lang="en" sz="2200">
                <a:solidFill>
                  <a:srgbClr val="FFFF00"/>
                </a:solidFill>
              </a:rPr>
              <a:t>: Introduction to Geology of Terrestrial Planets</a:t>
            </a:r>
            <a:endParaRPr sz="2200">
              <a:solidFill>
                <a:srgbClr val="FFFF00"/>
              </a:solidFill>
            </a:endParaRPr>
          </a:p>
          <a:p>
            <a:pPr indent="0" lvl="0" marL="0" rtl="0" algn="l">
              <a:lnSpc>
                <a:spcPct val="2592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rgbClr val="FFFFFF"/>
                </a:solidFill>
              </a:rPr>
              <a:t>03/12</a:t>
            </a:r>
            <a:r>
              <a:rPr lang="en" sz="2200">
                <a:solidFill>
                  <a:srgbClr val="FFFFFF"/>
                </a:solidFill>
              </a:rPr>
              <a:t>: Earth’s Density </a:t>
            </a:r>
            <a:endParaRPr sz="22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 the Beginning...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4830600" cy="378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There was a cloud of cold, low-density gas.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This cloud began to collapse… The core of the cloud gets warmer and becomes the sun.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rest of the cloud flattens into a disk.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As it does so, more dense material stays in the center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Metal, rocks, etc...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Less dense material drifts to the outer edges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Ice, gas, etc...</a:t>
            </a:r>
            <a:endParaRPr/>
          </a:p>
        </p:txBody>
      </p:sp>
      <p:pic>
        <p:nvPicPr>
          <p:cNvPr descr="19_05_Figure_Unanno.jpg" id="68" name="Google Shape;6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4825" y="1556137"/>
            <a:ext cx="3862224" cy="2978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75" name="Google Shape;75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9200" y="0"/>
            <a:ext cx="41148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5143501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Consequences: Two Families of Planet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4006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Terrestrial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Mercury, Venus, Earth, Mars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Closer to sun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Denser with a lot of rock/metal/other solid material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Density ~5 ish g/cm</a:t>
            </a:r>
            <a:r>
              <a:rPr baseline="30000" lang="en"/>
              <a:t>3</a:t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4825500" y="1152475"/>
            <a:ext cx="4006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Jovian</a:t>
            </a:r>
            <a:endParaRPr/>
          </a:p>
          <a:p>
            <a:pPr indent="-342900" lvl="0" marL="457200" rtl="0" algn="l">
              <a:spcBef>
                <a:spcPts val="16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Jupiter, Saturn, Uranus, Neptune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Mostly gas/ice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Much lower densities ~1 g/cm</a:t>
            </a:r>
            <a:r>
              <a:rPr baseline="30000" lang="en"/>
              <a:t>3</a:t>
            </a:r>
            <a:endParaRPr/>
          </a:p>
        </p:txBody>
      </p:sp>
      <p:pic>
        <p:nvPicPr>
          <p:cNvPr descr="floatingsaturn.jpg"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00000" y="2982599"/>
            <a:ext cx="4006800" cy="1933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Mercury</a:t>
            </a:r>
            <a:endParaRPr/>
          </a:p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0.39 AU from the Sun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About ~⅓ the size of Earth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-180 C (-300 F) at night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430 C (800 F) during the day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Almost no atmosphere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 volcanism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No water</a:t>
            </a:r>
            <a:endParaRPr/>
          </a:p>
        </p:txBody>
      </p:sp>
      <p:pic>
        <p:nvPicPr>
          <p:cNvPr descr="mercury.jpg" id="91" name="Google Shape;9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12251" y="-5"/>
            <a:ext cx="5131741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9"/>
          <p:cNvSpPr txBox="1"/>
          <p:nvPr>
            <p:ph type="title"/>
          </p:nvPr>
        </p:nvSpPr>
        <p:spPr>
          <a:xfrm>
            <a:off x="27475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Venus</a:t>
            </a:r>
            <a:endParaRPr/>
          </a:p>
        </p:txBody>
      </p:sp>
      <p:sp>
        <p:nvSpPr>
          <p:cNvPr id="97" name="Google Shape;97;p19"/>
          <p:cNvSpPr txBox="1"/>
          <p:nvPr>
            <p:ph idx="1" type="body"/>
          </p:nvPr>
        </p:nvSpPr>
        <p:spPr>
          <a:xfrm>
            <a:off x="311700" y="1152475"/>
            <a:ext cx="4149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0.72 AU from the Sun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Size: Earth-ish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Temperature: 480 C (900F)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Atmosphere: Thick - 90x thicker than Earth. Mostly made of CO</a:t>
            </a:r>
            <a:r>
              <a:rPr baseline="-25000" lang="en"/>
              <a:t>2</a:t>
            </a:r>
            <a:r>
              <a:rPr lang="en"/>
              <a:t>. Clouds of Sulfuric acid.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Volcanos: Lots (No tectonic plates though)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Water: </a:t>
            </a:r>
            <a:r>
              <a:rPr i="1" lang="en"/>
              <a:t>None</a:t>
            </a:r>
            <a:r>
              <a:rPr lang="en"/>
              <a:t>.</a:t>
            </a:r>
            <a:endParaRPr/>
          </a:p>
        </p:txBody>
      </p:sp>
      <p:pic>
        <p:nvPicPr>
          <p:cNvPr descr="Venus-head-625x350.jpg" id="98" name="Google Shape;9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58870" y="3016150"/>
            <a:ext cx="3598950" cy="20154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venus-2.jpg" id="99" name="Google Shape;9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11950" y="255472"/>
            <a:ext cx="2883400" cy="2876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35000" y="2764513"/>
            <a:ext cx="2376374" cy="2376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Google Shape;10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0500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Earth (You Are Here)</a:t>
            </a:r>
            <a:endParaRPr/>
          </a:p>
        </p:txBody>
      </p:sp>
      <p:sp>
        <p:nvSpPr>
          <p:cNvPr id="107" name="Google Shape;107;p20"/>
          <p:cNvSpPr txBox="1"/>
          <p:nvPr>
            <p:ph idx="1" type="body"/>
          </p:nvPr>
        </p:nvSpPr>
        <p:spPr>
          <a:xfrm>
            <a:off x="311700" y="1152475"/>
            <a:ext cx="4138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 AU from the Sun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Size: 12,800 km in diameter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Atmosphere: Some! 78% nitrogen, 21% oxygen, 1% argon, trace amounts of CO</a:t>
            </a:r>
            <a:r>
              <a:rPr baseline="-25000" lang="en"/>
              <a:t>2</a:t>
            </a:r>
            <a:r>
              <a:rPr lang="en"/>
              <a:t> and water </a:t>
            </a:r>
            <a:r>
              <a:rPr lang="en"/>
              <a:t>vapor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Temperature: -120 F - 130 F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Volcanos: Lots. And tectonic activity to boot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Water: Also lots!</a:t>
            </a:r>
            <a:endParaRPr/>
          </a:p>
        </p:txBody>
      </p:sp>
      <p:sp>
        <p:nvSpPr>
          <p:cNvPr id="108" name="Google Shape;108;p20"/>
          <p:cNvSpPr txBox="1"/>
          <p:nvPr/>
        </p:nvSpPr>
        <p:spPr>
          <a:xfrm>
            <a:off x="6519825" y="4828900"/>
            <a:ext cx="2894100" cy="1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03/04/2019 DSCOVR-EPIC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73375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Mars</a:t>
            </a:r>
            <a:endParaRPr/>
          </a:p>
        </p:txBody>
      </p:sp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311700" y="1152475"/>
            <a:ext cx="41070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1.52 AU from the Sun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Size: ½ that of Earth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Atmosphere: Thin (&lt;1% of Earth), mostly CO</a:t>
            </a:r>
            <a:r>
              <a:rPr baseline="-25000" lang="en"/>
              <a:t>2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Temperature: -130 C (-200 F) to 21 C (70 F)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Volcanos: Only the extinct ones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Water: No liquid water. Used to be very wet; now all ice.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