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c8fc99b86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c8fc99b86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c8fc99b86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c8fc99b86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c8fc99b86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c8fc99b86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413502ecd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413502ecd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ef88e784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ef88e78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1c8fc99b86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1c8fc99b86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c8fc99b86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c8fc99b86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413502ecd4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413502ecd4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c8fc99b86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c8fc99b86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c8fc99b86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c8fc99b86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 of the Seasons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Rachel Marra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Fall 2019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283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FFFFF"/>
                </a:solidFill>
              </a:rPr>
              <a:t>Exercise #3</a:t>
            </a:r>
            <a:r>
              <a:rPr lang="en">
                <a:solidFill>
                  <a:srgbClr val="FFFFFF"/>
                </a:solidFill>
              </a:rPr>
              <a:t>: Tips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2"/>
          <p:cNvSpPr txBox="1"/>
          <p:nvPr>
            <p:ph idx="1" type="body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Things will not turn out perfectly, but you should see general trends.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Measure the full arc lengths before you start! This will make things easier.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DO NOT just flip the numbers between the Arctic/Antarctic Circles, or between the 2 solstices. You WILL get the answer wrong!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7463" y="3337063"/>
            <a:ext cx="5934075" cy="176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4487125" y="505725"/>
            <a:ext cx="4366800" cy="323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FFFFFF"/>
                </a:solidFill>
              </a:rPr>
              <a:t>Calculating daytime hours</a:t>
            </a:r>
            <a:r>
              <a:rPr b="1" lang="en">
                <a:solidFill>
                  <a:srgbClr val="FFFFFF"/>
                </a:solidFill>
              </a:rPr>
              <a:t>: 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Length day arc x </a:t>
            </a:r>
            <a:r>
              <a:rPr lang="en">
                <a:solidFill>
                  <a:srgbClr val="FFFFFF"/>
                </a:solidFill>
              </a:rPr>
              <a:t>(</a:t>
            </a:r>
            <a:r>
              <a:rPr lang="en">
                <a:solidFill>
                  <a:srgbClr val="FFFFFF"/>
                </a:solidFill>
              </a:rPr>
              <a:t>24hr </a:t>
            </a:r>
            <a:r>
              <a:rPr lang="en">
                <a:solidFill>
                  <a:srgbClr val="FFFFFF"/>
                </a:solidFill>
              </a:rPr>
              <a:t>/ </a:t>
            </a:r>
            <a:r>
              <a:rPr lang="en">
                <a:solidFill>
                  <a:srgbClr val="FFFFFF"/>
                </a:solidFill>
              </a:rPr>
              <a:t>total arc length</a:t>
            </a:r>
            <a:r>
              <a:rPr lang="en">
                <a:solidFill>
                  <a:srgbClr val="FFFFFF"/>
                </a:solidFill>
              </a:rPr>
              <a:t>)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>
                <a:solidFill>
                  <a:srgbClr val="FFFFFF"/>
                </a:solidFill>
              </a:rPr>
              <a:t>Calculating nighttime hours:</a:t>
            </a:r>
            <a:endParaRPr b="1" u="sng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24 hours - daytime hours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 u="sng">
                <a:solidFill>
                  <a:schemeClr val="dk1"/>
                </a:solidFill>
              </a:rPr>
              <a:t>Scientific notation for calculators:</a:t>
            </a:r>
            <a:endParaRPr b="1" sz="20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chemeClr val="dk1"/>
                </a:solidFill>
              </a:rPr>
              <a:t>1x10</a:t>
            </a:r>
            <a:r>
              <a:rPr b="1" baseline="30000" lang="en" sz="2000">
                <a:solidFill>
                  <a:schemeClr val="dk1"/>
                </a:solidFill>
              </a:rPr>
              <a:t>6</a:t>
            </a:r>
            <a:r>
              <a:rPr b="1" lang="en" sz="2000">
                <a:solidFill>
                  <a:schemeClr val="dk1"/>
                </a:solidFill>
              </a:rPr>
              <a:t> = 1E6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"/>
            <a:ext cx="2235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3"/>
          <p:cNvSpPr txBox="1"/>
          <p:nvPr/>
        </p:nvSpPr>
        <p:spPr>
          <a:xfrm>
            <a:off x="2313550" y="10717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Exercise 3: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Experiment 1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Exercise 3: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Experiment 2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Exercise 3: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Experiment 3</a:t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Exercise 4</a:t>
            </a:r>
            <a:endParaRPr sz="2400"/>
          </a:p>
        </p:txBody>
      </p:sp>
      <p:cxnSp>
        <p:nvCxnSpPr>
          <p:cNvPr id="129" name="Google Shape;129;p23"/>
          <p:cNvCxnSpPr/>
          <p:nvPr/>
        </p:nvCxnSpPr>
        <p:spPr>
          <a:xfrm flipH="1" rot="10800000">
            <a:off x="20250" y="3983025"/>
            <a:ext cx="9103500" cy="216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0" name="Google Shape;130;p23"/>
          <p:cNvCxnSpPr/>
          <p:nvPr/>
        </p:nvCxnSpPr>
        <p:spPr>
          <a:xfrm>
            <a:off x="4347225" y="21525"/>
            <a:ext cx="32400" cy="51327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1" name="Google Shape;131;p23"/>
          <p:cNvSpPr txBox="1"/>
          <p:nvPr/>
        </p:nvSpPr>
        <p:spPr>
          <a:xfrm>
            <a:off x="4756125" y="4250375"/>
            <a:ext cx="40998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Area of a circle: πR</a:t>
            </a:r>
            <a:r>
              <a:rPr baseline="30000" lang="en" sz="1800">
                <a:solidFill>
                  <a:schemeClr val="dk1"/>
                </a:solidFill>
              </a:rPr>
              <a:t>2 </a:t>
            </a:r>
            <a:r>
              <a:rPr lang="en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Area of an ellipse: (πab)/4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261175" y="192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Reading Quiz: The Origin of the Seasons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63825" y="1546050"/>
            <a:ext cx="5175300" cy="273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b="1" lang="en" sz="2200">
                <a:solidFill>
                  <a:schemeClr val="dk1"/>
                </a:solidFill>
              </a:rPr>
              <a:t>What is an ellipse? (NOT an eclipse)</a:t>
            </a:r>
            <a:endParaRPr b="1"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b="1" lang="en" sz="2200">
                <a:solidFill>
                  <a:schemeClr val="dk1"/>
                </a:solidFill>
              </a:rPr>
              <a:t>Where on the Earth is it generally cooler at all times during the year?</a:t>
            </a:r>
            <a:endParaRPr b="1" sz="2200">
              <a:solidFill>
                <a:schemeClr val="dk1"/>
              </a:solidFill>
            </a:endParaRPr>
          </a:p>
          <a:p>
            <a:pPr indent="-368300" lvl="0" marL="457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200"/>
              <a:buAutoNum type="arabicPeriod"/>
            </a:pPr>
            <a:r>
              <a:rPr b="1" lang="en" sz="2200">
                <a:solidFill>
                  <a:schemeClr val="dk1"/>
                </a:solidFill>
              </a:rPr>
              <a:t>What physical process causes the effect seen in this photo?</a:t>
            </a:r>
            <a:endParaRPr b="1" sz="2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/>
        </p:nvSpPr>
        <p:spPr>
          <a:xfrm>
            <a:off x="200550" y="977300"/>
            <a:ext cx="8520600" cy="9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 u="sng">
                <a:solidFill>
                  <a:schemeClr val="dk1"/>
                </a:solidFill>
              </a:rPr>
              <a:t>Directions</a:t>
            </a:r>
            <a:r>
              <a:rPr lang="en" sz="1800">
                <a:solidFill>
                  <a:schemeClr val="dk1"/>
                </a:solidFill>
              </a:rPr>
              <a:t>: Write your answers on a sheet of paper, make sure your name and lab section are on it and hand it in to me when you are done.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descr="10436218_10152273801657883_6124742413621624408_n.jpg"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9125" y="1937300"/>
            <a:ext cx="3904875" cy="2920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Lab Schedule (4 weeks)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23965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Week 1: Tools for Success (Lab 1- no take home, Canvas Survey due today)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00"/>
                </a:solidFill>
              </a:rPr>
              <a:t>Week 2: The Origins of the Seasons (Lab 2)</a:t>
            </a:r>
            <a:endParaRPr>
              <a:solidFill>
                <a:srgbClr val="FFFF00"/>
              </a:solidFill>
            </a:endParaRPr>
          </a:p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Week 3: </a:t>
            </a:r>
            <a:r>
              <a:rPr lang="en">
                <a:solidFill>
                  <a:schemeClr val="dk1"/>
                </a:solidFill>
              </a:rPr>
              <a:t>Scale Model of the Solar System* (Lab 6)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Week 4: Phases of the Moon (Lab 3)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FFFFFF"/>
                </a:solidFill>
              </a:rPr>
              <a:t>*We meet will be meeting somewhere else for this lab!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Course Concerns and About Me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3681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Math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Asking Questions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Losing steam before the end of the semester</a:t>
            </a:r>
            <a:endParaRPr>
              <a:solidFill>
                <a:schemeClr val="dk1"/>
              </a:solidFill>
            </a:endParaRPr>
          </a:p>
        </p:txBody>
      </p:sp>
      <p:cxnSp>
        <p:nvCxnSpPr>
          <p:cNvPr id="76" name="Google Shape;76;p16"/>
          <p:cNvCxnSpPr/>
          <p:nvPr/>
        </p:nvCxnSpPr>
        <p:spPr>
          <a:xfrm flipH="1">
            <a:off x="4102300" y="1003375"/>
            <a:ext cx="7800" cy="36795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2500" y="1170125"/>
            <a:ext cx="2501550" cy="140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6"/>
          <p:cNvPicPr preferRelativeResize="0"/>
          <p:nvPr/>
        </p:nvPicPr>
        <p:blipFill rotWithShape="1">
          <a:blip r:embed="rId4">
            <a:alphaModFix/>
          </a:blip>
          <a:srcRect b="0" l="0" r="0" t="11000"/>
          <a:stretch/>
        </p:blipFill>
        <p:spPr>
          <a:xfrm>
            <a:off x="6916450" y="1551399"/>
            <a:ext cx="2075149" cy="30854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62500" y="2726175"/>
            <a:ext cx="1698695" cy="2264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FFFFF"/>
                </a:solidFill>
              </a:rPr>
              <a:t>Hypothesis</a:t>
            </a:r>
            <a:r>
              <a:rPr lang="en">
                <a:solidFill>
                  <a:srgbClr val="FFFFFF"/>
                </a:solidFill>
              </a:rPr>
              <a:t>: The Earth is closer to the sun in the summer and further away in the winter.</a:t>
            </a:r>
            <a:endParaRPr/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253975" y="167202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For this to make sense, the Earth’s orbit cannot be circular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rgbClr val="FFFF00"/>
                </a:solidFill>
              </a:rPr>
              <a:t>Aphelion</a:t>
            </a:r>
            <a:r>
              <a:rPr lang="en">
                <a:solidFill>
                  <a:schemeClr val="dk1"/>
                </a:solidFill>
              </a:rPr>
              <a:t> - </a:t>
            </a:r>
            <a:r>
              <a:rPr i="1" lang="en">
                <a:solidFill>
                  <a:schemeClr val="dk1"/>
                </a:solidFill>
              </a:rPr>
              <a:t>maximum</a:t>
            </a:r>
            <a:r>
              <a:rPr lang="en">
                <a:solidFill>
                  <a:schemeClr val="dk1"/>
                </a:solidFill>
              </a:rPr>
              <a:t> distance from the sun (~152 million km)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">
                <a:solidFill>
                  <a:srgbClr val="FFFF00"/>
                </a:solidFill>
              </a:rPr>
              <a:t>Perihelion</a:t>
            </a:r>
            <a:r>
              <a:rPr lang="en">
                <a:solidFill>
                  <a:schemeClr val="dk1"/>
                </a:solidFill>
              </a:rPr>
              <a:t> - </a:t>
            </a:r>
            <a:r>
              <a:rPr i="1" lang="en">
                <a:solidFill>
                  <a:schemeClr val="dk1"/>
                </a:solidFill>
              </a:rPr>
              <a:t>minimum</a:t>
            </a:r>
            <a:r>
              <a:rPr lang="en">
                <a:solidFill>
                  <a:schemeClr val="dk1"/>
                </a:solidFill>
              </a:rPr>
              <a:t> distance from the sun (~147 million km)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Change between peri/aphelion: ~3%. Is this enough?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 u="sng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u="sng">
                <a:solidFill>
                  <a:srgbClr val="FFFFFF"/>
                </a:solidFill>
              </a:rPr>
              <a:t>Exercise #1</a:t>
            </a:r>
            <a:r>
              <a:rPr lang="en" sz="2800">
                <a:solidFill>
                  <a:srgbClr val="FFFFFF"/>
                </a:solidFill>
              </a:rPr>
              <a:t>: </a:t>
            </a:r>
            <a:r>
              <a:rPr lang="en">
                <a:solidFill>
                  <a:srgbClr val="FFFFFF"/>
                </a:solidFill>
              </a:rPr>
              <a:t>using the images of the sun in July and January measure the diameter of the sun to test this hypothesis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236375" y="2728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Earth’s Tilt and latitude</a:t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8552" y="845575"/>
            <a:ext cx="7225576" cy="39555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2" name="Google Shape;92;p18"/>
          <p:cNvCxnSpPr/>
          <p:nvPr/>
        </p:nvCxnSpPr>
        <p:spPr>
          <a:xfrm flipH="1">
            <a:off x="4189350" y="1340525"/>
            <a:ext cx="14400" cy="33861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dashDot"/>
            <a:round/>
            <a:headEnd len="med" w="med" type="none"/>
            <a:tailEnd len="med" w="med" type="none"/>
          </a:ln>
        </p:spPr>
      </p:cxnSp>
      <p:sp>
        <p:nvSpPr>
          <p:cNvPr id="93" name="Google Shape;93;p18"/>
          <p:cNvSpPr/>
          <p:nvPr/>
        </p:nvSpPr>
        <p:spPr>
          <a:xfrm rot="3484102">
            <a:off x="4279041" y="2080262"/>
            <a:ext cx="222345" cy="214936"/>
          </a:xfrm>
          <a:prstGeom prst="bentArrow">
            <a:avLst>
              <a:gd fmla="val 25000" name="adj1"/>
              <a:gd fmla="val 25000" name="adj2"/>
              <a:gd fmla="val 25000" name="adj3"/>
              <a:gd fmla="val 43750" name="adj4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/>
        </p:nvSpPr>
        <p:spPr>
          <a:xfrm>
            <a:off x="4157575" y="1810925"/>
            <a:ext cx="617700" cy="26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</a:rPr>
              <a:t>23.5</a:t>
            </a:r>
            <a:r>
              <a:rPr b="1" baseline="30000" lang="en">
                <a:solidFill>
                  <a:schemeClr val="dk1"/>
                </a:solidFill>
              </a:rPr>
              <a:t>o</a:t>
            </a:r>
            <a:endParaRPr b="1" baseline="30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7327" y="0"/>
            <a:ext cx="642936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Exercise #2 </a:t>
            </a:r>
            <a:endParaRPr/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How the temperature changes with Latitude in general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How temperature changes with elevation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chemeClr val="dk1"/>
                </a:solidFill>
              </a:rPr>
              <a:t>How the seasons affect temperature changes at particular Latitudes</a:t>
            </a:r>
            <a:endParaRPr sz="2200">
              <a:solidFill>
                <a:schemeClr val="dk1"/>
              </a:solidFill>
            </a:endParaRPr>
          </a:p>
          <a:p>
            <a:pPr indent="-3683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" sz="2200">
                <a:solidFill>
                  <a:srgbClr val="FFFFFF"/>
                </a:solidFill>
              </a:rPr>
              <a:t>All answers can be found using Table 2.1! You don’t need to look anything up.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160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3051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FFFFFF"/>
                </a:solidFill>
              </a:rPr>
              <a:t>Exercise #3</a:t>
            </a:r>
            <a:r>
              <a:rPr lang="en">
                <a:solidFill>
                  <a:srgbClr val="FFFFFF"/>
                </a:solidFill>
              </a:rPr>
              <a:t>: Setup</a:t>
            </a:r>
            <a:endParaRPr/>
          </a:p>
        </p:txBody>
      </p:sp>
      <p:sp>
        <p:nvSpPr>
          <p:cNvPr id="113" name="Google Shape;113;p21"/>
          <p:cNvSpPr txBox="1"/>
          <p:nvPr>
            <p:ph idx="1" type="body"/>
          </p:nvPr>
        </p:nvSpPr>
        <p:spPr>
          <a:xfrm>
            <a:off x="311700" y="9531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Scale: </a:t>
            </a:r>
            <a:r>
              <a:rPr b="1" lang="en" sz="2000" u="sng">
                <a:solidFill>
                  <a:schemeClr val="dk1"/>
                </a:solidFill>
              </a:rPr>
              <a:t>1 cm = 1 million km = 1x10</a:t>
            </a:r>
            <a:r>
              <a:rPr b="1" baseline="30000" lang="en" sz="2000">
                <a:solidFill>
                  <a:schemeClr val="dk1"/>
                </a:solidFill>
              </a:rPr>
              <a:t>6</a:t>
            </a:r>
            <a:r>
              <a:rPr b="1" lang="en" sz="2000" u="sng">
                <a:solidFill>
                  <a:schemeClr val="dk1"/>
                </a:solidFill>
              </a:rPr>
              <a:t> km</a:t>
            </a:r>
            <a:r>
              <a:rPr lang="en" sz="2000">
                <a:solidFill>
                  <a:schemeClr val="dk1"/>
                </a:solidFill>
              </a:rPr>
              <a:t> 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Place the sun/earth at their average distance, 150 million kilometers (1.5 meters apart)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Be sure to line up the sun (lamp) so that the light is completely horizontal and hits the center of the earth (the sphere).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114" name="Google Shape;11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2138" y="3381363"/>
            <a:ext cx="5934075" cy="1762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