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70dd2f60f1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70dd2f60f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76c0be43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76c0be43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76c0be432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76c0be432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76c0be432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76c0be432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76c0be432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76c0be432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70dd2f60f1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70dd2f60f1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70dd2f60f1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70dd2f60f1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70dd2f60f1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70dd2f60f1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70dd2f60f1_0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70dd2f60f1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Relationship Id="rId4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Relationship Id="rId4" Type="http://schemas.openxmlformats.org/officeDocument/2006/relationships/image" Target="../media/image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3.jpg"/><Relationship Id="rId4" Type="http://schemas.openxmlformats.org/officeDocument/2006/relationships/image" Target="../media/image5.gif"/><Relationship Id="rId10" Type="http://schemas.openxmlformats.org/officeDocument/2006/relationships/image" Target="../media/image14.jpg"/><Relationship Id="rId9" Type="http://schemas.openxmlformats.org/officeDocument/2006/relationships/image" Target="../media/image1.gif"/><Relationship Id="rId5" Type="http://schemas.openxmlformats.org/officeDocument/2006/relationships/image" Target="../media/image6.gif"/><Relationship Id="rId6" Type="http://schemas.openxmlformats.org/officeDocument/2006/relationships/image" Target="../media/image4.gif"/><Relationship Id="rId7" Type="http://schemas.openxmlformats.org/officeDocument/2006/relationships/image" Target="../media/image3.gif"/><Relationship Id="rId8" Type="http://schemas.openxmlformats.org/officeDocument/2006/relationships/image" Target="../media/image12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Surface of the Moon</a:t>
            </a:r>
            <a:endParaRPr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Spring 2020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123" name="Google Shape;12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0" y="0"/>
            <a:ext cx="9144000" cy="51450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Schedule</a:t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week - 03/03/18  Surface of the Moon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Next week - 03/10/18  Review Lab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Week of 03/17/18 - </a:t>
            </a:r>
            <a:r>
              <a:rPr lang="en"/>
              <a:t>Geology of Terrestrial Planets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Week of 03/24/18 - No Lab (Spring Break)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Relative Aging</a:t>
            </a:r>
            <a:endParaRPr/>
          </a:p>
        </p:txBody>
      </p:sp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-The Moon has effectively no erosion- no wind, rain, or atmosphere.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-A crater is always younger than the surface it is excavated out of.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-Young surfaces have less craters than old ones.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-Lunar mare (plural maria)- Latin for “seas”. These are the dark regions on the Moon. Despite their name, they are </a:t>
            </a:r>
            <a:r>
              <a:rPr b="1" lang="en"/>
              <a:t>not filled with water. </a:t>
            </a:r>
            <a:r>
              <a:rPr lang="en"/>
              <a:t>They are dark basaltic rock from cooled lava flows.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Notes</a:t>
            </a:r>
            <a:endParaRPr/>
          </a:p>
        </p:txBody>
      </p:sp>
      <p:sp>
        <p:nvSpPr>
          <p:cNvPr id="73" name="Google Shape;7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-Question 1: Don’t count every single crater in the Mare Imbrium, and when comparing with the north, just comment on if there are more or less and by how much.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-Crater size questions: Use what you know about larger craters to make a scale. If you say the craters on the moon are a few millimeters in diameter, you’re going to have a bad time.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-Question 3 in this lab has no wrong answer. Estimate, or if you really have no idea then ask me.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  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7"/>
          <p:cNvSpPr txBox="1"/>
          <p:nvPr>
            <p:ph type="title"/>
          </p:nvPr>
        </p:nvSpPr>
        <p:spPr>
          <a:xfrm>
            <a:off x="311700" y="2645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Near Side						Far Side</a:t>
            </a:r>
            <a:endParaRPr/>
          </a:p>
        </p:txBody>
      </p:sp>
      <p:pic>
        <p:nvPicPr>
          <p:cNvPr descr="http://www.slate.com/content/dam/slate/blogs/bad_astronomy/2014/06/16/lro_nearside_farside_590.jpg.CROP.original-original.jpg" id="79" name="Google Shape;79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1975" y="837250"/>
            <a:ext cx="8440025" cy="422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Surface of the Moon</a:t>
            </a:r>
            <a:endParaRPr/>
          </a:p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86" name="Google Shape;86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11661" y="0"/>
            <a:ext cx="4919980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8"/>
          <p:cNvPicPr preferRelativeResize="0"/>
          <p:nvPr/>
        </p:nvPicPr>
        <p:blipFill rotWithShape="1">
          <a:blip r:embed="rId4">
            <a:alphaModFix/>
          </a:blip>
          <a:srcRect b="0" l="0" r="4607" t="5267"/>
          <a:stretch/>
        </p:blipFill>
        <p:spPr>
          <a:xfrm>
            <a:off x="-252975" y="1017725"/>
            <a:ext cx="4693225" cy="4872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9"/>
          <p:cNvSpPr txBox="1"/>
          <p:nvPr>
            <p:ph type="title"/>
          </p:nvPr>
        </p:nvSpPr>
        <p:spPr>
          <a:xfrm>
            <a:off x="109525" y="811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Maria vs. Highlands</a:t>
            </a:r>
            <a:endParaRPr/>
          </a:p>
        </p:txBody>
      </p:sp>
      <p:sp>
        <p:nvSpPr>
          <p:cNvPr id="93" name="Google Shape;93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id="94" name="Google Shape;9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45450" y="0"/>
            <a:ext cx="5143501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721025"/>
            <a:ext cx="4817423" cy="4817423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9"/>
          <p:cNvSpPr txBox="1"/>
          <p:nvPr/>
        </p:nvSpPr>
        <p:spPr>
          <a:xfrm>
            <a:off x="-76200" y="653800"/>
            <a:ext cx="1544700" cy="48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3F3F3"/>
                </a:solidFill>
              </a:rPr>
              <a:t>Apollo 15</a:t>
            </a:r>
            <a:endParaRPr b="1">
              <a:solidFill>
                <a:srgbClr val="F3F3F3"/>
              </a:solidFill>
            </a:endParaRPr>
          </a:p>
        </p:txBody>
      </p:sp>
      <p:sp>
        <p:nvSpPr>
          <p:cNvPr id="97" name="Google Shape;97;p19"/>
          <p:cNvSpPr txBox="1"/>
          <p:nvPr/>
        </p:nvSpPr>
        <p:spPr>
          <a:xfrm>
            <a:off x="7802950" y="0"/>
            <a:ext cx="324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3F3F3"/>
                </a:solidFill>
              </a:rPr>
              <a:t>Apollo 11</a:t>
            </a:r>
            <a:endParaRPr b="1">
              <a:solidFill>
                <a:srgbClr val="F3F3F3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00100" y="0"/>
            <a:ext cx="4543898" cy="4543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-219062"/>
            <a:ext cx="1428750" cy="10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857263"/>
            <a:ext cx="1428750" cy="10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1924063"/>
            <a:ext cx="1428750" cy="10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4067188"/>
            <a:ext cx="1428750" cy="10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3000388"/>
            <a:ext cx="1428750" cy="107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428750" y="4067163"/>
            <a:ext cx="1428750" cy="107632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0"/>
          <p:cNvSpPr txBox="1"/>
          <p:nvPr/>
        </p:nvSpPr>
        <p:spPr>
          <a:xfrm>
            <a:off x="2781300" y="4543900"/>
            <a:ext cx="6378300" cy="61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Every single photo from the Apollo missions is online in raw form at the Project Apollo Archive: https://www.flickr.com/photos/projectapolloarchive/albums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10" name="Google Shape;110;p2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492200" y="784475"/>
            <a:ext cx="3158400" cy="315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1"/>
          <p:cNvSpPr txBox="1"/>
          <p:nvPr>
            <p:ph idx="1" type="body"/>
          </p:nvPr>
        </p:nvSpPr>
        <p:spPr>
          <a:xfrm>
            <a:off x="6502150" y="341225"/>
            <a:ext cx="23301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If you take a regular photo of the moon and oversaturate the colors, you can see composition differences in the maria!</a:t>
            </a:r>
            <a:br>
              <a:rPr lang="en"/>
            </a:br>
            <a:endParaRPr>
              <a:solidFill>
                <a:srgbClr val="CFE2F3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>
                <a:solidFill>
                  <a:srgbClr val="9FC5E8"/>
                </a:solidFill>
              </a:rPr>
              <a:t>blueish:</a:t>
            </a:r>
            <a:r>
              <a:rPr lang="en"/>
              <a:t> titanium-rich</a:t>
            </a:r>
            <a:endParaRPr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>
                <a:solidFill>
                  <a:srgbClr val="DD7E6B"/>
                </a:solidFill>
              </a:rPr>
              <a:t>reddish: </a:t>
            </a:r>
            <a:r>
              <a:rPr lang="en"/>
              <a:t>titanium-poor, iron-rich</a:t>
            </a:r>
            <a:endParaRPr/>
          </a:p>
        </p:txBody>
      </p:sp>
      <p:pic>
        <p:nvPicPr>
          <p:cNvPr id="116" name="Google Shape;116;p21"/>
          <p:cNvPicPr preferRelativeResize="0"/>
          <p:nvPr/>
        </p:nvPicPr>
        <p:blipFill rotWithShape="1">
          <a:blip r:embed="rId3">
            <a:alphaModFix/>
          </a:blip>
          <a:srcRect b="9425" l="7117" r="5652" t="7971"/>
          <a:stretch/>
        </p:blipFill>
        <p:spPr>
          <a:xfrm>
            <a:off x="420550" y="0"/>
            <a:ext cx="5474538" cy="5183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