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ppt/_rels/presentation.xml.rels" ContentType="application/vnd.openxmlformats-package.relationships+xml"/>
  <Override PartName="/ppt/slideLayouts/_rels/slideLayout22.xml.rels" ContentType="application/vnd.openxmlformats-package.relationships+xml"/>
  <Override PartName="/ppt/slideLayouts/_rels/slideLayout8.xml.rels" ContentType="application/vnd.openxmlformats-package.relationships+xml"/>
  <Override PartName="/ppt/slideLayouts/_rels/slideLayout21.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10.xml.rels" ContentType="application/vnd.openxmlformats-package.relationships+xml"/>
  <Override PartName="/ppt/slideLayouts/_rels/slideLayout16.xml.rels" ContentType="application/vnd.openxmlformats-package.relationships+xml"/>
  <Override PartName="/ppt/slideLayouts/_rels/slideLayout2.xml.rels" ContentType="application/vnd.openxmlformats-package.relationships+xml"/>
  <Override PartName="/ppt/slideLayouts/_rels/slideLayout24.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4.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5.xml.rels" ContentType="application/vnd.openxmlformats-package.relationships+xml"/>
  <Override PartName="/ppt/slideLayouts/_rels/slideLayout1.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3.xml.rels" ContentType="application/vnd.openxmlformats-package.relationships+xml"/>
  <Override PartName="/ppt/slideLayouts/_rels/slideLayout17.xml.rels" ContentType="application/vnd.openxmlformats-package.relationships+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_rels/slide2.xml.rels" ContentType="application/vnd.openxmlformats-package.relationships+xml"/>
  <Override PartName="/ppt/slides/_rels/slide7.xml.rels" ContentType="application/vnd.openxmlformats-package.relationships+xml"/>
  <Override PartName="/ppt/slides/_rels/slide1.xml.rels" ContentType="application/vnd.openxmlformats-package.relationships+xml"/>
  <Override PartName="/ppt/slides/_rels/slide9.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slide9.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theme/theme1.xml" ContentType="application/vnd.openxmlformats-officedocument.theme+xml"/>
  <Override PartName="/ppt/theme/theme2.xml" ContentType="application/vnd.openxmlformats-officedocument.theme+xml"/>
  <Override PartName="/ppt/media/image1.jpeg" ContentType="image/jpeg"/>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Lst>
  <p:sldSz cx="9144000" cy="51435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5"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6"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8"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9"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0"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1"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33"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4"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5"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6"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7"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8"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3"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5"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48"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2"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3"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4"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6"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7"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8"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0"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1"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2"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4"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5"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7"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9"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0"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72"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3"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4"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5"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6"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7"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9"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3"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4"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5"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9"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1"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2"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3"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12121"/>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311760" y="744480"/>
            <a:ext cx="8520120" cy="2052360"/>
          </a:xfrm>
          <a:prstGeom prst="rect">
            <a:avLst/>
          </a:prstGeom>
        </p:spPr>
        <p:txBody>
          <a:bodyPr tIns="91440" bIns="91440" anchor="b">
            <a:noAutofit/>
          </a:bodyPr>
          <a:p>
            <a:r>
              <a:rPr b="0" lang="en-US" sz="5200" spc="-1" strike="noStrike">
                <a:solidFill>
                  <a:srgbClr val="000000"/>
                </a:solidFill>
                <a:latin typeface="Arial"/>
              </a:rPr>
              <a:t>Click to edit the title text format</a:t>
            </a:r>
            <a:endParaRPr b="0" lang="en-US" sz="5200" spc="-1" strike="noStrike">
              <a:solidFill>
                <a:srgbClr val="000000"/>
              </a:solidFill>
              <a:latin typeface="Arial"/>
            </a:endParaRPr>
          </a:p>
        </p:txBody>
      </p:sp>
      <p:sp>
        <p:nvSpPr>
          <p:cNvPr id="1" name="PlaceHolder 2"/>
          <p:cNvSpPr>
            <a:spLocks noGrp="1"/>
          </p:cNvSpPr>
          <p:nvPr>
            <p:ph type="sldNum"/>
          </p:nvPr>
        </p:nvSpPr>
        <p:spPr>
          <a:xfrm>
            <a:off x="8472600" y="4663080"/>
            <a:ext cx="548280" cy="393120"/>
          </a:xfrm>
          <a:prstGeom prst="rect">
            <a:avLst/>
          </a:prstGeom>
        </p:spPr>
        <p:txBody>
          <a:bodyPr tIns="91440" bIns="91440" anchor="ctr">
            <a:noAutofit/>
          </a:bodyPr>
          <a:p>
            <a:pPr algn="r">
              <a:lnSpc>
                <a:spcPct val="100000"/>
              </a:lnSpc>
              <a:tabLst>
                <a:tab algn="l" pos="0"/>
              </a:tabLst>
            </a:pPr>
            <a:fld id="{79AE4FD9-DC2C-44D4-B947-63D0324D59E2}" type="slidenum">
              <a:rPr b="0" lang="en" sz="1000" spc="-1" strike="noStrike">
                <a:solidFill>
                  <a:srgbClr val="adadad"/>
                </a:solidFill>
                <a:latin typeface="Arial"/>
                <a:ea typeface="Arial"/>
              </a:rPr>
              <a:t>&lt;number&gt;</a:t>
            </a:fld>
            <a:endParaRPr b="0" lang="en-US" sz="1000" spc="-1" strike="noStrike">
              <a:latin typeface="Times New Roman"/>
            </a:endParaRPr>
          </a:p>
        </p:txBody>
      </p:sp>
      <p:sp>
        <p:nvSpPr>
          <p:cNvPr id="2" name="PlaceHolder 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12121"/>
        </a:solidFill>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311760" y="444960"/>
            <a:ext cx="8520120" cy="572400"/>
          </a:xfrm>
          <a:prstGeom prst="rect">
            <a:avLst/>
          </a:prstGeom>
        </p:spPr>
        <p:txBody>
          <a:bodyPr tIns="91440" bIns="91440">
            <a:noAutofit/>
          </a:bodyPr>
          <a:p>
            <a:r>
              <a:rPr b="0" lang="en-US" sz="2800" spc="-1" strike="noStrike">
                <a:solidFill>
                  <a:srgbClr val="000000"/>
                </a:solidFill>
                <a:latin typeface="Arial"/>
              </a:rPr>
              <a:t>Click to edit </a:t>
            </a:r>
            <a:r>
              <a:rPr b="0" lang="en-US" sz="2800" spc="-1" strike="noStrike">
                <a:solidFill>
                  <a:srgbClr val="000000"/>
                </a:solidFill>
                <a:latin typeface="Arial"/>
              </a:rPr>
              <a:t>the title text </a:t>
            </a:r>
            <a:r>
              <a:rPr b="0" lang="en-US" sz="2800" spc="-1" strike="noStrike">
                <a:solidFill>
                  <a:srgbClr val="000000"/>
                </a:solidFill>
                <a:latin typeface="Arial"/>
              </a:rPr>
              <a:t>format</a:t>
            </a:r>
            <a:endParaRPr b="0" lang="en-US" sz="2800" spc="-1" strike="noStrike">
              <a:solidFill>
                <a:srgbClr val="000000"/>
              </a:solidFill>
              <a:latin typeface="Arial"/>
            </a:endParaRPr>
          </a:p>
        </p:txBody>
      </p:sp>
      <p:sp>
        <p:nvSpPr>
          <p:cNvPr id="40" name="PlaceHolder 2"/>
          <p:cNvSpPr>
            <a:spLocks noGrp="1"/>
          </p:cNvSpPr>
          <p:nvPr>
            <p:ph type="body"/>
          </p:nvPr>
        </p:nvSpPr>
        <p:spPr>
          <a:xfrm>
            <a:off x="311760" y="1152360"/>
            <a:ext cx="8520120" cy="3416040"/>
          </a:xfrm>
          <a:prstGeom prst="rect">
            <a:avLst/>
          </a:prstGeom>
        </p:spPr>
        <p:txBody>
          <a:bodyPr tIns="91440" bIns="91440">
            <a:noAutofit/>
          </a:bodyPr>
          <a:p>
            <a:pPr marL="432000" indent="-324000">
              <a:spcBef>
                <a:spcPts val="1417"/>
              </a:spcBef>
              <a:buClr>
                <a:srgbClr val="ffffff"/>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41" name="PlaceHolder 3"/>
          <p:cNvSpPr>
            <a:spLocks noGrp="1"/>
          </p:cNvSpPr>
          <p:nvPr>
            <p:ph type="sldNum"/>
          </p:nvPr>
        </p:nvSpPr>
        <p:spPr>
          <a:xfrm>
            <a:off x="8472600" y="4663080"/>
            <a:ext cx="548280" cy="393120"/>
          </a:xfrm>
          <a:prstGeom prst="rect">
            <a:avLst/>
          </a:prstGeom>
        </p:spPr>
        <p:txBody>
          <a:bodyPr tIns="91440" bIns="91440" anchor="ctr">
            <a:noAutofit/>
          </a:bodyPr>
          <a:p>
            <a:pPr algn="r">
              <a:lnSpc>
                <a:spcPct val="100000"/>
              </a:lnSpc>
              <a:tabLst>
                <a:tab algn="l" pos="0"/>
              </a:tabLst>
            </a:pPr>
            <a:fld id="{9CAF678C-8B98-430D-B5CD-908DDCC9A11D}" type="slidenum">
              <a:rPr b="0" lang="en" sz="1000" spc="-1" strike="noStrike">
                <a:solidFill>
                  <a:srgbClr val="adadad"/>
                </a:solidFill>
                <a:latin typeface="Arial"/>
                <a:ea typeface="Arial"/>
              </a:rPr>
              <a:t>&lt;number&gt;</a:t>
            </a:fld>
            <a:endParaRPr b="0" lang="en-US" sz="10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5.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TextShape 1"/>
          <p:cNvSpPr txBox="1"/>
          <p:nvPr/>
        </p:nvSpPr>
        <p:spPr>
          <a:xfrm>
            <a:off x="311760" y="744480"/>
            <a:ext cx="8520120" cy="2052360"/>
          </a:xfrm>
          <a:prstGeom prst="rect">
            <a:avLst/>
          </a:prstGeom>
          <a:noFill/>
          <a:ln>
            <a:noFill/>
          </a:ln>
        </p:spPr>
        <p:txBody>
          <a:bodyPr tIns="91440" bIns="91440" anchor="b">
            <a:noAutofit/>
          </a:bodyPr>
          <a:p>
            <a:pPr algn="ctr">
              <a:lnSpc>
                <a:spcPct val="100000"/>
              </a:lnSpc>
              <a:tabLst>
                <a:tab algn="l" pos="0"/>
              </a:tabLst>
            </a:pPr>
            <a:r>
              <a:rPr b="0" lang="en" sz="5200" spc="-1" strike="noStrike">
                <a:solidFill>
                  <a:srgbClr val="ffffff"/>
                </a:solidFill>
                <a:latin typeface="Arial"/>
                <a:ea typeface="Arial"/>
              </a:rPr>
              <a:t>Tools </a:t>
            </a:r>
            <a:r>
              <a:rPr b="0" lang="en" sz="5200" spc="-1" strike="noStrike">
                <a:solidFill>
                  <a:srgbClr val="ffffff"/>
                </a:solidFill>
                <a:latin typeface="Arial"/>
                <a:ea typeface="Arial"/>
              </a:rPr>
              <a:t>for </a:t>
            </a:r>
            <a:r>
              <a:rPr b="0" lang="en" sz="5200" spc="-1" strike="noStrike">
                <a:solidFill>
                  <a:srgbClr val="ffffff"/>
                </a:solidFill>
                <a:latin typeface="Arial"/>
                <a:ea typeface="Arial"/>
              </a:rPr>
              <a:t>Succes</a:t>
            </a:r>
            <a:r>
              <a:rPr b="0" lang="en" sz="5200" spc="-1" strike="noStrike">
                <a:solidFill>
                  <a:srgbClr val="ffffff"/>
                </a:solidFill>
                <a:latin typeface="Arial"/>
                <a:ea typeface="Arial"/>
              </a:rPr>
              <a:t>s</a:t>
            </a:r>
            <a:endParaRPr b="0" lang="en-US" sz="5200" spc="-1" strike="noStrike">
              <a:solidFill>
                <a:srgbClr val="000000"/>
              </a:solidFill>
              <a:latin typeface="Arial"/>
            </a:endParaRPr>
          </a:p>
        </p:txBody>
      </p:sp>
      <p:sp>
        <p:nvSpPr>
          <p:cNvPr id="79" name="TextShape 2"/>
          <p:cNvSpPr txBox="1"/>
          <p:nvPr/>
        </p:nvSpPr>
        <p:spPr>
          <a:xfrm>
            <a:off x="311760" y="2834280"/>
            <a:ext cx="8520120" cy="792360"/>
          </a:xfrm>
          <a:prstGeom prst="rect">
            <a:avLst/>
          </a:prstGeom>
          <a:noFill/>
          <a:ln>
            <a:noFill/>
          </a:ln>
        </p:spPr>
        <p:txBody>
          <a:bodyPr tIns="91440" bIns="91440">
            <a:noAutofit/>
          </a:bodyPr>
          <a:p>
            <a:pPr algn="ctr">
              <a:lnSpc>
                <a:spcPct val="100000"/>
              </a:lnSpc>
              <a:tabLst>
                <a:tab algn="l" pos="0"/>
              </a:tabLst>
            </a:pPr>
            <a:r>
              <a:rPr b="0" lang="en" sz="2800" spc="-1" strike="noStrike">
                <a:solidFill>
                  <a:srgbClr val="adadad"/>
                </a:solidFill>
                <a:latin typeface="Arial"/>
                <a:ea typeface="Arial"/>
              </a:rPr>
              <a:t>ASTR Lab</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TextShape 1"/>
          <p:cNvSpPr txBox="1"/>
          <p:nvPr/>
        </p:nvSpPr>
        <p:spPr>
          <a:xfrm>
            <a:off x="311760" y="444960"/>
            <a:ext cx="8520120" cy="572400"/>
          </a:xfrm>
          <a:prstGeom prst="rect">
            <a:avLst/>
          </a:prstGeom>
          <a:noFill/>
          <a:ln>
            <a:noFill/>
          </a:ln>
        </p:spPr>
        <p:txBody>
          <a:bodyPr tIns="91440" bIns="91440">
            <a:noAutofit/>
          </a:bodyPr>
          <a:p>
            <a:endParaRPr b="0" lang="en-US" sz="1400" spc="-1" strike="noStrike">
              <a:solidFill>
                <a:srgbClr val="000000"/>
              </a:solidFill>
              <a:latin typeface="Arial"/>
            </a:endParaRPr>
          </a:p>
        </p:txBody>
      </p:sp>
      <p:sp>
        <p:nvSpPr>
          <p:cNvPr id="97" name="TextShape 2"/>
          <p:cNvSpPr txBox="1"/>
          <p:nvPr/>
        </p:nvSpPr>
        <p:spPr>
          <a:xfrm>
            <a:off x="311760" y="1152360"/>
            <a:ext cx="8520120" cy="3416040"/>
          </a:xfrm>
          <a:prstGeom prst="rect">
            <a:avLst/>
          </a:prstGeom>
          <a:noFill/>
          <a:ln>
            <a:noFill/>
          </a:ln>
        </p:spPr>
        <p:txBody>
          <a:bodyPr tIns="91440" bIns="91440">
            <a:noAutofit/>
          </a:bodyPr>
          <a:p>
            <a:endParaRPr b="0" lang="en-US" sz="1400" spc="-1" strike="noStrike">
              <a:solidFill>
                <a:srgbClr val="000000"/>
              </a:solidFill>
              <a:latin typeface="Arial"/>
            </a:endParaRPr>
          </a:p>
        </p:txBody>
      </p:sp>
      <p:pic>
        <p:nvPicPr>
          <p:cNvPr id="98" name="Google Shape;117;p23" descr=""/>
          <p:cNvPicPr/>
          <p:nvPr/>
        </p:nvPicPr>
        <p:blipFill>
          <a:blip r:embed="rId1"/>
          <a:stretch/>
        </p:blipFill>
        <p:spPr>
          <a:xfrm>
            <a:off x="0" y="-1067040"/>
            <a:ext cx="9143640" cy="6210360"/>
          </a:xfrm>
          <a:prstGeom prst="rect">
            <a:avLst/>
          </a:prstGeom>
          <a:ln>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Introduction</a:t>
            </a:r>
            <a:endParaRPr b="0" lang="en-US" sz="2800" spc="-1" strike="noStrike">
              <a:solidFill>
                <a:srgbClr val="000000"/>
              </a:solidFill>
              <a:latin typeface="Arial"/>
            </a:endParaRPr>
          </a:p>
        </p:txBody>
      </p:sp>
      <p:sp>
        <p:nvSpPr>
          <p:cNvPr id="81"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My name: </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This is the Astronomy Lab!</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This is the lab section for ASTR XYZ.</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Today we’ll be going over the syllabus, a small math assesment, a ‘get to know you’ sheet, and then you’ll get to work with the first lab, titled Tools For Success.</a:t>
            </a:r>
            <a:endParaRPr b="0" lang="en-US" sz="1800" spc="-1" strike="noStrike">
              <a:solidFill>
                <a:srgbClr val="000000"/>
              </a:solidFill>
              <a:latin typeface="Arial"/>
            </a:endParaRPr>
          </a:p>
          <a:p>
            <a:pPr>
              <a:lnSpc>
                <a:spcPct val="115000"/>
              </a:lnSpc>
              <a:spcBef>
                <a:spcPts val="1599"/>
              </a:spcBef>
              <a:spcAft>
                <a:spcPts val="1599"/>
              </a:spcAft>
              <a:tabLst>
                <a:tab algn="l" pos="0"/>
              </a:tabLst>
            </a:pP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You should </a:t>
            </a:r>
            <a:r>
              <a:rPr b="0" lang="en" sz="2800" spc="-1" strike="noStrike">
                <a:solidFill>
                  <a:srgbClr val="ffffff"/>
                </a:solidFill>
                <a:latin typeface="Arial"/>
                <a:ea typeface="Arial"/>
              </a:rPr>
              <a:t>have:</a:t>
            </a:r>
            <a:br/>
            <a:endParaRPr b="0" lang="en-US" sz="2800" spc="-1" strike="noStrike">
              <a:solidFill>
                <a:srgbClr val="000000"/>
              </a:solidFill>
              <a:latin typeface="Arial"/>
            </a:endParaRPr>
          </a:p>
        </p:txBody>
      </p:sp>
      <p:sp>
        <p:nvSpPr>
          <p:cNvPr id="83"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Syllabus</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Get-To-Know-You sheet </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Lab 1 </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Algebra Review</a:t>
            </a:r>
            <a:endParaRPr b="0" lang="en-US" sz="1800" spc="-1" strike="noStrike">
              <a:solidFill>
                <a:srgbClr val="000000"/>
              </a:solidFill>
              <a:latin typeface="Arial"/>
            </a:endParaRPr>
          </a:p>
          <a:p>
            <a:pPr>
              <a:lnSpc>
                <a:spcPct val="115000"/>
              </a:lnSpc>
              <a:spcBef>
                <a:spcPts val="1599"/>
              </a:spcBef>
              <a:spcAft>
                <a:spcPts val="1599"/>
              </a:spcAft>
              <a:tabLst>
                <a:tab algn="l" pos="0"/>
              </a:tabLst>
            </a:pPr>
            <a:r>
              <a:rPr b="0" lang="en" sz="1800" spc="-1" strike="noStrike">
                <a:solidFill>
                  <a:srgbClr val="adadad"/>
                </a:solidFill>
                <a:latin typeface="Arial"/>
                <a:ea typeface="Arial"/>
              </a:rPr>
              <a:t>Math Quiz</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Format of Lab </a:t>
            </a:r>
            <a:r>
              <a:rPr b="0" lang="en" sz="2800" spc="-1" strike="noStrike">
                <a:solidFill>
                  <a:srgbClr val="ffffff"/>
                </a:solidFill>
                <a:latin typeface="Arial"/>
                <a:ea typeface="Arial"/>
              </a:rPr>
              <a:t>and </a:t>
            </a:r>
            <a:r>
              <a:rPr b="0" lang="en" sz="2800" spc="-1" strike="noStrike">
                <a:solidFill>
                  <a:srgbClr val="ffffff"/>
                </a:solidFill>
                <a:latin typeface="Arial"/>
                <a:ea typeface="Arial"/>
              </a:rPr>
              <a:t>Expectations</a:t>
            </a:r>
            <a:endParaRPr b="0" lang="en-US" sz="2800" spc="-1" strike="noStrike">
              <a:solidFill>
                <a:srgbClr val="000000"/>
              </a:solidFill>
              <a:latin typeface="Arial"/>
            </a:endParaRPr>
          </a:p>
        </p:txBody>
      </p:sp>
      <p:sp>
        <p:nvSpPr>
          <p:cNvPr id="85"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There are two main parts of the lab- in-class group work, and a take-home assignment.</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Group work is due at the end of the lab, and take-home lab reports are due at the next lab. Please don’t turn things in late.</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In class group work is worth 65% of your grade for each individual lab, and the take home section (lab reports) is worth 35%.</a:t>
            </a:r>
            <a:endParaRPr b="0" lang="en-US" sz="1800" spc="-1" strike="noStrike">
              <a:solidFill>
                <a:srgbClr val="000000"/>
              </a:solidFill>
              <a:latin typeface="Arial"/>
            </a:endParaRPr>
          </a:p>
          <a:p>
            <a:pPr>
              <a:lnSpc>
                <a:spcPct val="115000"/>
              </a:lnSpc>
              <a:spcBef>
                <a:spcPts val="1599"/>
              </a:spcBef>
              <a:spcAft>
                <a:spcPts val="1599"/>
              </a:spcAft>
              <a:tabLst>
                <a:tab algn="l" pos="0"/>
              </a:tabLst>
            </a:pPr>
            <a:r>
              <a:rPr b="0" lang="en" sz="1800" spc="-1" strike="noStrike">
                <a:solidFill>
                  <a:srgbClr val="adadad"/>
                </a:solidFill>
                <a:latin typeface="Arial"/>
                <a:ea typeface="Arial"/>
              </a:rPr>
              <a:t>In total, each lab is worth 2.5% of your final grade, and with 10 labs this is 25% total. </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Format of Lab </a:t>
            </a:r>
            <a:r>
              <a:rPr b="0" lang="en" sz="2800" spc="-1" strike="noStrike">
                <a:solidFill>
                  <a:srgbClr val="ffffff"/>
                </a:solidFill>
                <a:latin typeface="Arial"/>
                <a:ea typeface="Arial"/>
              </a:rPr>
              <a:t>and </a:t>
            </a:r>
            <a:r>
              <a:rPr b="0" lang="en" sz="2800" spc="-1" strike="noStrike">
                <a:solidFill>
                  <a:srgbClr val="ffffff"/>
                </a:solidFill>
                <a:latin typeface="Arial"/>
                <a:ea typeface="Arial"/>
              </a:rPr>
              <a:t>Expectations</a:t>
            </a:r>
            <a:endParaRPr b="0" lang="en-US" sz="2800" spc="-1" strike="noStrike">
              <a:solidFill>
                <a:srgbClr val="000000"/>
              </a:solidFill>
              <a:latin typeface="Arial"/>
            </a:endParaRPr>
          </a:p>
        </p:txBody>
      </p:sp>
      <p:sp>
        <p:nvSpPr>
          <p:cNvPr id="87"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You will be assigned lab groups - these will be decided before the next lab. (Lab groups may change during the semester!)</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Keep up with the Canvas page! It’s important. You can also send me an email through Canvas.</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Lab summaries: Don’t plagiarize, don’t copy off other people. This is an individual work project. They are due at the BEGINNING of the next lab we meet and are </a:t>
            </a:r>
            <a:r>
              <a:rPr b="1" i="1" lang="en" sz="1800" spc="-1" strike="noStrike">
                <a:solidFill>
                  <a:srgbClr val="adadad"/>
                </a:solidFill>
                <a:latin typeface="Arial"/>
                <a:ea typeface="Arial"/>
              </a:rPr>
              <a:t>handwritten</a:t>
            </a:r>
            <a:r>
              <a:rPr b="0" lang="en" sz="1800" spc="-1" strike="noStrike">
                <a:solidFill>
                  <a:srgbClr val="adadad"/>
                </a:solidFill>
                <a:latin typeface="Arial"/>
                <a:ea typeface="Arial"/>
              </a:rPr>
              <a:t>, submitted on paper.</a:t>
            </a:r>
            <a:endParaRPr b="0" lang="en-US" sz="1800" spc="-1" strike="noStrike">
              <a:solidFill>
                <a:srgbClr val="000000"/>
              </a:solidFill>
              <a:latin typeface="Arial"/>
            </a:endParaRPr>
          </a:p>
          <a:p>
            <a:pPr>
              <a:lnSpc>
                <a:spcPct val="115000"/>
              </a:lnSpc>
              <a:spcBef>
                <a:spcPts val="1599"/>
              </a:spcBef>
              <a:spcAft>
                <a:spcPts val="1599"/>
              </a:spcAft>
              <a:tabLst>
                <a:tab algn="l" pos="0"/>
              </a:tabLst>
            </a:pP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Plagiarism/</a:t>
            </a:r>
            <a:r>
              <a:rPr b="0" lang="en" sz="2800" spc="-1" strike="noStrike">
                <a:solidFill>
                  <a:srgbClr val="ffffff"/>
                </a:solidFill>
                <a:latin typeface="Arial"/>
                <a:ea typeface="Arial"/>
              </a:rPr>
              <a:t>Copying</a:t>
            </a:r>
            <a:endParaRPr b="0" lang="en-US" sz="2800" spc="-1" strike="noStrike">
              <a:solidFill>
                <a:srgbClr val="000000"/>
              </a:solidFill>
              <a:latin typeface="Arial"/>
            </a:endParaRPr>
          </a:p>
        </p:txBody>
      </p:sp>
      <p:sp>
        <p:nvSpPr>
          <p:cNvPr id="89"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i="1" lang="en" sz="1800" spc="-1" strike="noStrike">
                <a:solidFill>
                  <a:srgbClr val="adadad"/>
                </a:solidFill>
                <a:latin typeface="Arial"/>
                <a:ea typeface="Arial"/>
              </a:rPr>
              <a:t>Don’t do it. </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Collaboration on the group section of the lab is encouraged. But the take home sections need to be your own work. If you take information from the lab manual, or the Internet (Wikipedia), or a textbook, or a paper- you need to cite it. Be clear about where you got your info from.</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Don’t copy from other people. You will get a zero on the lab, and I’ll report you directly to the professor. This is non-negotiable.</a:t>
            </a:r>
            <a:endParaRPr b="0" lang="en-US" sz="1800" spc="-1" strike="noStrike">
              <a:solidFill>
                <a:srgbClr val="000000"/>
              </a:solidFill>
              <a:latin typeface="Arial"/>
            </a:endParaRPr>
          </a:p>
          <a:p>
            <a:pPr>
              <a:lnSpc>
                <a:spcPct val="115000"/>
              </a:lnSpc>
              <a:spcBef>
                <a:spcPts val="1599"/>
              </a:spcBef>
              <a:spcAft>
                <a:spcPts val="1599"/>
              </a:spcAft>
              <a:tabLst>
                <a:tab algn="l" pos="0"/>
              </a:tabLst>
            </a:pP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The Lab </a:t>
            </a:r>
            <a:r>
              <a:rPr b="0" lang="en" sz="2800" spc="-1" strike="noStrike">
                <a:solidFill>
                  <a:srgbClr val="ffffff"/>
                </a:solidFill>
                <a:latin typeface="Arial"/>
                <a:ea typeface="Arial"/>
              </a:rPr>
              <a:t>Manual</a:t>
            </a:r>
            <a:endParaRPr b="0" lang="en-US" sz="2800" spc="-1" strike="noStrike">
              <a:solidFill>
                <a:srgbClr val="000000"/>
              </a:solidFill>
              <a:latin typeface="Arial"/>
            </a:endParaRPr>
          </a:p>
        </p:txBody>
      </p:sp>
      <p:sp>
        <p:nvSpPr>
          <p:cNvPr id="91"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Starting next lab, you are responsible for bringing your own lab manual.</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The link to the lab manual is at the top of the syllabus. You can either print it out yourself using the on-campus printers, or you can go someplace like Fedex Kinkos and have them print it out (about $35). </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I suggest just printing off the lab we’re doing before each class, instead of printing the whole thing.</a:t>
            </a:r>
            <a:endParaRPr b="0" lang="en-US" sz="1800" spc="-1" strike="noStrike">
              <a:solidFill>
                <a:srgbClr val="000000"/>
              </a:solidFill>
              <a:latin typeface="Arial"/>
            </a:endParaRPr>
          </a:p>
          <a:p>
            <a:pPr>
              <a:lnSpc>
                <a:spcPct val="115000"/>
              </a:lnSpc>
              <a:spcBef>
                <a:spcPts val="1599"/>
              </a:spcBef>
              <a:spcAft>
                <a:spcPts val="1599"/>
              </a:spcAft>
              <a:tabLst>
                <a:tab algn="l" pos="0"/>
              </a:tabLst>
            </a:pPr>
            <a:r>
              <a:rPr b="0" lang="en" sz="1800" spc="-1" strike="noStrike">
                <a:solidFill>
                  <a:srgbClr val="adadad"/>
                </a:solidFill>
                <a:latin typeface="Arial"/>
                <a:ea typeface="Arial"/>
              </a:rPr>
              <a:t>If you forget your lab manual, I don’t bring extras.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Other minor </a:t>
            </a:r>
            <a:r>
              <a:rPr b="0" lang="en" sz="2800" spc="-1" strike="noStrike">
                <a:solidFill>
                  <a:srgbClr val="ffffff"/>
                </a:solidFill>
                <a:latin typeface="Arial"/>
                <a:ea typeface="Arial"/>
              </a:rPr>
              <a:t>notes</a:t>
            </a:r>
            <a:endParaRPr b="0" lang="en-US" sz="2800" spc="-1" strike="noStrike">
              <a:solidFill>
                <a:srgbClr val="000000"/>
              </a:solidFill>
              <a:latin typeface="Arial"/>
            </a:endParaRPr>
          </a:p>
        </p:txBody>
      </p:sp>
      <p:sp>
        <p:nvSpPr>
          <p:cNvPr id="93"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Show your work, and show your units. No “naked numbers”- every final answer (and everything within the problem too) needs to have units attached. Unless the problem specifically asks for it, we use the SI system of units, aka the metric system. </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My office hours are X-Y PM on Wednesday, in the Astronomy building, room ###. Email me if you need another time to meet with me..</a:t>
            </a:r>
            <a:endParaRPr b="0" lang="en-US" sz="1800" spc="-1" strike="noStrike">
              <a:solidFill>
                <a:srgbClr val="000000"/>
              </a:solidFill>
              <a:latin typeface="Arial"/>
            </a:endParaRPr>
          </a:p>
          <a:p>
            <a:pPr>
              <a:lnSpc>
                <a:spcPct val="115000"/>
              </a:lnSpc>
              <a:spcBef>
                <a:spcPts val="1599"/>
              </a:spcBef>
              <a:tabLst>
                <a:tab algn="l" pos="0"/>
              </a:tabLst>
            </a:pPr>
            <a:r>
              <a:rPr b="0" lang="en" sz="1800" spc="-1" strike="noStrike">
                <a:solidFill>
                  <a:srgbClr val="adadad"/>
                </a:solidFill>
                <a:latin typeface="Arial"/>
                <a:ea typeface="Arial"/>
              </a:rPr>
              <a:t>If you know ahead of time that you cannot make lab, contact me ASAP. There are six different sections of this lab, and we will try to get you into another one. If you miss those labs, you will receive a zero on the in-lab section. You can still do the summary for credit, but remember to turn it in on time.</a:t>
            </a:r>
            <a:endParaRPr b="0" lang="en-US" sz="1800" spc="-1" strike="noStrike">
              <a:solidFill>
                <a:srgbClr val="000000"/>
              </a:solidFill>
              <a:latin typeface="Arial"/>
            </a:endParaRPr>
          </a:p>
          <a:p>
            <a:pPr>
              <a:lnSpc>
                <a:spcPct val="115000"/>
              </a:lnSpc>
              <a:spcBef>
                <a:spcPts val="1599"/>
              </a:spcBef>
              <a:spcAft>
                <a:spcPts val="1599"/>
              </a:spcAft>
              <a:tabLst>
                <a:tab algn="l" pos="0"/>
              </a:tabLst>
            </a:pP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TextShape 1"/>
          <p:cNvSpPr txBox="1"/>
          <p:nvPr/>
        </p:nvSpPr>
        <p:spPr>
          <a:xfrm>
            <a:off x="311760" y="444960"/>
            <a:ext cx="8520120" cy="572400"/>
          </a:xfrm>
          <a:prstGeom prst="rect">
            <a:avLst/>
          </a:prstGeom>
          <a:noFill/>
          <a:ln>
            <a:noFill/>
          </a:ln>
        </p:spPr>
        <p:txBody>
          <a:bodyPr tIns="91440" bIns="91440">
            <a:noAutofit/>
          </a:bodyPr>
          <a:p>
            <a:pPr>
              <a:lnSpc>
                <a:spcPct val="100000"/>
              </a:lnSpc>
              <a:tabLst>
                <a:tab algn="l" pos="0"/>
              </a:tabLst>
            </a:pPr>
            <a:r>
              <a:rPr b="0" lang="en" sz="2800" spc="-1" strike="noStrike">
                <a:solidFill>
                  <a:srgbClr val="ffffff"/>
                </a:solidFill>
                <a:latin typeface="Arial"/>
                <a:ea typeface="Arial"/>
              </a:rPr>
              <a:t>Today’s Lab</a:t>
            </a:r>
            <a:endParaRPr b="0" lang="en-US" sz="2800" spc="-1" strike="noStrike">
              <a:solidFill>
                <a:srgbClr val="000000"/>
              </a:solidFill>
              <a:latin typeface="Arial"/>
            </a:endParaRPr>
          </a:p>
        </p:txBody>
      </p:sp>
      <p:sp>
        <p:nvSpPr>
          <p:cNvPr id="95" name="TextShape 2"/>
          <p:cNvSpPr txBox="1"/>
          <p:nvPr/>
        </p:nvSpPr>
        <p:spPr>
          <a:xfrm>
            <a:off x="311760" y="1152360"/>
            <a:ext cx="8520120" cy="3416040"/>
          </a:xfrm>
          <a:prstGeom prst="rect">
            <a:avLst/>
          </a:prstGeom>
          <a:noFill/>
          <a:ln>
            <a:noFill/>
          </a:ln>
        </p:spPr>
        <p:txBody>
          <a:bodyPr tIns="91440" bIns="91440">
            <a:noAutofit/>
          </a:bodyPr>
          <a:p>
            <a:pPr>
              <a:lnSpc>
                <a:spcPct val="115000"/>
              </a:lnSpc>
              <a:tabLst>
                <a:tab algn="l" pos="0"/>
              </a:tabLst>
            </a:pPr>
            <a:r>
              <a:rPr b="0" lang="en" sz="1800" spc="-1" strike="noStrike">
                <a:solidFill>
                  <a:srgbClr val="adadad"/>
                </a:solidFill>
                <a:latin typeface="Arial"/>
                <a:ea typeface="Arial"/>
              </a:rPr>
              <a:t>We’ll be going over basic math and problem-solving techniques that are essential for the rest of this course. These include the metric system, unit conversion, scientific notation, exponents, order of operations, reading maps, plots/graphs, and the “reality check”. </a:t>
            </a:r>
            <a:endParaRPr b="0" lang="en-US" sz="1800" spc="-1" strike="noStrike">
              <a:solidFill>
                <a:srgbClr val="000000"/>
              </a:solidFill>
              <a:latin typeface="Arial"/>
            </a:endParaRPr>
          </a:p>
          <a:p>
            <a:pPr>
              <a:lnSpc>
                <a:spcPct val="115000"/>
              </a:lnSpc>
              <a:tabLst>
                <a:tab algn="l" pos="0"/>
              </a:tabLst>
            </a:pPr>
            <a:endParaRPr b="0" lang="en-US" sz="1800" spc="-1" strike="noStrike">
              <a:solidFill>
                <a:srgbClr val="000000"/>
              </a:solidFill>
              <a:latin typeface="Arial"/>
            </a:endParaRPr>
          </a:p>
          <a:p>
            <a:pPr>
              <a:lnSpc>
                <a:spcPct val="115000"/>
              </a:lnSpc>
              <a:tabLst>
                <a:tab algn="l" pos="0"/>
              </a:tabLst>
            </a:pPr>
            <a:r>
              <a:rPr b="0" lang="en" sz="1800" spc="-1" strike="noStrike">
                <a:solidFill>
                  <a:srgbClr val="adadad"/>
                </a:solidFill>
                <a:latin typeface="Arial"/>
                <a:ea typeface="Arial"/>
              </a:rPr>
              <a:t>This lab is NOT what a normal astronomy lab will be like! The point of this lab is to understand what math you know and do not know, so that we can ensure you are successful in this lab!</a:t>
            </a:r>
            <a:endParaRPr b="0" lang="en-US" sz="1800" spc="-1" strike="noStrike">
              <a:solidFill>
                <a:srgbClr val="000000"/>
              </a:solidFill>
              <a:latin typeface="Arial"/>
            </a:endParaRPr>
          </a:p>
          <a:p>
            <a:pPr>
              <a:lnSpc>
                <a:spcPct val="115000"/>
              </a:lnSpc>
              <a:spcBef>
                <a:spcPts val="1599"/>
              </a:spcBef>
              <a:spcAft>
                <a:spcPts val="1599"/>
              </a:spcAft>
              <a:tabLst>
                <a:tab algn="l" pos="0"/>
              </a:tabLst>
            </a:pPr>
            <a:r>
              <a:rPr b="0" lang="en" sz="1800" spc="-1" strike="noStrike">
                <a:solidFill>
                  <a:srgbClr val="adadad"/>
                </a:solidFill>
                <a:latin typeface="Arial"/>
                <a:ea typeface="Arial"/>
              </a:rPr>
              <a:t>If you have questions- please ask! That’s what I’m here for!</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5</TotalTime>
  <Application>LibreOffice/6.4.7.2$Linux_X86_64 LibreOffice_project/40$Build-2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dcterms:modified xsi:type="dcterms:W3CDTF">2022-12-13T08:22:41Z</dcterms:modified>
  <cp:revision>2</cp:revision>
  <dc:subject/>
  <dc:title/>
</cp:coreProperties>
</file>