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5.png" ContentType="image/png"/>
  <Override PartName="/ppt/media/image4.png" ContentType="image/png"/>
  <Override PartName="/ppt/media/image3.jpeg" ContentType="image/jpeg"/>
  <Override PartName="/ppt/media/image11.png" ContentType="image/png"/>
  <Override PartName="/ppt/media/image6.png" ContentType="image/png"/>
  <Override PartName="/ppt/media/image1.jpeg" ContentType="image/jpeg"/>
  <Override PartName="/ppt/media/image8.png" ContentType="image/png"/>
  <Override PartName="/ppt/media/image2.jpeg" ContentType="image/jpeg"/>
  <Override PartName="/ppt/media/image13.png" ContentType="image/png"/>
  <Override PartName="/ppt/media/image14.png" ContentType="image/png"/>
  <Override PartName="/ppt/media/image12.png" ContentType="image/png"/>
  <Override PartName="/ppt/media/image10.png" ContentType="image/png"/>
  <Override PartName="/ppt/media/image9.png" ContentType="image/png"/>
  <Override PartName="/ppt/media/image7.png" ContentType="image/png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Click to edit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the title text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format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FB94975-9CC8-4066-83A9-205B0CE1A450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tIns="91440" bIns="91440">
            <a:noAutofit/>
          </a:bodyPr>
          <a:p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tIns="91440" bIns="91440">
            <a:no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8ABBB54D-341F-4A6B-997F-8CA0DB1F40AC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54;p13" descr="Elliptical_galaxy_IC_2006.jpg"/>
          <p:cNvPicPr/>
          <p:nvPr/>
        </p:nvPicPr>
        <p:blipFill>
          <a:blip r:embed="rId1"/>
          <a:stretch/>
        </p:blipFill>
        <p:spPr>
          <a:xfrm>
            <a:off x="5143680" y="802080"/>
            <a:ext cx="3999960" cy="2782800"/>
          </a:xfrm>
          <a:prstGeom prst="rect">
            <a:avLst/>
          </a:prstGeom>
          <a:ln>
            <a:noFill/>
          </a:ln>
        </p:spPr>
      </p:pic>
      <p:pic>
        <p:nvPicPr>
          <p:cNvPr id="79" name="Google Shape;55;p13" descr="spiral-galaxy-leo-constellation.jpg"/>
          <p:cNvPicPr/>
          <p:nvPr/>
        </p:nvPicPr>
        <p:blipFill>
          <a:blip r:embed="rId2"/>
          <a:stretch/>
        </p:blipFill>
        <p:spPr>
          <a:xfrm>
            <a:off x="0" y="264240"/>
            <a:ext cx="4878720" cy="4878720"/>
          </a:xfrm>
          <a:prstGeom prst="rect">
            <a:avLst/>
          </a:prstGeom>
          <a:ln>
            <a:noFill/>
          </a:ln>
        </p:spPr>
      </p:pic>
      <p:sp>
        <p:nvSpPr>
          <p:cNvPr id="80" name="TextShape 1"/>
          <p:cNvSpPr txBox="1"/>
          <p:nvPr/>
        </p:nvSpPr>
        <p:spPr>
          <a:xfrm>
            <a:off x="311760" y="0"/>
            <a:ext cx="8520120" cy="92052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5200" spc="-1" strike="noStrike">
                <a:solidFill>
                  <a:srgbClr val="ffffff"/>
                </a:solidFill>
                <a:latin typeface="Arial"/>
                <a:ea typeface="Arial"/>
              </a:rPr>
              <a:t>Galaxy Morphology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311760" y="856800"/>
            <a:ext cx="8520120" cy="7923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adadad"/>
                </a:solidFill>
                <a:latin typeface="Arial"/>
                <a:ea typeface="Arial"/>
              </a:rPr>
              <a:t>(aka the “Look at the pretty pictures!” lab)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82" name="Google Shape;58;p13" descr="Antennae_galaxies_xl.jpg"/>
          <p:cNvPicPr/>
          <p:nvPr/>
        </p:nvPicPr>
        <p:blipFill>
          <a:blip r:embed="rId3"/>
          <a:stretch/>
        </p:blipFill>
        <p:spPr>
          <a:xfrm>
            <a:off x="3876120" y="2360160"/>
            <a:ext cx="2804400" cy="2782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63;p14" descr=""/>
          <p:cNvPicPr/>
          <p:nvPr/>
        </p:nvPicPr>
        <p:blipFill>
          <a:blip r:embed="rId1"/>
          <a:stretch/>
        </p:blipFill>
        <p:spPr>
          <a:xfrm>
            <a:off x="5848200" y="0"/>
            <a:ext cx="3295440" cy="3012120"/>
          </a:xfrm>
          <a:prstGeom prst="rect">
            <a:avLst/>
          </a:prstGeom>
          <a:ln>
            <a:noFill/>
          </a:ln>
        </p:spPr>
      </p:pic>
      <p:sp>
        <p:nvSpPr>
          <p:cNvPr id="84" name="TextShape 1"/>
          <p:cNvSpPr txBox="1"/>
          <p:nvPr/>
        </p:nvSpPr>
        <p:spPr>
          <a:xfrm>
            <a:off x="138600" y="180720"/>
            <a:ext cx="468396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Classifying Galaxies is hard!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439200" y="1018440"/>
            <a:ext cx="5495400" cy="2345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Different orientations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Can be highly subjective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Some galaxies are just weird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" name="Google Shape;66;p14" descr=""/>
          <p:cNvPicPr/>
          <p:nvPr/>
        </p:nvPicPr>
        <p:blipFill>
          <a:blip r:embed="rId2"/>
          <a:srcRect l="0" t="9884" r="0" b="-9884"/>
          <a:stretch/>
        </p:blipFill>
        <p:spPr>
          <a:xfrm>
            <a:off x="-408600" y="2571840"/>
            <a:ext cx="5393880" cy="2487600"/>
          </a:xfrm>
          <a:prstGeom prst="rect">
            <a:avLst/>
          </a:prstGeom>
          <a:ln>
            <a:noFill/>
          </a:ln>
        </p:spPr>
      </p:pic>
      <p:pic>
        <p:nvPicPr>
          <p:cNvPr id="87" name="Google Shape;67;p14" descr=""/>
          <p:cNvPicPr/>
          <p:nvPr/>
        </p:nvPicPr>
        <p:blipFill>
          <a:blip r:embed="rId3"/>
          <a:stretch/>
        </p:blipFill>
        <p:spPr>
          <a:xfrm>
            <a:off x="4453560" y="1965240"/>
            <a:ext cx="3126600" cy="3178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311760" y="10764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The “Tuning Fork”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9" name="Group 2"/>
          <p:cNvGrpSpPr/>
          <p:nvPr/>
        </p:nvGrpSpPr>
        <p:grpSpPr>
          <a:xfrm>
            <a:off x="258480" y="680400"/>
            <a:ext cx="8573760" cy="4299120"/>
            <a:chOff x="258480" y="680400"/>
            <a:chExt cx="8573760" cy="4299120"/>
          </a:xfrm>
        </p:grpSpPr>
        <p:grpSp>
          <p:nvGrpSpPr>
            <p:cNvPr id="90" name="Group 3"/>
            <p:cNvGrpSpPr/>
            <p:nvPr/>
          </p:nvGrpSpPr>
          <p:grpSpPr>
            <a:xfrm>
              <a:off x="258480" y="680400"/>
              <a:ext cx="7897320" cy="4299120"/>
              <a:chOff x="258480" y="680400"/>
              <a:chExt cx="7897320" cy="4299120"/>
            </a:xfrm>
          </p:grpSpPr>
          <p:grpSp>
            <p:nvGrpSpPr>
              <p:cNvPr id="91" name="Group 4"/>
              <p:cNvGrpSpPr/>
              <p:nvPr/>
            </p:nvGrpSpPr>
            <p:grpSpPr>
              <a:xfrm>
                <a:off x="258480" y="680400"/>
                <a:ext cx="7897320" cy="4299120"/>
                <a:chOff x="258480" y="680400"/>
                <a:chExt cx="7897320" cy="4299120"/>
              </a:xfrm>
            </p:grpSpPr>
            <p:pic>
              <p:nvPicPr>
                <p:cNvPr id="92" name="Google Shape;76;p15" descr=""/>
                <p:cNvPicPr/>
                <p:nvPr/>
              </p:nvPicPr>
              <p:blipFill>
                <a:blip r:embed="rId1"/>
                <a:stretch/>
              </p:blipFill>
              <p:spPr>
                <a:xfrm>
                  <a:off x="258480" y="680400"/>
                  <a:ext cx="7897320" cy="4299120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93" name="CustomShape 5"/>
                <p:cNvSpPr/>
                <p:nvPr/>
              </p:nvSpPr>
              <p:spPr>
                <a:xfrm flipH="1">
                  <a:off x="7256880" y="1130400"/>
                  <a:ext cx="8640" cy="3546360"/>
                </a:xfrm>
                <a:custGeom>
                  <a:avLst/>
                  <a:gdLst/>
                  <a:ahLst/>
                  <a:rect l="l" t="t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21600"/>
                      </a:lnTo>
                    </a:path>
                  </a:pathLst>
                </a:custGeom>
                <a:noFill/>
                <a:ln w="38160">
                  <a:solidFill>
                    <a:srgbClr val="ffffff"/>
                  </a:solidFill>
                  <a:round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  <p:sp>
              <p:nvSpPr>
                <p:cNvPr id="94" name="CustomShape 6"/>
                <p:cNvSpPr/>
                <p:nvPr/>
              </p:nvSpPr>
              <p:spPr>
                <a:xfrm>
                  <a:off x="3058200" y="1131480"/>
                  <a:ext cx="14040" cy="3672720"/>
                </a:xfrm>
                <a:custGeom>
                  <a:avLst/>
                  <a:gdLst/>
                  <a:ahLst/>
                  <a:rect l="l" t="t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21600"/>
                      </a:lnTo>
                    </a:path>
                  </a:pathLst>
                </a:custGeom>
                <a:noFill/>
                <a:ln w="38160">
                  <a:solidFill>
                    <a:srgbClr val="ffffff"/>
                  </a:solidFill>
                  <a:round/>
                </a:ln>
              </p:spPr>
              <p:style>
                <a:lnRef idx="0"/>
                <a:fillRef idx="0"/>
                <a:effectRef idx="0"/>
                <a:fontRef idx="minor"/>
              </p:style>
            </p:sp>
          </p:grpSp>
          <p:sp>
            <p:nvSpPr>
              <p:cNvPr id="95" name="CustomShape 7"/>
              <p:cNvSpPr/>
              <p:nvPr/>
            </p:nvSpPr>
            <p:spPr>
              <a:xfrm>
                <a:off x="4804560" y="2808000"/>
                <a:ext cx="1020960" cy="4921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tIns="91440" bIns="91440">
                <a:noAutofit/>
              </a:bodyPr>
              <a:p>
                <a:pPr algn="ctr">
                  <a:lnSpc>
                    <a:spcPct val="100000"/>
                  </a:lnSpc>
                  <a:tabLst>
                    <a:tab algn="l" pos="0"/>
                  </a:tabLst>
                </a:pPr>
                <a:r>
                  <a:rPr b="0" lang="en" sz="1800" spc="-1" strike="noStrike">
                    <a:solidFill>
                      <a:srgbClr val="ffffff"/>
                    </a:solidFill>
                    <a:latin typeface="Arial"/>
                    <a:ea typeface="Arial"/>
                  </a:rPr>
                  <a:t>Spirals</a:t>
                </a:r>
                <a:endParaRPr b="0" lang="en-US" sz="1800" spc="-1" strike="noStrike">
                  <a:latin typeface="Arial"/>
                </a:endParaRPr>
              </a:p>
            </p:txBody>
          </p:sp>
          <p:sp>
            <p:nvSpPr>
              <p:cNvPr id="96" name="CustomShape 8"/>
              <p:cNvSpPr/>
              <p:nvPr/>
            </p:nvSpPr>
            <p:spPr>
              <a:xfrm>
                <a:off x="711000" y="1650240"/>
                <a:ext cx="1868760" cy="7563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tIns="91440" bIns="91440">
                <a:noAutofit/>
              </a:bodyPr>
              <a:p>
                <a:pPr algn="ctr">
                  <a:lnSpc>
                    <a:spcPct val="100000"/>
                  </a:lnSpc>
                  <a:tabLst>
                    <a:tab algn="l" pos="0"/>
                  </a:tabLst>
                </a:pPr>
                <a:r>
                  <a:rPr b="0" lang="en" sz="1800" spc="-1" strike="noStrike">
                    <a:solidFill>
                      <a:srgbClr val="ffffff"/>
                    </a:solidFill>
                    <a:latin typeface="Arial"/>
                    <a:ea typeface="Arial"/>
                  </a:rPr>
                  <a:t>Ellipticals</a:t>
                </a:r>
                <a:endParaRPr b="0" lang="en-US" sz="1800" spc="-1" strike="noStrike">
                  <a:latin typeface="Arial"/>
                </a:endParaRPr>
              </a:p>
            </p:txBody>
          </p:sp>
        </p:grpSp>
        <p:sp>
          <p:nvSpPr>
            <p:cNvPr id="97" name="CustomShape 9"/>
            <p:cNvSpPr/>
            <p:nvPr/>
          </p:nvSpPr>
          <p:spPr>
            <a:xfrm>
              <a:off x="7501320" y="1987560"/>
              <a:ext cx="1330920" cy="75636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tIns="91440" bIns="91440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en" sz="1800" spc="-1" strike="noStrike">
                  <a:solidFill>
                    <a:srgbClr val="ffffff"/>
                  </a:solidFill>
                  <a:latin typeface="Arial"/>
                  <a:ea typeface="Arial"/>
                </a:rPr>
                <a:t>Irregulars</a:t>
              </a:r>
              <a:endParaRPr b="0" lang="en-US" sz="18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248040" y="132948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Ellipticals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311760" y="1941840"/>
            <a:ext cx="8520120" cy="262692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Red, old, cool stars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Round! (ish)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Classified based on their roundness: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Google Shape;88;p16" descr=""/>
          <p:cNvPicPr/>
          <p:nvPr/>
        </p:nvPicPr>
        <p:blipFill>
          <a:blip r:embed="rId1"/>
          <a:srcRect l="11289" t="68053" r="16567" b="0"/>
          <a:stretch/>
        </p:blipFill>
        <p:spPr>
          <a:xfrm>
            <a:off x="1640880" y="3191760"/>
            <a:ext cx="5734080" cy="1642320"/>
          </a:xfrm>
          <a:prstGeom prst="rect">
            <a:avLst/>
          </a:prstGeom>
          <a:ln>
            <a:noFill/>
          </a:ln>
        </p:spPr>
      </p:pic>
      <p:pic>
        <p:nvPicPr>
          <p:cNvPr id="101" name="Google Shape;89;p16" descr=""/>
          <p:cNvPicPr/>
          <p:nvPr/>
        </p:nvPicPr>
        <p:blipFill>
          <a:blip r:embed="rId2"/>
          <a:stretch/>
        </p:blipFill>
        <p:spPr>
          <a:xfrm>
            <a:off x="3087360" y="528840"/>
            <a:ext cx="5910120" cy="1833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311760" y="9864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Spirals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311760" y="671400"/>
            <a:ext cx="8520120" cy="869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Actively forming stars, so have younger, hotter, bluer stars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Classified based on central bulge size and arm “tightness”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Google Shape;96;p17" descr=""/>
          <p:cNvPicPr/>
          <p:nvPr/>
        </p:nvPicPr>
        <p:blipFill>
          <a:blip r:embed="rId1"/>
          <a:srcRect l="0" t="0" r="0" b="35681"/>
          <a:stretch/>
        </p:blipFill>
        <p:spPr>
          <a:xfrm>
            <a:off x="528480" y="1603800"/>
            <a:ext cx="8086320" cy="2781000"/>
          </a:xfrm>
          <a:prstGeom prst="rect">
            <a:avLst/>
          </a:prstGeom>
          <a:ln>
            <a:noFill/>
          </a:ln>
        </p:spPr>
      </p:pic>
      <p:sp>
        <p:nvSpPr>
          <p:cNvPr id="105" name="CustomShape 3"/>
          <p:cNvSpPr/>
          <p:nvPr/>
        </p:nvSpPr>
        <p:spPr>
          <a:xfrm>
            <a:off x="0" y="4448160"/>
            <a:ext cx="4430520" cy="41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Large bulge, tight arms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06" name="CustomShape 4"/>
          <p:cNvSpPr/>
          <p:nvPr/>
        </p:nvSpPr>
        <p:spPr>
          <a:xfrm>
            <a:off x="4633200" y="4448160"/>
            <a:ext cx="4430520" cy="41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Small bulge, loose arms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07" name="CustomShape 5"/>
          <p:cNvSpPr/>
          <p:nvPr/>
        </p:nvSpPr>
        <p:spPr>
          <a:xfrm>
            <a:off x="2689560" y="4704120"/>
            <a:ext cx="36007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320">
            <a:solidFill>
              <a:schemeClr val="lt2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Irregulars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9" name="Google Shape;105;p18" descr=""/>
          <p:cNvPicPr/>
          <p:nvPr/>
        </p:nvPicPr>
        <p:blipFill>
          <a:blip r:embed="rId1"/>
          <a:srcRect l="11829" t="15897" r="18534" b="31605"/>
          <a:stretch/>
        </p:blipFill>
        <p:spPr>
          <a:xfrm>
            <a:off x="311760" y="1312920"/>
            <a:ext cx="4466880" cy="3319920"/>
          </a:xfrm>
          <a:prstGeom prst="rect">
            <a:avLst/>
          </a:prstGeom>
          <a:ln>
            <a:noFill/>
          </a:ln>
        </p:spPr>
      </p:pic>
      <p:pic>
        <p:nvPicPr>
          <p:cNvPr id="110" name="Google Shape;106;p18" descr=""/>
          <p:cNvPicPr/>
          <p:nvPr/>
        </p:nvPicPr>
        <p:blipFill>
          <a:blip r:embed="rId2"/>
          <a:stretch/>
        </p:blipFill>
        <p:spPr>
          <a:xfrm>
            <a:off x="4821840" y="518040"/>
            <a:ext cx="4082760" cy="4187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HII Regions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TextShape 2"/>
          <p:cNvSpPr txBox="1"/>
          <p:nvPr/>
        </p:nvSpPr>
        <p:spPr>
          <a:xfrm>
            <a:off x="311760" y="1152360"/>
            <a:ext cx="391788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Areas of hot glowing gas heated by young stars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Occur frequently in spiral and irregular galaxies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Char char="●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Usually represented by </a:t>
            </a:r>
            <a:r>
              <a:rPr b="1" lang="en" sz="1800" spc="-1" strike="noStrike">
                <a:solidFill>
                  <a:srgbClr val="ff00ff"/>
                </a:solidFill>
                <a:latin typeface="Arial"/>
                <a:ea typeface="Arial"/>
              </a:rPr>
              <a:t>pink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 regions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317160">
              <a:lnSpc>
                <a:spcPct val="115000"/>
              </a:lnSpc>
              <a:buClr>
                <a:srgbClr val="adadad"/>
              </a:buClr>
              <a:buFont typeface="Arial"/>
              <a:buChar char="○"/>
            </a:pPr>
            <a:r>
              <a:rPr b="0" lang="en" sz="1400" spc="-1" strike="noStrike">
                <a:solidFill>
                  <a:srgbClr val="adadad"/>
                </a:solidFill>
                <a:latin typeface="Arial"/>
                <a:ea typeface="Arial"/>
              </a:rPr>
              <a:t>Don’t confuse these with red older stars!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3" name="Google Shape;113;p19" descr=""/>
          <p:cNvPicPr/>
          <p:nvPr/>
        </p:nvPicPr>
        <p:blipFill>
          <a:blip r:embed="rId1"/>
          <a:stretch/>
        </p:blipFill>
        <p:spPr>
          <a:xfrm>
            <a:off x="4295160" y="1140480"/>
            <a:ext cx="4652280" cy="3439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Using Multiple Wavelengths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5" name="Google Shape;119;p20" descr=""/>
          <p:cNvPicPr/>
          <p:nvPr/>
        </p:nvPicPr>
        <p:blipFill>
          <a:blip r:embed="rId1"/>
          <a:stretch/>
        </p:blipFill>
        <p:spPr>
          <a:xfrm>
            <a:off x="152280" y="1133640"/>
            <a:ext cx="8838720" cy="3701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Hints for the Lab: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AutoNum type="arabicPeriod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Don’t spend too much time on a single galaxy! Make a decision, give a reason, and move on.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AutoNum type="arabicPeriod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Remember: </a:t>
            </a:r>
            <a:r>
              <a:rPr b="0" lang="en" sz="1800" spc="-1" strike="noStrike">
                <a:solidFill>
                  <a:srgbClr val="ff00ff"/>
                </a:solidFill>
                <a:latin typeface="Arial"/>
                <a:ea typeface="Arial"/>
              </a:rPr>
              <a:t>pink = HII regions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, </a:t>
            </a:r>
            <a:r>
              <a:rPr b="0" lang="en" sz="1800" spc="-1" strike="noStrike">
                <a:solidFill>
                  <a:srgbClr val="6d9eeb"/>
                </a:solidFill>
                <a:latin typeface="Arial"/>
                <a:ea typeface="Arial"/>
              </a:rPr>
              <a:t>blue = young stars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, </a:t>
            </a:r>
            <a:r>
              <a:rPr b="0" lang="en" sz="1800" spc="-1" strike="noStrike">
                <a:solidFill>
                  <a:srgbClr val="cc0000"/>
                </a:solidFill>
                <a:latin typeface="Arial"/>
                <a:ea typeface="Arial"/>
              </a:rPr>
              <a:t>red = old stars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329760">
              <a:lnSpc>
                <a:spcPct val="115000"/>
              </a:lnSpc>
              <a:buClr>
                <a:srgbClr val="adadad"/>
              </a:buClr>
              <a:buFont typeface="Arial"/>
              <a:buAutoNum type="alphaLcPeriod"/>
            </a:pPr>
            <a:r>
              <a:rPr b="0" lang="en" sz="1600" spc="-1" strike="noStrike">
                <a:solidFill>
                  <a:srgbClr val="adadad"/>
                </a:solidFill>
                <a:latin typeface="Arial"/>
                <a:ea typeface="Arial"/>
              </a:rPr>
              <a:t>HII regions tend to be associated with young stars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AutoNum type="arabicPeriod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Old stars are not exclusive to ellipticals, but young stars are exclusive to spirals and irregulars.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457200" indent="-342720">
              <a:lnSpc>
                <a:spcPct val="115000"/>
              </a:lnSpc>
              <a:buClr>
                <a:srgbClr val="adadad"/>
              </a:buClr>
              <a:buFont typeface="Arial"/>
              <a:buAutoNum type="arabicPeriod"/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Pay attention to the filter labels on the black-and-white images!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329760">
              <a:lnSpc>
                <a:spcPct val="115000"/>
              </a:lnSpc>
              <a:buClr>
                <a:srgbClr val="adadad"/>
              </a:buClr>
              <a:buFont typeface="Arial"/>
              <a:buAutoNum type="alphaLcPeriod"/>
            </a:pPr>
            <a:r>
              <a:rPr b="0" lang="en" sz="1600" spc="-1" strike="noStrike">
                <a:solidFill>
                  <a:srgbClr val="adadad"/>
                </a:solidFill>
                <a:latin typeface="Arial"/>
                <a:ea typeface="Arial"/>
              </a:rPr>
              <a:t>Filter = color!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