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ppt/_rels/presentation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7.xml.rels" ContentType="application/vnd.openxmlformats-package.relationships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8.xml" ContentType="application/vnd.openxmlformats-officedocument.presentationml.slide+xml"/>
  <Override PartName="/ppt/slides/slide1.xml" ContentType="application/vnd.openxmlformats-officedocument.presentationml.slide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7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4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slide9.xml" ContentType="application/vnd.openxmlformats-officedocument.presentationml.slide+xml"/>
  <Override PartName="/ppt/slides/slide2.xml" ContentType="application/vnd.openxmlformats-officedocument.presentationml.slide+xml"/>
  <Override PartName="/ppt/slides/slide7.xml" ContentType="application/vnd.openxmlformats-officedocument.presentationml.slide+xml"/>
  <Override PartName="/ppt/slides/slide3.xml" ContentType="application/vnd.openxmlformats-officedocument.presentationml.slide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2.png" ContentType="image/png"/>
  <Override PartName="/ppt/media/image3.jpeg" ContentType="image/jpeg"/>
  <Override PartName="/ppt/media/image1.jpeg" ContentType="image/jpeg"/>
  <Override PartName="/ppt/presentation.xml" ContentType="application/vnd.openxmlformats-officedocument.presentationml.presentation.main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</p:sldIdLst>
  <p:sldSz cx="9144000" cy="51435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852012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311760" y="2936880"/>
            <a:ext cx="852012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677840" y="115236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311760" y="293688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5"/>
          <p:cNvSpPr>
            <a:spLocks noGrp="1"/>
          </p:cNvSpPr>
          <p:nvPr>
            <p:ph type="body"/>
          </p:nvPr>
        </p:nvSpPr>
        <p:spPr>
          <a:xfrm>
            <a:off x="4677840" y="293688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274320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3192480" y="1152360"/>
            <a:ext cx="274320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6073200" y="1152360"/>
            <a:ext cx="274320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 type="body"/>
          </p:nvPr>
        </p:nvSpPr>
        <p:spPr>
          <a:xfrm>
            <a:off x="311760" y="2936880"/>
            <a:ext cx="274320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6"/>
          <p:cNvSpPr>
            <a:spLocks noGrp="1"/>
          </p:cNvSpPr>
          <p:nvPr>
            <p:ph type="body"/>
          </p:nvPr>
        </p:nvSpPr>
        <p:spPr>
          <a:xfrm>
            <a:off x="3192480" y="2936880"/>
            <a:ext cx="274320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7"/>
          <p:cNvSpPr>
            <a:spLocks noGrp="1"/>
          </p:cNvSpPr>
          <p:nvPr>
            <p:ph type="body"/>
          </p:nvPr>
        </p:nvSpPr>
        <p:spPr>
          <a:xfrm>
            <a:off x="6073200" y="2936880"/>
            <a:ext cx="274320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subTitle"/>
          </p:nvPr>
        </p:nvSpPr>
        <p:spPr>
          <a:xfrm>
            <a:off x="311760" y="1152360"/>
            <a:ext cx="8520120" cy="34160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8520120" cy="341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640" cy="341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" name="PlaceHolder 3"/>
          <p:cNvSpPr>
            <a:spLocks noGrp="1"/>
          </p:cNvSpPr>
          <p:nvPr>
            <p:ph type="body"/>
          </p:nvPr>
        </p:nvSpPr>
        <p:spPr>
          <a:xfrm>
            <a:off x="4677840" y="1152360"/>
            <a:ext cx="4157640" cy="341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subTitle"/>
          </p:nvPr>
        </p:nvSpPr>
        <p:spPr>
          <a:xfrm>
            <a:off x="311760" y="444960"/>
            <a:ext cx="8520120" cy="2654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677840" y="1152360"/>
            <a:ext cx="4157640" cy="341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311760" y="293688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311760" y="1152360"/>
            <a:ext cx="8520120" cy="34160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640" cy="341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7840" y="115236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677840" y="293688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77840" y="115236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311760" y="2936880"/>
            <a:ext cx="852012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852012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311760" y="2936880"/>
            <a:ext cx="852012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4677840" y="115236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4"/>
          <p:cNvSpPr>
            <a:spLocks noGrp="1"/>
          </p:cNvSpPr>
          <p:nvPr>
            <p:ph type="body"/>
          </p:nvPr>
        </p:nvSpPr>
        <p:spPr>
          <a:xfrm>
            <a:off x="311760" y="293688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5"/>
          <p:cNvSpPr>
            <a:spLocks noGrp="1"/>
          </p:cNvSpPr>
          <p:nvPr>
            <p:ph type="body"/>
          </p:nvPr>
        </p:nvSpPr>
        <p:spPr>
          <a:xfrm>
            <a:off x="4677840" y="293688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274320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3192480" y="1152360"/>
            <a:ext cx="274320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4"/>
          <p:cNvSpPr>
            <a:spLocks noGrp="1"/>
          </p:cNvSpPr>
          <p:nvPr>
            <p:ph type="body"/>
          </p:nvPr>
        </p:nvSpPr>
        <p:spPr>
          <a:xfrm>
            <a:off x="6073200" y="1152360"/>
            <a:ext cx="274320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5"/>
          <p:cNvSpPr>
            <a:spLocks noGrp="1"/>
          </p:cNvSpPr>
          <p:nvPr>
            <p:ph type="body"/>
          </p:nvPr>
        </p:nvSpPr>
        <p:spPr>
          <a:xfrm>
            <a:off x="311760" y="2936880"/>
            <a:ext cx="274320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6"/>
          <p:cNvSpPr>
            <a:spLocks noGrp="1"/>
          </p:cNvSpPr>
          <p:nvPr>
            <p:ph type="body"/>
          </p:nvPr>
        </p:nvSpPr>
        <p:spPr>
          <a:xfrm>
            <a:off x="3192480" y="2936880"/>
            <a:ext cx="274320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7"/>
          <p:cNvSpPr>
            <a:spLocks noGrp="1"/>
          </p:cNvSpPr>
          <p:nvPr>
            <p:ph type="body"/>
          </p:nvPr>
        </p:nvSpPr>
        <p:spPr>
          <a:xfrm>
            <a:off x="6073200" y="2936880"/>
            <a:ext cx="274320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8520120" cy="341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640" cy="341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 type="body"/>
          </p:nvPr>
        </p:nvSpPr>
        <p:spPr>
          <a:xfrm>
            <a:off x="4677840" y="1152360"/>
            <a:ext cx="4157640" cy="341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311760" y="444960"/>
            <a:ext cx="8520120" cy="2654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4677840" y="1152360"/>
            <a:ext cx="4157640" cy="341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4"/>
          <p:cNvSpPr>
            <a:spLocks noGrp="1"/>
          </p:cNvSpPr>
          <p:nvPr>
            <p:ph type="body"/>
          </p:nvPr>
        </p:nvSpPr>
        <p:spPr>
          <a:xfrm>
            <a:off x="311760" y="293688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640" cy="341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4677840" y="115236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4677840" y="293688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4677840" y="115236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311760" y="2936880"/>
            <a:ext cx="852012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311760" y="744480"/>
            <a:ext cx="8520120" cy="2052360"/>
          </a:xfrm>
          <a:prstGeom prst="rect">
            <a:avLst/>
          </a:prstGeom>
        </p:spPr>
        <p:txBody>
          <a:bodyPr tIns="91440" bIns="91440" anchor="b">
            <a:noAutofit/>
          </a:bodyPr>
          <a:p>
            <a:r>
              <a:rPr b="0" lang="en-US" sz="52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5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sldNum"/>
          </p:nvPr>
        </p:nvSpPr>
        <p:spPr>
          <a:xfrm>
            <a:off x="8472600" y="4663080"/>
            <a:ext cx="548280" cy="393120"/>
          </a:xfrm>
          <a:prstGeom prst="rect">
            <a:avLst/>
          </a:prstGeom>
        </p:spPr>
        <p:txBody>
          <a:bodyPr tIns="91440" bIns="91440" anchor="ctr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1A9C4DD4-DB82-47AC-A5AD-3CC3231E7126}" type="slidenum">
              <a:rPr b="0" lang="en" sz="1000" spc="-1" strike="noStrike">
                <a:solidFill>
                  <a:srgbClr val="adadad"/>
                </a:solidFill>
                <a:latin typeface="Arial"/>
                <a:ea typeface="Arial"/>
              </a:rPr>
              <a:t>9</a:t>
            </a:fld>
            <a:endParaRPr b="0" lang="en-US" sz="1000" spc="-1" strike="noStrike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tIns="91440" bIns="91440">
            <a:noAutofit/>
          </a:bodyPr>
          <a:p>
            <a:r>
              <a:rPr b="0" lang="en-US" sz="28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8520120" cy="3416040"/>
          </a:xfrm>
          <a:prstGeom prst="rect">
            <a:avLst/>
          </a:prstGeom>
        </p:spPr>
        <p:txBody>
          <a:bodyPr tIns="91440" bIns="91440">
            <a:noAutofit/>
          </a:bodyPr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Sixth Outline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Level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Seventh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Outline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Level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 type="sldNum"/>
          </p:nvPr>
        </p:nvSpPr>
        <p:spPr>
          <a:xfrm>
            <a:off x="8472600" y="4663080"/>
            <a:ext cx="548280" cy="393120"/>
          </a:xfrm>
          <a:prstGeom prst="rect">
            <a:avLst/>
          </a:prstGeom>
        </p:spPr>
        <p:txBody>
          <a:bodyPr tIns="91440" bIns="91440" anchor="ctr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93C2FF8F-9FEB-4381-B5B3-B37E1C43A81E}" type="slidenum">
              <a:rPr b="0" lang="en" sz="1000" spc="-1" strike="noStrike">
                <a:solidFill>
                  <a:srgbClr val="adadad"/>
                </a:solidFill>
                <a:latin typeface="Arial"/>
                <a:ea typeface="Arial"/>
              </a:rPr>
              <a:t>&lt;number&gt;</a:t>
            </a:fld>
            <a:endParaRPr b="0" lang="en-US" sz="10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1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TextShape 1"/>
          <p:cNvSpPr txBox="1"/>
          <p:nvPr/>
        </p:nvSpPr>
        <p:spPr>
          <a:xfrm>
            <a:off x="311760" y="418320"/>
            <a:ext cx="8520120" cy="20523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en" sz="5200" spc="-1" strike="noStrike">
                <a:solidFill>
                  <a:srgbClr val="ffffff"/>
                </a:solidFill>
                <a:latin typeface="Arial"/>
                <a:ea typeface="Arial"/>
              </a:rPr>
              <a:t>Density</a:t>
            </a:r>
            <a:endParaRPr b="0" lang="en-US" sz="5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CustomShape 2"/>
          <p:cNvSpPr/>
          <p:nvPr/>
        </p:nvSpPr>
        <p:spPr>
          <a:xfrm>
            <a:off x="3638160" y="2561760"/>
            <a:ext cx="2739240" cy="853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TextShape 1"/>
          <p:cNvSpPr txBox="1"/>
          <p:nvPr/>
        </p:nvSpPr>
        <p:spPr>
          <a:xfrm>
            <a:off x="2896560" y="340560"/>
            <a:ext cx="3214800" cy="57240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3000" spc="-1" strike="noStrike">
                <a:solidFill>
                  <a:srgbClr val="ffffff"/>
                </a:solidFill>
                <a:latin typeface="Arial"/>
                <a:ea typeface="Arial"/>
              </a:rPr>
              <a:t>Mass vs Weight</a:t>
            </a:r>
            <a:endParaRPr b="0" lang="en-US" sz="3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TextShape 2"/>
          <p:cNvSpPr txBox="1"/>
          <p:nvPr/>
        </p:nvSpPr>
        <p:spPr>
          <a:xfrm>
            <a:off x="220320" y="1152360"/>
            <a:ext cx="4181040" cy="341604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>
              <a:lnSpc>
                <a:spcPct val="115000"/>
              </a:lnSpc>
              <a:tabLst>
                <a:tab algn="l" pos="0"/>
              </a:tabLst>
            </a:pPr>
            <a:r>
              <a:rPr b="0" lang="en" sz="2200" spc="-1" strike="noStrike" u="sng">
                <a:solidFill>
                  <a:srgbClr val="eeeeee"/>
                </a:solidFill>
                <a:uFillTx/>
                <a:latin typeface="Arial"/>
                <a:ea typeface="Arial"/>
              </a:rPr>
              <a:t>Mass:</a:t>
            </a:r>
            <a:endParaRPr b="0" lang="en-US" sz="2200" spc="-1" strike="noStrike">
              <a:solidFill>
                <a:srgbClr val="000000"/>
              </a:solidFill>
              <a:latin typeface="Arial"/>
            </a:endParaRPr>
          </a:p>
          <a:p>
            <a:pPr marL="457200" indent="-342720">
              <a:lnSpc>
                <a:spcPct val="115000"/>
              </a:lnSpc>
              <a:spcBef>
                <a:spcPts val="1599"/>
              </a:spcBef>
              <a:buClr>
                <a:srgbClr val="eeeeee"/>
              </a:buClr>
              <a:buFont typeface="Arial"/>
              <a:buChar char="●"/>
              <a:tabLst>
                <a:tab algn="l" pos="0"/>
              </a:tabLst>
            </a:pPr>
            <a:r>
              <a:rPr b="0" lang="en" sz="1800" spc="-1" strike="noStrike">
                <a:solidFill>
                  <a:srgbClr val="eeeeee"/>
                </a:solidFill>
                <a:latin typeface="Arial"/>
                <a:ea typeface="Arial"/>
              </a:rPr>
              <a:t>How much stuff there is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2720">
              <a:lnSpc>
                <a:spcPct val="115000"/>
              </a:lnSpc>
              <a:spcBef>
                <a:spcPts val="1599"/>
              </a:spcBef>
              <a:buClr>
                <a:srgbClr val="eeeeee"/>
              </a:buClr>
              <a:buFont typeface="Arial"/>
              <a:buChar char="●"/>
              <a:tabLst>
                <a:tab algn="l" pos="0"/>
              </a:tabLst>
            </a:pPr>
            <a:r>
              <a:rPr b="0" lang="en" sz="1800" spc="-1" strike="noStrike">
                <a:solidFill>
                  <a:srgbClr val="eeeeee"/>
                </a:solidFill>
                <a:latin typeface="Arial"/>
                <a:ea typeface="Arial"/>
              </a:rPr>
              <a:t>The total number of protons and neutrons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2720">
              <a:lnSpc>
                <a:spcPct val="115000"/>
              </a:lnSpc>
              <a:spcBef>
                <a:spcPts val="1599"/>
              </a:spcBef>
              <a:buClr>
                <a:srgbClr val="eeeeee"/>
              </a:buClr>
              <a:buFont typeface="Arial"/>
              <a:buChar char="●"/>
              <a:tabLst>
                <a:tab algn="l" pos="0"/>
              </a:tabLst>
            </a:pPr>
            <a:r>
              <a:rPr b="0" lang="en" sz="1800" spc="-1" strike="noStrike">
                <a:solidFill>
                  <a:srgbClr val="eeeeee"/>
                </a:solidFill>
                <a:latin typeface="Arial"/>
                <a:ea typeface="Arial"/>
              </a:rPr>
              <a:t>Is the same everywhere in the universe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2720">
              <a:lnSpc>
                <a:spcPct val="115000"/>
              </a:lnSpc>
              <a:spcBef>
                <a:spcPts val="1599"/>
              </a:spcBef>
              <a:spcAft>
                <a:spcPts val="1599"/>
              </a:spcAft>
              <a:buClr>
                <a:srgbClr val="eeeeee"/>
              </a:buClr>
              <a:buFont typeface="Arial"/>
              <a:buChar char="●"/>
              <a:tabLst>
                <a:tab algn="l" pos="0"/>
              </a:tabLst>
            </a:pPr>
            <a:r>
              <a:rPr b="0" lang="en" sz="1800" spc="-1" strike="noStrike">
                <a:solidFill>
                  <a:srgbClr val="eeeeee"/>
                </a:solidFill>
                <a:latin typeface="Arial"/>
                <a:ea typeface="Arial"/>
              </a:rPr>
              <a:t>Units: grams (or kilograms)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TextShape 3"/>
          <p:cNvSpPr txBox="1"/>
          <p:nvPr/>
        </p:nvSpPr>
        <p:spPr>
          <a:xfrm>
            <a:off x="4902840" y="1100160"/>
            <a:ext cx="4111920" cy="341604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>
              <a:lnSpc>
                <a:spcPct val="115000"/>
              </a:lnSpc>
              <a:tabLst>
                <a:tab algn="l" pos="0"/>
              </a:tabLst>
            </a:pPr>
            <a:r>
              <a:rPr b="0" lang="en" sz="2200" spc="-1" strike="noStrike" u="sng">
                <a:solidFill>
                  <a:srgbClr val="eeeeee"/>
                </a:solidFill>
                <a:uFillTx/>
                <a:latin typeface="Arial"/>
                <a:ea typeface="Arial"/>
              </a:rPr>
              <a:t>Weight:</a:t>
            </a:r>
            <a:endParaRPr b="0" lang="en-US" sz="2200" spc="-1" strike="noStrike">
              <a:solidFill>
                <a:srgbClr val="000000"/>
              </a:solidFill>
              <a:latin typeface="Arial"/>
            </a:endParaRPr>
          </a:p>
          <a:p>
            <a:pPr marL="457200" indent="-342720">
              <a:lnSpc>
                <a:spcPct val="115000"/>
              </a:lnSpc>
              <a:spcBef>
                <a:spcPts val="1599"/>
              </a:spcBef>
              <a:buClr>
                <a:srgbClr val="eeeeee"/>
              </a:buClr>
              <a:buFont typeface="Arial"/>
              <a:buChar char="●"/>
              <a:tabLst>
                <a:tab algn="l" pos="0"/>
              </a:tabLst>
            </a:pPr>
            <a:r>
              <a:rPr b="0" lang="en" sz="1800" spc="-1" strike="noStrike">
                <a:solidFill>
                  <a:srgbClr val="eeeeee"/>
                </a:solidFill>
                <a:latin typeface="Arial"/>
                <a:ea typeface="Arial"/>
              </a:rPr>
              <a:t>How much gravity pulls on that stuff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2720">
              <a:lnSpc>
                <a:spcPct val="115000"/>
              </a:lnSpc>
              <a:spcBef>
                <a:spcPts val="1599"/>
              </a:spcBef>
              <a:buClr>
                <a:srgbClr val="eeeeee"/>
              </a:buClr>
              <a:buFont typeface="Arial"/>
              <a:buChar char="●"/>
              <a:tabLst>
                <a:tab algn="l" pos="0"/>
              </a:tabLst>
            </a:pPr>
            <a:r>
              <a:rPr b="0" lang="en" sz="1800" spc="-1" strike="noStrike">
                <a:solidFill>
                  <a:srgbClr val="eeeeee"/>
                </a:solidFill>
                <a:latin typeface="Arial"/>
                <a:ea typeface="Arial"/>
              </a:rPr>
              <a:t>The total force acting on protons and neutrons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2720">
              <a:lnSpc>
                <a:spcPct val="115000"/>
              </a:lnSpc>
              <a:spcBef>
                <a:spcPts val="1599"/>
              </a:spcBef>
              <a:buClr>
                <a:srgbClr val="eeeeee"/>
              </a:buClr>
              <a:buFont typeface="Arial"/>
              <a:buChar char="●"/>
              <a:tabLst>
                <a:tab algn="l" pos="0"/>
              </a:tabLst>
            </a:pPr>
            <a:r>
              <a:rPr b="0" lang="en" sz="1800" spc="-1" strike="noStrike">
                <a:solidFill>
                  <a:srgbClr val="eeeeee"/>
                </a:solidFill>
                <a:latin typeface="Arial"/>
                <a:ea typeface="Arial"/>
              </a:rPr>
              <a:t>Depends on the local gravity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2720">
              <a:lnSpc>
                <a:spcPct val="115000"/>
              </a:lnSpc>
              <a:spcBef>
                <a:spcPts val="1599"/>
              </a:spcBef>
              <a:buClr>
                <a:srgbClr val="eeeeee"/>
              </a:buClr>
              <a:buFont typeface="Arial"/>
              <a:buChar char="●"/>
              <a:tabLst>
                <a:tab algn="l" pos="0"/>
              </a:tabLst>
            </a:pPr>
            <a:r>
              <a:rPr b="0" lang="en" sz="1800" spc="-1" strike="noStrike">
                <a:solidFill>
                  <a:srgbClr val="eeeeee"/>
                </a:solidFill>
                <a:latin typeface="Arial"/>
                <a:ea typeface="Arial"/>
              </a:rPr>
              <a:t>Units: pounds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5000"/>
              </a:lnSpc>
              <a:spcBef>
                <a:spcPts val="1599"/>
              </a:spcBef>
              <a:spcAft>
                <a:spcPts val="1599"/>
              </a:spcAft>
              <a:tabLst>
                <a:tab algn="l" pos="0"/>
              </a:tabLst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extShape 1"/>
          <p:cNvSpPr txBox="1"/>
          <p:nvPr/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2800" spc="-1" strike="noStrike">
                <a:solidFill>
                  <a:srgbClr val="ffffff"/>
                </a:solidFill>
                <a:latin typeface="Arial"/>
                <a:ea typeface="Arial"/>
              </a:rPr>
              <a:t>Volume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TextShape 2"/>
          <p:cNvSpPr txBox="1"/>
          <p:nvPr/>
        </p:nvSpPr>
        <p:spPr>
          <a:xfrm>
            <a:off x="311760" y="1152360"/>
            <a:ext cx="8520120" cy="341604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 marL="457200" indent="-342720">
              <a:lnSpc>
                <a:spcPct val="115000"/>
              </a:lnSpc>
              <a:spcBef>
                <a:spcPts val="1001"/>
              </a:spcBef>
              <a:buClr>
                <a:srgbClr val="eeeeee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eeeeee"/>
                </a:solidFill>
                <a:latin typeface="Arial"/>
                <a:ea typeface="Arial"/>
              </a:rPr>
              <a:t>How much space something occupies (how big it is)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2720">
              <a:lnSpc>
                <a:spcPct val="115000"/>
              </a:lnSpc>
              <a:spcBef>
                <a:spcPts val="1599"/>
              </a:spcBef>
              <a:buClr>
                <a:srgbClr val="eeeeee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eeeeee"/>
                </a:solidFill>
                <a:latin typeface="Arial"/>
                <a:ea typeface="Arial"/>
              </a:rPr>
              <a:t>Volume of rectangular solid = length x width x height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2720">
              <a:lnSpc>
                <a:spcPct val="115000"/>
              </a:lnSpc>
              <a:spcBef>
                <a:spcPts val="1599"/>
              </a:spcBef>
              <a:buClr>
                <a:srgbClr val="eeeeee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eeeeee"/>
                </a:solidFill>
                <a:latin typeface="Arial"/>
                <a:ea typeface="Arial"/>
              </a:rPr>
              <a:t>Units: cm x cm x cm = cm</a:t>
            </a:r>
            <a:r>
              <a:rPr b="0" lang="en" sz="1800" spc="-1" strike="noStrike" baseline="30000">
                <a:solidFill>
                  <a:srgbClr val="eeeeee"/>
                </a:solidFill>
                <a:latin typeface="Arial"/>
                <a:ea typeface="Arial"/>
              </a:rPr>
              <a:t>3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2720">
              <a:lnSpc>
                <a:spcPct val="115000"/>
              </a:lnSpc>
              <a:spcBef>
                <a:spcPts val="1599"/>
              </a:spcBef>
              <a:spcAft>
                <a:spcPts val="1599"/>
              </a:spcAft>
              <a:buClr>
                <a:srgbClr val="eeeeee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eeeeee"/>
                </a:solidFill>
                <a:latin typeface="Arial"/>
                <a:ea typeface="Arial"/>
              </a:rPr>
              <a:t>For water: 1 g of water = 1 cm</a:t>
            </a:r>
            <a:r>
              <a:rPr b="0" lang="en" sz="1800" spc="-1" strike="noStrike" baseline="30000">
                <a:solidFill>
                  <a:srgbClr val="eeeeee"/>
                </a:solidFill>
                <a:latin typeface="Arial"/>
                <a:ea typeface="Arial"/>
              </a:rPr>
              <a:t>3</a:t>
            </a:r>
            <a:r>
              <a:rPr b="0" lang="en" sz="1800" spc="-1" strike="noStrike">
                <a:solidFill>
                  <a:srgbClr val="eeeeee"/>
                </a:solidFill>
                <a:latin typeface="Arial"/>
                <a:ea typeface="Arial"/>
              </a:rPr>
              <a:t>  and  </a:t>
            </a:r>
            <a:r>
              <a:rPr b="1" lang="en" sz="1800" spc="-1" strike="noStrike" u="sng">
                <a:solidFill>
                  <a:srgbClr val="eeeeee"/>
                </a:solidFill>
                <a:uFillTx/>
                <a:latin typeface="Arial"/>
                <a:ea typeface="Arial"/>
              </a:rPr>
              <a:t>1 cm</a:t>
            </a:r>
            <a:r>
              <a:rPr b="1" lang="en" sz="1800" spc="-1" strike="noStrike" u="sng" baseline="30000">
                <a:solidFill>
                  <a:srgbClr val="eeeeee"/>
                </a:solidFill>
                <a:uFillTx/>
                <a:latin typeface="Arial"/>
                <a:ea typeface="Arial"/>
              </a:rPr>
              <a:t>3</a:t>
            </a:r>
            <a:r>
              <a:rPr b="1" lang="en" sz="1800" spc="-1" strike="noStrike" u="sng">
                <a:solidFill>
                  <a:srgbClr val="eeeeee"/>
                </a:solidFill>
                <a:uFillTx/>
                <a:latin typeface="Arial"/>
                <a:ea typeface="Arial"/>
              </a:rPr>
              <a:t> = 1 ml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85" name="Google Shape;81;p17" descr="http://www.math-problem-solving.com/images/cuboid-rectangular-prism.gif"/>
          <p:cNvPicPr/>
          <p:nvPr/>
        </p:nvPicPr>
        <p:blipFill>
          <a:blip r:embed="rId1"/>
          <a:stretch/>
        </p:blipFill>
        <p:spPr>
          <a:xfrm>
            <a:off x="5820480" y="3489840"/>
            <a:ext cx="3011400" cy="136584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Shape 1"/>
          <p:cNvSpPr txBox="1"/>
          <p:nvPr/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2800" spc="-1" strike="noStrike">
                <a:solidFill>
                  <a:srgbClr val="ffffff"/>
                </a:solidFill>
                <a:latin typeface="Arial"/>
                <a:ea typeface="Arial"/>
              </a:rPr>
              <a:t>“</a:t>
            </a:r>
            <a:r>
              <a:rPr b="0" lang="en" sz="2800" spc="-1" strike="noStrike">
                <a:solidFill>
                  <a:srgbClr val="ffffff"/>
                </a:solidFill>
                <a:latin typeface="Arial"/>
                <a:ea typeface="Arial"/>
              </a:rPr>
              <a:t>Eureka” method for measuring volume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" name="TextShape 2"/>
          <p:cNvSpPr txBox="1"/>
          <p:nvPr/>
        </p:nvSpPr>
        <p:spPr>
          <a:xfrm>
            <a:off x="311760" y="1152360"/>
            <a:ext cx="6321960" cy="169740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 marL="457200" indent="-342720">
              <a:lnSpc>
                <a:spcPct val="115000"/>
              </a:lnSpc>
              <a:spcBef>
                <a:spcPts val="1001"/>
              </a:spcBef>
              <a:buClr>
                <a:srgbClr val="eeeeee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eeeeee"/>
                </a:solidFill>
                <a:latin typeface="Arial"/>
                <a:ea typeface="Arial"/>
              </a:rPr>
              <a:t>While taking a bath, Archimedes discovered water displacement 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2720">
              <a:lnSpc>
                <a:spcPct val="115000"/>
              </a:lnSpc>
              <a:spcBef>
                <a:spcPts val="1599"/>
              </a:spcBef>
              <a:buClr>
                <a:srgbClr val="eeeeee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eeeeee"/>
                </a:solidFill>
                <a:latin typeface="Arial"/>
                <a:ea typeface="Arial"/>
              </a:rPr>
              <a:t>If you put some object into water, the water will rise a certain amount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5000"/>
              </a:lnSpc>
              <a:spcBef>
                <a:spcPts val="1599"/>
              </a:spcBef>
              <a:spcAft>
                <a:spcPts val="1599"/>
              </a:spcAft>
              <a:tabLst>
                <a:tab algn="l" pos="0"/>
              </a:tabLst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88" name="Google Shape;88;p18" descr="Image result for water displacement"/>
          <p:cNvPicPr/>
          <p:nvPr/>
        </p:nvPicPr>
        <p:blipFill>
          <a:blip r:embed="rId1"/>
          <a:stretch/>
        </p:blipFill>
        <p:spPr>
          <a:xfrm>
            <a:off x="6899400" y="1226520"/>
            <a:ext cx="2060640" cy="3468240"/>
          </a:xfrm>
          <a:prstGeom prst="rect">
            <a:avLst/>
          </a:prstGeom>
          <a:ln>
            <a:noFill/>
          </a:ln>
        </p:spPr>
      </p:pic>
      <p:sp>
        <p:nvSpPr>
          <p:cNvPr id="89" name="CustomShape 3"/>
          <p:cNvSpPr/>
          <p:nvPr/>
        </p:nvSpPr>
        <p:spPr>
          <a:xfrm>
            <a:off x="311760" y="2984760"/>
            <a:ext cx="6321960" cy="1375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>
            <a:noAutofit/>
          </a:bodyPr>
          <a:p>
            <a:pPr marL="457200" indent="-342720">
              <a:lnSpc>
                <a:spcPct val="115000"/>
              </a:lnSpc>
              <a:spcBef>
                <a:spcPts val="1001"/>
              </a:spcBef>
              <a:buClr>
                <a:srgbClr val="eeeeee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eeeeee"/>
                </a:solidFill>
                <a:latin typeface="Arial"/>
                <a:ea typeface="Arial"/>
              </a:rPr>
              <a:t>That amount is equal to the volume of that object</a:t>
            </a:r>
            <a:endParaRPr b="0" lang="en-US" sz="1800" spc="-1" strike="noStrike">
              <a:latin typeface="Arial"/>
            </a:endParaRPr>
          </a:p>
          <a:p>
            <a:pPr marL="457200" indent="-342720">
              <a:lnSpc>
                <a:spcPct val="115000"/>
              </a:lnSpc>
              <a:spcBef>
                <a:spcPts val="1599"/>
              </a:spcBef>
              <a:buClr>
                <a:srgbClr val="eeeeee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eeeeee"/>
                </a:solidFill>
                <a:latin typeface="Arial"/>
                <a:ea typeface="Arial"/>
              </a:rPr>
              <a:t>Good way to measure volume of irregular objects</a:t>
            </a:r>
            <a:endParaRPr b="0" lang="en-US" sz="1800" spc="-1" strike="noStrike">
              <a:latin typeface="Arial"/>
            </a:endParaRPr>
          </a:p>
          <a:p>
            <a:pPr marL="457200" indent="-342720">
              <a:lnSpc>
                <a:spcPct val="115000"/>
              </a:lnSpc>
              <a:spcBef>
                <a:spcPts val="1599"/>
              </a:spcBef>
              <a:buClr>
                <a:srgbClr val="eeeeee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eeeeee"/>
                </a:solidFill>
                <a:latin typeface="Arial"/>
                <a:ea typeface="Arial"/>
              </a:rPr>
              <a:t>TASK #1 - Just use the graduated cylinders. Ignore the “Eureka” can.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599"/>
              </a:spcBef>
              <a:tabLst>
                <a:tab algn="l" pos="0"/>
              </a:tabLst>
            </a:pPr>
            <a:endParaRPr b="0" lang="en-US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extShape 1"/>
          <p:cNvSpPr txBox="1"/>
          <p:nvPr/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2800" spc="-1" strike="noStrike">
                <a:solidFill>
                  <a:srgbClr val="ffffff"/>
                </a:solidFill>
                <a:latin typeface="Arial"/>
                <a:ea typeface="Arial"/>
              </a:rPr>
              <a:t>Density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TextShape 2"/>
          <p:cNvSpPr txBox="1"/>
          <p:nvPr/>
        </p:nvSpPr>
        <p:spPr>
          <a:xfrm>
            <a:off x="311760" y="1152360"/>
            <a:ext cx="8520120" cy="341604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 marL="457200" indent="-342720">
              <a:lnSpc>
                <a:spcPct val="115000"/>
              </a:lnSpc>
              <a:spcBef>
                <a:spcPts val="1001"/>
              </a:spcBef>
              <a:buClr>
                <a:srgbClr val="eeeeee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eeeeee"/>
                </a:solidFill>
                <a:latin typeface="Arial"/>
                <a:ea typeface="Arial"/>
              </a:rPr>
              <a:t>How much mass there is per unit volume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2720">
              <a:lnSpc>
                <a:spcPct val="115000"/>
              </a:lnSpc>
              <a:spcBef>
                <a:spcPts val="1599"/>
              </a:spcBef>
              <a:buClr>
                <a:srgbClr val="eeeeee"/>
              </a:buClr>
              <a:buFont typeface="Arial"/>
              <a:buChar char="●"/>
            </a:pPr>
            <a:r>
              <a:rPr b="1" lang="en" sz="1800" spc="-1" strike="noStrike">
                <a:solidFill>
                  <a:srgbClr val="eeeeee"/>
                </a:solidFill>
                <a:latin typeface="Arial"/>
                <a:ea typeface="Arial"/>
              </a:rPr>
              <a:t>Density = Mass / Volume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2720">
              <a:lnSpc>
                <a:spcPct val="115000"/>
              </a:lnSpc>
              <a:spcBef>
                <a:spcPts val="1599"/>
              </a:spcBef>
              <a:buClr>
                <a:srgbClr val="eeeeee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eeeeee"/>
                </a:solidFill>
                <a:latin typeface="Arial"/>
                <a:ea typeface="Arial"/>
              </a:rPr>
              <a:t>Units: g / cm</a:t>
            </a:r>
            <a:r>
              <a:rPr b="0" lang="en" sz="1800" spc="-1" strike="noStrike" baseline="30000">
                <a:solidFill>
                  <a:srgbClr val="eeeeee"/>
                </a:solidFill>
                <a:latin typeface="Arial"/>
                <a:ea typeface="Arial"/>
              </a:rPr>
              <a:t>3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2720">
              <a:lnSpc>
                <a:spcPct val="115000"/>
              </a:lnSpc>
              <a:spcBef>
                <a:spcPts val="1599"/>
              </a:spcBef>
              <a:buClr>
                <a:srgbClr val="eeeeee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eeeeee"/>
                </a:solidFill>
                <a:latin typeface="Arial"/>
                <a:ea typeface="Arial"/>
              </a:rPr>
              <a:t>Density of water is 1 g / cm</a:t>
            </a:r>
            <a:r>
              <a:rPr b="0" lang="en" sz="1800" spc="-1" strike="noStrike" baseline="30000">
                <a:solidFill>
                  <a:srgbClr val="eeeeee"/>
                </a:solidFill>
                <a:latin typeface="Arial"/>
                <a:ea typeface="Arial"/>
              </a:rPr>
              <a:t>3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2720">
              <a:lnSpc>
                <a:spcPct val="115000"/>
              </a:lnSpc>
              <a:spcBef>
                <a:spcPts val="1599"/>
              </a:spcBef>
              <a:buClr>
                <a:srgbClr val="eeeeee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eeeeee"/>
                </a:solidFill>
                <a:latin typeface="Arial"/>
                <a:ea typeface="Arial"/>
              </a:rPr>
              <a:t>If an object has a density less than 1 g / cm</a:t>
            </a:r>
            <a:r>
              <a:rPr b="0" lang="en" sz="1800" spc="-1" strike="noStrike" baseline="30000">
                <a:solidFill>
                  <a:srgbClr val="eeeeee"/>
                </a:solidFill>
                <a:latin typeface="Arial"/>
                <a:ea typeface="Arial"/>
              </a:rPr>
              <a:t>3</a:t>
            </a:r>
            <a:r>
              <a:rPr b="0" lang="en" sz="1800" spc="-1" strike="noStrike">
                <a:solidFill>
                  <a:srgbClr val="eeeeee"/>
                </a:solidFill>
                <a:latin typeface="Arial"/>
                <a:ea typeface="Arial"/>
              </a:rPr>
              <a:t>, it will float in water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2720">
              <a:lnSpc>
                <a:spcPct val="115000"/>
              </a:lnSpc>
              <a:spcBef>
                <a:spcPts val="1599"/>
              </a:spcBef>
              <a:buClr>
                <a:srgbClr val="eeeeee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eeeeee"/>
                </a:solidFill>
                <a:latin typeface="Arial"/>
                <a:ea typeface="Arial"/>
              </a:rPr>
              <a:t>If an object has a density greater than 1 g / cm</a:t>
            </a:r>
            <a:r>
              <a:rPr b="0" lang="en" sz="1800" spc="-1" strike="noStrike" baseline="30000">
                <a:solidFill>
                  <a:srgbClr val="eeeeee"/>
                </a:solidFill>
                <a:latin typeface="Arial"/>
                <a:ea typeface="Arial"/>
              </a:rPr>
              <a:t>3</a:t>
            </a:r>
            <a:r>
              <a:rPr b="0" lang="en" sz="1800" spc="-1" strike="noStrike">
                <a:solidFill>
                  <a:srgbClr val="eeeeee"/>
                </a:solidFill>
                <a:latin typeface="Arial"/>
                <a:ea typeface="Arial"/>
              </a:rPr>
              <a:t>, it will sink in water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5000"/>
              </a:lnSpc>
              <a:spcBef>
                <a:spcPts val="1599"/>
              </a:spcBef>
              <a:spcAft>
                <a:spcPts val="1599"/>
              </a:spcAft>
              <a:tabLst>
                <a:tab algn="l" pos="0"/>
              </a:tabLst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Shape 1"/>
          <p:cNvSpPr txBox="1"/>
          <p:nvPr/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2800" spc="-1" strike="noStrike">
                <a:solidFill>
                  <a:srgbClr val="ffffff"/>
                </a:solidFill>
                <a:latin typeface="Arial"/>
                <a:ea typeface="Arial"/>
              </a:rPr>
              <a:t>Calculating Density: method 1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TextShape 2"/>
          <p:cNvSpPr txBox="1"/>
          <p:nvPr/>
        </p:nvSpPr>
        <p:spPr>
          <a:xfrm>
            <a:off x="311760" y="1152360"/>
            <a:ext cx="8520120" cy="341604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 marL="457200" indent="-342720">
              <a:lnSpc>
                <a:spcPct val="115000"/>
              </a:lnSpc>
              <a:spcBef>
                <a:spcPts val="1001"/>
              </a:spcBef>
              <a:buClr>
                <a:srgbClr val="eeeeee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eeeeee"/>
                </a:solidFill>
                <a:latin typeface="Arial"/>
                <a:ea typeface="Arial"/>
              </a:rPr>
              <a:t>Find mass using the triple beam balance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2720">
              <a:lnSpc>
                <a:spcPct val="115000"/>
              </a:lnSpc>
              <a:spcBef>
                <a:spcPts val="1599"/>
              </a:spcBef>
              <a:buClr>
                <a:srgbClr val="eeeeee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eeeeee"/>
                </a:solidFill>
                <a:latin typeface="Arial"/>
                <a:ea typeface="Arial"/>
              </a:rPr>
              <a:t>Find volume using water displacement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2720">
              <a:lnSpc>
                <a:spcPct val="115000"/>
              </a:lnSpc>
              <a:spcBef>
                <a:spcPts val="1599"/>
              </a:spcBef>
              <a:buClr>
                <a:srgbClr val="eeeeee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eeeeee"/>
                </a:solidFill>
                <a:latin typeface="Arial"/>
                <a:ea typeface="Arial"/>
              </a:rPr>
              <a:t>Convert ml of water into cm</a:t>
            </a:r>
            <a:r>
              <a:rPr b="0" lang="en" sz="1800" spc="-1" strike="noStrike" baseline="30000">
                <a:solidFill>
                  <a:srgbClr val="eeeeee"/>
                </a:solidFill>
                <a:latin typeface="Arial"/>
                <a:ea typeface="Arial"/>
              </a:rPr>
              <a:t>3</a:t>
            </a:r>
            <a:r>
              <a:rPr b="0" lang="en" sz="1800" spc="-1" strike="noStrike">
                <a:solidFill>
                  <a:srgbClr val="eeeeee"/>
                </a:solidFill>
                <a:latin typeface="Arial"/>
                <a:ea typeface="Arial"/>
              </a:rPr>
              <a:t> of water ( 1 ml = 1 cm</a:t>
            </a:r>
            <a:r>
              <a:rPr b="0" lang="en" sz="1800" spc="-1" strike="noStrike" baseline="30000">
                <a:solidFill>
                  <a:srgbClr val="eeeeee"/>
                </a:solidFill>
                <a:latin typeface="Arial"/>
                <a:ea typeface="Arial"/>
              </a:rPr>
              <a:t>3 </a:t>
            </a:r>
            <a:r>
              <a:rPr b="0" lang="en" sz="1800" spc="-1" strike="noStrike">
                <a:solidFill>
                  <a:srgbClr val="eeeeee"/>
                </a:solidFill>
                <a:latin typeface="Arial"/>
                <a:ea typeface="Arial"/>
              </a:rPr>
              <a:t>)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2720">
              <a:lnSpc>
                <a:spcPct val="115000"/>
              </a:lnSpc>
              <a:spcBef>
                <a:spcPts val="1599"/>
              </a:spcBef>
              <a:spcAft>
                <a:spcPts val="1599"/>
              </a:spcAft>
              <a:buClr>
                <a:srgbClr val="eeeeee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eeeeee"/>
                </a:solidFill>
                <a:latin typeface="Arial"/>
                <a:ea typeface="Arial"/>
              </a:rPr>
              <a:t>Calculate density using density equation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4" name="Google Shape;102;p20" descr="https://www.physics.smu.edu/~scalise/apparatus/triplebeam/triplebeam.jpg"/>
          <p:cNvPicPr/>
          <p:nvPr/>
        </p:nvPicPr>
        <p:blipFill>
          <a:blip r:embed="rId1"/>
          <a:stretch/>
        </p:blipFill>
        <p:spPr>
          <a:xfrm>
            <a:off x="5374080" y="3298680"/>
            <a:ext cx="3333240" cy="13996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extShape 1"/>
          <p:cNvSpPr txBox="1"/>
          <p:nvPr/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2800" spc="-1" strike="noStrike">
                <a:solidFill>
                  <a:srgbClr val="ffffff"/>
                </a:solidFill>
                <a:latin typeface="Arial"/>
                <a:ea typeface="Arial"/>
              </a:rPr>
              <a:t>Calculating Density: method 2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TextShape 2"/>
          <p:cNvSpPr txBox="1"/>
          <p:nvPr/>
        </p:nvSpPr>
        <p:spPr>
          <a:xfrm>
            <a:off x="311760" y="1152360"/>
            <a:ext cx="8520120" cy="341604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 marL="457200" indent="-342720">
              <a:lnSpc>
                <a:spcPct val="115000"/>
              </a:lnSpc>
              <a:spcBef>
                <a:spcPts val="1001"/>
              </a:spcBef>
              <a:buClr>
                <a:srgbClr val="eeeeee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eeeeee"/>
                </a:solidFill>
                <a:latin typeface="Arial"/>
                <a:ea typeface="Arial"/>
              </a:rPr>
              <a:t>Find mass using the triple beam balance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2720">
              <a:lnSpc>
                <a:spcPct val="115000"/>
              </a:lnSpc>
              <a:spcBef>
                <a:spcPts val="1599"/>
              </a:spcBef>
              <a:buClr>
                <a:srgbClr val="eeeeee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eeeeee"/>
                </a:solidFill>
                <a:latin typeface="Arial"/>
                <a:ea typeface="Arial"/>
              </a:rPr>
              <a:t>Find volume using measurements of the length, width and height of the metal “cubes” (not actually cubes because length ≠ height ≠ width )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2720">
              <a:lnSpc>
                <a:spcPct val="115000"/>
              </a:lnSpc>
              <a:spcBef>
                <a:spcPts val="1599"/>
              </a:spcBef>
              <a:buClr>
                <a:srgbClr val="eeeeee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eeeeee"/>
                </a:solidFill>
                <a:latin typeface="Arial"/>
                <a:ea typeface="Arial"/>
              </a:rPr>
              <a:t>Convert mm to cm (10 mm = 1 cm) BEFORE multiplying them together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2720">
              <a:lnSpc>
                <a:spcPct val="115000"/>
              </a:lnSpc>
              <a:spcBef>
                <a:spcPts val="1599"/>
              </a:spcBef>
              <a:spcAft>
                <a:spcPts val="1599"/>
              </a:spcAft>
              <a:buClr>
                <a:srgbClr val="eeeeee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eeeeee"/>
                </a:solidFill>
                <a:latin typeface="Arial"/>
                <a:ea typeface="Arial"/>
              </a:rPr>
              <a:t>Calculate density using density equation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extShape 1"/>
          <p:cNvSpPr txBox="1"/>
          <p:nvPr/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2800" spc="-1" strike="noStrike">
                <a:solidFill>
                  <a:srgbClr val="ffffff"/>
                </a:solidFill>
                <a:latin typeface="Arial"/>
                <a:ea typeface="Arial"/>
              </a:rPr>
              <a:t>Other notes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TextShape 2"/>
          <p:cNvSpPr txBox="1"/>
          <p:nvPr/>
        </p:nvSpPr>
        <p:spPr>
          <a:xfrm>
            <a:off x="311760" y="1152360"/>
            <a:ext cx="8520120" cy="341604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 marL="457200" indent="-342720">
              <a:lnSpc>
                <a:spcPct val="115000"/>
              </a:lnSpc>
              <a:buClr>
                <a:srgbClr val="adadad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Be careful putting objects into the water.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2720">
              <a:lnSpc>
                <a:spcPct val="115000"/>
              </a:lnSpc>
              <a:buClr>
                <a:srgbClr val="adadad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Measure the mass of the pumice before measuring volume.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2720">
              <a:lnSpc>
                <a:spcPct val="115000"/>
              </a:lnSpc>
              <a:buClr>
                <a:srgbClr val="adadad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Read from the bottom of the meniscus.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2720">
              <a:lnSpc>
                <a:spcPct val="115000"/>
              </a:lnSpc>
              <a:buClr>
                <a:srgbClr val="adadad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Calipers measure in mm.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2720">
              <a:lnSpc>
                <a:spcPct val="115000"/>
              </a:lnSpc>
              <a:buClr>
                <a:srgbClr val="adadad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Use the smallest graduated cylinder you can fit the object in.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Shape 1"/>
          <p:cNvSpPr txBox="1"/>
          <p:nvPr/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2800" spc="-1" strike="noStrike">
                <a:solidFill>
                  <a:srgbClr val="ffffff"/>
                </a:solidFill>
                <a:latin typeface="Arial"/>
                <a:ea typeface="Arial"/>
              </a:rPr>
              <a:t>Make sure objects go back where they belong!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CustomShape 2"/>
          <p:cNvSpPr/>
          <p:nvPr/>
        </p:nvSpPr>
        <p:spPr>
          <a:xfrm>
            <a:off x="889920" y="1865160"/>
            <a:ext cx="5626080" cy="2923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>
            <a:noAutofit/>
          </a:bodyPr>
          <a:p>
            <a:pPr>
              <a:lnSpc>
                <a:spcPct val="200000"/>
              </a:lnSpc>
              <a:tabLst>
                <a:tab algn="l" pos="0"/>
              </a:tabLst>
            </a:pPr>
            <a:r>
              <a:rPr b="0" lang="en" sz="1800" spc="-1" strike="noStrike">
                <a:solidFill>
                  <a:srgbClr val="eeeeee"/>
                </a:solidFill>
                <a:latin typeface="Arial"/>
                <a:ea typeface="Arial"/>
              </a:rPr>
              <a:t>Obsidian</a:t>
            </a:r>
            <a:r>
              <a:rPr b="0" lang="en" sz="1800" spc="-1" strike="noStrike">
                <a:solidFill>
                  <a:srgbClr val="eeeeee"/>
                </a:solidFill>
                <a:latin typeface="Arial"/>
                <a:ea typeface="Arial"/>
              </a:rPr>
              <a:t>	</a:t>
            </a:r>
            <a:r>
              <a:rPr b="0" lang="en" sz="1800" spc="-1" strike="noStrike">
                <a:solidFill>
                  <a:srgbClr val="eeeeee"/>
                </a:solidFill>
                <a:latin typeface="Arial"/>
                <a:ea typeface="Arial"/>
              </a:rPr>
              <a:t>	</a:t>
            </a:r>
            <a:r>
              <a:rPr b="0" lang="en" sz="1800" spc="-1" strike="noStrike">
                <a:solidFill>
                  <a:srgbClr val="eeeeee"/>
                </a:solidFill>
                <a:latin typeface="Arial"/>
                <a:ea typeface="Arial"/>
              </a:rPr>
              <a:t>Silicon</a:t>
            </a:r>
            <a:r>
              <a:rPr b="0" lang="en" sz="1800" spc="-1" strike="noStrike">
                <a:solidFill>
                  <a:srgbClr val="eeeeee"/>
                </a:solidFill>
                <a:latin typeface="Arial"/>
                <a:ea typeface="Arial"/>
              </a:rPr>
              <a:t>	</a:t>
            </a:r>
            <a:r>
              <a:rPr b="0" lang="en" sz="1800" spc="-1" strike="noStrike">
                <a:solidFill>
                  <a:srgbClr val="eeeeee"/>
                </a:solidFill>
                <a:latin typeface="Arial"/>
                <a:ea typeface="Arial"/>
              </a:rPr>
              <a:t>	</a:t>
            </a:r>
            <a:r>
              <a:rPr b="0" lang="en" sz="1800" spc="-1" strike="noStrike">
                <a:solidFill>
                  <a:srgbClr val="eeeeee"/>
                </a:solidFill>
                <a:latin typeface="Arial"/>
                <a:ea typeface="Arial"/>
              </a:rPr>
              <a:t>	</a:t>
            </a:r>
            <a:r>
              <a:rPr b="0" lang="en" sz="1800" spc="-1" strike="noStrike">
                <a:solidFill>
                  <a:srgbClr val="eeeeee"/>
                </a:solidFill>
                <a:latin typeface="Arial"/>
                <a:ea typeface="Arial"/>
              </a:rPr>
              <a:t>	</a:t>
            </a:r>
            <a:r>
              <a:rPr b="0" lang="en" sz="1800" spc="-1" strike="noStrike">
                <a:solidFill>
                  <a:srgbClr val="eeeeee"/>
                </a:solidFill>
                <a:latin typeface="Arial"/>
                <a:ea typeface="Arial"/>
              </a:rPr>
              <a:t>Copper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200000"/>
              </a:lnSpc>
              <a:tabLst>
                <a:tab algn="l" pos="0"/>
              </a:tabLst>
            </a:pPr>
            <a:r>
              <a:rPr b="0" lang="en" sz="1800" spc="-1" strike="noStrike">
                <a:solidFill>
                  <a:srgbClr val="eeeeee"/>
                </a:solidFill>
                <a:latin typeface="Arial"/>
                <a:ea typeface="Arial"/>
              </a:rPr>
              <a:t>Gabbro</a:t>
            </a:r>
            <a:r>
              <a:rPr b="0" lang="en" sz="1800" spc="-1" strike="noStrike">
                <a:solidFill>
                  <a:srgbClr val="eeeeee"/>
                </a:solidFill>
                <a:latin typeface="Arial"/>
                <a:ea typeface="Arial"/>
              </a:rPr>
              <a:t>	</a:t>
            </a:r>
            <a:r>
              <a:rPr b="0" lang="en" sz="1800" spc="-1" strike="noStrike">
                <a:solidFill>
                  <a:srgbClr val="eeeeee"/>
                </a:solidFill>
                <a:latin typeface="Arial"/>
                <a:ea typeface="Arial"/>
              </a:rPr>
              <a:t>	</a:t>
            </a:r>
            <a:r>
              <a:rPr b="0" lang="en" sz="1800" spc="-1" strike="noStrike">
                <a:solidFill>
                  <a:srgbClr val="eeeeee"/>
                </a:solidFill>
                <a:latin typeface="Arial"/>
                <a:ea typeface="Arial"/>
              </a:rPr>
              <a:t>Magnesium</a:t>
            </a:r>
            <a:r>
              <a:rPr b="0" lang="en" sz="1800" spc="-1" strike="noStrike">
                <a:solidFill>
                  <a:srgbClr val="eeeeee"/>
                </a:solidFill>
                <a:latin typeface="Arial"/>
                <a:ea typeface="Arial"/>
              </a:rPr>
              <a:t>	</a:t>
            </a:r>
            <a:r>
              <a:rPr b="0" lang="en" sz="1800" spc="-1" strike="noStrike">
                <a:solidFill>
                  <a:srgbClr val="eeeeee"/>
                </a:solidFill>
                <a:latin typeface="Arial"/>
                <a:ea typeface="Arial"/>
              </a:rPr>
              <a:t>	</a:t>
            </a:r>
            <a:r>
              <a:rPr b="0" lang="en" sz="1800" spc="-1" strike="noStrike">
                <a:solidFill>
                  <a:srgbClr val="eeeeee"/>
                </a:solidFill>
                <a:latin typeface="Arial"/>
                <a:ea typeface="Arial"/>
              </a:rPr>
              <a:t>	</a:t>
            </a:r>
            <a:r>
              <a:rPr b="0" lang="en" sz="1800" spc="-1" strike="noStrike">
                <a:solidFill>
                  <a:srgbClr val="eeeeee"/>
                </a:solidFill>
                <a:latin typeface="Arial"/>
                <a:ea typeface="Arial"/>
              </a:rPr>
              <a:t>Steel/Iron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200000"/>
              </a:lnSpc>
              <a:tabLst>
                <a:tab algn="l" pos="0"/>
              </a:tabLst>
            </a:pPr>
            <a:r>
              <a:rPr b="0" lang="en" sz="1800" spc="-1" strike="noStrike">
                <a:solidFill>
                  <a:srgbClr val="eeeeee"/>
                </a:solidFill>
                <a:latin typeface="Arial"/>
                <a:ea typeface="Arial"/>
              </a:rPr>
              <a:t>Pumice</a:t>
            </a:r>
            <a:r>
              <a:rPr b="0" lang="en" sz="1800" spc="-1" strike="noStrike">
                <a:solidFill>
                  <a:srgbClr val="eeeeee"/>
                </a:solidFill>
                <a:latin typeface="Arial"/>
                <a:ea typeface="Arial"/>
              </a:rPr>
              <a:t>	</a:t>
            </a:r>
            <a:r>
              <a:rPr b="0" lang="en" sz="1800" spc="-1" strike="noStrike">
                <a:solidFill>
                  <a:srgbClr val="eeeeee"/>
                </a:solidFill>
                <a:latin typeface="Arial"/>
                <a:ea typeface="Arial"/>
              </a:rPr>
              <a:t>	</a:t>
            </a:r>
            <a:r>
              <a:rPr b="0" lang="en" sz="1800" spc="-1" strike="noStrike">
                <a:solidFill>
                  <a:srgbClr val="eeeeee"/>
                </a:solidFill>
                <a:latin typeface="Arial"/>
                <a:ea typeface="Arial"/>
              </a:rPr>
              <a:t>	</a:t>
            </a:r>
            <a:r>
              <a:rPr b="0" lang="en" sz="1800" spc="-1" strike="noStrike">
                <a:solidFill>
                  <a:srgbClr val="eeeeee"/>
                </a:solidFill>
                <a:latin typeface="Arial"/>
                <a:ea typeface="Arial"/>
              </a:rPr>
              <a:t>	</a:t>
            </a:r>
            <a:r>
              <a:rPr b="0" lang="en" sz="1800" spc="-1" strike="noStrike">
                <a:solidFill>
                  <a:srgbClr val="eeeeee"/>
                </a:solidFill>
                <a:latin typeface="Arial"/>
                <a:ea typeface="Arial"/>
              </a:rPr>
              <a:t>	</a:t>
            </a:r>
            <a:r>
              <a:rPr b="0" lang="en" sz="1800" spc="-1" strike="noStrike">
                <a:solidFill>
                  <a:srgbClr val="eeeeee"/>
                </a:solidFill>
                <a:latin typeface="Arial"/>
                <a:ea typeface="Arial"/>
              </a:rPr>
              <a:t>	</a:t>
            </a:r>
            <a:r>
              <a:rPr b="0" lang="en" sz="1800" spc="-1" strike="noStrike">
                <a:solidFill>
                  <a:srgbClr val="eeeeee"/>
                </a:solidFill>
                <a:latin typeface="Arial"/>
                <a:ea typeface="Arial"/>
              </a:rPr>
              <a:t>	</a:t>
            </a:r>
            <a:r>
              <a:rPr b="0" lang="en" sz="1800" spc="-1" strike="noStrike">
                <a:solidFill>
                  <a:srgbClr val="eeeeee"/>
                </a:solidFill>
                <a:latin typeface="Arial"/>
                <a:ea typeface="Arial"/>
              </a:rPr>
              <a:t>Zinc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200000"/>
              </a:lnSpc>
              <a:tabLst>
                <a:tab algn="l" pos="0"/>
              </a:tabLst>
            </a:pPr>
            <a:r>
              <a:rPr b="0" lang="en" sz="1800" spc="-1" strike="noStrike">
                <a:solidFill>
                  <a:srgbClr val="eeeeee"/>
                </a:solidFill>
                <a:latin typeface="Arial"/>
                <a:ea typeface="Arial"/>
              </a:rPr>
              <a:t>	</a:t>
            </a:r>
            <a:r>
              <a:rPr b="0" lang="en" sz="1800" spc="-1" strike="noStrike">
                <a:solidFill>
                  <a:srgbClr val="eeeeee"/>
                </a:solidFill>
                <a:latin typeface="Arial"/>
                <a:ea typeface="Arial"/>
              </a:rPr>
              <a:t>	</a:t>
            </a:r>
            <a:r>
              <a:rPr b="0" lang="en" sz="1800" spc="-1" strike="noStrike">
                <a:solidFill>
                  <a:srgbClr val="eeeeee"/>
                </a:solidFill>
                <a:latin typeface="Arial"/>
                <a:ea typeface="Arial"/>
              </a:rPr>
              <a:t>	</a:t>
            </a:r>
            <a:r>
              <a:rPr b="0" lang="en" sz="1800" spc="-1" strike="noStrike">
                <a:solidFill>
                  <a:srgbClr val="eeeeee"/>
                </a:solidFill>
                <a:latin typeface="Arial"/>
                <a:ea typeface="Arial"/>
              </a:rPr>
              <a:t>	</a:t>
            </a:r>
            <a:r>
              <a:rPr b="0" lang="en" sz="1800" spc="-1" strike="noStrike">
                <a:solidFill>
                  <a:srgbClr val="eeeeee"/>
                </a:solidFill>
                <a:latin typeface="Arial"/>
                <a:ea typeface="Arial"/>
              </a:rPr>
              <a:t>	</a:t>
            </a:r>
            <a:r>
              <a:rPr b="0" lang="en" sz="1800" spc="-1" strike="noStrike">
                <a:solidFill>
                  <a:srgbClr val="eeeeee"/>
                </a:solidFill>
                <a:latin typeface="Arial"/>
                <a:ea typeface="Arial"/>
              </a:rPr>
              <a:t>	</a:t>
            </a:r>
            <a:r>
              <a:rPr b="0" lang="en" sz="1800" spc="-1" strike="noStrike">
                <a:solidFill>
                  <a:srgbClr val="eeeeee"/>
                </a:solidFill>
                <a:latin typeface="Arial"/>
                <a:ea typeface="Arial"/>
              </a:rPr>
              <a:t>	</a:t>
            </a:r>
            <a:r>
              <a:rPr b="0" lang="en" sz="1800" spc="-1" strike="noStrike">
                <a:solidFill>
                  <a:srgbClr val="eeeeee"/>
                </a:solidFill>
                <a:latin typeface="Arial"/>
                <a:ea typeface="Arial"/>
              </a:rPr>
              <a:t>	</a:t>
            </a:r>
            <a:r>
              <a:rPr b="0" lang="en" sz="1800" spc="-1" strike="noStrike">
                <a:solidFill>
                  <a:srgbClr val="eeeeee"/>
                </a:solidFill>
                <a:latin typeface="Arial"/>
                <a:ea typeface="Arial"/>
              </a:rPr>
              <a:t>Mystery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200000"/>
              </a:lnSpc>
              <a:tabLst>
                <a:tab algn="l" pos="0"/>
              </a:tabLst>
            </a:pPr>
            <a:r>
              <a:rPr b="0" lang="en" sz="1800" spc="-1" strike="noStrike">
                <a:solidFill>
                  <a:srgbClr val="eeeeee"/>
                </a:solidFill>
                <a:latin typeface="Arial"/>
                <a:ea typeface="Arial"/>
              </a:rPr>
              <a:t>	</a:t>
            </a:r>
            <a:r>
              <a:rPr b="0" lang="en" sz="1800" spc="-1" strike="noStrike">
                <a:solidFill>
                  <a:srgbClr val="eeeeee"/>
                </a:solidFill>
                <a:latin typeface="Arial"/>
                <a:ea typeface="Arial"/>
              </a:rPr>
              <a:t>	</a:t>
            </a:r>
            <a:r>
              <a:rPr b="0" lang="en" sz="1800" spc="-1" strike="noStrike">
                <a:solidFill>
                  <a:srgbClr val="eeeeee"/>
                </a:solidFill>
                <a:latin typeface="Arial"/>
                <a:ea typeface="Arial"/>
              </a:rPr>
              <a:t>	</a:t>
            </a:r>
            <a:r>
              <a:rPr b="0" lang="en" sz="1800" spc="-1" strike="noStrike">
                <a:solidFill>
                  <a:srgbClr val="eeeeee"/>
                </a:solidFill>
                <a:latin typeface="Arial"/>
                <a:ea typeface="Arial"/>
              </a:rPr>
              <a:t>	</a:t>
            </a:r>
            <a:r>
              <a:rPr b="0" lang="en" sz="1800" spc="-1" strike="noStrike">
                <a:solidFill>
                  <a:srgbClr val="eeeeee"/>
                </a:solidFill>
                <a:latin typeface="Arial"/>
                <a:ea typeface="Arial"/>
              </a:rPr>
              <a:t>	</a:t>
            </a:r>
            <a:r>
              <a:rPr b="0" lang="en" sz="1800" spc="-1" strike="noStrike">
                <a:solidFill>
                  <a:srgbClr val="eeeeee"/>
                </a:solidFill>
                <a:latin typeface="Arial"/>
                <a:ea typeface="Arial"/>
              </a:rPr>
              <a:t>	</a:t>
            </a:r>
            <a:r>
              <a:rPr b="0" lang="en" sz="1800" spc="-1" strike="noStrike">
                <a:solidFill>
                  <a:srgbClr val="eeeeee"/>
                </a:solidFill>
                <a:latin typeface="Arial"/>
                <a:ea typeface="Arial"/>
              </a:rPr>
              <a:t>	</a:t>
            </a:r>
            <a:r>
              <a:rPr b="0" lang="en" sz="1800" spc="-1" strike="noStrike">
                <a:solidFill>
                  <a:srgbClr val="eeeeee"/>
                </a:solidFill>
                <a:latin typeface="Arial"/>
                <a:ea typeface="Arial"/>
              </a:rPr>
              <a:t>	</a:t>
            </a:r>
            <a:r>
              <a:rPr b="0" lang="en" sz="1800" spc="-1" strike="noStrike">
                <a:solidFill>
                  <a:srgbClr val="eeeeee"/>
                </a:solidFill>
                <a:latin typeface="Arial"/>
                <a:ea typeface="Arial"/>
              </a:rPr>
              <a:t>Aluminum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01" name="CustomShape 3"/>
          <p:cNvSpPr/>
          <p:nvPr/>
        </p:nvSpPr>
        <p:spPr>
          <a:xfrm>
            <a:off x="2077920" y="1662120"/>
            <a:ext cx="12960" cy="26888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>
            <a:solidFill>
              <a:schemeClr val="accent2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02" name="CustomShape 4"/>
          <p:cNvSpPr/>
          <p:nvPr/>
        </p:nvSpPr>
        <p:spPr>
          <a:xfrm>
            <a:off x="4083840" y="1662120"/>
            <a:ext cx="29880" cy="26888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>
            <a:solidFill>
              <a:schemeClr val="accent2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03" name="CustomShape 5"/>
          <p:cNvSpPr/>
          <p:nvPr/>
        </p:nvSpPr>
        <p:spPr>
          <a:xfrm>
            <a:off x="824760" y="2145240"/>
            <a:ext cx="4921200" cy="259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>
            <a:solidFill>
              <a:schemeClr val="accent2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04" name="CustomShape 6"/>
          <p:cNvSpPr/>
          <p:nvPr/>
        </p:nvSpPr>
        <p:spPr>
          <a:xfrm>
            <a:off x="889920" y="2728440"/>
            <a:ext cx="4921200" cy="259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>
            <a:solidFill>
              <a:schemeClr val="accent2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05" name="CustomShape 7"/>
          <p:cNvSpPr/>
          <p:nvPr/>
        </p:nvSpPr>
        <p:spPr>
          <a:xfrm>
            <a:off x="889920" y="3299040"/>
            <a:ext cx="4921200" cy="259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>
            <a:solidFill>
              <a:schemeClr val="accent2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06" name="CustomShape 8"/>
          <p:cNvSpPr/>
          <p:nvPr/>
        </p:nvSpPr>
        <p:spPr>
          <a:xfrm>
            <a:off x="4114440" y="3829320"/>
            <a:ext cx="1710000" cy="129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>
            <a:solidFill>
              <a:schemeClr val="accent2"/>
            </a:solidFill>
            <a:round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Application>LibreOffice/6.4.7.2$Linux_X86_64 LibreOffice_project/40$Build-2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dc:description/>
  <dc:language>en-US</dc:language>
  <cp:lastModifiedBy/>
  <dcterms:modified xsi:type="dcterms:W3CDTF">2022-12-13T10:00:24Z</dcterms:modified>
  <cp:revision>1</cp:revision>
  <dc:subject/>
  <dc:title/>
</cp:coreProperties>
</file>