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ppt/_rels/presentation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7.xml.rels" ContentType="application/vnd.openxmlformats-package.relationships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7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4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slide9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3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6.jpeg" ContentType="image/jpeg"/>
  <Override PartName="/ppt/media/image5.jpeg" ContentType="image/jpeg"/>
  <Override PartName="/ppt/media/image4.jpeg" ContentType="image/jpeg"/>
  <Override PartName="/ppt/media/image11.gif" ContentType="image/gif"/>
  <Override PartName="/ppt/media/image3.jpeg" ContentType="image/jpeg"/>
  <Override PartName="/ppt/media/image1.jpeg" ContentType="image/jpeg"/>
  <Override PartName="/ppt/media/image15.jpeg" ContentType="image/jpeg"/>
  <Override PartName="/ppt/media/image2.jpeg" ContentType="image/jpeg"/>
  <Override PartName="/ppt/media/image8.gif" ContentType="image/gif"/>
  <Override PartName="/ppt/media/image13.jpeg" ContentType="image/jpeg"/>
  <Override PartName="/ppt/media/image7.gif" ContentType="image/gif"/>
  <Override PartName="/ppt/media/image14.jpeg" ContentType="image/jpeg"/>
  <Override PartName="/ppt/media/image9.gif" ContentType="image/gif"/>
  <Override PartName="/ppt/media/image12.gif" ContentType="image/gif"/>
  <Override PartName="/ppt/media/image10.gif" ContentType="image/gif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51435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319248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607320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31176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body"/>
          </p:nvPr>
        </p:nvSpPr>
        <p:spPr>
          <a:xfrm>
            <a:off x="319248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body"/>
          </p:nvPr>
        </p:nvSpPr>
        <p:spPr>
          <a:xfrm>
            <a:off x="607320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subTitle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subTitle"/>
          </p:nvPr>
        </p:nvSpPr>
        <p:spPr>
          <a:xfrm>
            <a:off x="311760" y="444960"/>
            <a:ext cx="8520120" cy="2654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5"/>
          <p:cNvSpPr>
            <a:spLocks noGrp="1"/>
          </p:cNvSpPr>
          <p:nvPr>
            <p:ph type="body"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319248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607320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>
          <a:xfrm>
            <a:off x="31176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6"/>
          <p:cNvSpPr>
            <a:spLocks noGrp="1"/>
          </p:cNvSpPr>
          <p:nvPr>
            <p:ph type="body"/>
          </p:nvPr>
        </p:nvSpPr>
        <p:spPr>
          <a:xfrm>
            <a:off x="319248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7"/>
          <p:cNvSpPr>
            <a:spLocks noGrp="1"/>
          </p:cNvSpPr>
          <p:nvPr>
            <p:ph type="body"/>
          </p:nvPr>
        </p:nvSpPr>
        <p:spPr>
          <a:xfrm>
            <a:off x="607320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311760" y="444960"/>
            <a:ext cx="8520120" cy="2654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21212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</p:spPr>
        <p:txBody>
          <a:bodyPr tIns="91440" bIns="91440" anchor="b">
            <a:noAutofit/>
          </a:bodyPr>
          <a:p>
            <a:r>
              <a:rPr b="0" lang="en-US" sz="5200" spc="-1" strike="noStrike">
                <a:solidFill>
                  <a:srgbClr val="000000"/>
                </a:solidFill>
                <a:latin typeface="Arial"/>
              </a:rPr>
              <a:t>Clic</a:t>
            </a:r>
            <a:r>
              <a:rPr b="0" lang="en-US" sz="5200" spc="-1" strike="noStrike">
                <a:solidFill>
                  <a:srgbClr val="000000"/>
                </a:solidFill>
                <a:latin typeface="Arial"/>
              </a:rPr>
              <a:t>k to </a:t>
            </a:r>
            <a:r>
              <a:rPr b="0" lang="en-US" sz="5200" spc="-1" strike="noStrike">
                <a:solidFill>
                  <a:srgbClr val="000000"/>
                </a:solidFill>
                <a:latin typeface="Arial"/>
              </a:rPr>
              <a:t>edit </a:t>
            </a:r>
            <a:r>
              <a:rPr b="0" lang="en-US" sz="5200" spc="-1" strike="noStrike">
                <a:solidFill>
                  <a:srgbClr val="000000"/>
                </a:solidFill>
                <a:latin typeface="Arial"/>
              </a:rPr>
              <a:t>the </a:t>
            </a:r>
            <a:r>
              <a:rPr b="0" lang="en-US" sz="5200" spc="-1" strike="noStrike">
                <a:solidFill>
                  <a:srgbClr val="000000"/>
                </a:solidFill>
                <a:latin typeface="Arial"/>
              </a:rPr>
              <a:t>title </a:t>
            </a:r>
            <a:r>
              <a:rPr b="0" lang="en-US" sz="5200" spc="-1" strike="noStrike">
                <a:solidFill>
                  <a:srgbClr val="000000"/>
                </a:solidFill>
                <a:latin typeface="Arial"/>
              </a:rPr>
              <a:t>text </a:t>
            </a:r>
            <a:r>
              <a:rPr b="0" lang="en-US" sz="5200" spc="-1" strike="noStrike">
                <a:solidFill>
                  <a:srgbClr val="000000"/>
                </a:solidFill>
                <a:latin typeface="Arial"/>
              </a:rPr>
              <a:t>form</a:t>
            </a:r>
            <a:r>
              <a:rPr b="0" lang="en-US" sz="5200" spc="-1" strike="noStrike">
                <a:solidFill>
                  <a:srgbClr val="000000"/>
                </a:solidFill>
                <a:latin typeface="Arial"/>
              </a:rPr>
              <a:t>at</a:t>
            </a:r>
            <a:endParaRPr b="0" lang="en-US" sz="5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sldNum"/>
          </p:nvPr>
        </p:nvSpPr>
        <p:spPr>
          <a:xfrm>
            <a:off x="8472600" y="4663080"/>
            <a:ext cx="548280" cy="393120"/>
          </a:xfrm>
          <a:prstGeom prst="rect">
            <a:avLst/>
          </a:prstGeom>
        </p:spPr>
        <p:txBody>
          <a:bodyPr tIns="91440" bIns="91440" anchor="ctr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67A638C5-7FFC-4483-9A73-5352F8716841}" type="slidenum">
              <a:rPr b="0" lang="en" sz="1000" spc="-1" strike="noStrike">
                <a:solidFill>
                  <a:srgbClr val="adadad"/>
                </a:solidFill>
                <a:latin typeface="Arial"/>
                <a:ea typeface="Arial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21212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tIns="91440" bIns="91440">
            <a:noAutofit/>
          </a:bodyPr>
          <a:p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tIns="91440" bIns="91440">
            <a:no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sldNum"/>
          </p:nvPr>
        </p:nvSpPr>
        <p:spPr>
          <a:xfrm>
            <a:off x="8472600" y="4663080"/>
            <a:ext cx="548280" cy="393120"/>
          </a:xfrm>
          <a:prstGeom prst="rect">
            <a:avLst/>
          </a:prstGeom>
        </p:spPr>
        <p:txBody>
          <a:bodyPr tIns="91440" bIns="91440" anchor="ctr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F5FE09B3-9D37-4FCB-A17B-68F10536E46B}" type="slidenum">
              <a:rPr b="0" lang="en" sz="1000" spc="-1" strike="noStrike">
                <a:solidFill>
                  <a:srgbClr val="adadad"/>
                </a:solidFill>
                <a:latin typeface="Arial"/>
                <a:ea typeface="Arial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jpeg"/><Relationship Id="rId3" Type="http://schemas.openxmlformats.org/officeDocument/2006/relationships/slideLayout" Target="../slideLayouts/slideLayout1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5.jpeg"/><Relationship Id="rId3" Type="http://schemas.openxmlformats.org/officeDocument/2006/relationships/slideLayout" Target="../slideLayouts/slideLayout1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image" Target="../media/image7.gif"/><Relationship Id="rId3" Type="http://schemas.openxmlformats.org/officeDocument/2006/relationships/image" Target="../media/image8.gif"/><Relationship Id="rId4" Type="http://schemas.openxmlformats.org/officeDocument/2006/relationships/image" Target="../media/image9.gif"/><Relationship Id="rId5" Type="http://schemas.openxmlformats.org/officeDocument/2006/relationships/image" Target="../media/image10.gif"/><Relationship Id="rId6" Type="http://schemas.openxmlformats.org/officeDocument/2006/relationships/image" Target="../media/image11.gif"/><Relationship Id="rId7" Type="http://schemas.openxmlformats.org/officeDocument/2006/relationships/image" Target="../media/image12.gif"/><Relationship Id="rId8" Type="http://schemas.openxmlformats.org/officeDocument/2006/relationships/image" Target="../media/image13.jpeg"/><Relationship Id="rId9" Type="http://schemas.openxmlformats.org/officeDocument/2006/relationships/slideLayout" Target="../slideLayouts/slideLayout1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Shape 1"/>
          <p:cNvSpPr txBox="1"/>
          <p:nvPr/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tIns="91440" bIns="91440" anchor="b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5200" spc="-1" strike="noStrike">
                <a:solidFill>
                  <a:srgbClr val="ffffff"/>
                </a:solidFill>
                <a:latin typeface="Arial"/>
                <a:ea typeface="Arial"/>
              </a:rPr>
              <a:t>Surface of the Moon</a:t>
            </a:r>
            <a:endParaRPr b="0" lang="en-US" sz="5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TextShape 2"/>
          <p:cNvSpPr txBox="1"/>
          <p:nvPr/>
        </p:nvSpPr>
        <p:spPr>
          <a:xfrm>
            <a:off x="311760" y="2834280"/>
            <a:ext cx="8520120" cy="7923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2800" spc="-1" strike="noStrike">
                <a:solidFill>
                  <a:srgbClr val="adadad"/>
                </a:solidFill>
                <a:latin typeface="Arial"/>
                <a:ea typeface="Arial"/>
              </a:rPr>
              <a:t>Spring 2020</a:t>
            </a:r>
            <a:endParaRPr b="0" lang="en-US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Relative Aging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TextShape 2"/>
          <p:cNvSpPr txBox="1"/>
          <p:nvPr/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15000"/>
              </a:lnSpc>
              <a:tabLst>
                <a:tab algn="l" pos="0"/>
              </a:tabLst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-The Moon has effectively no erosion- no wind, rain, or atmosphere.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5000"/>
              </a:lnSpc>
              <a:spcBef>
                <a:spcPts val="1599"/>
              </a:spcBef>
              <a:tabLst>
                <a:tab algn="l" pos="0"/>
              </a:tabLst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-A crater is always younger than the surface it is excavated out of.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5000"/>
              </a:lnSpc>
              <a:spcBef>
                <a:spcPts val="1599"/>
              </a:spcBef>
              <a:tabLst>
                <a:tab algn="l" pos="0"/>
              </a:tabLst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-Young surfaces have less craters than old ones.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5000"/>
              </a:lnSpc>
              <a:spcBef>
                <a:spcPts val="1599"/>
              </a:spcBef>
              <a:tabLst>
                <a:tab algn="l" pos="0"/>
              </a:tabLst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-Lunar mare (plural maria)- Latin for “seas”. These are the dark regions on the Moon. Despite their name, they are </a:t>
            </a:r>
            <a:r>
              <a:rPr b="1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not filled with water. </a:t>
            </a: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They are dark basaltic rock from cooled lava flows.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5000"/>
              </a:lnSpc>
              <a:spcBef>
                <a:spcPts val="1599"/>
              </a:spcBef>
              <a:spcAft>
                <a:spcPts val="1599"/>
              </a:spcAft>
              <a:tabLst>
                <a:tab algn="l" pos="0"/>
              </a:tabLst>
            </a:pP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Notes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TextShape 2"/>
          <p:cNvSpPr txBox="1"/>
          <p:nvPr/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15000"/>
              </a:lnSpc>
              <a:tabLst>
                <a:tab algn="l" pos="0"/>
              </a:tabLst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-Question 1: Don’t count every single crater in the Mare Imbrium, and when comparing with the north, just comment on if there are more or less and by how much.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5000"/>
              </a:lnSpc>
              <a:spcBef>
                <a:spcPts val="1599"/>
              </a:spcBef>
              <a:tabLst>
                <a:tab algn="l" pos="0"/>
              </a:tabLst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-Crater size questions: Use what you know about larger craters to make a scale. If you say the craters on the moon are a few millimeters in diameter, you’re going to have a bad time.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5000"/>
              </a:lnSpc>
              <a:spcBef>
                <a:spcPts val="1599"/>
              </a:spcBef>
              <a:tabLst>
                <a:tab algn="l" pos="0"/>
              </a:tabLst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-Question 3 in this lab has no wrong answer. Estimate, or if you really have no idea then ask me.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5000"/>
              </a:lnSpc>
              <a:spcBef>
                <a:spcPts val="1599"/>
              </a:spcBef>
              <a:tabLst>
                <a:tab algn="l" pos="0"/>
              </a:tabLst>
            </a:pP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5000"/>
              </a:lnSpc>
              <a:spcBef>
                <a:spcPts val="1599"/>
              </a:spcBef>
              <a:tabLst>
                <a:tab algn="l" pos="0"/>
              </a:tabLst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  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5000"/>
              </a:lnSpc>
              <a:spcBef>
                <a:spcPts val="1599"/>
              </a:spcBef>
              <a:spcAft>
                <a:spcPts val="1599"/>
              </a:spcAft>
              <a:tabLst>
                <a:tab algn="l" pos="0"/>
              </a:tabLst>
            </a:pP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Shape 1"/>
          <p:cNvSpPr txBox="1"/>
          <p:nvPr/>
        </p:nvSpPr>
        <p:spPr>
          <a:xfrm>
            <a:off x="311760" y="26460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 marL="914400" indent="457200">
              <a:lnSpc>
                <a:spcPct val="100000"/>
              </a:lnSpc>
              <a:tabLst>
                <a:tab algn="l" pos="0"/>
              </a:tabLst>
            </a:pP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Near Side</a:t>
            </a: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	</a:t>
            </a: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	</a:t>
            </a: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	</a:t>
            </a: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	</a:t>
            </a: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	</a:t>
            </a: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	</a:t>
            </a: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Far Side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5" name="Google Shape;79;p17" descr="http://www.slate.com/content/dam/slate/blogs/bad_astronomy/2014/06/16/lro_nearside_farside_590.jpg.CROP.original-original.jpg"/>
          <p:cNvPicPr/>
          <p:nvPr/>
        </p:nvPicPr>
        <p:blipFill>
          <a:blip r:embed="rId1"/>
          <a:stretch/>
        </p:blipFill>
        <p:spPr>
          <a:xfrm>
            <a:off x="352080" y="837360"/>
            <a:ext cx="8439840" cy="42195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Surface of the Moon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TextShape 2"/>
          <p:cNvSpPr txBox="1"/>
          <p:nvPr/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8" name="Google Shape;86;p18" descr=""/>
          <p:cNvPicPr/>
          <p:nvPr/>
        </p:nvPicPr>
        <p:blipFill>
          <a:blip r:embed="rId1"/>
          <a:stretch/>
        </p:blipFill>
        <p:spPr>
          <a:xfrm>
            <a:off x="4211640" y="0"/>
            <a:ext cx="4919760" cy="5143320"/>
          </a:xfrm>
          <a:prstGeom prst="rect">
            <a:avLst/>
          </a:prstGeom>
          <a:ln>
            <a:noFill/>
          </a:ln>
        </p:spPr>
      </p:pic>
      <p:pic>
        <p:nvPicPr>
          <p:cNvPr id="89" name="Google Shape;87;p18" descr=""/>
          <p:cNvPicPr/>
          <p:nvPr/>
        </p:nvPicPr>
        <p:blipFill>
          <a:blip r:embed="rId2"/>
          <a:srcRect l="0" t="5265" r="4606" b="0"/>
          <a:stretch/>
        </p:blipFill>
        <p:spPr>
          <a:xfrm>
            <a:off x="-253080" y="1017720"/>
            <a:ext cx="4692960" cy="48722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Shape 1"/>
          <p:cNvSpPr txBox="1"/>
          <p:nvPr/>
        </p:nvSpPr>
        <p:spPr>
          <a:xfrm>
            <a:off x="109440" y="8100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Maria vs. Highlands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TextShape 2"/>
          <p:cNvSpPr txBox="1"/>
          <p:nvPr/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2" name="Google Shape;94;p19" descr=""/>
          <p:cNvPicPr/>
          <p:nvPr/>
        </p:nvPicPr>
        <p:blipFill>
          <a:blip r:embed="rId1"/>
          <a:stretch/>
        </p:blipFill>
        <p:spPr>
          <a:xfrm>
            <a:off x="3945600" y="0"/>
            <a:ext cx="5143320" cy="5143320"/>
          </a:xfrm>
          <a:prstGeom prst="rect">
            <a:avLst/>
          </a:prstGeom>
          <a:ln>
            <a:noFill/>
          </a:ln>
        </p:spPr>
      </p:pic>
      <p:pic>
        <p:nvPicPr>
          <p:cNvPr id="93" name="Google Shape;95;p19" descr=""/>
          <p:cNvPicPr/>
          <p:nvPr/>
        </p:nvPicPr>
        <p:blipFill>
          <a:blip r:embed="rId2"/>
          <a:stretch/>
        </p:blipFill>
        <p:spPr>
          <a:xfrm>
            <a:off x="0" y="721080"/>
            <a:ext cx="4817160" cy="4817160"/>
          </a:xfrm>
          <a:prstGeom prst="rect">
            <a:avLst/>
          </a:prstGeom>
          <a:ln>
            <a:noFill/>
          </a:ln>
        </p:spPr>
      </p:pic>
      <p:sp>
        <p:nvSpPr>
          <p:cNvPr id="94" name="CustomShape 3"/>
          <p:cNvSpPr/>
          <p:nvPr/>
        </p:nvSpPr>
        <p:spPr>
          <a:xfrm>
            <a:off x="-76320" y="653760"/>
            <a:ext cx="1544400" cy="486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1400" spc="-1" strike="noStrike">
                <a:solidFill>
                  <a:srgbClr val="f3f3f3"/>
                </a:solidFill>
                <a:latin typeface="Arial"/>
                <a:ea typeface="Arial"/>
              </a:rPr>
              <a:t>Apollo 15</a:t>
            </a:r>
            <a:endParaRPr b="0" lang="en-US" sz="1400" spc="-1" strike="noStrike">
              <a:latin typeface="Arial"/>
            </a:endParaRPr>
          </a:p>
        </p:txBody>
      </p:sp>
      <p:sp>
        <p:nvSpPr>
          <p:cNvPr id="95" name="CustomShape 4"/>
          <p:cNvSpPr/>
          <p:nvPr/>
        </p:nvSpPr>
        <p:spPr>
          <a:xfrm>
            <a:off x="7803000" y="0"/>
            <a:ext cx="3242520" cy="572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1400" spc="-1" strike="noStrike">
                <a:solidFill>
                  <a:srgbClr val="f3f3f3"/>
                </a:solidFill>
                <a:latin typeface="Arial"/>
                <a:ea typeface="Arial"/>
              </a:rPr>
              <a:t>Apollo 11</a:t>
            </a:r>
            <a:endParaRPr b="0" lang="en-US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102;p20" descr=""/>
          <p:cNvPicPr/>
          <p:nvPr/>
        </p:nvPicPr>
        <p:blipFill>
          <a:blip r:embed="rId1"/>
          <a:stretch/>
        </p:blipFill>
        <p:spPr>
          <a:xfrm>
            <a:off x="4600080" y="0"/>
            <a:ext cx="4543560" cy="4543560"/>
          </a:xfrm>
          <a:prstGeom prst="rect">
            <a:avLst/>
          </a:prstGeom>
          <a:ln>
            <a:noFill/>
          </a:ln>
        </p:spPr>
      </p:pic>
      <p:pic>
        <p:nvPicPr>
          <p:cNvPr id="97" name="Google Shape;103;p20" descr=""/>
          <p:cNvPicPr/>
          <p:nvPr/>
        </p:nvPicPr>
        <p:blipFill>
          <a:blip r:embed="rId2"/>
          <a:stretch/>
        </p:blipFill>
        <p:spPr>
          <a:xfrm>
            <a:off x="0" y="-219240"/>
            <a:ext cx="1428480" cy="1076040"/>
          </a:xfrm>
          <a:prstGeom prst="rect">
            <a:avLst/>
          </a:prstGeom>
          <a:ln>
            <a:noFill/>
          </a:ln>
        </p:spPr>
      </p:pic>
      <p:pic>
        <p:nvPicPr>
          <p:cNvPr id="98" name="Google Shape;104;p20" descr=""/>
          <p:cNvPicPr/>
          <p:nvPr/>
        </p:nvPicPr>
        <p:blipFill>
          <a:blip r:embed="rId3"/>
          <a:stretch/>
        </p:blipFill>
        <p:spPr>
          <a:xfrm>
            <a:off x="0" y="857160"/>
            <a:ext cx="1428480" cy="1076040"/>
          </a:xfrm>
          <a:prstGeom prst="rect">
            <a:avLst/>
          </a:prstGeom>
          <a:ln>
            <a:noFill/>
          </a:ln>
        </p:spPr>
      </p:pic>
      <p:pic>
        <p:nvPicPr>
          <p:cNvPr id="99" name="Google Shape;105;p20" descr=""/>
          <p:cNvPicPr/>
          <p:nvPr/>
        </p:nvPicPr>
        <p:blipFill>
          <a:blip r:embed="rId4"/>
          <a:stretch/>
        </p:blipFill>
        <p:spPr>
          <a:xfrm>
            <a:off x="0" y="1924200"/>
            <a:ext cx="1428480" cy="1076040"/>
          </a:xfrm>
          <a:prstGeom prst="rect">
            <a:avLst/>
          </a:prstGeom>
          <a:ln>
            <a:noFill/>
          </a:ln>
        </p:spPr>
      </p:pic>
      <p:pic>
        <p:nvPicPr>
          <p:cNvPr id="100" name="Google Shape;106;p20" descr=""/>
          <p:cNvPicPr/>
          <p:nvPr/>
        </p:nvPicPr>
        <p:blipFill>
          <a:blip r:embed="rId5"/>
          <a:stretch/>
        </p:blipFill>
        <p:spPr>
          <a:xfrm>
            <a:off x="0" y="4067280"/>
            <a:ext cx="1428480" cy="1076040"/>
          </a:xfrm>
          <a:prstGeom prst="rect">
            <a:avLst/>
          </a:prstGeom>
          <a:ln>
            <a:noFill/>
          </a:ln>
        </p:spPr>
      </p:pic>
      <p:pic>
        <p:nvPicPr>
          <p:cNvPr id="101" name="Google Shape;107;p20" descr=""/>
          <p:cNvPicPr/>
          <p:nvPr/>
        </p:nvPicPr>
        <p:blipFill>
          <a:blip r:embed="rId6"/>
          <a:stretch/>
        </p:blipFill>
        <p:spPr>
          <a:xfrm>
            <a:off x="0" y="3000240"/>
            <a:ext cx="1428480" cy="1076040"/>
          </a:xfrm>
          <a:prstGeom prst="rect">
            <a:avLst/>
          </a:prstGeom>
          <a:ln>
            <a:noFill/>
          </a:ln>
        </p:spPr>
      </p:pic>
      <p:pic>
        <p:nvPicPr>
          <p:cNvPr id="102" name="Google Shape;108;p20" descr=""/>
          <p:cNvPicPr/>
          <p:nvPr/>
        </p:nvPicPr>
        <p:blipFill>
          <a:blip r:embed="rId7"/>
          <a:stretch/>
        </p:blipFill>
        <p:spPr>
          <a:xfrm>
            <a:off x="1428840" y="4067280"/>
            <a:ext cx="1428480" cy="1076040"/>
          </a:xfrm>
          <a:prstGeom prst="rect">
            <a:avLst/>
          </a:prstGeom>
          <a:ln>
            <a:noFill/>
          </a:ln>
        </p:spPr>
      </p:pic>
      <p:sp>
        <p:nvSpPr>
          <p:cNvPr id="103" name="CustomShape 1"/>
          <p:cNvSpPr/>
          <p:nvPr/>
        </p:nvSpPr>
        <p:spPr>
          <a:xfrm>
            <a:off x="2781360" y="4543920"/>
            <a:ext cx="6378120" cy="610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1400" spc="-1" strike="noStrike">
                <a:solidFill>
                  <a:srgbClr val="ffffff"/>
                </a:solidFill>
                <a:latin typeface="Arial"/>
                <a:ea typeface="Arial"/>
              </a:rPr>
              <a:t>Every single photo from the Apollo missions is online in raw form at the Project Apollo Archive: https://www.flickr.com/photos/projectapolloarchive/albums</a:t>
            </a:r>
            <a:endParaRPr b="0" lang="en-US" sz="1400" spc="-1" strike="noStrike">
              <a:latin typeface="Arial"/>
            </a:endParaRPr>
          </a:p>
        </p:txBody>
      </p:sp>
      <p:pic>
        <p:nvPicPr>
          <p:cNvPr id="104" name="Google Shape;110;p20" descr=""/>
          <p:cNvPicPr/>
          <p:nvPr/>
        </p:nvPicPr>
        <p:blipFill>
          <a:blip r:embed="rId8"/>
          <a:stretch/>
        </p:blipFill>
        <p:spPr>
          <a:xfrm>
            <a:off x="1492200" y="784440"/>
            <a:ext cx="3157920" cy="31579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Shape 1"/>
          <p:cNvSpPr txBox="1"/>
          <p:nvPr/>
        </p:nvSpPr>
        <p:spPr>
          <a:xfrm>
            <a:off x="6502320" y="341280"/>
            <a:ext cx="23299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15000"/>
              </a:lnSpc>
              <a:tabLst>
                <a:tab algn="l" pos="0"/>
              </a:tabLst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If you take a regular photo of the moon and oversaturate the colors, you can see composition differences in the maria!</a:t>
            </a:r>
            <a:br/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5000"/>
              </a:lnSpc>
              <a:spcBef>
                <a:spcPts val="1599"/>
              </a:spcBef>
              <a:tabLst>
                <a:tab algn="l" pos="0"/>
              </a:tabLst>
            </a:pPr>
            <a:r>
              <a:rPr b="0" lang="en" sz="1800" spc="-1" strike="noStrike">
                <a:solidFill>
                  <a:srgbClr val="9fc5e8"/>
                </a:solidFill>
                <a:latin typeface="Arial"/>
                <a:ea typeface="Arial"/>
              </a:rPr>
              <a:t>blueish:</a:t>
            </a: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 titanium-rich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5000"/>
              </a:lnSpc>
              <a:spcBef>
                <a:spcPts val="1599"/>
              </a:spcBef>
              <a:spcAft>
                <a:spcPts val="1599"/>
              </a:spcAft>
              <a:tabLst>
                <a:tab algn="l" pos="0"/>
              </a:tabLst>
            </a:pPr>
            <a:r>
              <a:rPr b="0" lang="en" sz="1800" spc="-1" strike="noStrike">
                <a:solidFill>
                  <a:srgbClr val="dd7e6b"/>
                </a:solidFill>
                <a:latin typeface="Arial"/>
                <a:ea typeface="Arial"/>
              </a:rPr>
              <a:t>reddish: </a:t>
            </a: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titanium-poor, iron-rich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6" name="Google Shape;116;p21" descr=""/>
          <p:cNvPicPr/>
          <p:nvPr/>
        </p:nvPicPr>
        <p:blipFill>
          <a:blip r:embed="rId1"/>
          <a:srcRect l="7116" t="7970" r="5651" b="9425"/>
          <a:stretch/>
        </p:blipFill>
        <p:spPr>
          <a:xfrm>
            <a:off x="420480" y="0"/>
            <a:ext cx="5474160" cy="5183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TextShape 2"/>
          <p:cNvSpPr txBox="1"/>
          <p:nvPr/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9" name="Google Shape;123;p22" descr=""/>
          <p:cNvPicPr/>
          <p:nvPr/>
        </p:nvPicPr>
        <p:blipFill>
          <a:blip r:embed="rId1"/>
          <a:stretch/>
        </p:blipFill>
        <p:spPr>
          <a:xfrm>
            <a:off x="1440" y="0"/>
            <a:ext cx="9143640" cy="51447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Application>LibreOffice/6.4.7.2$Linux_X86_64 LibreOffice_project/40$Build-2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dcterms:modified xsi:type="dcterms:W3CDTF">2022-12-13T09:45:45Z</dcterms:modified>
  <cp:revision>1</cp:revision>
  <dc:subject/>
  <dc:title/>
</cp:coreProperties>
</file>