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ppt/_rels/presentation.xml.rels" ContentType="application/vnd.openxmlformats-package.relationships+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_rels/slide11.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7.xml.rels" ContentType="application/vnd.openxmlformats-package.relationships+xml"/>
  <Override PartName="/ppt/slides/slide1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6.jpeg" ContentType="image/jpeg"/>
  <Override PartName="/ppt/media/image5.jpeg" ContentType="image/jpeg"/>
  <Override PartName="/ppt/media/image4.jpeg" ContentType="image/jpeg"/>
  <Override PartName="/ppt/media/image11.gif" ContentType="image/gif"/>
  <Override PartName="/ppt/media/image3.jpeg" ContentType="image/jpeg"/>
  <Override PartName="/ppt/media/image9.jpeg" ContentType="image/jpeg"/>
  <Override PartName="/ppt/media/image2.jpeg" ContentType="image/jpeg"/>
  <Override PartName="/ppt/media/image10.gif" ContentType="image/gif"/>
  <Override PartName="/ppt/media/image8.jpeg" ContentType="image/jpeg"/>
  <Override PartName="/ppt/media/image1.jpeg" ContentType="image/jpeg"/>
  <Override PartName="/ppt/media/image7.jpeg" ContentType="image/jpeg"/>
  <Override PartName="/ppt/notesSlides/_rels/notesSlide2.xml.rels" ContentType="application/vnd.openxmlformats-package.relationships+xml"/>
  <Override PartName="/ppt/notesSlides/_rels/notesSlide15.xml.rels" ContentType="application/vnd.openxmlformats-package.relationships+xml"/>
  <Override PartName="/ppt/notesSlides/_rels/notesSlide3.xml.rels" ContentType="application/vnd.openxmlformats-package.relationships+xml"/>
  <Override PartName="/ppt/notesSlides/_rels/notesSlide14.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8.xml.rels" ContentType="application/vnd.openxmlformats-package.relationships+xml"/>
  <Override PartName="/ppt/notesSlides/_rels/notesSlide13.xml.rels" ContentType="application/vnd.openxmlformats-package.relationships+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15.xml" ContentType="application/vnd.openxmlformats-officedocument.presentationml.notesSlide+xml"/>
  <Override PartName="/ppt/notesSlides/notesSlide3.xml" ContentType="application/vnd.openxmlformats-officedocument.presentationml.notesSlide+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Override PartName="/ppt/theme/theme2.xml" ContentType="application/vnd.openxmlformats-officedocument.theme+xml"/>
  <Override PartName="/ppt/theme/theme1.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9.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_rels/slideLayout30.xml.rels" ContentType="application/vnd.openxmlformats-package.relationships+xml"/>
  <Override PartName="/ppt/slideLayouts/_rels/slideLayout24.xml.rels" ContentType="application/vnd.openxmlformats-package.relationships+xml"/>
  <Override PartName="/ppt/slideLayouts/_rels/slideLayout31.xml.rels" ContentType="application/vnd.openxmlformats-package.relationships+xml"/>
  <Override PartName="/ppt/slideLayouts/_rels/slideLayout25.xml.rels" ContentType="application/vnd.openxmlformats-package.relationships+xml"/>
  <Override PartName="/ppt/slideLayouts/_rels/slideLayout32.xml.rels" ContentType="application/vnd.openxmlformats-package.relationships+xml"/>
  <Override PartName="/ppt/slideLayouts/_rels/slideLayout27.xml.rels" ContentType="application/vnd.openxmlformats-package.relationships+xml"/>
  <Override PartName="/ppt/slideLayouts/_rels/slideLayout26.xml.rels" ContentType="application/vnd.openxmlformats-package.relationships+xml"/>
  <Override PartName="/ppt/slideLayouts/_rels/slideLayout33.xml.rels" ContentType="application/vnd.openxmlformats-package.relationships+xml"/>
  <Override PartName="/ppt/slideLayouts/_rels/slideLayout36.xml.rels" ContentType="application/vnd.openxmlformats-package.relationships+xml"/>
  <Override PartName="/ppt/slideLayouts/_rels/slideLayout8.xml.rels" ContentType="application/vnd.openxmlformats-package.relationships+xml"/>
  <Override PartName="/ppt/slideLayouts/_rels/slideLayout35.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19.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18.xml.rels" ContentType="application/vnd.openxmlformats-package.relationships+xml"/>
  <Override PartName="/ppt/slideLayouts/_rels/slideLayout3.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20.xml.rels" ContentType="application/vnd.openxmlformats-package.relationships+xml"/>
  <Override PartName="/ppt/slideLayouts/_rels/slideLayout28.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21.xml.rels" ContentType="application/vnd.openxmlformats-package.relationships+xml"/>
  <Override PartName="/ppt/slideLayouts/_rels/slideLayout29.xml.rels" ContentType="application/vnd.openxmlformats-package.relationships+xml"/>
  <Override PartName="/ppt/slideLayouts/_rels/slideLayout22.xml.rels" ContentType="application/vnd.openxmlformats-package.relationships+xml"/>
  <Override PartName="/ppt/slideLayouts/_rels/slideLayout2.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1.xml.rels" ContentType="application/vnd.openxmlformats-package.relationships+xml"/>
  <Override PartName="/ppt/slideLayouts/_rels/slideLayout9.xml.rels" ContentType="application/vnd.openxmlformats-package.relationships+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35.xml" ContentType="application/vnd.openxmlformats-officedocument.presentationml.slideLayout+xml"/>
  <Override PartName="/ppt/slideLayouts/slideLayout10.xml" ContentType="application/vnd.openxmlformats-officedocument.presentationml.slideLayout+xml"/>
  <Override PartName="/ppt/slideLayouts/slideLayout36.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_rels/.rels" ContentType="application/vnd.openxmlformats-package.relationshi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n-US" sz="1400" spc="-1" strike="noStrike">
                <a:solidFill>
                  <a:srgbClr val="000000"/>
                </a:solidFill>
                <a:latin typeface="Arial"/>
              </a:rPr>
              <a:t>Click to move the slide</a:t>
            </a:r>
            <a:endParaRPr b="0" lang="en-US" sz="1400" spc="-1" strike="noStrike">
              <a:solidFill>
                <a:srgbClr val="000000"/>
              </a:solidFill>
              <a:latin typeface="Arial"/>
            </a:endParaRPr>
          </a:p>
        </p:txBody>
      </p:sp>
      <p:sp>
        <p:nvSpPr>
          <p:cNvPr id="125"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126"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127"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128"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129"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F3ADA6B4-6512-4A6C-B9A5-6AA29377B243}"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PlaceHolder 1"/>
          <p:cNvSpPr>
            <a:spLocks noGrp="1"/>
          </p:cNvSpPr>
          <p:nvPr>
            <p:ph type="sldImg"/>
          </p:nvPr>
        </p:nvSpPr>
        <p:spPr>
          <a:xfrm>
            <a:off x="1143000" y="685800"/>
            <a:ext cx="4571640" cy="3428640"/>
          </a:xfrm>
          <a:prstGeom prst="rect">
            <a:avLst/>
          </a:prstGeom>
        </p:spPr>
      </p:sp>
      <p:sp>
        <p:nvSpPr>
          <p:cNvPr id="195"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Super-Earths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Higher mass than Earth but less than Neptune</a:t>
            </a:r>
            <a:endParaRPr b="0" lang="en-US" sz="1200" spc="-1" strike="noStrike">
              <a:latin typeface="Arial"/>
            </a:endParaRPr>
          </a:p>
        </p:txBody>
      </p:sp>
      <p:sp>
        <p:nvSpPr>
          <p:cNvPr id="196"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31EBB241-9AD4-4014-A87F-B49A89495C9A}"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PlaceHolder 1"/>
          <p:cNvSpPr>
            <a:spLocks noGrp="1"/>
          </p:cNvSpPr>
          <p:nvPr>
            <p:ph type="sldImg"/>
          </p:nvPr>
        </p:nvSpPr>
        <p:spPr>
          <a:xfrm>
            <a:off x="1143000" y="685800"/>
            <a:ext cx="4571640" cy="3428640"/>
          </a:xfrm>
          <a:prstGeom prst="rect">
            <a:avLst/>
          </a:prstGeom>
        </p:spPr>
      </p:sp>
      <p:sp>
        <p:nvSpPr>
          <p:cNvPr id="198"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Super-Earths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Higher mass than Earth but less than Neptune</a:t>
            </a:r>
            <a:endParaRPr b="0" lang="en-US" sz="1200" spc="-1" strike="noStrike">
              <a:latin typeface="Arial"/>
            </a:endParaRPr>
          </a:p>
        </p:txBody>
      </p:sp>
      <p:sp>
        <p:nvSpPr>
          <p:cNvPr id="199"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302D8719-8E93-4611-AA94-075AB77FF2DA}"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PlaceHolder 1"/>
          <p:cNvSpPr>
            <a:spLocks noGrp="1"/>
          </p:cNvSpPr>
          <p:nvPr>
            <p:ph type="sldImg"/>
          </p:nvPr>
        </p:nvSpPr>
        <p:spPr>
          <a:xfrm>
            <a:off x="1143000" y="685800"/>
            <a:ext cx="4571640" cy="3428640"/>
          </a:xfrm>
          <a:prstGeom prst="rect">
            <a:avLst/>
          </a:prstGeom>
        </p:spPr>
      </p:sp>
      <p:sp>
        <p:nvSpPr>
          <p:cNvPr id="201"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Super-Earths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Higher mass than Earth but less than Neptune</a:t>
            </a:r>
            <a:endParaRPr b="0" lang="en-US" sz="1200" spc="-1" strike="noStrike">
              <a:latin typeface="Arial"/>
            </a:endParaRPr>
          </a:p>
        </p:txBody>
      </p:sp>
      <p:sp>
        <p:nvSpPr>
          <p:cNvPr id="202"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753CAEBB-78E3-4745-85B6-F738A05B2566}"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type="sldImg"/>
          </p:nvPr>
        </p:nvSpPr>
        <p:spPr>
          <a:xfrm>
            <a:off x="1143000" y="685800"/>
            <a:ext cx="4571640" cy="3428640"/>
          </a:xfrm>
          <a:prstGeom prst="rect">
            <a:avLst/>
          </a:prstGeom>
        </p:spPr>
      </p:sp>
      <p:sp>
        <p:nvSpPr>
          <p:cNvPr id="174" name="PlaceHolder 2"/>
          <p:cNvSpPr>
            <a:spLocks noGrp="1"/>
          </p:cNvSpPr>
          <p:nvPr>
            <p:ph type="body"/>
          </p:nvPr>
        </p:nvSpPr>
        <p:spPr>
          <a:xfrm>
            <a:off x="685800" y="4343400"/>
            <a:ext cx="5486040" cy="4114440"/>
          </a:xfrm>
          <a:prstGeom prst="rect">
            <a:avLst/>
          </a:prstGeom>
        </p:spPr>
        <p:txBody>
          <a:bodyPr tIns="91440" bIns="91440">
            <a:noAutofit/>
          </a:bodyPr>
          <a:p>
            <a:endParaRPr b="0" lang="en-US" sz="2000" spc="-1" strike="noStrike">
              <a:latin typeface="Arial"/>
            </a:endParaRPr>
          </a:p>
        </p:txBody>
      </p:sp>
      <p:sp>
        <p:nvSpPr>
          <p:cNvPr id="175"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9C7FA2BC-1272-4733-A04F-5684A6D2E19A}" type="slidenum">
              <a:rPr b="0" lang="en-US" sz="1400" spc="-1" strike="noStrike">
                <a:latin typeface="Times New Roman"/>
              </a:rPr>
              <a:t>&lt;number&gt;</a:t>
            </a:fld>
            <a:endParaRPr b="0" lang="en-US" sz="14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sldImg"/>
          </p:nvPr>
        </p:nvSpPr>
        <p:spPr>
          <a:xfrm>
            <a:off x="1143000" y="685800"/>
            <a:ext cx="4571640" cy="3428640"/>
          </a:xfrm>
          <a:prstGeom prst="rect">
            <a:avLst/>
          </a:prstGeom>
        </p:spPr>
      </p:sp>
      <p:sp>
        <p:nvSpPr>
          <p:cNvPr id="177"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Several different kinds of exoplanets</a:t>
            </a:r>
            <a:endParaRPr b="0" lang="en-US" sz="1200" spc="-1" strike="noStrike">
              <a:latin typeface="Arial"/>
            </a:endParaRPr>
          </a:p>
          <a:p>
            <a:pPr>
              <a:lnSpc>
                <a:spcPct val="100000"/>
              </a:lnSpc>
              <a:tabLst>
                <a:tab algn="l" pos="0"/>
              </a:tabLst>
            </a:pP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Gas giants</a:t>
            </a:r>
            <a:endParaRPr b="0" lang="en-US" sz="1200" spc="-1" strike="noStrike">
              <a:latin typeface="Arial"/>
            </a:endParaRPr>
          </a:p>
        </p:txBody>
      </p:sp>
      <p:sp>
        <p:nvSpPr>
          <p:cNvPr id="178"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F2D54ADC-2414-42FD-B99D-3D1A70E15B1B}"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sldImg"/>
          </p:nvPr>
        </p:nvSpPr>
        <p:spPr>
          <a:xfrm>
            <a:off x="1143000" y="685800"/>
            <a:ext cx="4571640" cy="3428640"/>
          </a:xfrm>
          <a:prstGeom prst="rect">
            <a:avLst/>
          </a:prstGeom>
        </p:spPr>
      </p:sp>
      <p:sp>
        <p:nvSpPr>
          <p:cNvPr id="180"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Hot jupiters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Either formed close or migrated inwards. </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0.05 to 0.5 AU</a:t>
            </a:r>
            <a:endParaRPr b="0" lang="en-US" sz="1200" spc="-1" strike="noStrike">
              <a:latin typeface="Arial"/>
            </a:endParaRPr>
          </a:p>
        </p:txBody>
      </p:sp>
      <p:sp>
        <p:nvSpPr>
          <p:cNvPr id="181"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1E014A48-00F1-4AAA-8270-D444BBD04576}"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PlaceHolder 1"/>
          <p:cNvSpPr>
            <a:spLocks noGrp="1"/>
          </p:cNvSpPr>
          <p:nvPr>
            <p:ph type="sldImg"/>
          </p:nvPr>
        </p:nvSpPr>
        <p:spPr>
          <a:xfrm>
            <a:off x="1143000" y="685800"/>
            <a:ext cx="4571640" cy="3428640"/>
          </a:xfrm>
          <a:prstGeom prst="rect">
            <a:avLst/>
          </a:prstGeom>
        </p:spPr>
      </p:sp>
      <p:sp>
        <p:nvSpPr>
          <p:cNvPr id="183"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Gliese 1214 b</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http://www.spacetelescope.org/news/heic1204/</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Water worlds → look at atmospheres, they’re made of steam</a:t>
            </a:r>
            <a:endParaRPr b="0" lang="en-US" sz="1200" spc="-1" strike="noStrike">
              <a:latin typeface="Arial"/>
            </a:endParaRPr>
          </a:p>
        </p:txBody>
      </p:sp>
      <p:sp>
        <p:nvSpPr>
          <p:cNvPr id="184"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71924F21-5BAD-4570-8DC0-79F5E197B732}"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PlaceHolder 1"/>
          <p:cNvSpPr>
            <a:spLocks noGrp="1"/>
          </p:cNvSpPr>
          <p:nvPr>
            <p:ph type="sldImg"/>
          </p:nvPr>
        </p:nvSpPr>
        <p:spPr>
          <a:xfrm>
            <a:off x="1143000" y="685800"/>
            <a:ext cx="4571640" cy="3428640"/>
          </a:xfrm>
          <a:prstGeom prst="rect">
            <a:avLst/>
          </a:prstGeom>
        </p:spPr>
      </p:sp>
      <p:sp>
        <p:nvSpPr>
          <p:cNvPr id="186"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Exo-earths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Close to earth in radius, mass, density, in habitale zone of star.</a:t>
            </a:r>
            <a:endParaRPr b="0" lang="en-US" sz="1200" spc="-1" strike="noStrike">
              <a:latin typeface="Arial"/>
            </a:endParaRPr>
          </a:p>
        </p:txBody>
      </p:sp>
      <p:sp>
        <p:nvSpPr>
          <p:cNvPr id="187"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2090E35B-8F82-4D19-8D8E-E2241895C23D}"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PlaceHolder 1"/>
          <p:cNvSpPr>
            <a:spLocks noGrp="1"/>
          </p:cNvSpPr>
          <p:nvPr>
            <p:ph type="sldImg"/>
          </p:nvPr>
        </p:nvSpPr>
        <p:spPr>
          <a:xfrm>
            <a:off x="1143000" y="685800"/>
            <a:ext cx="4571640" cy="3428640"/>
          </a:xfrm>
          <a:prstGeom prst="rect">
            <a:avLst/>
          </a:prstGeom>
        </p:spPr>
      </p:sp>
      <p:sp>
        <p:nvSpPr>
          <p:cNvPr id="189"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Super-Earths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Higher mass than Earth but less than Neptune</a:t>
            </a:r>
            <a:endParaRPr b="0" lang="en-US" sz="1200" spc="-1" strike="noStrike">
              <a:latin typeface="Arial"/>
            </a:endParaRPr>
          </a:p>
        </p:txBody>
      </p:sp>
      <p:sp>
        <p:nvSpPr>
          <p:cNvPr id="190"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B66ADB97-C780-4203-BA7B-2905D816741B}"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PlaceHolder 1"/>
          <p:cNvSpPr>
            <a:spLocks noGrp="1"/>
          </p:cNvSpPr>
          <p:nvPr>
            <p:ph type="sldImg"/>
          </p:nvPr>
        </p:nvSpPr>
        <p:spPr>
          <a:xfrm>
            <a:off x="1143000" y="685800"/>
            <a:ext cx="4571640" cy="3428640"/>
          </a:xfrm>
          <a:prstGeom prst="rect">
            <a:avLst/>
          </a:prstGeom>
        </p:spPr>
      </p:sp>
      <p:sp>
        <p:nvSpPr>
          <p:cNvPr id="192" name="PlaceHolder 2"/>
          <p:cNvSpPr>
            <a:spLocks noGrp="1"/>
          </p:cNvSpPr>
          <p:nvPr>
            <p:ph type="body"/>
          </p:nvPr>
        </p:nvSpPr>
        <p:spPr>
          <a:xfrm>
            <a:off x="685800" y="4343400"/>
            <a:ext cx="5486040" cy="4114440"/>
          </a:xfrm>
          <a:prstGeom prst="rect">
            <a:avLst/>
          </a:prstGeom>
        </p:spPr>
        <p:txBody>
          <a:bodyPr>
            <a:noAutofit/>
          </a:bodyPr>
          <a:p>
            <a:pPr>
              <a:lnSpc>
                <a:spcPct val="100000"/>
              </a:lnSpc>
              <a:tabLst>
                <a:tab algn="l" pos="0"/>
              </a:tabLst>
            </a:pPr>
            <a:r>
              <a:rPr b="0" lang="en-US" sz="1200" spc="-1" strike="noStrike">
                <a:solidFill>
                  <a:srgbClr val="000000"/>
                </a:solidFill>
                <a:latin typeface="Calibri"/>
                <a:ea typeface="Calibri"/>
              </a:rPr>
              <a:t>Super-Earths</a:t>
            </a:r>
            <a:endParaRPr b="0" lang="en-US" sz="1200" spc="-1" strike="noStrike">
              <a:latin typeface="Arial"/>
            </a:endParaRPr>
          </a:p>
          <a:p>
            <a:pPr>
              <a:lnSpc>
                <a:spcPct val="100000"/>
              </a:lnSpc>
              <a:tabLst>
                <a:tab algn="l" pos="0"/>
              </a:tabLst>
            </a:pPr>
            <a:r>
              <a:rPr b="0" lang="en-US" sz="1200" spc="-1" strike="noStrike">
                <a:solidFill>
                  <a:srgbClr val="000000"/>
                </a:solidFill>
                <a:latin typeface="Calibri"/>
                <a:ea typeface="Calibri"/>
              </a:rPr>
              <a:t>Higher mass than Earth but less than Neptune</a:t>
            </a:r>
            <a:endParaRPr b="0" lang="en-US" sz="1200" spc="-1" strike="noStrike">
              <a:latin typeface="Arial"/>
            </a:endParaRPr>
          </a:p>
        </p:txBody>
      </p:sp>
      <p:sp>
        <p:nvSpPr>
          <p:cNvPr id="193" name="TextShape 3"/>
          <p:cNvSpPr txBox="1"/>
          <p:nvPr/>
        </p:nvSpPr>
        <p:spPr>
          <a:xfrm>
            <a:off x="3884760" y="8685360"/>
            <a:ext cx="2971440" cy="456840"/>
          </a:xfrm>
          <a:prstGeom prst="rect">
            <a:avLst/>
          </a:prstGeom>
          <a:noFill/>
          <a:ln>
            <a:noFill/>
          </a:ln>
        </p:spPr>
        <p:txBody>
          <a:bodyPr anchor="b">
            <a:noAutofit/>
          </a:bodyPr>
          <a:p>
            <a:pPr algn="r">
              <a:lnSpc>
                <a:spcPct val="100000"/>
              </a:lnSpc>
              <a:tabLst>
                <a:tab algn="l" pos="0"/>
              </a:tabLst>
            </a:pPr>
            <a:fld id="{779E5476-E7E6-4DB1-9CAB-EA018759E66E}" type="slidenum">
              <a:rPr b="0" lang="en-US" sz="1200" spc="-1" strike="noStrike">
                <a:solidFill>
                  <a:srgbClr val="000000"/>
                </a:solidFill>
                <a:latin typeface="Calibri"/>
                <a:ea typeface="Calibri"/>
              </a:rPr>
              <a:t>&lt;number&gt;</a:t>
            </a:fld>
            <a:endParaRPr b="0" lang="en-US"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7" name="PlaceHolder 2"/>
          <p:cNvSpPr>
            <a:spLocks noGrp="1"/>
          </p:cNvSpPr>
          <p:nvPr>
            <p:ph type="body"/>
          </p:nvPr>
        </p:nvSpPr>
        <p:spPr>
          <a:xfrm>
            <a:off x="457200" y="160020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28" name="PlaceHolder 3"/>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0"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2"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3" name="PlaceHolder 5"/>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5" name="PlaceHolder 2"/>
          <p:cNvSpPr>
            <a:spLocks noGrp="1"/>
          </p:cNvSpPr>
          <p:nvPr>
            <p:ph type="body"/>
          </p:nvPr>
        </p:nvSpPr>
        <p:spPr>
          <a:xfrm>
            <a:off x="4572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3"/>
          <p:cNvSpPr>
            <a:spLocks noGrp="1"/>
          </p:cNvSpPr>
          <p:nvPr>
            <p:ph type="body"/>
          </p:nvPr>
        </p:nvSpPr>
        <p:spPr>
          <a:xfrm>
            <a:off x="182268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4"/>
          <p:cNvSpPr>
            <a:spLocks noGrp="1"/>
          </p:cNvSpPr>
          <p:nvPr>
            <p:ph type="body"/>
          </p:nvPr>
        </p:nvSpPr>
        <p:spPr>
          <a:xfrm>
            <a:off x="31878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5"/>
          <p:cNvSpPr>
            <a:spLocks noGrp="1"/>
          </p:cNvSpPr>
          <p:nvPr>
            <p:ph type="body"/>
          </p:nvPr>
        </p:nvSpPr>
        <p:spPr>
          <a:xfrm>
            <a:off x="4572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39" name="PlaceHolder 6"/>
          <p:cNvSpPr>
            <a:spLocks noGrp="1"/>
          </p:cNvSpPr>
          <p:nvPr>
            <p:ph type="body"/>
          </p:nvPr>
        </p:nvSpPr>
        <p:spPr>
          <a:xfrm>
            <a:off x="182268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40" name="PlaceHolder 7"/>
          <p:cNvSpPr>
            <a:spLocks noGrp="1"/>
          </p:cNvSpPr>
          <p:nvPr>
            <p:ph type="body"/>
          </p:nvPr>
        </p:nvSpPr>
        <p:spPr>
          <a:xfrm>
            <a:off x="31878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subTitle"/>
          </p:nvPr>
        </p:nvSpPr>
        <p:spPr>
          <a:xfrm>
            <a:off x="457200" y="1600200"/>
            <a:ext cx="4038120" cy="45255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9" name="PlaceHolder 2"/>
          <p:cNvSpPr>
            <a:spLocks noGrp="1"/>
          </p:cNvSpPr>
          <p:nvPr>
            <p:ph type="body"/>
          </p:nvPr>
        </p:nvSpPr>
        <p:spPr>
          <a:xfrm>
            <a:off x="457200" y="1600200"/>
            <a:ext cx="403812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1"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52"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subTitle"/>
          </p:nvPr>
        </p:nvSpPr>
        <p:spPr>
          <a:xfrm>
            <a:off x="457200" y="1600200"/>
            <a:ext cx="4038120" cy="45255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66" name="PlaceHolder 4"/>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8" name="PlaceHolder 2"/>
          <p:cNvSpPr>
            <a:spLocks noGrp="1"/>
          </p:cNvSpPr>
          <p:nvPr>
            <p:ph type="body"/>
          </p:nvPr>
        </p:nvSpPr>
        <p:spPr>
          <a:xfrm>
            <a:off x="457200" y="160020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3"/>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1"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2"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5"/>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6" name="PlaceHolder 2"/>
          <p:cNvSpPr>
            <a:spLocks noGrp="1"/>
          </p:cNvSpPr>
          <p:nvPr>
            <p:ph type="body"/>
          </p:nvPr>
        </p:nvSpPr>
        <p:spPr>
          <a:xfrm>
            <a:off x="4572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3"/>
          <p:cNvSpPr>
            <a:spLocks noGrp="1"/>
          </p:cNvSpPr>
          <p:nvPr>
            <p:ph type="body"/>
          </p:nvPr>
        </p:nvSpPr>
        <p:spPr>
          <a:xfrm>
            <a:off x="182268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8" name="PlaceHolder 4"/>
          <p:cNvSpPr>
            <a:spLocks noGrp="1"/>
          </p:cNvSpPr>
          <p:nvPr>
            <p:ph type="body"/>
          </p:nvPr>
        </p:nvSpPr>
        <p:spPr>
          <a:xfrm>
            <a:off x="31878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79" name="PlaceHolder 5"/>
          <p:cNvSpPr>
            <a:spLocks noGrp="1"/>
          </p:cNvSpPr>
          <p:nvPr>
            <p:ph type="body"/>
          </p:nvPr>
        </p:nvSpPr>
        <p:spPr>
          <a:xfrm>
            <a:off x="4572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80" name="PlaceHolder 6"/>
          <p:cNvSpPr>
            <a:spLocks noGrp="1"/>
          </p:cNvSpPr>
          <p:nvPr>
            <p:ph type="body"/>
          </p:nvPr>
        </p:nvSpPr>
        <p:spPr>
          <a:xfrm>
            <a:off x="182268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81" name="PlaceHolder 7"/>
          <p:cNvSpPr>
            <a:spLocks noGrp="1"/>
          </p:cNvSpPr>
          <p:nvPr>
            <p:ph type="body"/>
          </p:nvPr>
        </p:nvSpPr>
        <p:spPr>
          <a:xfrm>
            <a:off x="31878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9" name="PlaceHolder 2"/>
          <p:cNvSpPr>
            <a:spLocks noGrp="1"/>
          </p:cNvSpPr>
          <p:nvPr>
            <p:ph type="subTitle"/>
          </p:nvPr>
        </p:nvSpPr>
        <p:spPr>
          <a:xfrm>
            <a:off x="457200" y="1600200"/>
            <a:ext cx="4038120" cy="45255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1" name="PlaceHolder 2"/>
          <p:cNvSpPr>
            <a:spLocks noGrp="1"/>
          </p:cNvSpPr>
          <p:nvPr>
            <p:ph type="body"/>
          </p:nvPr>
        </p:nvSpPr>
        <p:spPr>
          <a:xfrm>
            <a:off x="457200" y="1600200"/>
            <a:ext cx="403812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3"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94"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457200" y="1600200"/>
            <a:ext cx="403812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6"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8"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99"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100"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02"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103"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04" name="PlaceHolder 4"/>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06"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07"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08" name="PlaceHolder 4"/>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10" name="PlaceHolder 2"/>
          <p:cNvSpPr>
            <a:spLocks noGrp="1"/>
          </p:cNvSpPr>
          <p:nvPr>
            <p:ph type="body"/>
          </p:nvPr>
        </p:nvSpPr>
        <p:spPr>
          <a:xfrm>
            <a:off x="457200" y="160020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11" name="PlaceHolder 3"/>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13"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14"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15"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16" name="PlaceHolder 5"/>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18" name="PlaceHolder 2"/>
          <p:cNvSpPr>
            <a:spLocks noGrp="1"/>
          </p:cNvSpPr>
          <p:nvPr>
            <p:ph type="body"/>
          </p:nvPr>
        </p:nvSpPr>
        <p:spPr>
          <a:xfrm>
            <a:off x="4572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19" name="PlaceHolder 3"/>
          <p:cNvSpPr>
            <a:spLocks noGrp="1"/>
          </p:cNvSpPr>
          <p:nvPr>
            <p:ph type="body"/>
          </p:nvPr>
        </p:nvSpPr>
        <p:spPr>
          <a:xfrm>
            <a:off x="182268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20" name="PlaceHolder 4"/>
          <p:cNvSpPr>
            <a:spLocks noGrp="1"/>
          </p:cNvSpPr>
          <p:nvPr>
            <p:ph type="body"/>
          </p:nvPr>
        </p:nvSpPr>
        <p:spPr>
          <a:xfrm>
            <a:off x="3187800" y="160020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21" name="PlaceHolder 5"/>
          <p:cNvSpPr>
            <a:spLocks noGrp="1"/>
          </p:cNvSpPr>
          <p:nvPr>
            <p:ph type="body"/>
          </p:nvPr>
        </p:nvSpPr>
        <p:spPr>
          <a:xfrm>
            <a:off x="4572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22" name="PlaceHolder 6"/>
          <p:cNvSpPr>
            <a:spLocks noGrp="1"/>
          </p:cNvSpPr>
          <p:nvPr>
            <p:ph type="body"/>
          </p:nvPr>
        </p:nvSpPr>
        <p:spPr>
          <a:xfrm>
            <a:off x="182268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23" name="PlaceHolder 7"/>
          <p:cNvSpPr>
            <a:spLocks noGrp="1"/>
          </p:cNvSpPr>
          <p:nvPr>
            <p:ph type="body"/>
          </p:nvPr>
        </p:nvSpPr>
        <p:spPr>
          <a:xfrm>
            <a:off x="3187800" y="3964320"/>
            <a:ext cx="129996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0"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11"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5"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16" name="PlaceHolder 3"/>
          <p:cNvSpPr>
            <a:spLocks noGrp="1"/>
          </p:cNvSpPr>
          <p:nvPr>
            <p:ph type="body"/>
          </p:nvPr>
        </p:nvSpPr>
        <p:spPr>
          <a:xfrm>
            <a:off x="252648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17" name="PlaceHolder 4"/>
          <p:cNvSpPr>
            <a:spLocks noGrp="1"/>
          </p:cNvSpPr>
          <p:nvPr>
            <p:ph type="body"/>
          </p:nvPr>
        </p:nvSpPr>
        <p:spPr>
          <a:xfrm>
            <a:off x="45720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9" name="PlaceHolder 2"/>
          <p:cNvSpPr>
            <a:spLocks noGrp="1"/>
          </p:cNvSpPr>
          <p:nvPr>
            <p:ph type="body"/>
          </p:nvPr>
        </p:nvSpPr>
        <p:spPr>
          <a:xfrm>
            <a:off x="457200" y="1600200"/>
            <a:ext cx="1970280" cy="4525560"/>
          </a:xfrm>
          <a:prstGeom prst="rect">
            <a:avLst/>
          </a:prstGeom>
        </p:spPr>
        <p:txBody>
          <a:bodyPr lIns="0" rIns="0" tIns="0" bIns="0">
            <a:normAutofit/>
          </a:bodyPr>
          <a:p>
            <a:endParaRPr b="0" lang="en-US" sz="1400" spc="-1" strike="noStrike">
              <a:solidFill>
                <a:srgbClr val="000000"/>
              </a:solidFill>
              <a:latin typeface="Arial"/>
            </a:endParaRPr>
          </a:p>
        </p:txBody>
      </p:sp>
      <p:sp>
        <p:nvSpPr>
          <p:cNvPr id="20"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21" name="PlaceHolder 4"/>
          <p:cNvSpPr>
            <a:spLocks noGrp="1"/>
          </p:cNvSpPr>
          <p:nvPr>
            <p:ph type="body"/>
          </p:nvPr>
        </p:nvSpPr>
        <p:spPr>
          <a:xfrm>
            <a:off x="2526480" y="396432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3" name="PlaceHolder 2"/>
          <p:cNvSpPr>
            <a:spLocks noGrp="1"/>
          </p:cNvSpPr>
          <p:nvPr>
            <p:ph type="body"/>
          </p:nvPr>
        </p:nvSpPr>
        <p:spPr>
          <a:xfrm>
            <a:off x="45720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24" name="PlaceHolder 3"/>
          <p:cNvSpPr>
            <a:spLocks noGrp="1"/>
          </p:cNvSpPr>
          <p:nvPr>
            <p:ph type="body"/>
          </p:nvPr>
        </p:nvSpPr>
        <p:spPr>
          <a:xfrm>
            <a:off x="2526480" y="1600200"/>
            <a:ext cx="1970280" cy="2158560"/>
          </a:xfrm>
          <a:prstGeom prst="rect">
            <a:avLst/>
          </a:prstGeom>
        </p:spPr>
        <p:txBody>
          <a:bodyPr lIns="0" rIns="0" tIns="0" bIns="0">
            <a:normAutofit/>
          </a:bodyPr>
          <a:p>
            <a:endParaRPr b="0" lang="en-US" sz="1400" spc="-1" strike="noStrike">
              <a:solidFill>
                <a:srgbClr val="000000"/>
              </a:solidFill>
              <a:latin typeface="Arial"/>
            </a:endParaRPr>
          </a:p>
        </p:txBody>
      </p:sp>
      <p:sp>
        <p:nvSpPr>
          <p:cNvPr id="25" name="PlaceHolder 4"/>
          <p:cNvSpPr>
            <a:spLocks noGrp="1"/>
          </p:cNvSpPr>
          <p:nvPr>
            <p:ph type="body"/>
          </p:nvPr>
        </p:nvSpPr>
        <p:spPr>
          <a:xfrm>
            <a:off x="457200" y="3964320"/>
            <a:ext cx="4038120" cy="21585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dt"/>
          </p:nvPr>
        </p:nvSpPr>
        <p:spPr>
          <a:xfrm>
            <a:off x="457200" y="6356520"/>
            <a:ext cx="2133360" cy="364680"/>
          </a:xfrm>
          <a:prstGeom prst="rect">
            <a:avLst/>
          </a:prstGeom>
        </p:spPr>
        <p:txBody>
          <a:bodyPr tIns="91440" bIns="91440" anchor="ctr">
            <a:noAutofit/>
          </a:bodyPr>
          <a:p>
            <a:endParaRPr b="0" lang="en-US" sz="2400" spc="-1" strike="noStrike">
              <a:latin typeface="Times New Roman"/>
            </a:endParaRPr>
          </a:p>
        </p:txBody>
      </p:sp>
      <p:sp>
        <p:nvSpPr>
          <p:cNvPr id="1" name="PlaceHolder 2"/>
          <p:cNvSpPr>
            <a:spLocks noGrp="1"/>
          </p:cNvSpPr>
          <p:nvPr>
            <p:ph type="ftr"/>
          </p:nvPr>
        </p:nvSpPr>
        <p:spPr>
          <a:xfrm>
            <a:off x="3124080" y="6356520"/>
            <a:ext cx="2895120" cy="364680"/>
          </a:xfrm>
          <a:prstGeom prst="rect">
            <a:avLst/>
          </a:prstGeom>
        </p:spPr>
        <p:txBody>
          <a:bodyPr tIns="91440" bIns="91440" anchor="ctr">
            <a:noAutofit/>
          </a:bodyPr>
          <a:p>
            <a:endParaRPr b="0" lang="en-US" sz="2400" spc="-1" strike="noStrike">
              <a:latin typeface="Times New Roman"/>
            </a:endParaRPr>
          </a:p>
        </p:txBody>
      </p:sp>
      <p:sp>
        <p:nvSpPr>
          <p:cNvPr id="2" name="PlaceHolder 3"/>
          <p:cNvSpPr>
            <a:spLocks noGrp="1"/>
          </p:cNvSpPr>
          <p:nvPr>
            <p:ph type="sldNum"/>
          </p:nvPr>
        </p:nvSpPr>
        <p:spPr>
          <a:xfrm>
            <a:off x="6553080" y="6356520"/>
            <a:ext cx="2133360" cy="364680"/>
          </a:xfrm>
          <a:prstGeom prst="rect">
            <a:avLst/>
          </a:prstGeom>
        </p:spPr>
        <p:txBody>
          <a:bodyPr anchor="ctr">
            <a:noAutofit/>
          </a:bodyPr>
          <a:p>
            <a:pPr algn="r">
              <a:lnSpc>
                <a:spcPct val="100000"/>
              </a:lnSpc>
              <a:tabLst>
                <a:tab algn="l" pos="0"/>
              </a:tabLst>
            </a:pPr>
            <a:fld id="{31973980-8520-4209-B249-7041584DB948}" type="slidenum">
              <a:rPr b="0" lang="en-US" sz="1200" spc="-1" strike="noStrike">
                <a:solidFill>
                  <a:srgbClr val="888888"/>
                </a:solidFill>
                <a:latin typeface="Calibri"/>
                <a:ea typeface="Calibri"/>
              </a:rPr>
              <a:t>&lt;number&gt;</a:t>
            </a:fld>
            <a:endParaRPr b="0" lang="en-US" sz="1200" spc="-1" strike="noStrike">
              <a:latin typeface="Times New Roman"/>
            </a:endParaRPr>
          </a:p>
        </p:txBody>
      </p:sp>
      <p:sp>
        <p:nvSpPr>
          <p:cNvPr id="3" name="PlaceHolder 4"/>
          <p:cNvSpPr>
            <a:spLocks noGrp="1"/>
          </p:cNvSpPr>
          <p:nvPr>
            <p:ph type="title"/>
          </p:nvPr>
        </p:nvSpPr>
        <p:spPr>
          <a:xfrm>
            <a:off x="457200" y="273600"/>
            <a:ext cx="8229240" cy="1144800"/>
          </a:xfrm>
          <a:prstGeom prst="rect">
            <a:avLst/>
          </a:prstGeom>
        </p:spPr>
        <p:txBody>
          <a:bodyPr lIns="0" rIns="0" tIns="0" bIns="0" anchor="ctr">
            <a:noAutofit/>
          </a:bodyPr>
          <a:p>
            <a:r>
              <a:rPr b="0" lang="en-US" sz="1400" spc="-1" strike="noStrike">
                <a:solidFill>
                  <a:srgbClr val="000000"/>
                </a:solidFill>
                <a:latin typeface="Arial"/>
              </a:rPr>
              <a:t>Click to edit the title text format</a:t>
            </a:r>
            <a:endParaRPr b="0" lang="en-US" sz="1400" spc="-1" strike="noStrike">
              <a:solidFill>
                <a:srgbClr val="000000"/>
              </a:solidFill>
              <a:latin typeface="Arial"/>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4680"/>
            <a:ext cx="8229240" cy="1142640"/>
          </a:xfrm>
          <a:prstGeom prst="rect">
            <a:avLst/>
          </a:prstGeom>
        </p:spPr>
        <p:txBody>
          <a:bodyPr tIns="91440" bIns="91440" anchor="ctr">
            <a:noAutofit/>
          </a:bodyPr>
          <a:p>
            <a:r>
              <a:rPr b="0" lang="en-US" sz="4400" spc="-1" strike="noStrike">
                <a:solidFill>
                  <a:srgbClr val="000000"/>
                </a:solidFill>
                <a:latin typeface="Arial"/>
              </a:rPr>
              <a:t>Click to edit the title text format</a:t>
            </a:r>
            <a:endParaRPr b="0" lang="en-US" sz="4400" spc="-1" strike="noStrike">
              <a:solidFill>
                <a:srgbClr val="000000"/>
              </a:solidFill>
              <a:latin typeface="Arial"/>
            </a:endParaRPr>
          </a:p>
        </p:txBody>
      </p:sp>
      <p:sp>
        <p:nvSpPr>
          <p:cNvPr id="42" name="PlaceHolder 2"/>
          <p:cNvSpPr>
            <a:spLocks noGrp="1"/>
          </p:cNvSpPr>
          <p:nvPr>
            <p:ph type="body"/>
          </p:nvPr>
        </p:nvSpPr>
        <p:spPr>
          <a:xfrm>
            <a:off x="457200" y="1600200"/>
            <a:ext cx="8229240" cy="452556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3200" spc="-1" strike="noStrike">
                <a:solidFill>
                  <a:srgbClr val="000000"/>
                </a:solidFill>
                <a:latin typeface="Arial"/>
              </a:rPr>
              <a:t>Second Outline Level</a:t>
            </a:r>
            <a:endParaRPr b="0" lang="en-US" sz="32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3200" spc="-1" strike="noStrike">
                <a:solidFill>
                  <a:srgbClr val="000000"/>
                </a:solidFill>
                <a:latin typeface="Arial"/>
              </a:rPr>
              <a:t>Third Outline Level</a:t>
            </a:r>
            <a:endParaRPr b="0" lang="en-US" sz="32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3200" spc="-1" strike="noStrike">
                <a:solidFill>
                  <a:srgbClr val="000000"/>
                </a:solidFill>
                <a:latin typeface="Arial"/>
              </a:rPr>
              <a:t>Fourth Outline Level</a:t>
            </a:r>
            <a:endParaRPr b="0" lang="en-US" sz="32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3200" spc="-1" strike="noStrike">
                <a:solidFill>
                  <a:srgbClr val="000000"/>
                </a:solidFill>
                <a:latin typeface="Arial"/>
              </a:rPr>
              <a:t>Fifth Outline Level</a:t>
            </a:r>
            <a:endParaRPr b="0" lang="en-US" sz="32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3200" spc="-1" strike="noStrike">
                <a:solidFill>
                  <a:srgbClr val="000000"/>
                </a:solidFill>
                <a:latin typeface="Arial"/>
              </a:rPr>
              <a:t>Sixth Outline Level</a:t>
            </a:r>
            <a:endParaRPr b="0" lang="en-US" sz="32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3200" spc="-1" strike="noStrike">
                <a:solidFill>
                  <a:srgbClr val="000000"/>
                </a:solidFill>
                <a:latin typeface="Arial"/>
              </a:rPr>
              <a:t>Seventh Outline Level</a:t>
            </a:r>
            <a:endParaRPr b="0" lang="en-US" sz="3200" spc="-1" strike="noStrike">
              <a:solidFill>
                <a:srgbClr val="000000"/>
              </a:solidFill>
              <a:latin typeface="Arial"/>
            </a:endParaRPr>
          </a:p>
        </p:txBody>
      </p:sp>
      <p:sp>
        <p:nvSpPr>
          <p:cNvPr id="43" name="PlaceHolder 3"/>
          <p:cNvSpPr>
            <a:spLocks noGrp="1"/>
          </p:cNvSpPr>
          <p:nvPr>
            <p:ph type="dt"/>
          </p:nvPr>
        </p:nvSpPr>
        <p:spPr>
          <a:xfrm>
            <a:off x="457200" y="6356520"/>
            <a:ext cx="2133360" cy="364680"/>
          </a:xfrm>
          <a:prstGeom prst="rect">
            <a:avLst/>
          </a:prstGeom>
        </p:spPr>
        <p:txBody>
          <a:bodyPr tIns="91440" bIns="91440" anchor="ctr">
            <a:noAutofit/>
          </a:bodyPr>
          <a:p>
            <a:endParaRPr b="0" lang="en-US" sz="2400" spc="-1" strike="noStrike">
              <a:latin typeface="Times New Roman"/>
            </a:endParaRPr>
          </a:p>
        </p:txBody>
      </p:sp>
      <p:sp>
        <p:nvSpPr>
          <p:cNvPr id="44" name="PlaceHolder 4"/>
          <p:cNvSpPr>
            <a:spLocks noGrp="1"/>
          </p:cNvSpPr>
          <p:nvPr>
            <p:ph type="ftr"/>
          </p:nvPr>
        </p:nvSpPr>
        <p:spPr>
          <a:xfrm>
            <a:off x="3124080" y="6356520"/>
            <a:ext cx="2895120" cy="364680"/>
          </a:xfrm>
          <a:prstGeom prst="rect">
            <a:avLst/>
          </a:prstGeom>
        </p:spPr>
        <p:txBody>
          <a:bodyPr tIns="91440" bIns="91440" anchor="ctr">
            <a:noAutofit/>
          </a:bodyPr>
          <a:p>
            <a:endParaRPr b="0" lang="en-US" sz="2400" spc="-1" strike="noStrike">
              <a:latin typeface="Times New Roman"/>
            </a:endParaRPr>
          </a:p>
        </p:txBody>
      </p:sp>
      <p:sp>
        <p:nvSpPr>
          <p:cNvPr id="45" name="PlaceHolder 5"/>
          <p:cNvSpPr>
            <a:spLocks noGrp="1"/>
          </p:cNvSpPr>
          <p:nvPr>
            <p:ph type="sldNum"/>
          </p:nvPr>
        </p:nvSpPr>
        <p:spPr>
          <a:xfrm>
            <a:off x="6553080" y="6356520"/>
            <a:ext cx="2133360" cy="364680"/>
          </a:xfrm>
          <a:prstGeom prst="rect">
            <a:avLst/>
          </a:prstGeom>
        </p:spPr>
        <p:txBody>
          <a:bodyPr anchor="ctr">
            <a:noAutofit/>
          </a:bodyPr>
          <a:p>
            <a:pPr algn="r">
              <a:lnSpc>
                <a:spcPct val="100000"/>
              </a:lnSpc>
              <a:tabLst>
                <a:tab algn="l" pos="0"/>
              </a:tabLst>
            </a:pPr>
            <a:fld id="{91528561-7F45-4276-B953-7EA4DA7454B1}" type="slidenum">
              <a:rPr b="0" lang="en-US" sz="1200" spc="-1" strike="noStrike">
                <a:solidFill>
                  <a:srgbClr val="888888"/>
                </a:solidFill>
                <a:latin typeface="Calibri"/>
                <a:ea typeface="Calibri"/>
              </a:rPr>
              <a:t>&lt;number&gt;</a:t>
            </a:fld>
            <a:endParaRPr b="0" lang="en-US"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4680"/>
            <a:ext cx="8229240" cy="1142640"/>
          </a:xfrm>
          <a:prstGeom prst="rect">
            <a:avLst/>
          </a:prstGeom>
        </p:spPr>
        <p:txBody>
          <a:bodyPr tIns="91440" bIns="91440" anchor="ctr">
            <a:noAutofit/>
          </a:bodyPr>
          <a:p>
            <a:r>
              <a:rPr b="0" lang="en-US" sz="4400" spc="-1" strike="noStrike">
                <a:solidFill>
                  <a:srgbClr val="000000"/>
                </a:solidFill>
                <a:latin typeface="Arial"/>
              </a:rPr>
              <a:t>Click to edit the title text format</a:t>
            </a:r>
            <a:endParaRPr b="0" lang="en-US" sz="4400" spc="-1" strike="noStrike">
              <a:solidFill>
                <a:srgbClr val="000000"/>
              </a:solidFill>
              <a:latin typeface="Arial"/>
            </a:endParaRPr>
          </a:p>
        </p:txBody>
      </p:sp>
      <p:sp>
        <p:nvSpPr>
          <p:cNvPr id="83" name="PlaceHolder 2"/>
          <p:cNvSpPr>
            <a:spLocks noGrp="1"/>
          </p:cNvSpPr>
          <p:nvPr>
            <p:ph type="body"/>
          </p:nvPr>
        </p:nvSpPr>
        <p:spPr>
          <a:xfrm>
            <a:off x="457200" y="1600200"/>
            <a:ext cx="4038120" cy="452556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2800" spc="-1" strike="noStrike">
                <a:solidFill>
                  <a:srgbClr val="000000"/>
                </a:solidFill>
                <a:latin typeface="Arial"/>
              </a:rPr>
              <a:t>Click to edit the outline text format</a:t>
            </a:r>
            <a:endParaRPr b="0" lang="en-US" sz="2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2800" spc="-1" strike="noStrike">
                <a:solidFill>
                  <a:srgbClr val="000000"/>
                </a:solidFill>
                <a:latin typeface="Arial"/>
              </a:rPr>
              <a:t>Third Outline Level</a:t>
            </a:r>
            <a:endParaRPr b="0" lang="en-US" sz="2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2800" spc="-1" strike="noStrike">
                <a:solidFill>
                  <a:srgbClr val="000000"/>
                </a:solidFill>
                <a:latin typeface="Arial"/>
              </a:rPr>
              <a:t>Fourth Outline Level</a:t>
            </a:r>
            <a:endParaRPr b="0" lang="en-US" sz="2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800" spc="-1" strike="noStrike">
                <a:solidFill>
                  <a:srgbClr val="000000"/>
                </a:solidFill>
                <a:latin typeface="Arial"/>
              </a:rPr>
              <a:t>Fifth Outline Level</a:t>
            </a:r>
            <a:endParaRPr b="0" lang="en-US" sz="2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800" spc="-1" strike="noStrike">
                <a:solidFill>
                  <a:srgbClr val="000000"/>
                </a:solidFill>
                <a:latin typeface="Arial"/>
              </a:rPr>
              <a:t>Sixth Outline Level</a:t>
            </a:r>
            <a:endParaRPr b="0" lang="en-US" sz="2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800" spc="-1" strike="noStrike">
                <a:solidFill>
                  <a:srgbClr val="000000"/>
                </a:solidFill>
                <a:latin typeface="Arial"/>
              </a:rPr>
              <a:t>Seventh Outline Level</a:t>
            </a:r>
            <a:endParaRPr b="0" lang="en-US" sz="2800" spc="-1" strike="noStrike">
              <a:solidFill>
                <a:srgbClr val="000000"/>
              </a:solidFill>
              <a:latin typeface="Arial"/>
            </a:endParaRPr>
          </a:p>
        </p:txBody>
      </p:sp>
      <p:sp>
        <p:nvSpPr>
          <p:cNvPr id="84" name="PlaceHolder 3"/>
          <p:cNvSpPr>
            <a:spLocks noGrp="1"/>
          </p:cNvSpPr>
          <p:nvPr>
            <p:ph type="body"/>
          </p:nvPr>
        </p:nvSpPr>
        <p:spPr>
          <a:xfrm>
            <a:off x="4648320" y="1600200"/>
            <a:ext cx="4038120" cy="452556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2800" spc="-1" strike="noStrike">
                <a:solidFill>
                  <a:srgbClr val="000000"/>
                </a:solidFill>
                <a:latin typeface="Arial"/>
              </a:rPr>
              <a:t>Click to edit the outline text format</a:t>
            </a:r>
            <a:endParaRPr b="0" lang="en-US" sz="2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2800" spc="-1" strike="noStrike">
                <a:solidFill>
                  <a:srgbClr val="000000"/>
                </a:solidFill>
                <a:latin typeface="Arial"/>
              </a:rPr>
              <a:t>Third Outline Level</a:t>
            </a:r>
            <a:endParaRPr b="0" lang="en-US" sz="2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2800" spc="-1" strike="noStrike">
                <a:solidFill>
                  <a:srgbClr val="000000"/>
                </a:solidFill>
                <a:latin typeface="Arial"/>
              </a:rPr>
              <a:t>Fourth Outline Level</a:t>
            </a:r>
            <a:endParaRPr b="0" lang="en-US" sz="2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800" spc="-1" strike="noStrike">
                <a:solidFill>
                  <a:srgbClr val="000000"/>
                </a:solidFill>
                <a:latin typeface="Arial"/>
              </a:rPr>
              <a:t>Fifth Outline Level</a:t>
            </a:r>
            <a:endParaRPr b="0" lang="en-US" sz="2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800" spc="-1" strike="noStrike">
                <a:solidFill>
                  <a:srgbClr val="000000"/>
                </a:solidFill>
                <a:latin typeface="Arial"/>
              </a:rPr>
              <a:t>Sixth Outline Level</a:t>
            </a:r>
            <a:endParaRPr b="0" lang="en-US" sz="2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800" spc="-1" strike="noStrike">
                <a:solidFill>
                  <a:srgbClr val="000000"/>
                </a:solidFill>
                <a:latin typeface="Arial"/>
              </a:rPr>
              <a:t>Seventh Outline Level</a:t>
            </a:r>
            <a:endParaRPr b="0" lang="en-US" sz="2800" spc="-1" strike="noStrike">
              <a:solidFill>
                <a:srgbClr val="000000"/>
              </a:solidFill>
              <a:latin typeface="Arial"/>
            </a:endParaRPr>
          </a:p>
        </p:txBody>
      </p:sp>
      <p:sp>
        <p:nvSpPr>
          <p:cNvPr id="85" name="PlaceHolder 4"/>
          <p:cNvSpPr>
            <a:spLocks noGrp="1"/>
          </p:cNvSpPr>
          <p:nvPr>
            <p:ph type="dt"/>
          </p:nvPr>
        </p:nvSpPr>
        <p:spPr>
          <a:xfrm>
            <a:off x="457200" y="6356520"/>
            <a:ext cx="2133360" cy="364680"/>
          </a:xfrm>
          <a:prstGeom prst="rect">
            <a:avLst/>
          </a:prstGeom>
        </p:spPr>
        <p:txBody>
          <a:bodyPr tIns="91440" bIns="91440" anchor="ctr">
            <a:noAutofit/>
          </a:bodyPr>
          <a:p>
            <a:endParaRPr b="0" lang="en-US" sz="2400" spc="-1" strike="noStrike">
              <a:latin typeface="Times New Roman"/>
            </a:endParaRPr>
          </a:p>
        </p:txBody>
      </p:sp>
      <p:sp>
        <p:nvSpPr>
          <p:cNvPr id="86" name="PlaceHolder 5"/>
          <p:cNvSpPr>
            <a:spLocks noGrp="1"/>
          </p:cNvSpPr>
          <p:nvPr>
            <p:ph type="ftr"/>
          </p:nvPr>
        </p:nvSpPr>
        <p:spPr>
          <a:xfrm>
            <a:off x="3124080" y="6356520"/>
            <a:ext cx="2895120" cy="364680"/>
          </a:xfrm>
          <a:prstGeom prst="rect">
            <a:avLst/>
          </a:prstGeom>
        </p:spPr>
        <p:txBody>
          <a:bodyPr tIns="91440" bIns="91440" anchor="ctr">
            <a:noAutofit/>
          </a:bodyPr>
          <a:p>
            <a:endParaRPr b="0" lang="en-US" sz="2400" spc="-1" strike="noStrike">
              <a:latin typeface="Times New Roman"/>
            </a:endParaRPr>
          </a:p>
        </p:txBody>
      </p:sp>
      <p:sp>
        <p:nvSpPr>
          <p:cNvPr id="87" name="PlaceHolder 6"/>
          <p:cNvSpPr>
            <a:spLocks noGrp="1"/>
          </p:cNvSpPr>
          <p:nvPr>
            <p:ph type="sldNum"/>
          </p:nvPr>
        </p:nvSpPr>
        <p:spPr>
          <a:xfrm>
            <a:off x="6553080" y="6356520"/>
            <a:ext cx="2133360" cy="364680"/>
          </a:xfrm>
          <a:prstGeom prst="rect">
            <a:avLst/>
          </a:prstGeom>
        </p:spPr>
        <p:txBody>
          <a:bodyPr anchor="ctr">
            <a:noAutofit/>
          </a:bodyPr>
          <a:p>
            <a:pPr algn="r">
              <a:lnSpc>
                <a:spcPct val="100000"/>
              </a:lnSpc>
              <a:tabLst>
                <a:tab algn="l" pos="0"/>
              </a:tabLst>
            </a:pPr>
            <a:fld id="{60B7313F-BD71-40CE-A5DD-0F70B8B43355}" type="slidenum">
              <a:rPr b="0" lang="en-US" sz="1200" spc="-1" strike="noStrike">
                <a:solidFill>
                  <a:srgbClr val="888888"/>
                </a:solidFill>
                <a:latin typeface="Calibri"/>
                <a:ea typeface="Calibri"/>
              </a:rPr>
              <a:t>&lt;number&gt;</a:t>
            </a:fld>
            <a:endParaRPr b="0" lang="en-US"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10.gif"/><Relationship Id="rId2"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image" Target="../media/image11.gif"/><Relationship Id="rId2"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5.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Relationship Id="rId3"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Relationship Id="rId3"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3.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CustomShape 1"/>
          <p:cNvSpPr/>
          <p:nvPr/>
        </p:nvSpPr>
        <p:spPr>
          <a:xfrm>
            <a:off x="1495080" y="295200"/>
            <a:ext cx="616896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Characterizing Exoplanets</a:t>
            </a:r>
            <a:endParaRPr b="0" lang="en-US" sz="4000" spc="-1" strike="noStrike">
              <a:latin typeface="Arial"/>
            </a:endParaRPr>
          </a:p>
        </p:txBody>
      </p:sp>
      <p:pic>
        <p:nvPicPr>
          <p:cNvPr id="131" name="Google Shape;89;p13" descr=""/>
          <p:cNvPicPr/>
          <p:nvPr/>
        </p:nvPicPr>
        <p:blipFill>
          <a:blip r:embed="rId1"/>
          <a:stretch/>
        </p:blipFill>
        <p:spPr>
          <a:xfrm>
            <a:off x="533520" y="1357200"/>
            <a:ext cx="8076960" cy="5168520"/>
          </a:xfrm>
          <a:prstGeom prst="rect">
            <a:avLst/>
          </a:prstGeom>
          <a:ln>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6" name="Google Shape;149;p21" descr=""/>
          <p:cNvPicPr/>
          <p:nvPr/>
        </p:nvPicPr>
        <p:blipFill>
          <a:blip r:embed="rId1"/>
          <a:stretch/>
        </p:blipFill>
        <p:spPr>
          <a:xfrm>
            <a:off x="732960" y="1322640"/>
            <a:ext cx="6717960" cy="3568320"/>
          </a:xfrm>
          <a:prstGeom prst="rect">
            <a:avLst/>
          </a:prstGeom>
          <a:ln>
            <a:noFill/>
          </a:ln>
        </p:spPr>
      </p:pic>
      <p:sp>
        <p:nvSpPr>
          <p:cNvPr id="157" name="CustomShape 1"/>
          <p:cNvSpPr/>
          <p:nvPr/>
        </p:nvSpPr>
        <p:spPr>
          <a:xfrm>
            <a:off x="311400" y="4794120"/>
            <a:ext cx="8073720" cy="5388120"/>
          </a:xfrm>
          <a:prstGeom prst="rect">
            <a:avLst/>
          </a:prstGeom>
          <a:noFill/>
          <a:ln>
            <a:noFill/>
          </a:ln>
        </p:spPr>
        <p:style>
          <a:lnRef idx="0"/>
          <a:fillRef idx="0"/>
          <a:effectRef idx="0"/>
          <a:fontRef idx="minor"/>
        </p:style>
        <p:txBody>
          <a:bodyPr lIns="90000" rIns="90000" tIns="46800" bIns="46800">
            <a:noAutofit/>
          </a:bodyPr>
          <a:p>
            <a:pPr>
              <a:lnSpc>
                <a:spcPct val="100000"/>
              </a:lnSpc>
              <a:buClr>
                <a:srgbClr val="ffffff"/>
              </a:buClr>
              <a:buFont typeface="Arial"/>
              <a:buChar char="•"/>
            </a:pPr>
            <a:r>
              <a:rPr b="0" lang="en-US" sz="2800" spc="-1" strike="noStrike">
                <a:solidFill>
                  <a:srgbClr val="ffffff"/>
                </a:solidFill>
                <a:latin typeface="Arial"/>
                <a:ea typeface="Arial"/>
              </a:rPr>
              <a:t> </a:t>
            </a:r>
            <a:r>
              <a:rPr b="0" lang="en-US" sz="2800" spc="-1" strike="noStrike">
                <a:solidFill>
                  <a:srgbClr val="ffffff"/>
                </a:solidFill>
                <a:latin typeface="Arial"/>
                <a:ea typeface="Arial"/>
              </a:rPr>
              <a:t>When a planet blocks a star’s light </a:t>
            </a:r>
            <a:endParaRPr b="0" lang="en-US" sz="2800" spc="-1" strike="noStrike">
              <a:latin typeface="Arial"/>
            </a:endParaRPr>
          </a:p>
          <a:p>
            <a:pPr>
              <a:lnSpc>
                <a:spcPct val="100000"/>
              </a:lnSpc>
              <a:buClr>
                <a:srgbClr val="ffffff"/>
              </a:buClr>
              <a:buFont typeface="Arial"/>
              <a:buChar char="•"/>
            </a:pPr>
            <a:r>
              <a:rPr b="0" lang="en-US" sz="2800" spc="-1" strike="noStrike">
                <a:solidFill>
                  <a:srgbClr val="ffffff"/>
                </a:solidFill>
                <a:latin typeface="Arial"/>
                <a:ea typeface="Arial"/>
              </a:rPr>
              <a:t> </a:t>
            </a:r>
            <a:r>
              <a:rPr b="0" lang="en-US" sz="2800" spc="-1" strike="noStrike">
                <a:solidFill>
                  <a:srgbClr val="ffffff"/>
                </a:solidFill>
                <a:latin typeface="Arial"/>
                <a:ea typeface="Arial"/>
              </a:rPr>
              <a:t>If we see a transit, we know it's close to edge-on</a:t>
            </a:r>
            <a:endParaRPr b="0" lang="en-US" sz="2800" spc="-1" strike="noStrike">
              <a:latin typeface="Arial"/>
            </a:endParaRPr>
          </a:p>
          <a:p>
            <a:pPr>
              <a:lnSpc>
                <a:spcPct val="100000"/>
              </a:lnSpc>
              <a:buClr>
                <a:srgbClr val="ffffff"/>
              </a:buClr>
              <a:buFont typeface="Arial"/>
              <a:buChar char="•"/>
            </a:pPr>
            <a:r>
              <a:rPr b="0" lang="en-US" sz="2800" spc="-1" strike="noStrike">
                <a:solidFill>
                  <a:srgbClr val="ffffff"/>
                </a:solidFill>
                <a:latin typeface="Arial"/>
                <a:ea typeface="Arial"/>
              </a:rPr>
              <a:t> </a:t>
            </a:r>
            <a:r>
              <a:rPr b="0" lang="en-US" sz="2800" spc="-1" strike="noStrike">
                <a:solidFill>
                  <a:srgbClr val="ffffff"/>
                </a:solidFill>
                <a:latin typeface="Arial"/>
                <a:ea typeface="Arial"/>
              </a:rPr>
              <a:t>Geometry needs to be in our favor</a:t>
            </a: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r>
              <a:rPr b="0" lang="en-US" sz="2800" spc="-1" strike="noStrike">
                <a:solidFill>
                  <a:srgbClr val="ffffff"/>
                </a:solidFill>
                <a:latin typeface="Arial"/>
                <a:ea typeface="Arial"/>
              </a:rPr>
              <a:t>Starlight we can see:</a:t>
            </a:r>
            <a:endParaRPr b="0" lang="en-US" sz="2800" spc="-1" strike="noStrike">
              <a:latin typeface="Arial"/>
            </a:endParaRPr>
          </a:p>
          <a:p>
            <a:pPr>
              <a:lnSpc>
                <a:spcPct val="100000"/>
              </a:lnSpc>
              <a:tabLst>
                <a:tab algn="l" pos="0"/>
              </a:tabLst>
            </a:pPr>
            <a:endParaRPr b="0" lang="en-US" sz="2800" spc="-1" strike="noStrike">
              <a:latin typeface="Arial"/>
            </a:endParaRPr>
          </a:p>
          <a:p>
            <a:pPr>
              <a:lnSpc>
                <a:spcPct val="100000"/>
              </a:lnSpc>
              <a:tabLst>
                <a:tab algn="l" pos="0"/>
              </a:tabLst>
            </a:pPr>
            <a:r>
              <a:rPr b="0" lang="en-US" sz="2600" spc="-1" strike="noStrike">
                <a:solidFill>
                  <a:srgbClr val="ffffff"/>
                </a:solidFill>
                <a:latin typeface="Arial"/>
                <a:ea typeface="Arial"/>
              </a:rPr>
              <a:t>  </a:t>
            </a:r>
            <a:r>
              <a:rPr b="0" lang="en-US" sz="2600" spc="-1" strike="noStrike">
                <a:solidFill>
                  <a:srgbClr val="ffffff"/>
                </a:solidFill>
                <a:latin typeface="Arial"/>
                <a:ea typeface="Arial"/>
              </a:rPr>
              <a:t>1) 100%   2) ~99.5%   3) ~99.0% </a:t>
            </a:r>
            <a:endParaRPr b="0" lang="en-US" sz="2600" spc="-1" strike="noStrike">
              <a:latin typeface="Arial"/>
            </a:endParaRPr>
          </a:p>
        </p:txBody>
      </p:sp>
      <p:sp>
        <p:nvSpPr>
          <p:cNvPr id="158" name="CustomShape 2"/>
          <p:cNvSpPr/>
          <p:nvPr/>
        </p:nvSpPr>
        <p:spPr>
          <a:xfrm>
            <a:off x="1861560" y="295200"/>
            <a:ext cx="543636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Transits – Light Curves</a:t>
            </a:r>
            <a:endParaRPr b="0" lang="en-US" sz="40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CustomShape 1"/>
          <p:cNvSpPr/>
          <p:nvPr/>
        </p:nvSpPr>
        <p:spPr>
          <a:xfrm>
            <a:off x="727560" y="665640"/>
            <a:ext cx="7730280" cy="5239440"/>
          </a:xfrm>
          <a:prstGeom prst="rect">
            <a:avLst/>
          </a:prstGeom>
          <a:solidFill>
            <a:schemeClr val="lt1"/>
          </a:solidFill>
          <a:ln w="9360">
            <a:solidFill>
              <a:schemeClr val="lt1"/>
            </a:solidFill>
            <a:round/>
          </a:ln>
          <a:effectLst>
            <a:outerShdw blurRad="40000" dir="5400000" dist="23040" rotWithShape="0">
              <a:srgbClr val="000000">
                <a:alpha val="35000"/>
              </a:srgbClr>
            </a:outerShdw>
          </a:effectLst>
        </p:spPr>
        <p:style>
          <a:lnRef idx="0"/>
          <a:fillRef idx="0"/>
          <a:effectRef idx="0"/>
          <a:fontRef idx="minor"/>
        </p:style>
      </p:sp>
      <p:pic>
        <p:nvPicPr>
          <p:cNvPr id="160" name="Google Shape;157;p22" descr="transit1.gif"/>
          <p:cNvPicPr/>
          <p:nvPr/>
        </p:nvPicPr>
        <p:blipFill>
          <a:blip r:embed="rId1"/>
          <a:stretch/>
        </p:blipFill>
        <p:spPr>
          <a:xfrm>
            <a:off x="646560" y="832320"/>
            <a:ext cx="7850520" cy="4906440"/>
          </a:xfrm>
          <a:prstGeom prst="rect">
            <a:avLst/>
          </a:prstGeom>
          <a:ln>
            <a:noFill/>
          </a:ln>
        </p:spPr>
      </p:pic>
      <p:sp>
        <p:nvSpPr>
          <p:cNvPr id="161" name="CustomShape 2"/>
          <p:cNvSpPr/>
          <p:nvPr/>
        </p:nvSpPr>
        <p:spPr>
          <a:xfrm>
            <a:off x="505440" y="5905440"/>
            <a:ext cx="8240400" cy="645840"/>
          </a:xfrm>
          <a:prstGeom prst="rect">
            <a:avLst/>
          </a:prstGeom>
          <a:noFill/>
          <a:ln>
            <a:noFill/>
          </a:ln>
        </p:spPr>
        <p:style>
          <a:lnRef idx="0"/>
          <a:fillRef idx="0"/>
          <a:effectRef idx="0"/>
          <a:fontRef idx="minor"/>
        </p:style>
        <p:txBody>
          <a:bodyPr>
            <a:noAutofit/>
          </a:bodyPr>
          <a:p>
            <a:pPr algn="ctr">
              <a:lnSpc>
                <a:spcPct val="100000"/>
              </a:lnSpc>
              <a:tabLst>
                <a:tab algn="l" pos="0"/>
              </a:tabLst>
            </a:pPr>
            <a:r>
              <a:rPr b="0" lang="en-US" sz="1800" spc="-1" strike="noStrike">
                <a:solidFill>
                  <a:srgbClr val="ffffff"/>
                </a:solidFill>
                <a:latin typeface="Calibri"/>
                <a:ea typeface="Calibri"/>
              </a:rPr>
              <a:t>We receive certain amount of light (Brightness) from star. As planet passes in front of star, the amount of light we receive from the star dips slightly throughout time.</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62" name="CustomShape 1"/>
          <p:cNvSpPr/>
          <p:nvPr/>
        </p:nvSpPr>
        <p:spPr>
          <a:xfrm>
            <a:off x="727560" y="665640"/>
            <a:ext cx="7730280" cy="5239440"/>
          </a:xfrm>
          <a:prstGeom prst="rect">
            <a:avLst/>
          </a:prstGeom>
          <a:solidFill>
            <a:schemeClr val="lt1"/>
          </a:solidFill>
          <a:ln w="9360">
            <a:solidFill>
              <a:schemeClr val="lt1"/>
            </a:solidFill>
            <a:round/>
          </a:ln>
          <a:effectLst>
            <a:outerShdw blurRad="40000" dir="5400000" dist="23040" rotWithShape="0">
              <a:srgbClr val="000000">
                <a:alpha val="35000"/>
              </a:srgbClr>
            </a:outerShdw>
          </a:effectLst>
        </p:spPr>
        <p:style>
          <a:lnRef idx="0"/>
          <a:fillRef idx="0"/>
          <a:effectRef idx="0"/>
          <a:fontRef idx="minor"/>
        </p:style>
      </p:sp>
      <p:pic>
        <p:nvPicPr>
          <p:cNvPr id="163" name="Google Shape;164;p23" descr="transit1.gif"/>
          <p:cNvPicPr/>
          <p:nvPr/>
        </p:nvPicPr>
        <p:blipFill>
          <a:blip r:embed="rId1"/>
          <a:stretch/>
        </p:blipFill>
        <p:spPr>
          <a:xfrm>
            <a:off x="700200" y="750960"/>
            <a:ext cx="7850520" cy="4906440"/>
          </a:xfrm>
          <a:prstGeom prst="rect">
            <a:avLst/>
          </a:prstGeom>
          <a:ln>
            <a:noFill/>
          </a:ln>
        </p:spPr>
      </p:pic>
      <p:sp>
        <p:nvSpPr>
          <p:cNvPr id="164" name="CustomShape 2"/>
          <p:cNvSpPr/>
          <p:nvPr/>
        </p:nvSpPr>
        <p:spPr>
          <a:xfrm>
            <a:off x="505440" y="5905440"/>
            <a:ext cx="8240400" cy="645840"/>
          </a:xfrm>
          <a:prstGeom prst="rect">
            <a:avLst/>
          </a:prstGeom>
          <a:noFill/>
          <a:ln>
            <a:noFill/>
          </a:ln>
        </p:spPr>
        <p:style>
          <a:lnRef idx="0"/>
          <a:fillRef idx="0"/>
          <a:effectRef idx="0"/>
          <a:fontRef idx="minor"/>
        </p:style>
        <p:txBody>
          <a:bodyPr>
            <a:noAutofit/>
          </a:bodyPr>
          <a:p>
            <a:pPr algn="ctr">
              <a:lnSpc>
                <a:spcPct val="100000"/>
              </a:lnSpc>
              <a:tabLst>
                <a:tab algn="l" pos="0"/>
              </a:tabLst>
            </a:pPr>
            <a:r>
              <a:rPr b="0" lang="en-US" sz="1800" spc="-1" strike="noStrike">
                <a:solidFill>
                  <a:srgbClr val="ffffff"/>
                </a:solidFill>
                <a:latin typeface="Calibri"/>
                <a:ea typeface="Calibri"/>
              </a:rPr>
              <a:t>We receive certain amount of light (Brightness) from star. As planet passes in front of star, the amount of light we receive from the star dips slightly throughout time.</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CustomShape 1"/>
          <p:cNvSpPr/>
          <p:nvPr/>
        </p:nvSpPr>
        <p:spPr>
          <a:xfrm>
            <a:off x="1045080" y="295200"/>
            <a:ext cx="685764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Notes for Today’s Lab</a:t>
            </a:r>
            <a:endParaRPr b="0" lang="en-US" sz="4000" spc="-1" strike="noStrike">
              <a:latin typeface="Arial"/>
            </a:endParaRPr>
          </a:p>
        </p:txBody>
      </p:sp>
      <p:sp>
        <p:nvSpPr>
          <p:cNvPr id="166" name="TextShape 2"/>
          <p:cNvSpPr txBox="1"/>
          <p:nvPr/>
        </p:nvSpPr>
        <p:spPr>
          <a:xfrm>
            <a:off x="457200" y="1600200"/>
            <a:ext cx="8229240" cy="4525560"/>
          </a:xfrm>
          <a:prstGeom prst="rect">
            <a:avLst/>
          </a:prstGeom>
          <a:noFill/>
          <a:ln>
            <a:noFill/>
          </a:ln>
        </p:spPr>
        <p:txBody>
          <a:bodyPr tIns="91440" bIns="91440">
            <a:noAutofit/>
          </a:bodyPr>
          <a:p>
            <a:pPr marL="25560">
              <a:lnSpc>
                <a:spcPct val="100000"/>
              </a:lnSpc>
              <a:spcBef>
                <a:spcPts val="641"/>
              </a:spcBef>
              <a:tabLst>
                <a:tab algn="l" pos="0"/>
              </a:tabLst>
            </a:pPr>
            <a:r>
              <a:rPr b="0" lang="en-US" sz="2800" spc="-1" strike="noStrike">
                <a:solidFill>
                  <a:srgbClr val="ffffff"/>
                </a:solidFill>
                <a:latin typeface="Calibri"/>
                <a:ea typeface="Calibri"/>
              </a:rPr>
              <a:t>Each group will be assigned ONE exoplanet (some questions ask about TWO exoplanets… use exoplanet #8 as your 2</a:t>
            </a:r>
            <a:r>
              <a:rPr b="0" lang="en-US" sz="2800" spc="-1" strike="noStrike" baseline="30000">
                <a:solidFill>
                  <a:srgbClr val="ffffff"/>
                </a:solidFill>
                <a:latin typeface="Calibri"/>
                <a:ea typeface="Calibri"/>
              </a:rPr>
              <a:t>nd</a:t>
            </a:r>
            <a:r>
              <a:rPr b="0" lang="en-US" sz="2800" spc="-1" strike="noStrike">
                <a:solidFill>
                  <a:srgbClr val="ffffff"/>
                </a:solidFill>
                <a:latin typeface="Calibri"/>
                <a:ea typeface="Calibri"/>
              </a:rPr>
              <a:t> one, it is completed for you). Do NOT do all 7 blank planets!</a:t>
            </a:r>
            <a:endParaRPr b="0" lang="en-US" sz="2800" spc="-1" strike="noStrike">
              <a:solidFill>
                <a:srgbClr val="000000"/>
              </a:solidFill>
              <a:latin typeface="Arial"/>
            </a:endParaRPr>
          </a:p>
          <a:p>
            <a:pPr marL="25560">
              <a:lnSpc>
                <a:spcPct val="100000"/>
              </a:lnSpc>
              <a:spcBef>
                <a:spcPts val="641"/>
              </a:spcBef>
              <a:tabLst>
                <a:tab algn="l" pos="0"/>
              </a:tabLst>
            </a:pPr>
            <a:endParaRPr b="0" lang="en-US" sz="2800" spc="-1" strike="noStrike">
              <a:solidFill>
                <a:srgbClr val="000000"/>
              </a:solidFill>
              <a:latin typeface="Arial"/>
            </a:endParaRPr>
          </a:p>
          <a:p>
            <a:pPr marL="25560">
              <a:lnSpc>
                <a:spcPct val="100000"/>
              </a:lnSpc>
              <a:spcBef>
                <a:spcPts val="641"/>
              </a:spcBef>
              <a:tabLst>
                <a:tab algn="l" pos="0"/>
              </a:tabLst>
            </a:pPr>
            <a:r>
              <a:rPr b="0" lang="en-US" sz="2800" spc="-1" strike="noStrike">
                <a:solidFill>
                  <a:srgbClr val="ffffff"/>
                </a:solidFill>
                <a:latin typeface="Calibri"/>
                <a:ea typeface="Calibri"/>
              </a:rPr>
              <a:t>This lab looks very confusing. It is not written well and has lots of equations. You can ignore MOST of the equations. Ask me clarifying questions and to check answers… it will save you time and confusion.</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CustomShape 1"/>
          <p:cNvSpPr/>
          <p:nvPr/>
        </p:nvSpPr>
        <p:spPr>
          <a:xfrm>
            <a:off x="2552760" y="284400"/>
            <a:ext cx="403812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Step by step…</a:t>
            </a:r>
            <a:endParaRPr b="0" lang="en-US" sz="4000" spc="-1" strike="noStrike">
              <a:latin typeface="Arial"/>
            </a:endParaRPr>
          </a:p>
        </p:txBody>
      </p:sp>
      <p:sp>
        <p:nvSpPr>
          <p:cNvPr id="168" name="TextShape 2"/>
          <p:cNvSpPr txBox="1"/>
          <p:nvPr/>
        </p:nvSpPr>
        <p:spPr>
          <a:xfrm>
            <a:off x="457200" y="1600200"/>
            <a:ext cx="4038120" cy="4525560"/>
          </a:xfrm>
          <a:prstGeom prst="rect">
            <a:avLst/>
          </a:prstGeom>
          <a:noFill/>
          <a:ln>
            <a:noFill/>
          </a:ln>
        </p:spPr>
        <p:txBody>
          <a:bodyPr tIns="91440" bIns="91440">
            <a:noAutofit/>
          </a:bodyPr>
          <a:p>
            <a:pPr marL="25560">
              <a:lnSpc>
                <a:spcPct val="100000"/>
              </a:lnSpc>
              <a:spcBef>
                <a:spcPts val="561"/>
              </a:spcBef>
              <a:tabLst>
                <a:tab algn="l" pos="0"/>
              </a:tabLst>
            </a:pPr>
            <a:r>
              <a:rPr b="0" lang="en-US" sz="2800" spc="-1" strike="noStrike">
                <a:solidFill>
                  <a:srgbClr val="ffffff"/>
                </a:solidFill>
                <a:latin typeface="Calibri"/>
                <a:ea typeface="Calibri"/>
              </a:rPr>
              <a:t>#1: 1 – the minimum value of your exoplanet transit plot (NOT figure 11.11!)</a:t>
            </a:r>
            <a:endParaRPr b="0" lang="en-US" sz="2800" spc="-1" strike="noStrike">
              <a:solidFill>
                <a:srgbClr val="000000"/>
              </a:solidFill>
              <a:latin typeface="Arial"/>
            </a:endParaRPr>
          </a:p>
          <a:p>
            <a:pPr marL="25560">
              <a:lnSpc>
                <a:spcPct val="100000"/>
              </a:lnSpc>
              <a:spcBef>
                <a:spcPts val="561"/>
              </a:spcBef>
              <a:tabLst>
                <a:tab algn="l" pos="0"/>
              </a:tabLst>
            </a:pPr>
            <a:endParaRPr b="0" lang="en-US" sz="2800" spc="-1" strike="noStrike">
              <a:solidFill>
                <a:srgbClr val="000000"/>
              </a:solidFill>
              <a:latin typeface="Arial"/>
            </a:endParaRPr>
          </a:p>
          <a:p>
            <a:pPr marL="25560">
              <a:lnSpc>
                <a:spcPct val="100000"/>
              </a:lnSpc>
              <a:spcBef>
                <a:spcPts val="561"/>
              </a:spcBef>
              <a:tabLst>
                <a:tab algn="l" pos="0"/>
              </a:tabLst>
            </a:pPr>
            <a:r>
              <a:rPr b="0" lang="en-US" sz="2800" spc="-1" strike="noStrike">
                <a:solidFill>
                  <a:srgbClr val="ffffff"/>
                </a:solidFill>
                <a:latin typeface="Calibri"/>
                <a:ea typeface="Calibri"/>
              </a:rPr>
              <a:t>#2: take the square root of #1</a:t>
            </a:r>
            <a:endParaRPr b="0" lang="en-US" sz="2800" spc="-1" strike="noStrike">
              <a:solidFill>
                <a:srgbClr val="000000"/>
              </a:solidFill>
              <a:latin typeface="Arial"/>
            </a:endParaRPr>
          </a:p>
          <a:p>
            <a:pPr marL="25560">
              <a:lnSpc>
                <a:spcPct val="100000"/>
              </a:lnSpc>
              <a:spcBef>
                <a:spcPts val="561"/>
              </a:spcBef>
              <a:tabLst>
                <a:tab algn="l" pos="0"/>
              </a:tabLst>
            </a:pPr>
            <a:endParaRPr b="0" lang="en-US" sz="2800" spc="-1" strike="noStrike">
              <a:solidFill>
                <a:srgbClr val="000000"/>
              </a:solidFill>
              <a:latin typeface="Arial"/>
            </a:endParaRPr>
          </a:p>
          <a:p>
            <a:pPr marL="25560">
              <a:lnSpc>
                <a:spcPct val="100000"/>
              </a:lnSpc>
              <a:spcBef>
                <a:spcPts val="561"/>
              </a:spcBef>
              <a:tabLst>
                <a:tab algn="l" pos="0"/>
              </a:tabLst>
            </a:pPr>
            <a:r>
              <a:rPr b="0" lang="en-US" sz="2800" spc="-1" strike="noStrike">
                <a:solidFill>
                  <a:srgbClr val="ffffff"/>
                </a:solidFill>
                <a:latin typeface="Calibri"/>
                <a:ea typeface="Calibri"/>
              </a:rPr>
              <a:t>#3 multiply by the radius if its star, given in table 11.4</a:t>
            </a:r>
            <a:endParaRPr b="0" lang="en-US" sz="2800" spc="-1" strike="noStrike">
              <a:solidFill>
                <a:srgbClr val="000000"/>
              </a:solidFill>
              <a:latin typeface="Arial"/>
            </a:endParaRPr>
          </a:p>
        </p:txBody>
      </p:sp>
      <p:sp>
        <p:nvSpPr>
          <p:cNvPr id="169" name="TextShape 3"/>
          <p:cNvSpPr txBox="1"/>
          <p:nvPr/>
        </p:nvSpPr>
        <p:spPr>
          <a:xfrm>
            <a:off x="4648320" y="1284840"/>
            <a:ext cx="4038120" cy="4525560"/>
          </a:xfrm>
          <a:prstGeom prst="rect">
            <a:avLst/>
          </a:prstGeom>
          <a:noFill/>
          <a:ln>
            <a:noFill/>
          </a:ln>
        </p:spPr>
        <p:txBody>
          <a:bodyPr tIns="91440" bIns="91440">
            <a:noAutofit/>
          </a:bodyPr>
          <a:p>
            <a:pPr marL="50760">
              <a:lnSpc>
                <a:spcPct val="100000"/>
              </a:lnSpc>
              <a:spcBef>
                <a:spcPts val="561"/>
              </a:spcBef>
              <a:tabLst>
                <a:tab algn="l" pos="0"/>
              </a:tabLst>
            </a:pPr>
            <a:r>
              <a:rPr b="0" lang="en-US" sz="2800" spc="-1" strike="noStrike">
                <a:solidFill>
                  <a:srgbClr val="ffffff"/>
                </a:solidFill>
                <a:latin typeface="Calibri"/>
                <a:ea typeface="Calibri"/>
              </a:rPr>
              <a:t>Table 11.4 has data for the </a:t>
            </a:r>
            <a:r>
              <a:rPr b="0" lang="en-US" sz="2800" spc="-1" strike="noStrike" u="sng">
                <a:solidFill>
                  <a:srgbClr val="ffffff"/>
                </a:solidFill>
                <a:uFillTx/>
                <a:latin typeface="Calibri"/>
                <a:ea typeface="Calibri"/>
              </a:rPr>
              <a:t>STAR</a:t>
            </a:r>
            <a:r>
              <a:rPr b="0" lang="en-US" sz="2800" spc="-1" strike="noStrike">
                <a:solidFill>
                  <a:srgbClr val="ffffff"/>
                </a:solidFill>
                <a:latin typeface="Calibri"/>
                <a:ea typeface="Calibri"/>
              </a:rPr>
              <a:t> that hosts each exoplanet</a:t>
            </a:r>
            <a:endParaRPr b="0" lang="en-US" sz="2800" spc="-1" strike="noStrike">
              <a:solidFill>
                <a:srgbClr val="000000"/>
              </a:solidFill>
              <a:latin typeface="Arial"/>
            </a:endParaRPr>
          </a:p>
          <a:p>
            <a:pPr marL="50760">
              <a:lnSpc>
                <a:spcPct val="100000"/>
              </a:lnSpc>
              <a:spcBef>
                <a:spcPts val="561"/>
              </a:spcBef>
              <a:tabLst>
                <a:tab algn="l" pos="0"/>
              </a:tabLst>
            </a:pPr>
            <a:endParaRPr b="0" lang="en-US" sz="2800" spc="-1" strike="noStrike">
              <a:solidFill>
                <a:srgbClr val="000000"/>
              </a:solidFill>
              <a:latin typeface="Arial"/>
            </a:endParaRPr>
          </a:p>
          <a:p>
            <a:pPr marL="50760">
              <a:lnSpc>
                <a:spcPct val="100000"/>
              </a:lnSpc>
              <a:spcBef>
                <a:spcPts val="561"/>
              </a:spcBef>
              <a:tabLst>
                <a:tab algn="l" pos="0"/>
              </a:tabLst>
            </a:pPr>
            <a:r>
              <a:rPr b="0" lang="en-US" sz="2800" spc="-1" strike="noStrike">
                <a:solidFill>
                  <a:srgbClr val="ffffff"/>
                </a:solidFill>
                <a:latin typeface="Calibri"/>
                <a:ea typeface="Calibri"/>
              </a:rPr>
              <a:t>#4 Calculate the density… M/V. You are given the mass. You need radius of the exoplanet (which you got in #3) to calculate its volume. Remember the formula for volume of a sphere (also given)</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CustomShape 1"/>
          <p:cNvSpPr/>
          <p:nvPr/>
        </p:nvSpPr>
        <p:spPr>
          <a:xfrm>
            <a:off x="2659320" y="376920"/>
            <a:ext cx="382536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Step by step…</a:t>
            </a:r>
            <a:endParaRPr b="0" lang="en-US" sz="4000" spc="-1" strike="noStrike">
              <a:latin typeface="Arial"/>
            </a:endParaRPr>
          </a:p>
        </p:txBody>
      </p:sp>
      <p:sp>
        <p:nvSpPr>
          <p:cNvPr id="171" name="TextShape 2"/>
          <p:cNvSpPr txBox="1"/>
          <p:nvPr/>
        </p:nvSpPr>
        <p:spPr>
          <a:xfrm>
            <a:off x="457200" y="1395360"/>
            <a:ext cx="4038120" cy="4525560"/>
          </a:xfrm>
          <a:prstGeom prst="rect">
            <a:avLst/>
          </a:prstGeom>
          <a:noFill/>
          <a:ln>
            <a:noFill/>
          </a:ln>
        </p:spPr>
        <p:txBody>
          <a:bodyPr tIns="91440" bIns="91440">
            <a:noAutofit/>
          </a:bodyPr>
          <a:p>
            <a:pPr marL="25560">
              <a:lnSpc>
                <a:spcPct val="100000"/>
              </a:lnSpc>
              <a:spcBef>
                <a:spcPts val="561"/>
              </a:spcBef>
              <a:tabLst>
                <a:tab algn="l" pos="0"/>
              </a:tabLst>
            </a:pPr>
            <a:r>
              <a:rPr b="0" lang="en-US" sz="2800" spc="-1" strike="noStrike">
                <a:solidFill>
                  <a:srgbClr val="ffffff"/>
                </a:solidFill>
                <a:latin typeface="Calibri"/>
                <a:ea typeface="Calibri"/>
              </a:rPr>
              <a:t>#5: Do NOT need to divide by 1000. Use exoplanet #8 as your 2</a:t>
            </a:r>
            <a:r>
              <a:rPr b="0" lang="en-US" sz="2800" spc="-1" strike="noStrike" baseline="30000">
                <a:solidFill>
                  <a:srgbClr val="ffffff"/>
                </a:solidFill>
                <a:latin typeface="Calibri"/>
                <a:ea typeface="Calibri"/>
              </a:rPr>
              <a:t>nd</a:t>
            </a:r>
            <a:r>
              <a:rPr b="0" lang="en-US" sz="2800" spc="-1" strike="noStrike">
                <a:solidFill>
                  <a:srgbClr val="ffffff"/>
                </a:solidFill>
                <a:latin typeface="Calibri"/>
                <a:ea typeface="Calibri"/>
              </a:rPr>
              <a:t> comparison</a:t>
            </a:r>
            <a:endParaRPr b="0" lang="en-US" sz="2800" spc="-1" strike="noStrike">
              <a:solidFill>
                <a:srgbClr val="000000"/>
              </a:solidFill>
              <a:latin typeface="Arial"/>
            </a:endParaRPr>
          </a:p>
          <a:p>
            <a:pPr marL="25560">
              <a:lnSpc>
                <a:spcPct val="100000"/>
              </a:lnSpc>
              <a:spcBef>
                <a:spcPts val="561"/>
              </a:spcBef>
              <a:tabLst>
                <a:tab algn="l" pos="0"/>
              </a:tabLst>
            </a:pPr>
            <a:endParaRPr b="0" lang="en-US" sz="2800" spc="-1" strike="noStrike">
              <a:solidFill>
                <a:srgbClr val="000000"/>
              </a:solidFill>
              <a:latin typeface="Arial"/>
            </a:endParaRPr>
          </a:p>
          <a:p>
            <a:pPr marL="25560">
              <a:lnSpc>
                <a:spcPct val="100000"/>
              </a:lnSpc>
              <a:spcBef>
                <a:spcPts val="561"/>
              </a:spcBef>
              <a:tabLst>
                <a:tab algn="l" pos="0"/>
              </a:tabLst>
            </a:pPr>
            <a:r>
              <a:rPr b="0" lang="en-US" sz="2800" spc="-1" strike="noStrike">
                <a:solidFill>
                  <a:srgbClr val="ffffff"/>
                </a:solidFill>
                <a:latin typeface="Calibri"/>
                <a:ea typeface="Calibri"/>
              </a:rPr>
              <a:t>#6: Use the link I sent. Orbital periods are given on your planet’s plot from earlier (convert to seconds). Use the orbit period, NOT the eclipse period. Enter numbers in Sci-notation (i.e. 1e30)</a:t>
            </a:r>
            <a:endParaRPr b="0" lang="en-US" sz="2800" spc="-1" strike="noStrike">
              <a:solidFill>
                <a:srgbClr val="000000"/>
              </a:solidFill>
              <a:latin typeface="Arial"/>
            </a:endParaRPr>
          </a:p>
        </p:txBody>
      </p:sp>
      <p:sp>
        <p:nvSpPr>
          <p:cNvPr id="172" name="TextShape 3"/>
          <p:cNvSpPr txBox="1"/>
          <p:nvPr/>
        </p:nvSpPr>
        <p:spPr>
          <a:xfrm>
            <a:off x="4648320" y="1166040"/>
            <a:ext cx="4038120" cy="4525560"/>
          </a:xfrm>
          <a:prstGeom prst="rect">
            <a:avLst/>
          </a:prstGeom>
          <a:noFill/>
          <a:ln>
            <a:noFill/>
          </a:ln>
        </p:spPr>
        <p:txBody>
          <a:bodyPr tIns="91440" bIns="91440">
            <a:noAutofit/>
          </a:bodyPr>
          <a:p>
            <a:pPr marL="50760">
              <a:lnSpc>
                <a:spcPct val="100000"/>
              </a:lnSpc>
              <a:spcBef>
                <a:spcPts val="561"/>
              </a:spcBef>
              <a:tabLst>
                <a:tab algn="l" pos="0"/>
              </a:tabLst>
            </a:pPr>
            <a:r>
              <a:rPr b="0" lang="en-US" sz="2800" spc="-1" strike="noStrike">
                <a:solidFill>
                  <a:srgbClr val="ffffff"/>
                </a:solidFill>
                <a:latin typeface="Calibri"/>
                <a:ea typeface="Calibri"/>
              </a:rPr>
              <a:t>#7: Use Equation 4. R_star and T_star are in table 11.4. You calc’d ”a” (semi-major axis) in table 11.5.</a:t>
            </a:r>
            <a:endParaRPr b="0" lang="en-US" sz="2800" spc="-1" strike="noStrike">
              <a:solidFill>
                <a:srgbClr val="000000"/>
              </a:solidFill>
              <a:latin typeface="Arial"/>
            </a:endParaRPr>
          </a:p>
          <a:p>
            <a:pPr marL="50760">
              <a:lnSpc>
                <a:spcPct val="100000"/>
              </a:lnSpc>
              <a:spcBef>
                <a:spcPts val="561"/>
              </a:spcBef>
              <a:tabLst>
                <a:tab algn="l" pos="0"/>
              </a:tabLst>
            </a:pPr>
            <a:endParaRPr b="0" lang="en-US" sz="2800" spc="-1" strike="noStrike">
              <a:solidFill>
                <a:srgbClr val="000000"/>
              </a:solidFill>
              <a:latin typeface="Arial"/>
            </a:endParaRPr>
          </a:p>
          <a:p>
            <a:pPr marL="50760">
              <a:lnSpc>
                <a:spcPct val="100000"/>
              </a:lnSpc>
              <a:spcBef>
                <a:spcPts val="561"/>
              </a:spcBef>
              <a:tabLst>
                <a:tab algn="l" pos="0"/>
              </a:tabLst>
            </a:pPr>
            <a:r>
              <a:rPr b="0" lang="en-US" sz="2800" spc="-1" strike="noStrike">
                <a:solidFill>
                  <a:srgbClr val="ffffff"/>
                </a:solidFill>
                <a:latin typeface="Calibri"/>
                <a:ea typeface="Calibri"/>
              </a:rPr>
              <a:t>#8 Temperature comparison</a:t>
            </a:r>
            <a:endParaRPr b="0" lang="en-US" sz="2800" spc="-1" strike="noStrike">
              <a:solidFill>
                <a:srgbClr val="000000"/>
              </a:solidFill>
              <a:latin typeface="Arial"/>
            </a:endParaRPr>
          </a:p>
          <a:p>
            <a:pPr marL="50760">
              <a:lnSpc>
                <a:spcPct val="100000"/>
              </a:lnSpc>
              <a:spcBef>
                <a:spcPts val="561"/>
              </a:spcBef>
              <a:tabLst>
                <a:tab algn="l" pos="0"/>
              </a:tabLst>
            </a:pPr>
            <a:endParaRPr b="0" lang="en-US" sz="2800" spc="-1" strike="noStrike">
              <a:solidFill>
                <a:srgbClr val="000000"/>
              </a:solidFill>
              <a:latin typeface="Arial"/>
            </a:endParaRPr>
          </a:p>
          <a:p>
            <a:pPr marL="50760">
              <a:lnSpc>
                <a:spcPct val="100000"/>
              </a:lnSpc>
              <a:spcBef>
                <a:spcPts val="561"/>
              </a:spcBef>
              <a:tabLst>
                <a:tab algn="l" pos="0"/>
              </a:tabLst>
            </a:pPr>
            <a:r>
              <a:rPr b="0" lang="en-US" sz="2800" spc="-1" strike="noStrike">
                <a:solidFill>
                  <a:srgbClr val="ffffff"/>
                </a:solidFill>
                <a:latin typeface="Calibri"/>
                <a:ea typeface="Calibri"/>
              </a:rPr>
              <a:t>#9,10,11: describing and classifying your planets (I will have images for you)</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2" name="Google Shape;95;p14" descr="Image result for exoplanets"/>
          <p:cNvPicPr/>
          <p:nvPr/>
        </p:nvPicPr>
        <p:blipFill>
          <a:blip r:embed="rId1"/>
          <a:stretch/>
        </p:blipFill>
        <p:spPr>
          <a:xfrm rot="5400000">
            <a:off x="4174200" y="1833120"/>
            <a:ext cx="5968800" cy="3970440"/>
          </a:xfrm>
          <a:prstGeom prst="rect">
            <a:avLst/>
          </a:prstGeom>
          <a:ln>
            <a:noFill/>
          </a:ln>
        </p:spPr>
      </p:pic>
      <p:sp>
        <p:nvSpPr>
          <p:cNvPr id="133" name="CustomShape 1"/>
          <p:cNvSpPr/>
          <p:nvPr/>
        </p:nvSpPr>
        <p:spPr>
          <a:xfrm>
            <a:off x="244080" y="1557720"/>
            <a:ext cx="4845600" cy="4169880"/>
          </a:xfrm>
          <a:prstGeom prst="rect">
            <a:avLst/>
          </a:prstGeom>
          <a:noFill/>
          <a:ln>
            <a:noFill/>
          </a:ln>
        </p:spPr>
        <p:style>
          <a:lnRef idx="0"/>
          <a:fillRef idx="0"/>
          <a:effectRef idx="0"/>
          <a:fontRef idx="minor"/>
        </p:style>
        <p:txBody>
          <a:bodyPr tIns="91440" bIns="91440" anchor="ctr">
            <a:noAutofit/>
          </a:bodyPr>
          <a:p>
            <a:pPr marL="457200" indent="-342720">
              <a:lnSpc>
                <a:spcPct val="138000"/>
              </a:lnSpc>
              <a:spcBef>
                <a:spcPts val="1001"/>
              </a:spcBef>
              <a:buClr>
                <a:srgbClr val="ffffff"/>
              </a:buClr>
              <a:buFont typeface="Arial"/>
              <a:buChar char="●"/>
            </a:pPr>
            <a:r>
              <a:rPr b="0" lang="en-US" sz="1800" spc="-1" strike="noStrike">
                <a:solidFill>
                  <a:srgbClr val="ffffff"/>
                </a:solidFill>
                <a:latin typeface="Arial"/>
                <a:ea typeface="Arial"/>
              </a:rPr>
              <a:t>Planets that are outside of our solar system (planets orbiting another star)</a:t>
            </a:r>
            <a:endParaRPr b="0" lang="en-US" sz="1800" spc="-1" strike="noStrike">
              <a:latin typeface="Arial"/>
            </a:endParaRPr>
          </a:p>
          <a:p>
            <a:pPr marL="457200" indent="-342720">
              <a:lnSpc>
                <a:spcPct val="138000"/>
              </a:lnSpc>
              <a:spcBef>
                <a:spcPts val="1001"/>
              </a:spcBef>
              <a:buClr>
                <a:srgbClr val="ffffff"/>
              </a:buClr>
              <a:buFont typeface="Arial"/>
              <a:buChar char="●"/>
            </a:pPr>
            <a:r>
              <a:rPr b="0" lang="en-US" sz="1800" spc="-1" strike="noStrike">
                <a:solidFill>
                  <a:srgbClr val="ffffff"/>
                </a:solidFill>
                <a:latin typeface="Arial"/>
                <a:ea typeface="Arial"/>
              </a:rPr>
              <a:t>We can detect them using 3 main methods:</a:t>
            </a:r>
            <a:endParaRPr b="0" lang="en-US" sz="1800" spc="-1" strike="noStrike">
              <a:latin typeface="Arial"/>
            </a:endParaRPr>
          </a:p>
          <a:p>
            <a:pPr lvl="1" marL="914400" indent="-317160">
              <a:lnSpc>
                <a:spcPct val="138000"/>
              </a:lnSpc>
              <a:buClr>
                <a:srgbClr val="ffffff"/>
              </a:buClr>
              <a:buFont typeface="Arial"/>
              <a:buChar char="○"/>
            </a:pPr>
            <a:r>
              <a:rPr b="0" lang="en-US" sz="1400" spc="-1" strike="noStrike">
                <a:solidFill>
                  <a:srgbClr val="ffffff"/>
                </a:solidFill>
                <a:latin typeface="Arial"/>
                <a:ea typeface="Arial"/>
              </a:rPr>
              <a:t>Transit Method</a:t>
            </a:r>
            <a:endParaRPr b="0" lang="en-US" sz="1400" spc="-1" strike="noStrike">
              <a:latin typeface="Arial"/>
            </a:endParaRPr>
          </a:p>
          <a:p>
            <a:pPr lvl="1" marL="914400" indent="-317160">
              <a:lnSpc>
                <a:spcPct val="138000"/>
              </a:lnSpc>
              <a:buClr>
                <a:srgbClr val="ffffff"/>
              </a:buClr>
              <a:buFont typeface="Arial"/>
              <a:buChar char="○"/>
            </a:pPr>
            <a:r>
              <a:rPr b="0" lang="en-US" sz="1400" spc="-1" strike="noStrike">
                <a:solidFill>
                  <a:srgbClr val="ffffff"/>
                </a:solidFill>
                <a:latin typeface="Arial"/>
                <a:ea typeface="Arial"/>
              </a:rPr>
              <a:t>Radial Velocity</a:t>
            </a:r>
            <a:endParaRPr b="0" lang="en-US" sz="1400" spc="-1" strike="noStrike">
              <a:latin typeface="Arial"/>
            </a:endParaRPr>
          </a:p>
          <a:p>
            <a:pPr lvl="1" marL="914400" indent="-317160">
              <a:lnSpc>
                <a:spcPct val="138000"/>
              </a:lnSpc>
              <a:buClr>
                <a:srgbClr val="ffffff"/>
              </a:buClr>
              <a:buFont typeface="Arial"/>
              <a:buChar char="○"/>
            </a:pPr>
            <a:r>
              <a:rPr b="0" lang="en-US" sz="1400" spc="-1" strike="noStrike">
                <a:solidFill>
                  <a:srgbClr val="ffffff"/>
                </a:solidFill>
                <a:latin typeface="Arial"/>
                <a:ea typeface="Arial"/>
              </a:rPr>
              <a:t>Direct Detection</a:t>
            </a:r>
            <a:endParaRPr b="0" lang="en-US" sz="1400" spc="-1" strike="noStrike">
              <a:latin typeface="Arial"/>
            </a:endParaRPr>
          </a:p>
          <a:p>
            <a:pPr marL="457200" indent="-342720">
              <a:lnSpc>
                <a:spcPct val="115000"/>
              </a:lnSpc>
              <a:spcBef>
                <a:spcPts val="1001"/>
              </a:spcBef>
              <a:spcAft>
                <a:spcPts val="1001"/>
              </a:spcAft>
              <a:buClr>
                <a:srgbClr val="ffffff"/>
              </a:buClr>
              <a:buFont typeface="Arial"/>
              <a:buChar char="●"/>
            </a:pPr>
            <a:r>
              <a:rPr b="0" lang="en-US" sz="1800" spc="-1" strike="noStrike">
                <a:solidFill>
                  <a:srgbClr val="ffffff"/>
                </a:solidFill>
                <a:latin typeface="Arial"/>
                <a:ea typeface="Arial"/>
              </a:rPr>
              <a:t>There are many different types of exoplanets depending on size of planet, size of the host star and the distance from host star</a:t>
            </a:r>
            <a:endParaRPr b="0" lang="en-US" sz="1800" spc="-1" strike="noStrike">
              <a:latin typeface="Arial"/>
            </a:endParaRPr>
          </a:p>
        </p:txBody>
      </p:sp>
      <p:sp>
        <p:nvSpPr>
          <p:cNvPr id="134" name="CustomShape 2"/>
          <p:cNvSpPr/>
          <p:nvPr/>
        </p:nvSpPr>
        <p:spPr>
          <a:xfrm>
            <a:off x="480960" y="279360"/>
            <a:ext cx="8181720" cy="915120"/>
          </a:xfrm>
          <a:prstGeom prst="rect">
            <a:avLst/>
          </a:prstGeom>
          <a:noFill/>
          <a:ln>
            <a:noFill/>
          </a:ln>
        </p:spPr>
        <p:style>
          <a:lnRef idx="0"/>
          <a:fillRef idx="0"/>
          <a:effectRef idx="0"/>
          <a:fontRef idx="minor"/>
        </p:style>
        <p:txBody>
          <a:bodyPr tIns="91440" bIns="91440" anchor="ctr">
            <a:noAutofit/>
          </a:bodyPr>
          <a:p>
            <a:pPr>
              <a:lnSpc>
                <a:spcPct val="120000"/>
              </a:lnSpc>
              <a:tabLst>
                <a:tab algn="l" pos="0"/>
              </a:tabLst>
            </a:pPr>
            <a:r>
              <a:rPr b="0" lang="en-US" sz="2800" spc="-1" strike="noStrike">
                <a:solidFill>
                  <a:srgbClr val="ffffff"/>
                </a:solidFill>
                <a:latin typeface="Arial"/>
                <a:ea typeface="Arial"/>
              </a:rPr>
              <a:t>What are exoplanets?</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5" name="Google Shape;103;p15" descr="planet-hr-8799b-660x525.jpg"/>
          <p:cNvPicPr/>
          <p:nvPr/>
        </p:nvPicPr>
        <p:blipFill>
          <a:blip r:embed="rId1"/>
          <a:stretch/>
        </p:blipFill>
        <p:spPr>
          <a:xfrm>
            <a:off x="934200" y="1005480"/>
            <a:ext cx="6305400" cy="5015520"/>
          </a:xfrm>
          <a:prstGeom prst="rect">
            <a:avLst/>
          </a:prstGeom>
          <a:ln>
            <a:noFill/>
          </a:ln>
        </p:spPr>
      </p:pic>
      <p:sp>
        <p:nvSpPr>
          <p:cNvPr id="136" name="CustomShape 1"/>
          <p:cNvSpPr/>
          <p:nvPr/>
        </p:nvSpPr>
        <p:spPr>
          <a:xfrm>
            <a:off x="3206160" y="295200"/>
            <a:ext cx="274716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Gas Giants</a:t>
            </a:r>
            <a:endParaRPr b="0" lang="en-US" sz="4000" spc="-1" strike="noStrike">
              <a:latin typeface="Arial"/>
            </a:endParaRPr>
          </a:p>
        </p:txBody>
      </p:sp>
      <p:sp>
        <p:nvSpPr>
          <p:cNvPr id="137" name="CustomShape 2"/>
          <p:cNvSpPr/>
          <p:nvPr/>
        </p:nvSpPr>
        <p:spPr>
          <a:xfrm>
            <a:off x="330480" y="6113880"/>
            <a:ext cx="8535600" cy="4017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Jovian-like. Greater than 10 Earth Masses. 25% of discovered exoplanets</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CustomShape 1"/>
          <p:cNvSpPr/>
          <p:nvPr/>
        </p:nvSpPr>
        <p:spPr>
          <a:xfrm>
            <a:off x="995760" y="1110960"/>
            <a:ext cx="1500480" cy="369000"/>
          </a:xfrm>
          <a:prstGeom prst="rect">
            <a:avLst/>
          </a:prstGeom>
          <a:noFill/>
          <a:ln>
            <a:noFill/>
          </a:ln>
        </p:spPr>
        <p:style>
          <a:lnRef idx="0"/>
          <a:fillRef idx="0"/>
          <a:effectRef idx="0"/>
          <a:fontRef idx="minor"/>
        </p:style>
        <p:txBody>
          <a:bodyPr>
            <a:noAutofit/>
          </a:bodyPr>
          <a:p>
            <a:pPr>
              <a:lnSpc>
                <a:spcPct val="100000"/>
              </a:lnSpc>
              <a:tabLst>
                <a:tab algn="l" pos="0"/>
              </a:tabLst>
            </a:pPr>
            <a:r>
              <a:rPr b="0" lang="en-US" sz="1800" spc="-1" strike="noStrike">
                <a:solidFill>
                  <a:srgbClr val="000000"/>
                </a:solidFill>
                <a:latin typeface="Calibri"/>
                <a:ea typeface="Calibri"/>
              </a:rPr>
              <a:t>“</a:t>
            </a:r>
            <a:r>
              <a:rPr b="0" lang="en-US" sz="1800" spc="-1" strike="noStrike">
                <a:solidFill>
                  <a:srgbClr val="000000"/>
                </a:solidFill>
                <a:latin typeface="Calibri"/>
                <a:ea typeface="Calibri"/>
              </a:rPr>
              <a:t>Hot Jupiters”</a:t>
            </a:r>
            <a:endParaRPr b="0" lang="en-US" sz="1800" spc="-1" strike="noStrike">
              <a:latin typeface="Arial"/>
            </a:endParaRPr>
          </a:p>
        </p:txBody>
      </p:sp>
      <p:pic>
        <p:nvPicPr>
          <p:cNvPr id="139" name="Google Shape;112;p16" descr="HotJupiter_rotated.jpg"/>
          <p:cNvPicPr/>
          <p:nvPr/>
        </p:nvPicPr>
        <p:blipFill>
          <a:blip r:embed="rId1"/>
          <a:stretch/>
        </p:blipFill>
        <p:spPr>
          <a:xfrm>
            <a:off x="1211760" y="831240"/>
            <a:ext cx="6694920" cy="5022720"/>
          </a:xfrm>
          <a:prstGeom prst="rect">
            <a:avLst/>
          </a:prstGeom>
          <a:ln>
            <a:noFill/>
          </a:ln>
        </p:spPr>
      </p:pic>
      <p:sp>
        <p:nvSpPr>
          <p:cNvPr id="140" name="CustomShape 2"/>
          <p:cNvSpPr/>
          <p:nvPr/>
        </p:nvSpPr>
        <p:spPr>
          <a:xfrm>
            <a:off x="3120480" y="120960"/>
            <a:ext cx="291816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Hot Jupiters</a:t>
            </a:r>
            <a:endParaRPr b="0" lang="en-US" sz="4000" spc="-1" strike="noStrike">
              <a:latin typeface="Arial"/>
            </a:endParaRPr>
          </a:p>
        </p:txBody>
      </p:sp>
      <p:sp>
        <p:nvSpPr>
          <p:cNvPr id="141" name="CustomShape 3"/>
          <p:cNvSpPr/>
          <p:nvPr/>
        </p:nvSpPr>
        <p:spPr>
          <a:xfrm>
            <a:off x="414360" y="5854320"/>
            <a:ext cx="872928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Extremely close to star, 0.05 – 0.5 AU (Mercury~ 0.4 AU. Very hot (2400K). 50% of discovered exoplanets</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2" name="Google Shape;120;p17" descr="water-exoplanet.jpg"/>
          <p:cNvPicPr/>
          <p:nvPr/>
        </p:nvPicPr>
        <p:blipFill>
          <a:blip r:embed="rId1"/>
          <a:stretch/>
        </p:blipFill>
        <p:spPr>
          <a:xfrm>
            <a:off x="721440" y="764640"/>
            <a:ext cx="7654320" cy="5093640"/>
          </a:xfrm>
          <a:prstGeom prst="rect">
            <a:avLst/>
          </a:prstGeom>
          <a:ln>
            <a:noFill/>
          </a:ln>
        </p:spPr>
      </p:pic>
      <p:sp>
        <p:nvSpPr>
          <p:cNvPr id="143" name="CustomShape 1"/>
          <p:cNvSpPr/>
          <p:nvPr/>
        </p:nvSpPr>
        <p:spPr>
          <a:xfrm>
            <a:off x="2949840" y="54720"/>
            <a:ext cx="325980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Water Worlds</a:t>
            </a:r>
            <a:endParaRPr b="0" lang="en-US" sz="4000" spc="-1" strike="noStrike">
              <a:latin typeface="Arial"/>
            </a:endParaRPr>
          </a:p>
        </p:txBody>
      </p:sp>
      <p:sp>
        <p:nvSpPr>
          <p:cNvPr id="144" name="CustomShape 2"/>
          <p:cNvSpPr/>
          <p:nvPr/>
        </p:nvSpPr>
        <p:spPr>
          <a:xfrm>
            <a:off x="678600" y="5858640"/>
            <a:ext cx="8107560" cy="4017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Completely covered in water. Atmospheres completely made of steam.</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5" name="Google Shape;128;p18" descr="B97246745Z.120131104182507000GCA43QGI.11.jpg"/>
          <p:cNvPicPr/>
          <p:nvPr/>
        </p:nvPicPr>
        <p:blipFill>
          <a:blip r:embed="rId1"/>
          <a:stretch/>
        </p:blipFill>
        <p:spPr>
          <a:xfrm>
            <a:off x="389520" y="1142640"/>
            <a:ext cx="8330760" cy="4698720"/>
          </a:xfrm>
          <a:prstGeom prst="rect">
            <a:avLst/>
          </a:prstGeom>
          <a:ln>
            <a:noFill/>
          </a:ln>
        </p:spPr>
      </p:pic>
      <p:sp>
        <p:nvSpPr>
          <p:cNvPr id="146" name="CustomShape 1"/>
          <p:cNvSpPr/>
          <p:nvPr/>
        </p:nvSpPr>
        <p:spPr>
          <a:xfrm>
            <a:off x="3220560" y="295200"/>
            <a:ext cx="271872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Exo-Earths</a:t>
            </a:r>
            <a:endParaRPr b="0" lang="en-US" sz="4000" spc="-1" strike="noStrike">
              <a:latin typeface="Arial"/>
            </a:endParaRPr>
          </a:p>
        </p:txBody>
      </p:sp>
      <p:sp>
        <p:nvSpPr>
          <p:cNvPr id="147" name="CustomShape 2"/>
          <p:cNvSpPr/>
          <p:nvPr/>
        </p:nvSpPr>
        <p:spPr>
          <a:xfrm>
            <a:off x="0" y="5841720"/>
            <a:ext cx="8920080" cy="4017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Earth-like (mass, radius, temperature). Reside in habitable zone.</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8" name="Google Shape;136;p19" descr="gliese832c_vs_earth.jpg"/>
          <p:cNvPicPr/>
          <p:nvPr/>
        </p:nvPicPr>
        <p:blipFill>
          <a:blip r:embed="rId1"/>
          <a:stretch/>
        </p:blipFill>
        <p:spPr>
          <a:xfrm>
            <a:off x="1457640" y="1382040"/>
            <a:ext cx="6571800" cy="4161960"/>
          </a:xfrm>
          <a:prstGeom prst="rect">
            <a:avLst/>
          </a:prstGeom>
          <a:ln>
            <a:noFill/>
          </a:ln>
        </p:spPr>
      </p:pic>
      <p:sp>
        <p:nvSpPr>
          <p:cNvPr id="149" name="CustomShape 1"/>
          <p:cNvSpPr/>
          <p:nvPr/>
        </p:nvSpPr>
        <p:spPr>
          <a:xfrm>
            <a:off x="2977920" y="295200"/>
            <a:ext cx="320364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Super-Earths</a:t>
            </a:r>
            <a:endParaRPr b="0" lang="en-US" sz="4000" spc="-1" strike="noStrike">
              <a:latin typeface="Arial"/>
            </a:endParaRPr>
          </a:p>
        </p:txBody>
      </p:sp>
      <p:sp>
        <p:nvSpPr>
          <p:cNvPr id="150" name="CustomShape 2"/>
          <p:cNvSpPr/>
          <p:nvPr/>
        </p:nvSpPr>
        <p:spPr>
          <a:xfrm>
            <a:off x="1643760" y="5815800"/>
            <a:ext cx="5871960" cy="4017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Rocky, &gt; 10 Earth Masses, but less than Neptune.</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CustomShape 1"/>
          <p:cNvSpPr/>
          <p:nvPr/>
        </p:nvSpPr>
        <p:spPr>
          <a:xfrm>
            <a:off x="2977920" y="295200"/>
            <a:ext cx="3203640" cy="7095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4000" spc="-1" strike="noStrike">
                <a:solidFill>
                  <a:srgbClr val="ffffff"/>
                </a:solidFill>
                <a:latin typeface="Arial"/>
                <a:ea typeface="Arial"/>
              </a:rPr>
              <a:t>Chthonian</a:t>
            </a:r>
            <a:endParaRPr b="0" lang="en-US" sz="4000" spc="-1" strike="noStrike">
              <a:latin typeface="Arial"/>
            </a:endParaRPr>
          </a:p>
        </p:txBody>
      </p:sp>
      <p:sp>
        <p:nvSpPr>
          <p:cNvPr id="152" name="CustomShape 2"/>
          <p:cNvSpPr/>
          <p:nvPr/>
        </p:nvSpPr>
        <p:spPr>
          <a:xfrm>
            <a:off x="1643760" y="5815800"/>
            <a:ext cx="5871960" cy="401760"/>
          </a:xfrm>
          <a:prstGeom prst="rect">
            <a:avLst/>
          </a:prstGeom>
          <a:noFill/>
          <a:ln>
            <a:noFill/>
          </a:ln>
        </p:spPr>
        <p:style>
          <a:lnRef idx="0"/>
          <a:fillRef idx="0"/>
          <a:effectRef idx="0"/>
          <a:fontRef idx="minor"/>
        </p:style>
        <p:txBody>
          <a:bodyPr lIns="90000" rIns="90000" tIns="46800" bIns="46800">
            <a:noAutofit/>
          </a:bodyPr>
          <a:p>
            <a:pPr algn="ctr">
              <a:lnSpc>
                <a:spcPct val="100000"/>
              </a:lnSpc>
              <a:tabLst>
                <a:tab algn="l" pos="0"/>
              </a:tabLst>
            </a:pPr>
            <a:r>
              <a:rPr b="0" lang="en-US" sz="2000" spc="-1" strike="noStrike">
                <a:solidFill>
                  <a:srgbClr val="ffffff"/>
                </a:solidFill>
                <a:latin typeface="Arial"/>
                <a:ea typeface="Arial"/>
              </a:rPr>
              <a:t>Gas giants that got too close and lost their gas! Leave behind a rocky core.</a:t>
            </a:r>
            <a:endParaRPr b="0" lang="en-US" sz="2000" spc="-1" strike="noStrike">
              <a:latin typeface="Arial"/>
            </a:endParaRPr>
          </a:p>
        </p:txBody>
      </p:sp>
      <p:pic>
        <p:nvPicPr>
          <p:cNvPr id="153" name="Picture 2" descr="10 of the weirdest exoplanets in the Universe - BBC Sky at Night Magazine"/>
          <p:cNvPicPr/>
          <p:nvPr/>
        </p:nvPicPr>
        <p:blipFill>
          <a:blip r:embed="rId1"/>
          <a:stretch/>
        </p:blipFill>
        <p:spPr>
          <a:xfrm>
            <a:off x="1280880" y="1119600"/>
            <a:ext cx="6597720" cy="4618080"/>
          </a:xfrm>
          <a:prstGeom prst="rect">
            <a:avLst/>
          </a:prstGeom>
          <a:ln>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TextShape 1"/>
          <p:cNvSpPr txBox="1"/>
          <p:nvPr/>
        </p:nvSpPr>
        <p:spPr>
          <a:xfrm>
            <a:off x="457200" y="99360"/>
            <a:ext cx="8229240" cy="1142640"/>
          </a:xfrm>
          <a:prstGeom prst="rect">
            <a:avLst/>
          </a:prstGeom>
          <a:noFill/>
          <a:ln>
            <a:noFill/>
          </a:ln>
        </p:spPr>
        <p:txBody>
          <a:bodyPr anchor="ctr">
            <a:noAutofit/>
          </a:bodyPr>
          <a:p>
            <a:pPr algn="ctr">
              <a:lnSpc>
                <a:spcPct val="100000"/>
              </a:lnSpc>
              <a:tabLst>
                <a:tab algn="l" pos="0"/>
              </a:tabLst>
            </a:pPr>
            <a:r>
              <a:rPr b="0" lang="en-US" sz="4400" spc="-1" strike="noStrike">
                <a:solidFill>
                  <a:srgbClr val="ffffff"/>
                </a:solidFill>
                <a:latin typeface="Calibri"/>
                <a:ea typeface="Calibri"/>
              </a:rPr>
              <a:t>3 Main Methods of Detection:</a:t>
            </a:r>
            <a:endParaRPr b="0" lang="en-US" sz="4400" spc="-1" strike="noStrike">
              <a:solidFill>
                <a:srgbClr val="000000"/>
              </a:solidFill>
              <a:latin typeface="Arial"/>
            </a:endParaRPr>
          </a:p>
        </p:txBody>
      </p:sp>
      <p:sp>
        <p:nvSpPr>
          <p:cNvPr id="155" name="TextShape 2"/>
          <p:cNvSpPr txBox="1"/>
          <p:nvPr/>
        </p:nvSpPr>
        <p:spPr>
          <a:xfrm>
            <a:off x="457200" y="1242360"/>
            <a:ext cx="8229240" cy="5209920"/>
          </a:xfrm>
          <a:prstGeom prst="rect">
            <a:avLst/>
          </a:prstGeom>
          <a:noFill/>
          <a:ln>
            <a:noFill/>
          </a:ln>
        </p:spPr>
        <p:txBody>
          <a:bodyPr>
            <a:noAutofit/>
          </a:bodyPr>
          <a:p>
            <a:pPr marL="343080" indent="-342720">
              <a:lnSpc>
                <a:spcPct val="100000"/>
              </a:lnSpc>
              <a:buClr>
                <a:srgbClr val="ffffff"/>
              </a:buClr>
              <a:buFont typeface="Arial"/>
              <a:buChar char="•"/>
            </a:pPr>
            <a:r>
              <a:rPr b="1" lang="en-US" sz="3400" spc="-1" strike="noStrike" u="sng">
                <a:solidFill>
                  <a:srgbClr val="ffffff"/>
                </a:solidFill>
                <a:uFillTx/>
                <a:latin typeface="Calibri"/>
                <a:ea typeface="Calibri"/>
              </a:rPr>
              <a:t>Transit / Light Curves</a:t>
            </a:r>
            <a:endParaRPr b="0" lang="en-US" sz="3400" spc="-1" strike="noStrike">
              <a:solidFill>
                <a:srgbClr val="000000"/>
              </a:solidFill>
              <a:latin typeface="Arial"/>
            </a:endParaRPr>
          </a:p>
          <a:p>
            <a:pPr marL="343080" indent="-342720">
              <a:lnSpc>
                <a:spcPct val="100000"/>
              </a:lnSpc>
              <a:spcBef>
                <a:spcPts val="680"/>
              </a:spcBef>
              <a:buClr>
                <a:srgbClr val="ffffff"/>
              </a:buClr>
              <a:buFont typeface="Arial"/>
              <a:buChar char="•"/>
            </a:pPr>
            <a:r>
              <a:rPr b="0" lang="en-US" sz="3400" spc="-1" strike="noStrike">
                <a:solidFill>
                  <a:srgbClr val="ffffff"/>
                </a:solidFill>
                <a:latin typeface="Calibri"/>
                <a:ea typeface="Calibri"/>
              </a:rPr>
              <a:t>Direct Detection</a:t>
            </a:r>
            <a:endParaRPr b="0" lang="en-US" sz="3400" spc="-1" strike="noStrike">
              <a:solidFill>
                <a:srgbClr val="000000"/>
              </a:solidFill>
              <a:latin typeface="Arial"/>
            </a:endParaRPr>
          </a:p>
          <a:p>
            <a:pPr lvl="1" marL="743040" indent="-285480">
              <a:lnSpc>
                <a:spcPct val="100000"/>
              </a:lnSpc>
              <a:spcBef>
                <a:spcPts val="564"/>
              </a:spcBef>
              <a:buClr>
                <a:srgbClr val="ffffff"/>
              </a:buClr>
              <a:buFont typeface="Arial"/>
              <a:buChar char="–"/>
            </a:pPr>
            <a:r>
              <a:rPr b="0" lang="en-US" sz="2830" spc="-1" strike="noStrike">
                <a:solidFill>
                  <a:srgbClr val="ffffff"/>
                </a:solidFill>
                <a:latin typeface="Calibri"/>
                <a:ea typeface="Calibri"/>
              </a:rPr>
              <a:t>Imaging planets. Block light from star to see planet</a:t>
            </a:r>
            <a:endParaRPr b="0" lang="en-US" sz="2830" spc="-1" strike="noStrike">
              <a:solidFill>
                <a:srgbClr val="000000"/>
              </a:solidFill>
              <a:latin typeface="Arial"/>
            </a:endParaRPr>
          </a:p>
          <a:p>
            <a:pPr lvl="1" marL="743040" indent="-285480">
              <a:lnSpc>
                <a:spcPct val="100000"/>
              </a:lnSpc>
              <a:spcBef>
                <a:spcPts val="564"/>
              </a:spcBef>
              <a:buClr>
                <a:srgbClr val="ffffff"/>
              </a:buClr>
              <a:buFont typeface="Arial"/>
              <a:buChar char="–"/>
            </a:pPr>
            <a:r>
              <a:rPr b="0" lang="en-US" sz="2830" spc="-1" strike="noStrike" u="sng">
                <a:solidFill>
                  <a:srgbClr val="ffffff"/>
                </a:solidFill>
                <a:uFillTx/>
                <a:latin typeface="Calibri"/>
                <a:ea typeface="Calibri"/>
              </a:rPr>
              <a:t>Very</a:t>
            </a:r>
            <a:r>
              <a:rPr b="0" lang="en-US" sz="2830" spc="-1" strike="noStrike">
                <a:solidFill>
                  <a:srgbClr val="ffffff"/>
                </a:solidFill>
                <a:latin typeface="Calibri"/>
                <a:ea typeface="Calibri"/>
              </a:rPr>
              <a:t> difficult, especially when planet is so close to star</a:t>
            </a:r>
            <a:endParaRPr b="0" lang="en-US" sz="2830" spc="-1" strike="noStrike">
              <a:solidFill>
                <a:srgbClr val="000000"/>
              </a:solidFill>
              <a:latin typeface="Arial"/>
            </a:endParaRPr>
          </a:p>
          <a:p>
            <a:pPr marL="343080" indent="-342720">
              <a:lnSpc>
                <a:spcPct val="100000"/>
              </a:lnSpc>
              <a:spcBef>
                <a:spcPts val="680"/>
              </a:spcBef>
              <a:buClr>
                <a:srgbClr val="ffffff"/>
              </a:buClr>
              <a:buFont typeface="Arial"/>
              <a:buChar char="•"/>
            </a:pPr>
            <a:r>
              <a:rPr b="0" lang="en-US" sz="3400" spc="-1" strike="noStrike">
                <a:solidFill>
                  <a:srgbClr val="ffffff"/>
                </a:solidFill>
                <a:latin typeface="Calibri"/>
                <a:ea typeface="Calibri"/>
              </a:rPr>
              <a:t>Radial Velocity (“Stellar Velocity”)</a:t>
            </a:r>
            <a:endParaRPr b="0" lang="en-US" sz="3400" spc="-1" strike="noStrike">
              <a:solidFill>
                <a:srgbClr val="000000"/>
              </a:solidFill>
              <a:latin typeface="Arial"/>
            </a:endParaRPr>
          </a:p>
          <a:p>
            <a:pPr lvl="1" marL="743040" indent="-285480">
              <a:lnSpc>
                <a:spcPct val="100000"/>
              </a:lnSpc>
              <a:spcBef>
                <a:spcPts val="519"/>
              </a:spcBef>
              <a:buClr>
                <a:srgbClr val="ffffff"/>
              </a:buClr>
              <a:buFont typeface="Arial"/>
              <a:buChar char="–"/>
            </a:pPr>
            <a:r>
              <a:rPr b="0" lang="en-US" sz="2600" spc="-1" strike="noStrike">
                <a:solidFill>
                  <a:srgbClr val="ffffff"/>
                </a:solidFill>
                <a:latin typeface="Calibri"/>
                <a:ea typeface="Calibri"/>
              </a:rPr>
              <a:t>Planet pulls on star just like star pulls on planet (equal, opposite forces) - Can detect the star “wobbling” using doppler shifts</a:t>
            </a:r>
            <a:endParaRPr b="0" lang="en-US" sz="2600" spc="-1" strike="noStrike">
              <a:solidFill>
                <a:srgbClr val="000000"/>
              </a:solidFill>
              <a:latin typeface="Arial"/>
            </a:endParaRPr>
          </a:p>
          <a:p>
            <a:pPr lvl="1" marL="743040" indent="-285480">
              <a:lnSpc>
                <a:spcPct val="100000"/>
              </a:lnSpc>
              <a:spcBef>
                <a:spcPts val="519"/>
              </a:spcBef>
              <a:buClr>
                <a:srgbClr val="ffffff"/>
              </a:buClr>
              <a:buFont typeface="Arial"/>
              <a:buChar char="–"/>
            </a:pPr>
            <a:r>
              <a:rPr b="0" lang="en-US" sz="2600" spc="-1" strike="noStrike">
                <a:solidFill>
                  <a:srgbClr val="ffffff"/>
                </a:solidFill>
                <a:latin typeface="Calibri"/>
                <a:ea typeface="Calibri"/>
              </a:rPr>
              <a:t>Very useful technique! Not what we’re doing today…</a:t>
            </a:r>
            <a:endParaRPr b="0" lang="en-US" sz="2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2795</TotalTime>
  <Application>LibreOffice/6.4.7.2$Linux_X86_64 LibreOffice_project/40$Build-2</Application>
  <Words>786</Words>
  <Paragraphs>100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Matthew Varakian</cp:lastModifiedBy>
  <dcterms:modified xsi:type="dcterms:W3CDTF">2022-04-06T16:48:21Z</dcterms:modified>
  <cp:revision>26</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1</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15</vt:i4>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i4>15</vt:i4>
  </property>
</Properties>
</file>