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ppt/_rels/presentation.xml.rels" ContentType="application/vnd.openxmlformats-package.relationships+xml"/>
  <Override PartName="/ppt/slideLayouts/_rels/slideLayout22.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10.xml.rels" ContentType="application/vnd.openxmlformats-package.relationships+xml"/>
  <Override PartName="/ppt/slideLayouts/_rels/slideLayout16.xml.rels" ContentType="application/vnd.openxmlformats-package.relationships+xml"/>
  <Override PartName="/ppt/slideLayouts/_rels/slideLayout2.xml.rels" ContentType="application/vnd.openxmlformats-package.relationships+xml"/>
  <Override PartName="/ppt/slideLayouts/_rels/slideLayout24.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7.xml.rels" ContentType="application/vnd.openxmlformats-package.relationships+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s/_rels/slide5.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slide6.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media/image2.png" ContentType="image/png"/>
  <Override PartName="/ppt/media/image1.jpeg" ContentType="image/jpeg"/>
  <Override PartName="/ppt/media/image4.png" ContentType="image/png"/>
  <Override PartName="/ppt/media/image3.png" ContentType="image/png"/>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11760" y="744480"/>
            <a:ext cx="8520120" cy="2052360"/>
          </a:xfrm>
          <a:prstGeom prst="rect">
            <a:avLst/>
          </a:prstGeom>
        </p:spPr>
        <p:txBody>
          <a:bodyPr tIns="91440" bIns="91440" anchor="b">
            <a:noAutofit/>
          </a:bodyPr>
          <a:p>
            <a:r>
              <a:rPr b="0" lang="en-US" sz="5200" spc="-1" strike="noStrike">
                <a:solidFill>
                  <a:srgbClr val="000000"/>
                </a:solidFill>
                <a:latin typeface="Arial"/>
              </a:rPr>
              <a:t>Click to edit the title text </a:t>
            </a:r>
            <a:r>
              <a:rPr b="0" lang="en-US" sz="5200" spc="-1" strike="noStrike">
                <a:solidFill>
                  <a:srgbClr val="000000"/>
                </a:solidFill>
                <a:latin typeface="Arial"/>
              </a:rPr>
              <a:t>format</a:t>
            </a:r>
            <a:endParaRPr b="0" lang="en-US" sz="5200" spc="-1" strike="noStrike">
              <a:solidFill>
                <a:srgbClr val="000000"/>
              </a:solidFill>
              <a:latin typeface="Arial"/>
            </a:endParaRPr>
          </a:p>
        </p:txBody>
      </p:sp>
      <p:sp>
        <p:nvSpPr>
          <p:cNvPr id="1" name="PlaceHolder 2"/>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8147E44D-EF96-4983-9115-352217E180BB}" type="slidenum">
              <a:rPr b="0" lang="en" sz="1000" spc="-1" strike="noStrike">
                <a:solidFill>
                  <a:srgbClr val="adadad"/>
                </a:solidFill>
                <a:latin typeface="Arial"/>
                <a:ea typeface="Arial"/>
              </a:rPr>
              <a:t>1</a:t>
            </a:fld>
            <a:endParaRPr b="0" lang="en-US" sz="1000" spc="-1" strike="noStrike">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Autofit/>
          </a:bodyPr>
          <a:p>
            <a:r>
              <a:rPr b="0" lang="en-US" sz="2800" spc="-1" strike="noStrike">
                <a:solidFill>
                  <a:srgbClr val="000000"/>
                </a:solidFill>
                <a:latin typeface="Arial"/>
              </a:rPr>
              <a:t>Click to edit the title text format</a:t>
            </a:r>
            <a:endParaRPr b="0" lang="en-US" sz="2800" spc="-1" strike="noStrike">
              <a:solidFill>
                <a:srgbClr val="000000"/>
              </a:solidFill>
              <a:latin typeface="Arial"/>
            </a:endParaRPr>
          </a:p>
        </p:txBody>
      </p:sp>
      <p:sp>
        <p:nvSpPr>
          <p:cNvPr id="40" name="PlaceHolder 2"/>
          <p:cNvSpPr>
            <a:spLocks noGrp="1"/>
          </p:cNvSpPr>
          <p:nvPr>
            <p:ph type="body"/>
          </p:nvPr>
        </p:nvSpPr>
        <p:spPr>
          <a:xfrm>
            <a:off x="311760" y="1152360"/>
            <a:ext cx="8520120" cy="341604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C5012326-DF3E-4012-B78B-E4D9F87CCAF8}" type="slidenum">
              <a:rPr b="0" lang="en" sz="1000" spc="-1" strike="noStrike">
                <a:solidFill>
                  <a:srgbClr val="adadad"/>
                </a:solidFill>
                <a:latin typeface="Arial"/>
                <a:ea typeface="Arial"/>
              </a:rPr>
              <a:t>&lt;number&gt;</a:t>
            </a:fld>
            <a:endParaRPr b="0" lang="en-US"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TextShape 1"/>
          <p:cNvSpPr txBox="1"/>
          <p:nvPr/>
        </p:nvSpPr>
        <p:spPr>
          <a:xfrm>
            <a:off x="311760" y="744480"/>
            <a:ext cx="8520120" cy="2052360"/>
          </a:xfrm>
          <a:prstGeom prst="rect">
            <a:avLst/>
          </a:prstGeom>
          <a:noFill/>
          <a:ln>
            <a:noFill/>
          </a:ln>
        </p:spPr>
        <p:txBody>
          <a:bodyPr tIns="91440" bIns="91440" anchor="b">
            <a:noAutofit/>
          </a:bodyPr>
          <a:p>
            <a:pPr algn="ctr">
              <a:lnSpc>
                <a:spcPct val="100000"/>
              </a:lnSpc>
              <a:tabLst>
                <a:tab algn="l" pos="0"/>
              </a:tabLst>
            </a:pPr>
            <a:r>
              <a:rPr b="0" lang="en" sz="5200" spc="-1" strike="noStrike">
                <a:solidFill>
                  <a:srgbClr val="ffffff"/>
                </a:solidFill>
                <a:latin typeface="Arial"/>
                <a:ea typeface="Arial"/>
              </a:rPr>
              <a:t>Phases of the Moon</a:t>
            </a:r>
            <a:endParaRPr b="0" lang="en-US" sz="5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What do the phases look like?</a:t>
            </a:r>
            <a:endParaRPr b="0" lang="en-US" sz="2800" spc="-1" strike="noStrike">
              <a:solidFill>
                <a:srgbClr val="000000"/>
              </a:solidFill>
              <a:latin typeface="Arial"/>
            </a:endParaRPr>
          </a:p>
        </p:txBody>
      </p:sp>
      <p:pic>
        <p:nvPicPr>
          <p:cNvPr id="80" name="Google Shape;66;p15" descr="http://en.es-static.us/upl/2015/12/moon-phases-Fred-Espenak-lg-e1464203296249.jpg"/>
          <p:cNvPicPr/>
          <p:nvPr/>
        </p:nvPicPr>
        <p:blipFill>
          <a:blip r:embed="rId1"/>
          <a:stretch/>
        </p:blipFill>
        <p:spPr>
          <a:xfrm>
            <a:off x="1203120" y="1152360"/>
            <a:ext cx="6737760" cy="3784320"/>
          </a:xfrm>
          <a:prstGeom prst="rect">
            <a:avLst/>
          </a:prstGeom>
          <a:ln>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Phases of the Moon</a:t>
            </a:r>
            <a:endParaRPr b="0" lang="en-US" sz="2800" spc="-1" strike="noStrike">
              <a:solidFill>
                <a:srgbClr val="000000"/>
              </a:solidFill>
              <a:latin typeface="Arial"/>
            </a:endParaRPr>
          </a:p>
        </p:txBody>
      </p:sp>
      <p:sp>
        <p:nvSpPr>
          <p:cNvPr id="82"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The moon’s phases are caused by us seeing different parts of the Moon illuminated by the sun, not by the Earth’s shadow.</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	</a:t>
            </a:r>
            <a:r>
              <a:rPr b="0" lang="en" sz="1800" spc="-1" strike="noStrike">
                <a:solidFill>
                  <a:srgbClr val="adadad"/>
                </a:solidFill>
                <a:latin typeface="Arial"/>
                <a:ea typeface="Arial"/>
              </a:rPr>
              <a:t>-When the Earth’s shadow falls on the Moon, this is a lunar eclipse. </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Thought experiment: You are holding a ball at arm’s length, in a room lit only by a lightbulb in the center. If you hold the ball between you and the lamp, you only see the silhouette of it. This is new moon. As you rotate (counterclockwise), what will you see?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A minor aside about lunar eclipses</a:t>
            </a:r>
            <a:endParaRPr b="0" lang="en-US" sz="2800" spc="-1" strike="noStrike">
              <a:solidFill>
                <a:srgbClr val="000000"/>
              </a:solidFill>
              <a:latin typeface="Arial"/>
            </a:endParaRPr>
          </a:p>
        </p:txBody>
      </p:sp>
      <p:sp>
        <p:nvSpPr>
          <p:cNvPr id="84"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The Moon’s shadow cast on Earth creates a solar eclipse, and the Earth’s shadow on the Moon creates a lunar eclipse.</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	</a:t>
            </a:r>
            <a:r>
              <a:rPr b="0" lang="en" sz="1800" spc="-1" strike="noStrike">
                <a:solidFill>
                  <a:srgbClr val="adadad"/>
                </a:solidFill>
                <a:latin typeface="Arial"/>
                <a:ea typeface="Arial"/>
              </a:rPr>
              <a:t>-Why do we not see a solar or lunar eclipse every month?</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	</a:t>
            </a:r>
            <a:r>
              <a:rPr b="0" lang="en" sz="1800" spc="-1" strike="noStrike">
                <a:solidFill>
                  <a:srgbClr val="adadad"/>
                </a:solidFill>
                <a:latin typeface="Arial"/>
                <a:ea typeface="Arial"/>
              </a:rPr>
              <a:t>-The Moon’s orbit is not exactly aligned with Earth’s equator. It is tilted by about 5 degrees, which means that the shadow is often above or below the other body and we don’t see an eclipse. Lunar eclipses happen more often, because Earth’s shadow is bigger.</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We only see eclipses when the bodies are lined up properly.</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5" name="Google Shape;83;p18" descr=""/>
          <p:cNvPicPr/>
          <p:nvPr/>
        </p:nvPicPr>
        <p:blipFill>
          <a:blip r:embed="rId1"/>
          <a:stretch/>
        </p:blipFill>
        <p:spPr>
          <a:xfrm>
            <a:off x="904320" y="277200"/>
            <a:ext cx="7462080" cy="2241360"/>
          </a:xfrm>
          <a:prstGeom prst="rect">
            <a:avLst/>
          </a:prstGeom>
          <a:ln>
            <a:noFill/>
          </a:ln>
        </p:spPr>
      </p:pic>
      <p:pic>
        <p:nvPicPr>
          <p:cNvPr id="86" name="Google Shape;84;p18" descr=""/>
          <p:cNvPicPr/>
          <p:nvPr/>
        </p:nvPicPr>
        <p:blipFill>
          <a:blip r:embed="rId2"/>
          <a:stretch/>
        </p:blipFill>
        <p:spPr>
          <a:xfrm>
            <a:off x="1220760" y="2775600"/>
            <a:ext cx="6829200" cy="2361960"/>
          </a:xfrm>
          <a:prstGeom prst="rect">
            <a:avLst/>
          </a:prstGeom>
          <a:ln>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Keep in Mind:</a:t>
            </a:r>
            <a:endParaRPr b="0" lang="en-US" sz="2800" spc="-1" strike="noStrike">
              <a:solidFill>
                <a:srgbClr val="000000"/>
              </a:solidFill>
              <a:latin typeface="Arial"/>
            </a:endParaRPr>
          </a:p>
        </p:txBody>
      </p:sp>
      <p:sp>
        <p:nvSpPr>
          <p:cNvPr id="88" name="TextShape 2"/>
          <p:cNvSpPr txBox="1"/>
          <p:nvPr/>
        </p:nvSpPr>
        <p:spPr>
          <a:xfrm>
            <a:off x="311760" y="1152360"/>
            <a:ext cx="8520120" cy="365940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-The introduction to this lab is important and covers a lot of topics!</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-The Earth’s shadow is completely unrelated to lunar phases.</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-Waxing vs. Waning</a:t>
            </a:r>
            <a:endParaRPr b="0" lang="en-US" sz="1800" spc="-1" strike="noStrike">
              <a:solidFill>
                <a:srgbClr val="000000"/>
              </a:solidFill>
              <a:latin typeface="Arial"/>
            </a:endParaRPr>
          </a:p>
          <a:p>
            <a:pPr>
              <a:lnSpc>
                <a:spcPct val="115000"/>
              </a:lnSpc>
              <a:spcBef>
                <a:spcPts val="1599"/>
              </a:spcBef>
              <a:tabLst>
                <a:tab algn="l" pos="0"/>
              </a:tabLst>
            </a:pPr>
            <a:r>
              <a:rPr b="1" lang="en" sz="1800" spc="-1" strike="noStrike">
                <a:solidFill>
                  <a:srgbClr val="adadad"/>
                </a:solidFill>
                <a:latin typeface="Arial"/>
                <a:ea typeface="Arial"/>
              </a:rPr>
              <a:t>-The Moon always has 50% of its surface illuminated at all times.</a:t>
            </a:r>
            <a:endParaRPr b="0" lang="en-US" sz="1800" spc="-1" strike="noStrike">
              <a:solidFill>
                <a:srgbClr val="000000"/>
              </a:solidFill>
              <a:latin typeface="Arial"/>
            </a:endParaRPr>
          </a:p>
          <a:p>
            <a:pPr>
              <a:lnSpc>
                <a:spcPct val="115000"/>
              </a:lnSpc>
              <a:spcBef>
                <a:spcPts val="1599"/>
              </a:spcBef>
              <a:tabLst>
                <a:tab algn="l" pos="0"/>
              </a:tabLst>
            </a:pPr>
            <a:r>
              <a:rPr b="1" lang="en" sz="1800" spc="-1" strike="noStrike">
                <a:solidFill>
                  <a:srgbClr val="adadad"/>
                </a:solidFill>
                <a:latin typeface="Arial"/>
                <a:ea typeface="Arial"/>
              </a:rPr>
              <a:t>-The amount of illuminated surface that we see here on Earth is what changes!</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-The Earth’s rotation (the day/night cycle) is completely independent of the Moon’s orbit. For the Moon to make a full orbit is 29.5 days; the Earth rotates every 24 hours!</a:t>
            </a:r>
            <a:endParaRPr b="0" lang="en-US" sz="1800" spc="-1" strike="noStrike">
              <a:solidFill>
                <a:srgbClr val="000000"/>
              </a:solidFill>
              <a:latin typeface="Arial"/>
            </a:endParaRPr>
          </a:p>
          <a:p>
            <a:pPr>
              <a:lnSpc>
                <a:spcPct val="115000"/>
              </a:lnSpc>
              <a:spcBef>
                <a:spcPts val="1599"/>
              </a:spcBef>
              <a:tabLst>
                <a:tab algn="l" pos="0"/>
              </a:tabLst>
            </a:pPr>
            <a:endParaRPr b="0" lang="en-US" sz="1800" spc="-1" strike="noStrike">
              <a:solidFill>
                <a:srgbClr val="000000"/>
              </a:solidFill>
              <a:latin typeface="Arial"/>
            </a:endParaRPr>
          </a:p>
          <a:p>
            <a:pPr>
              <a:lnSpc>
                <a:spcPct val="115000"/>
              </a:lnSpc>
              <a:spcBef>
                <a:spcPts val="1599"/>
              </a:spcBef>
              <a:spcAft>
                <a:spcPts val="15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9" name="Google Shape;95;p20" descr="https://upload.wikimedia.org/wikipedia/commons/7/72/Lunar-Phase-Diagram.png"/>
          <p:cNvPicPr/>
          <p:nvPr/>
        </p:nvPicPr>
        <p:blipFill>
          <a:blip r:embed="rId1"/>
          <a:stretch/>
        </p:blipFill>
        <p:spPr>
          <a:xfrm>
            <a:off x="114480" y="95400"/>
            <a:ext cx="4952520" cy="4952520"/>
          </a:xfrm>
          <a:prstGeom prst="rect">
            <a:avLst/>
          </a:prstGeom>
          <a:ln>
            <a:noFill/>
          </a:ln>
        </p:spPr>
      </p:pic>
      <p:sp>
        <p:nvSpPr>
          <p:cNvPr id="90" name="CustomShape 1"/>
          <p:cNvSpPr/>
          <p:nvPr/>
        </p:nvSpPr>
        <p:spPr>
          <a:xfrm rot="10800000">
            <a:off x="3032280" y="550080"/>
            <a:ext cx="679320" cy="3445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1" name="CustomShape 2"/>
          <p:cNvSpPr/>
          <p:nvPr/>
        </p:nvSpPr>
        <p:spPr>
          <a:xfrm flipH="1">
            <a:off x="1382400" y="496080"/>
            <a:ext cx="732960" cy="3229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2" name="CustomShape 3"/>
          <p:cNvSpPr/>
          <p:nvPr/>
        </p:nvSpPr>
        <p:spPr>
          <a:xfrm flipH="1">
            <a:off x="401040" y="1541880"/>
            <a:ext cx="161280" cy="5497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3" name="CustomShape 4"/>
          <p:cNvSpPr/>
          <p:nvPr/>
        </p:nvSpPr>
        <p:spPr>
          <a:xfrm>
            <a:off x="433440" y="3030120"/>
            <a:ext cx="355320" cy="71136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4" name="CustomShape 5"/>
          <p:cNvSpPr/>
          <p:nvPr/>
        </p:nvSpPr>
        <p:spPr>
          <a:xfrm>
            <a:off x="1404000" y="4356360"/>
            <a:ext cx="711360" cy="3229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5" name="CustomShape 6"/>
          <p:cNvSpPr/>
          <p:nvPr/>
        </p:nvSpPr>
        <p:spPr>
          <a:xfrm flipH="1" rot="10800000">
            <a:off x="2924640" y="4184280"/>
            <a:ext cx="776160" cy="5065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6" name="CustomShape 7"/>
          <p:cNvSpPr/>
          <p:nvPr/>
        </p:nvSpPr>
        <p:spPr>
          <a:xfrm flipH="1" rot="10800000">
            <a:off x="4218120" y="2922480"/>
            <a:ext cx="409320" cy="74376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7" name="CustomShape 8"/>
          <p:cNvSpPr/>
          <p:nvPr/>
        </p:nvSpPr>
        <p:spPr>
          <a:xfrm rot="10800000">
            <a:off x="4380480" y="1617480"/>
            <a:ext cx="236880" cy="636120"/>
          </a:xfrm>
          <a:custGeom>
            <a:avLst/>
            <a:gdLst/>
            <a:ahLst/>
            <a:rect l="l" t="t" r="r" b="b"/>
            <a:pathLst>
              <a:path w="21600" h="21600">
                <a:moveTo>
                  <a:pt x="0" y="0"/>
                </a:moveTo>
                <a:lnTo>
                  <a:pt x="21600" y="21600"/>
                </a:lnTo>
              </a:path>
            </a:pathLst>
          </a:custGeom>
          <a:noFill/>
          <a:ln w="9360">
            <a:solidFill>
              <a:schemeClr val="accent2"/>
            </a:solidFill>
            <a:round/>
            <a:tailEnd len="med" type="triangle" w="med"/>
          </a:ln>
        </p:spPr>
        <p:style>
          <a:lnRef idx="0"/>
          <a:fillRef idx="0"/>
          <a:effectRef idx="0"/>
          <a:fontRef idx="minor"/>
        </p:style>
      </p:sp>
      <p:sp>
        <p:nvSpPr>
          <p:cNvPr id="98" name="CustomShape 9"/>
          <p:cNvSpPr/>
          <p:nvPr/>
        </p:nvSpPr>
        <p:spPr>
          <a:xfrm>
            <a:off x="2577240" y="3278160"/>
            <a:ext cx="689760" cy="323280"/>
          </a:xfrm>
          <a:custGeom>
            <a:avLst/>
            <a:gdLst/>
            <a:ahLst/>
            <a:rect l="l" t="t" r="r" b="b"/>
            <a:pathLst>
              <a:path w="27604" h="12939">
                <a:moveTo>
                  <a:pt x="0" y="12939"/>
                </a:moveTo>
                <a:cubicBezTo>
                  <a:pt x="3019" y="12364"/>
                  <a:pt x="13514" y="11646"/>
                  <a:pt x="18115" y="9489"/>
                </a:cubicBezTo>
                <a:cubicBezTo>
                  <a:pt x="22716" y="7333"/>
                  <a:pt x="26023" y="1582"/>
                  <a:pt x="27604" y="0"/>
                </a:cubicBezTo>
              </a:path>
            </a:pathLst>
          </a:custGeom>
          <a:noFill/>
          <a:ln w="9360">
            <a:solidFill>
              <a:srgbClr val="4a86e8"/>
            </a:solidFill>
            <a:round/>
            <a:tailEnd len="med" type="triangle" w="med"/>
          </a:ln>
        </p:spPr>
        <p:style>
          <a:lnRef idx="0"/>
          <a:fillRef idx="0"/>
          <a:effectRef idx="0"/>
          <a:fontRef idx="minor"/>
        </p:style>
      </p:sp>
      <p:sp>
        <p:nvSpPr>
          <p:cNvPr id="99" name="CustomShape 10"/>
          <p:cNvSpPr/>
          <p:nvPr/>
        </p:nvSpPr>
        <p:spPr>
          <a:xfrm>
            <a:off x="1930320" y="1561680"/>
            <a:ext cx="614160" cy="281880"/>
          </a:xfrm>
          <a:custGeom>
            <a:avLst/>
            <a:gdLst/>
            <a:ahLst/>
            <a:rect l="l" t="t" r="r" b="b"/>
            <a:pathLst>
              <a:path w="24586" h="11286">
                <a:moveTo>
                  <a:pt x="24586" y="503"/>
                </a:moveTo>
                <a:cubicBezTo>
                  <a:pt x="22573" y="575"/>
                  <a:pt x="16607" y="-863"/>
                  <a:pt x="12509" y="934"/>
                </a:cubicBezTo>
                <a:cubicBezTo>
                  <a:pt x="8411" y="2731"/>
                  <a:pt x="2085" y="9561"/>
                  <a:pt x="0" y="11286"/>
                </a:cubicBezTo>
              </a:path>
            </a:pathLst>
          </a:custGeom>
          <a:noFill/>
          <a:ln w="9360">
            <a:solidFill>
              <a:srgbClr val="4a86e8"/>
            </a:solidFill>
            <a:round/>
            <a:tailEnd len="med" type="triangle" w="med"/>
          </a:ln>
        </p:spPr>
        <p:style>
          <a:lnRef idx="0"/>
          <a:fillRef idx="0"/>
          <a:effectRef idx="0"/>
          <a:fontRef idx="minor"/>
        </p:style>
      </p:sp>
      <p:sp>
        <p:nvSpPr>
          <p:cNvPr id="100" name="CustomShape 11"/>
          <p:cNvSpPr/>
          <p:nvPr/>
        </p:nvSpPr>
        <p:spPr>
          <a:xfrm>
            <a:off x="5229720" y="194040"/>
            <a:ext cx="3622680" cy="34452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0" lang="en" sz="1800" spc="-1" strike="noStrike">
                <a:solidFill>
                  <a:srgbClr val="c9daf8"/>
                </a:solidFill>
                <a:latin typeface="Arial"/>
                <a:ea typeface="Arial"/>
              </a:rPr>
              <a:t>How to use this diagram:</a:t>
            </a:r>
            <a:endParaRPr b="0" lang="en-US" sz="1800" spc="-1" strike="noStrike">
              <a:latin typeface="Arial"/>
            </a:endParaRPr>
          </a:p>
        </p:txBody>
      </p:sp>
      <p:sp>
        <p:nvSpPr>
          <p:cNvPr id="101" name="CustomShape 12"/>
          <p:cNvSpPr/>
          <p:nvPr/>
        </p:nvSpPr>
        <p:spPr>
          <a:xfrm>
            <a:off x="5348520" y="711720"/>
            <a:ext cx="3622680" cy="409752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1" lang="en" sz="1400" spc="-1" strike="noStrike" u="sng">
                <a:solidFill>
                  <a:srgbClr val="ffffff"/>
                </a:solidFill>
                <a:uFillTx/>
                <a:latin typeface="Arial"/>
                <a:ea typeface="Arial"/>
              </a:rPr>
              <a:t>First:</a:t>
            </a:r>
            <a:r>
              <a:rPr b="0" lang="en" sz="1400" spc="-1" strike="noStrike">
                <a:solidFill>
                  <a:srgbClr val="ffffff"/>
                </a:solidFill>
                <a:latin typeface="Arial"/>
                <a:ea typeface="Arial"/>
              </a:rPr>
              <a:t> identify what lunar phase you are looking at, for example waxing crescent.</a:t>
            </a:r>
            <a:endParaRPr b="0" lang="en-US" sz="1400" spc="-1" strike="noStrike">
              <a:latin typeface="Arial"/>
            </a:endParaRPr>
          </a:p>
          <a:p>
            <a:pPr>
              <a:lnSpc>
                <a:spcPct val="100000"/>
              </a:lnSpc>
              <a:tabLst>
                <a:tab algn="l" pos="0"/>
              </a:tabLst>
            </a:pPr>
            <a:endParaRPr b="0" lang="en-US" sz="1400" spc="-1" strike="noStrike">
              <a:latin typeface="Arial"/>
            </a:endParaRPr>
          </a:p>
          <a:p>
            <a:pPr>
              <a:lnSpc>
                <a:spcPct val="100000"/>
              </a:lnSpc>
              <a:tabLst>
                <a:tab algn="l" pos="0"/>
              </a:tabLst>
            </a:pPr>
            <a:r>
              <a:rPr b="1" lang="en" sz="1400" spc="-1" strike="noStrike" u="sng">
                <a:solidFill>
                  <a:srgbClr val="ffffff"/>
                </a:solidFill>
                <a:uFillTx/>
                <a:latin typeface="Arial"/>
                <a:ea typeface="Arial"/>
              </a:rPr>
              <a:t>Second:</a:t>
            </a:r>
            <a:r>
              <a:rPr b="0" lang="en" sz="1400" spc="-1" strike="noStrike">
                <a:solidFill>
                  <a:srgbClr val="ffffff"/>
                </a:solidFill>
                <a:latin typeface="Arial"/>
                <a:ea typeface="Arial"/>
              </a:rPr>
              <a:t> Where is it in the sky? Let’s say it’s about 45 degrees above the horizon, towards the east.</a:t>
            </a:r>
            <a:endParaRPr b="0" lang="en-US" sz="1400" spc="-1" strike="noStrike">
              <a:latin typeface="Arial"/>
            </a:endParaRPr>
          </a:p>
          <a:p>
            <a:pPr>
              <a:lnSpc>
                <a:spcPct val="100000"/>
              </a:lnSpc>
              <a:tabLst>
                <a:tab algn="l" pos="0"/>
              </a:tabLst>
            </a:pPr>
            <a:endParaRPr b="0" lang="en-US" sz="1400" spc="-1" strike="noStrike">
              <a:latin typeface="Arial"/>
            </a:endParaRPr>
          </a:p>
          <a:p>
            <a:pPr>
              <a:lnSpc>
                <a:spcPct val="100000"/>
              </a:lnSpc>
              <a:tabLst>
                <a:tab algn="l" pos="0"/>
              </a:tabLst>
            </a:pPr>
            <a:r>
              <a:rPr b="1" lang="en" sz="1400" spc="-1" strike="noStrike" u="sng">
                <a:solidFill>
                  <a:srgbClr val="ffffff"/>
                </a:solidFill>
                <a:uFillTx/>
                <a:latin typeface="Arial"/>
                <a:ea typeface="Arial"/>
              </a:rPr>
              <a:t>Third:</a:t>
            </a:r>
            <a:r>
              <a:rPr b="0" lang="en" sz="1400" spc="-1" strike="noStrike">
                <a:solidFill>
                  <a:srgbClr val="ffffff"/>
                </a:solidFill>
                <a:latin typeface="Arial"/>
                <a:ea typeface="Arial"/>
              </a:rPr>
              <a:t> What location(time) on the Earth corresponds to that? That is, where would you need to stand for the Moon to appear 45 degrees above the eastern horizon?</a:t>
            </a:r>
            <a:endParaRPr b="0" lang="en-US" sz="1400" spc="-1" strike="noStrike">
              <a:latin typeface="Arial"/>
            </a:endParaRPr>
          </a:p>
          <a:p>
            <a:pPr>
              <a:lnSpc>
                <a:spcPct val="100000"/>
              </a:lnSpc>
              <a:tabLst>
                <a:tab algn="l" pos="0"/>
              </a:tabLst>
            </a:pPr>
            <a:r>
              <a:rPr b="0" lang="en" sz="1400" spc="-1" strike="noStrike">
                <a:solidFill>
                  <a:srgbClr val="ffffff"/>
                </a:solidFill>
                <a:latin typeface="Arial"/>
                <a:ea typeface="Arial"/>
              </a:rPr>
              <a:t>In this example, it would be noon. (East is counterclockwise. Earth rotates towards the east)</a:t>
            </a:r>
            <a:endParaRPr b="0" lang="en-US" sz="1400" spc="-1" strike="noStrike">
              <a:latin typeface="Arial"/>
            </a:endParaRPr>
          </a:p>
          <a:p>
            <a:pPr>
              <a:lnSpc>
                <a:spcPct val="100000"/>
              </a:lnSpc>
              <a:tabLst>
                <a:tab algn="l" pos="0"/>
              </a:tabLst>
            </a:pPr>
            <a:endParaRPr b="0" lang="en-US" sz="1400" spc="-1" strike="noStrike">
              <a:latin typeface="Arial"/>
            </a:endParaRPr>
          </a:p>
          <a:p>
            <a:pPr>
              <a:lnSpc>
                <a:spcPct val="100000"/>
              </a:lnSpc>
              <a:tabLst>
                <a:tab algn="l" pos="0"/>
              </a:tabLst>
            </a:pPr>
            <a:r>
              <a:rPr b="0" lang="en" sz="1400" spc="-1" strike="noStrike">
                <a:solidFill>
                  <a:srgbClr val="ffffff"/>
                </a:solidFill>
                <a:latin typeface="Arial"/>
                <a:ea typeface="Arial"/>
              </a:rPr>
              <a:t>If it’s between two points, then interpolate.</a:t>
            </a:r>
            <a:endParaRPr b="0" lang="en-US" sz="1400" spc="-1" strike="noStrike">
              <a:latin typeface="Arial"/>
            </a:endParaRPr>
          </a:p>
          <a:p>
            <a:pPr>
              <a:lnSpc>
                <a:spcPct val="100000"/>
              </a:lnSpc>
              <a:tabLst>
                <a:tab algn="l" pos="0"/>
              </a:tabLst>
            </a:pPr>
            <a:endParaRPr b="0" lang="en-US" sz="1400" spc="-1" strike="noStrike">
              <a:latin typeface="Arial"/>
            </a:endParaRPr>
          </a:p>
          <a:p>
            <a:pPr>
              <a:lnSpc>
                <a:spcPct val="100000"/>
              </a:lnSpc>
              <a:tabLst>
                <a:tab algn="l" pos="0"/>
              </a:tabLst>
            </a:pPr>
            <a:r>
              <a:rPr b="0" lang="en" sz="1400" spc="-1" strike="noStrike">
                <a:solidFill>
                  <a:srgbClr val="ffffff"/>
                </a:solidFill>
                <a:latin typeface="Arial"/>
                <a:ea typeface="Arial"/>
              </a:rPr>
              <a:t>→ </a:t>
            </a:r>
            <a:r>
              <a:rPr b="0" lang="en" sz="1400" spc="-1" strike="noStrike">
                <a:solidFill>
                  <a:srgbClr val="ffffff"/>
                </a:solidFill>
                <a:latin typeface="Arial"/>
                <a:ea typeface="Arial"/>
              </a:rPr>
              <a:t>So, if the waxing crescent moon is about halfway between the horizon and its highest point, it’s about noon.</a:t>
            </a:r>
            <a:endParaRPr b="0" lang="en-US" sz="1400" spc="-1" strike="noStrike">
              <a:latin typeface="Arial"/>
            </a:endParaRPr>
          </a:p>
          <a:p>
            <a:pPr>
              <a:lnSpc>
                <a:spcPct val="100000"/>
              </a:lnSpc>
              <a:tabLst>
                <a:tab algn="l" pos="0"/>
              </a:tabLst>
            </a:pPr>
            <a:endParaRPr b="0" lang="en-US" sz="1400" spc="-1" strike="noStrike">
              <a:latin typeface="Arial"/>
            </a:endParaRPr>
          </a:p>
        </p:txBody>
      </p:sp>
      <p:sp>
        <p:nvSpPr>
          <p:cNvPr id="102" name="CustomShape 13"/>
          <p:cNvSpPr/>
          <p:nvPr/>
        </p:nvSpPr>
        <p:spPr>
          <a:xfrm flipH="1" rot="10800000">
            <a:off x="2570040" y="-30960"/>
            <a:ext cx="6120" cy="5079240"/>
          </a:xfrm>
          <a:custGeom>
            <a:avLst/>
            <a:gdLst/>
            <a:ahLst/>
            <a:rect l="l" t="t" r="r" b="b"/>
            <a:pathLst>
              <a:path w="21600" h="21600">
                <a:moveTo>
                  <a:pt x="0" y="0"/>
                </a:moveTo>
                <a:lnTo>
                  <a:pt x="21600" y="21600"/>
                </a:lnTo>
              </a:path>
            </a:pathLst>
          </a:custGeom>
          <a:noFill/>
          <a:ln w="9360">
            <a:solidFill>
              <a:schemeClr val="lt2"/>
            </a:solidFill>
            <a:prstDash val="dashDot"/>
            <a:round/>
          </a:ln>
        </p:spPr>
        <p:style>
          <a:lnRef idx="0"/>
          <a:fillRef idx="0"/>
          <a:effectRef idx="0"/>
          <a:fontRef idx="minor"/>
        </p:style>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dcterms:modified xsi:type="dcterms:W3CDTF">2022-12-13T08:37:41Z</dcterms:modified>
  <cp:revision>1</cp:revision>
  <dc:subject/>
  <dc:title/>
</cp:coreProperties>
</file>