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5.jpeg" ContentType="image/jpeg"/>
  <Override PartName="/ppt/media/image2.png" ContentType="image/png"/>
  <Override PartName="/ppt/media/image6.jpeg" ContentType="image/jpeg"/>
  <Override PartName="/ppt/media/image7.jpeg" ContentType="image/jpeg"/>
  <Override PartName="/ppt/media/image1.jpeg" ContentType="image/jpeg"/>
  <Override PartName="/ppt/media/image3.jpeg" ContentType="image/jpeg"/>
  <Override PartName="/ppt/media/image4.jpeg" ContentType="image/jpeg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7F8CA39F-0B06-439B-B496-B3FD4170360C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2121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tIns="91440" bIns="91440">
            <a:noAutofit/>
          </a:bodyPr>
          <a:p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tIns="91440" bIns="91440">
            <a:no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8E70B631-A805-48AA-ADE1-118E3DC8E866}" type="slidenum">
              <a:rPr b="0" lang="en" sz="1000" spc="-1" strike="noStrike">
                <a:solidFill>
                  <a:srgbClr val="adadad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5200" spc="-1" strike="noStrike">
                <a:solidFill>
                  <a:srgbClr val="ffffff"/>
                </a:solidFill>
                <a:latin typeface="Arial"/>
                <a:ea typeface="Arial"/>
              </a:rPr>
              <a:t>Optics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311760" y="2834280"/>
            <a:ext cx="8520120" cy="7923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adadad"/>
                </a:solidFill>
                <a:latin typeface="Arial"/>
                <a:ea typeface="Arial"/>
              </a:rPr>
              <a:t>This is a pretty long lab. So I need you all to...</a:t>
            </a:r>
            <a:r>
              <a:rPr b="0" i="1" lang="en" sz="2800" spc="-1" strike="noStrike">
                <a:solidFill>
                  <a:srgbClr val="adadad"/>
                </a:solidFill>
                <a:latin typeface="Arial"/>
                <a:ea typeface="Arial"/>
              </a:rPr>
              <a:t>focus.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Google Shape;69;p15" descr="galileo_telescope.jpg"/>
          <p:cNvPicPr/>
          <p:nvPr/>
        </p:nvPicPr>
        <p:blipFill>
          <a:blip r:embed="rId1"/>
          <a:stretch/>
        </p:blipFill>
        <p:spPr>
          <a:xfrm>
            <a:off x="1995120" y="767520"/>
            <a:ext cx="5153400" cy="3608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5" name="Google Shape;76;p16" descr="40_foot_telescope_120_cm_48_inch_reflecting_telescope_William_Herschel.png"/>
          <p:cNvPicPr/>
          <p:nvPr/>
        </p:nvPicPr>
        <p:blipFill>
          <a:blip r:embed="rId1"/>
          <a:stretch/>
        </p:blipFill>
        <p:spPr>
          <a:xfrm>
            <a:off x="2579400" y="235800"/>
            <a:ext cx="3985200" cy="46717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Google Shape;83;p17" descr="mirror.jpg"/>
          <p:cNvPicPr/>
          <p:nvPr/>
        </p:nvPicPr>
        <p:blipFill>
          <a:blip r:embed="rId1"/>
          <a:stretch/>
        </p:blipFill>
        <p:spPr>
          <a:xfrm>
            <a:off x="551160" y="771120"/>
            <a:ext cx="8041320" cy="3601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The Law of Reflectance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311760" y="3353400"/>
            <a:ext cx="8520120" cy="15296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Google Shape;90;p18" descr="2.jpg"/>
          <p:cNvPicPr/>
          <p:nvPr/>
        </p:nvPicPr>
        <p:blipFill>
          <a:blip r:embed="rId1"/>
          <a:stretch/>
        </p:blipFill>
        <p:spPr>
          <a:xfrm>
            <a:off x="311760" y="1258920"/>
            <a:ext cx="8520120" cy="3195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What happens if you curve the mirror?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Google Shape;97;p19" descr="3.jpg"/>
          <p:cNvPicPr/>
          <p:nvPr/>
        </p:nvPicPr>
        <p:blipFill>
          <a:blip r:embed="rId1"/>
          <a:stretch/>
        </p:blipFill>
        <p:spPr>
          <a:xfrm>
            <a:off x="1702080" y="1067040"/>
            <a:ext cx="5739480" cy="3587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Something similar happens with lenses!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311760" y="4403160"/>
            <a:ext cx="8520120" cy="7401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15000"/>
              </a:lnSpc>
              <a:spcAft>
                <a:spcPts val="1599"/>
              </a:spcAft>
              <a:tabLst>
                <a:tab algn="l" pos="0"/>
              </a:tabLst>
            </a:pP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Note that for lenses, unlike mirrors, the angle of incidence is </a:t>
            </a:r>
            <a:r>
              <a:rPr b="0" i="1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NOT</a:t>
            </a:r>
            <a:r>
              <a:rPr b="0" lang="en" sz="1800" spc="-1" strike="noStrike">
                <a:solidFill>
                  <a:srgbClr val="adadad"/>
                </a:solidFill>
                <a:latin typeface="Arial"/>
                <a:ea typeface="Arial"/>
              </a:rPr>
              <a:t> equal to the angle of refraction!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Google Shape;104;p20" descr="4.jpg"/>
          <p:cNvPicPr/>
          <p:nvPr/>
        </p:nvPicPr>
        <p:blipFill>
          <a:blip r:embed="rId1"/>
          <a:stretch/>
        </p:blipFill>
        <p:spPr>
          <a:xfrm>
            <a:off x="311760" y="1143000"/>
            <a:ext cx="8520120" cy="3195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2800" spc="-1" strike="noStrike">
                <a:solidFill>
                  <a:srgbClr val="ffffff"/>
                </a:solidFill>
                <a:latin typeface="Arial"/>
                <a:ea typeface="Arial"/>
              </a:rPr>
              <a:t>And what happens if you curve the lens?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Google Shape;111;p21" descr="5.jpg"/>
          <p:cNvPicPr/>
          <p:nvPr/>
        </p:nvPicPr>
        <p:blipFill>
          <a:blip r:embed="rId1"/>
          <a:stretch/>
        </p:blipFill>
        <p:spPr>
          <a:xfrm>
            <a:off x="1479600" y="1017720"/>
            <a:ext cx="6184440" cy="3865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2022-12-13T09:44:17Z</dcterms:modified>
  <cp:revision>1</cp:revision>
  <dc:subject/>
  <dc:title/>
</cp:coreProperties>
</file>