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ppt/_rels/presentation.xml.rels" ContentType="application/vnd.openxmlformats-package.relationships+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_rels/slide2.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slide9.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6.jpeg" ContentType="image/jpeg"/>
  <Override PartName="/ppt/media/image5.jpeg" ContentType="image/jpeg"/>
  <Override PartName="/ppt/media/image3.png" ContentType="image/png"/>
  <Override PartName="/ppt/media/image4.jpeg" ContentType="image/jpeg"/>
  <Override PartName="/ppt/media/image1.jpeg" ContentType="image/jpeg"/>
  <Override PartName="/ppt/media/image2.jpeg" ContentType="image/jpeg"/>
  <Override PartName="/ppt/media/image8.gif" ContentType="image/gif"/>
  <Override PartName="/ppt/media/image12.gif" ContentType="image/gif"/>
  <Override PartName="/ppt/media/image7.jpeg" ContentType="image/jpeg"/>
  <Override PartName="/ppt/media/image13.jpeg" ContentType="image/jpeg"/>
  <Override PartName="/ppt/media/image9.jpeg" ContentType="image/jpeg"/>
  <Override PartName="/ppt/media/image11.png" ContentType="image/png"/>
  <Override PartName="/ppt/media/image10.jpeg" ContentType="image/jpeg"/>
  <Override PartName="/ppt/notesSlides/_rels/notesSlide9.xml.rels" ContentType="application/vnd.openxmlformats-package.relationships+xml"/>
  <Override PartName="/ppt/notesSlides/notesSlide9.xml" ContentType="application/vnd.openxmlformats-officedocument.presentationml.notesSlid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slideLayouts/_rels/slideLayout22.xml.rels" ContentType="application/vnd.openxmlformats-package.relationships+xml"/>
  <Override PartName="/ppt/slideLayouts/_rels/slideLayout8.xml.rels" ContentType="application/vnd.openxmlformats-package.relationships+xml"/>
  <Override PartName="/ppt/slideLayouts/_rels/slideLayout21.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10.xml.rels" ContentType="application/vnd.openxmlformats-package.relationships+xml"/>
  <Override PartName="/ppt/slideLayouts/_rels/slideLayout16.xml.rels" ContentType="application/vnd.openxmlformats-package.relationships+xml"/>
  <Override PartName="/ppt/slideLayouts/_rels/slideLayout2.xml.rels" ContentType="application/vnd.openxmlformats-package.relationships+xml"/>
  <Override PartName="/ppt/slideLayouts/_rels/slideLayout24.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7.xml.rels" ContentType="application/vnd.openxmlformats-package.relationships+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sldImg"/>
          </p:nvPr>
        </p:nvSpPr>
        <p:spPr>
          <a:xfrm>
            <a:off x="533520" y="764280"/>
            <a:ext cx="6704640" cy="3771360"/>
          </a:xfrm>
          <a:prstGeom prst="rect">
            <a:avLst/>
          </a:prstGeom>
        </p:spPr>
        <p:txBody>
          <a:bodyPr lIns="0" rIns="0" tIns="0" bIns="0" anchor="ctr">
            <a:noAutofit/>
          </a:bodyPr>
          <a:p>
            <a:r>
              <a:rPr b="0" lang="en-US" sz="1400" spc="-1" strike="noStrike">
                <a:solidFill>
                  <a:srgbClr val="000000"/>
                </a:solidFill>
                <a:latin typeface="Arial"/>
              </a:rPr>
              <a:t>Click to move the slide</a:t>
            </a:r>
            <a:endParaRPr b="0" lang="en-US" sz="1400" spc="-1" strike="noStrike">
              <a:solidFill>
                <a:srgbClr val="000000"/>
              </a:solidFill>
              <a:latin typeface="Arial"/>
            </a:endParaRPr>
          </a:p>
        </p:txBody>
      </p:sp>
      <p:sp>
        <p:nvSpPr>
          <p:cNvPr id="79" name="PlaceHolder 2"/>
          <p:cNvSpPr>
            <a:spLocks noGrp="1"/>
          </p:cNvSpPr>
          <p:nvPr>
            <p:ph type="body"/>
          </p:nvPr>
        </p:nvSpPr>
        <p:spPr>
          <a:xfrm>
            <a:off x="777240" y="4777560"/>
            <a:ext cx="6217560" cy="4525920"/>
          </a:xfrm>
          <a:prstGeom prst="rect">
            <a:avLst/>
          </a:prstGeom>
        </p:spPr>
        <p:txBody>
          <a:bodyPr lIns="0" rIns="0" tIns="0" bIns="0">
            <a:noAutofit/>
          </a:bodyPr>
          <a:p>
            <a:r>
              <a:rPr b="0" lang="en-US" sz="2000" spc="-1" strike="noStrike">
                <a:latin typeface="Arial"/>
              </a:rPr>
              <a:t>Click to edit the notes format</a:t>
            </a:r>
            <a:endParaRPr b="0" lang="en-US" sz="2000" spc="-1" strike="noStrike">
              <a:latin typeface="Arial"/>
            </a:endParaRPr>
          </a:p>
        </p:txBody>
      </p:sp>
      <p:sp>
        <p:nvSpPr>
          <p:cNvPr id="80" name="PlaceHolder 3"/>
          <p:cNvSpPr>
            <a:spLocks noGrp="1"/>
          </p:cNvSpPr>
          <p:nvPr>
            <p:ph type="hdr"/>
          </p:nvPr>
        </p:nvSpPr>
        <p:spPr>
          <a:xfrm>
            <a:off x="0" y="0"/>
            <a:ext cx="3372840" cy="502560"/>
          </a:xfrm>
          <a:prstGeom prst="rect">
            <a:avLst/>
          </a:prstGeom>
        </p:spPr>
        <p:txBody>
          <a:bodyPr lIns="0" rIns="0" tIns="0" bIns="0">
            <a:noAutofit/>
          </a:bodyPr>
          <a:p>
            <a:r>
              <a:rPr b="0" lang="en-US" sz="1400" spc="-1" strike="noStrike">
                <a:latin typeface="Times New Roman"/>
              </a:rPr>
              <a:t>&lt;header&gt;</a:t>
            </a:r>
            <a:endParaRPr b="0" lang="en-US" sz="1400" spc="-1" strike="noStrike">
              <a:latin typeface="Times New Roman"/>
            </a:endParaRPr>
          </a:p>
        </p:txBody>
      </p:sp>
      <p:sp>
        <p:nvSpPr>
          <p:cNvPr id="81" name="PlaceHolder 4"/>
          <p:cNvSpPr>
            <a:spLocks noGrp="1"/>
          </p:cNvSpPr>
          <p:nvPr>
            <p:ph type="dt"/>
          </p:nvPr>
        </p:nvSpPr>
        <p:spPr>
          <a:xfrm>
            <a:off x="4399200" y="0"/>
            <a:ext cx="3372840" cy="502560"/>
          </a:xfrm>
          <a:prstGeom prst="rect">
            <a:avLst/>
          </a:prstGeom>
        </p:spPr>
        <p:txBody>
          <a:bodyPr lIns="0" rIns="0" tIns="0" bIns="0">
            <a:noAutofit/>
          </a:bodyPr>
          <a:p>
            <a:pPr algn="r"/>
            <a:r>
              <a:rPr b="0" lang="en-US" sz="1400" spc="-1" strike="noStrike">
                <a:latin typeface="Times New Roman"/>
              </a:rPr>
              <a:t>&lt;date/time&gt;</a:t>
            </a:r>
            <a:endParaRPr b="0" lang="en-US" sz="1400" spc="-1" strike="noStrike">
              <a:latin typeface="Times New Roman"/>
            </a:endParaRPr>
          </a:p>
        </p:txBody>
      </p:sp>
      <p:sp>
        <p:nvSpPr>
          <p:cNvPr id="82" name="PlaceHolder 5"/>
          <p:cNvSpPr>
            <a:spLocks noGrp="1"/>
          </p:cNvSpPr>
          <p:nvPr>
            <p:ph type="ftr"/>
          </p:nvPr>
        </p:nvSpPr>
        <p:spPr>
          <a:xfrm>
            <a:off x="0" y="9555480"/>
            <a:ext cx="3372840" cy="502560"/>
          </a:xfrm>
          <a:prstGeom prst="rect">
            <a:avLst/>
          </a:prstGeom>
        </p:spPr>
        <p:txBody>
          <a:bodyPr lIns="0" rIns="0" tIns="0" bIns="0" anchor="b">
            <a:noAutofit/>
          </a:bodyPr>
          <a:p>
            <a:r>
              <a:rPr b="0" lang="en-US" sz="1400" spc="-1" strike="noStrike">
                <a:latin typeface="Times New Roman"/>
              </a:rPr>
              <a:t>&lt;footer&gt;</a:t>
            </a:r>
            <a:endParaRPr b="0" lang="en-US" sz="1400" spc="-1" strike="noStrike">
              <a:latin typeface="Times New Roman"/>
            </a:endParaRPr>
          </a:p>
        </p:txBody>
      </p:sp>
      <p:sp>
        <p:nvSpPr>
          <p:cNvPr id="83"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36E3A305-E405-46E7-A60A-DD0AE1FA0BCF}"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PlaceHolder 1"/>
          <p:cNvSpPr>
            <a:spLocks noGrp="1"/>
          </p:cNvSpPr>
          <p:nvPr>
            <p:ph type="sldImg"/>
          </p:nvPr>
        </p:nvSpPr>
        <p:spPr>
          <a:xfrm>
            <a:off x="381240" y="685800"/>
            <a:ext cx="6095520" cy="3428640"/>
          </a:xfrm>
          <a:prstGeom prst="rect">
            <a:avLst/>
          </a:prstGeom>
        </p:spPr>
      </p:sp>
      <p:sp>
        <p:nvSpPr>
          <p:cNvPr id="140" name="PlaceHolder 2"/>
          <p:cNvSpPr>
            <a:spLocks noGrp="1"/>
          </p:cNvSpPr>
          <p:nvPr>
            <p:ph type="body"/>
          </p:nvPr>
        </p:nvSpPr>
        <p:spPr>
          <a:xfrm>
            <a:off x="685800" y="4343400"/>
            <a:ext cx="5486040" cy="4114440"/>
          </a:xfrm>
          <a:prstGeom prst="rect">
            <a:avLst/>
          </a:prstGeom>
        </p:spPr>
        <p:txBody>
          <a:bodyPr tIns="91440" bIns="91440">
            <a:noAutofit/>
          </a:bodyPr>
          <a:p>
            <a:pPr>
              <a:lnSpc>
                <a:spcPct val="100000"/>
              </a:lnSpc>
              <a:tabLst>
                <a:tab algn="l" pos="0"/>
              </a:tabLst>
            </a:pPr>
            <a:r>
              <a:rPr b="0" lang="en" sz="1100" spc="-1" strike="noStrike">
                <a:latin typeface="Arial"/>
              </a:rPr>
              <a:t>Late 1600-early 1700s</a:t>
            </a:r>
            <a:endParaRPr b="0" lang="en-US" sz="11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5"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6"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8"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9"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0"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1"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3"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4"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5"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6"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7"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8"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3"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5"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48"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2"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3"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4"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6"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7"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8"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0"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1"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2"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4"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5"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7"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9"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0"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2"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3"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4"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5"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6"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7"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3"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4"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5"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9"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1"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2"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3"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11760" y="744480"/>
            <a:ext cx="8520120" cy="2052360"/>
          </a:xfrm>
          <a:prstGeom prst="rect">
            <a:avLst/>
          </a:prstGeom>
        </p:spPr>
        <p:txBody>
          <a:bodyPr tIns="91440" bIns="91440" anchor="b">
            <a:noAutofit/>
          </a:bodyPr>
          <a:p>
            <a:r>
              <a:rPr b="0" lang="en-US" sz="5200" spc="-1" strike="noStrike">
                <a:solidFill>
                  <a:srgbClr val="000000"/>
                </a:solidFill>
                <a:latin typeface="Arial"/>
              </a:rPr>
              <a:t>Click to edit the title text format</a:t>
            </a:r>
            <a:endParaRPr b="0" lang="en-US" sz="5200" spc="-1" strike="noStrike">
              <a:solidFill>
                <a:srgbClr val="000000"/>
              </a:solidFill>
              <a:latin typeface="Arial"/>
            </a:endParaRPr>
          </a:p>
        </p:txBody>
      </p:sp>
      <p:sp>
        <p:nvSpPr>
          <p:cNvPr id="1" name="PlaceHolder 2"/>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833319E8-1FAD-4F9B-B3B3-874121289690}" type="slidenum">
              <a:rPr b="0" lang="en" sz="1000" spc="-1" strike="noStrike">
                <a:solidFill>
                  <a:srgbClr val="adadad"/>
                </a:solidFill>
                <a:latin typeface="Arial"/>
                <a:ea typeface="Arial"/>
              </a:rPr>
              <a:t>&lt;number&gt;</a:t>
            </a:fld>
            <a:endParaRPr b="0" lang="en-US" sz="1000" spc="-1" strike="noStrike">
              <a:latin typeface="Times New Roman"/>
            </a:endParaRPr>
          </a:p>
        </p:txBody>
      </p:sp>
      <p:sp>
        <p:nvSpPr>
          <p:cNvPr id="2"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311760" y="444960"/>
            <a:ext cx="8520120" cy="572400"/>
          </a:xfrm>
          <a:prstGeom prst="rect">
            <a:avLst/>
          </a:prstGeom>
        </p:spPr>
        <p:txBody>
          <a:bodyPr tIns="91440" bIns="91440">
            <a:noAutofit/>
          </a:bodyPr>
          <a:p>
            <a:r>
              <a:rPr b="0" lang="en-US" sz="2800" spc="-1" strike="noStrike">
                <a:solidFill>
                  <a:srgbClr val="000000"/>
                </a:solidFill>
                <a:latin typeface="Arial"/>
              </a:rPr>
              <a:t>Click to edit the title text format</a:t>
            </a:r>
            <a:endParaRPr b="0" lang="en-US" sz="2800" spc="-1" strike="noStrike">
              <a:solidFill>
                <a:srgbClr val="000000"/>
              </a:solidFill>
              <a:latin typeface="Arial"/>
            </a:endParaRPr>
          </a:p>
        </p:txBody>
      </p:sp>
      <p:sp>
        <p:nvSpPr>
          <p:cNvPr id="40" name="PlaceHolder 2"/>
          <p:cNvSpPr>
            <a:spLocks noGrp="1"/>
          </p:cNvSpPr>
          <p:nvPr>
            <p:ph type="body"/>
          </p:nvPr>
        </p:nvSpPr>
        <p:spPr>
          <a:xfrm>
            <a:off x="311760" y="1152360"/>
            <a:ext cx="8520120" cy="341604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41" name="PlaceHolder 3"/>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D3F1744E-AE80-4CF5-A6CE-D1063E415E28}" type="slidenum">
              <a:rPr b="0" lang="en" sz="1000" spc="-1" strike="noStrike">
                <a:solidFill>
                  <a:srgbClr val="adadad"/>
                </a:solidFill>
                <a:latin typeface="Arial"/>
                <a:ea typeface="Arial"/>
              </a:rPr>
              <a:t>&lt;number&gt;</a:t>
            </a:fld>
            <a:endParaRPr b="0" lang="en-US" sz="10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12.gif"/><Relationship Id="rId2"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5.jpeg"/><Relationship Id="rId3" Type="http://schemas.openxmlformats.org/officeDocument/2006/relationships/image" Target="../media/image6.jpeg"/><Relationship Id="rId4"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image" Target="../media/image8.gif"/><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image" Target="../media/image11.png"/><Relationship Id="rId3" Type="http://schemas.openxmlformats.org/officeDocument/2006/relationships/slideLayout" Target="../slideLayouts/slideLayout15.xml"/><Relationship Id="rId4"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TextShape 1"/>
          <p:cNvSpPr txBox="1"/>
          <p:nvPr/>
        </p:nvSpPr>
        <p:spPr>
          <a:xfrm>
            <a:off x="311760" y="333720"/>
            <a:ext cx="8520120" cy="901080"/>
          </a:xfrm>
          <a:prstGeom prst="rect">
            <a:avLst/>
          </a:prstGeom>
          <a:noFill/>
          <a:ln>
            <a:noFill/>
          </a:ln>
        </p:spPr>
        <p:txBody>
          <a:bodyPr tIns="91440" bIns="91440" anchor="b">
            <a:noAutofit/>
          </a:bodyPr>
          <a:p>
            <a:pPr algn="ctr">
              <a:lnSpc>
                <a:spcPct val="100000"/>
              </a:lnSpc>
              <a:tabLst>
                <a:tab algn="l" pos="0"/>
              </a:tabLst>
            </a:pPr>
            <a:r>
              <a:rPr b="0" lang="en" sz="5200" spc="-1" strike="noStrike">
                <a:solidFill>
                  <a:srgbClr val="ffffff"/>
                </a:solidFill>
                <a:latin typeface="Arial"/>
                <a:ea typeface="Arial"/>
              </a:rPr>
              <a:t>THE SUN</a:t>
            </a:r>
            <a:endParaRPr b="0" lang="en-US" sz="5200" spc="-1" strike="noStrike">
              <a:solidFill>
                <a:srgbClr val="000000"/>
              </a:solidFill>
              <a:latin typeface="Arial"/>
            </a:endParaRPr>
          </a:p>
        </p:txBody>
      </p:sp>
      <p:sp>
        <p:nvSpPr>
          <p:cNvPr id="85" name="TextShape 2"/>
          <p:cNvSpPr txBox="1"/>
          <p:nvPr/>
        </p:nvSpPr>
        <p:spPr>
          <a:xfrm>
            <a:off x="311760" y="2834280"/>
            <a:ext cx="8520120" cy="792360"/>
          </a:xfrm>
          <a:prstGeom prst="rect">
            <a:avLst/>
          </a:prstGeom>
          <a:noFill/>
          <a:ln>
            <a:noFill/>
          </a:ln>
        </p:spPr>
        <p:txBody>
          <a:bodyPr tIns="91440" bIns="91440">
            <a:noAutofit/>
          </a:bodyPr>
          <a:p>
            <a:pPr algn="ctr"/>
            <a:endParaRPr b="0" lang="en-US" sz="3200" spc="-1" strike="noStrike">
              <a:latin typeface="Arial"/>
            </a:endParaRPr>
          </a:p>
        </p:txBody>
      </p:sp>
      <p:sp>
        <p:nvSpPr>
          <p:cNvPr id="86" name="CustomShape 3"/>
          <p:cNvSpPr/>
          <p:nvPr/>
        </p:nvSpPr>
        <p:spPr>
          <a:xfrm>
            <a:off x="3097440" y="1235160"/>
            <a:ext cx="2949120" cy="3043080"/>
          </a:xfrm>
          <a:prstGeom prst="ellipse">
            <a:avLst/>
          </a:prstGeom>
          <a:solidFill>
            <a:srgbClr val="ffff00"/>
          </a:solidFill>
          <a:ln w="9360">
            <a:solidFill>
              <a:srgbClr val="ffff00"/>
            </a:solidFill>
            <a:round/>
          </a:ln>
        </p:spPr>
        <p:style>
          <a:lnRef idx="0"/>
          <a:fillRef idx="0"/>
          <a:effectRef idx="0"/>
          <a:fontRef idx="minor"/>
        </p:style>
      </p:sp>
      <p:sp>
        <p:nvSpPr>
          <p:cNvPr id="87" name="CustomShape 4"/>
          <p:cNvSpPr/>
          <p:nvPr/>
        </p:nvSpPr>
        <p:spPr>
          <a:xfrm>
            <a:off x="3566520" y="1618560"/>
            <a:ext cx="2309040" cy="2258280"/>
          </a:xfrm>
          <a:prstGeom prst="ellipse">
            <a:avLst/>
          </a:prstGeom>
          <a:solidFill>
            <a:srgbClr val="f1c232"/>
          </a:solidFill>
          <a:ln w="9360">
            <a:solidFill>
              <a:srgbClr val="f1c232"/>
            </a:solidFill>
            <a:round/>
          </a:ln>
        </p:spPr>
        <p:style>
          <a:lnRef idx="0"/>
          <a:fillRef idx="0"/>
          <a:effectRef idx="0"/>
          <a:fontRef idx="minor"/>
        </p:style>
      </p:sp>
      <p:sp>
        <p:nvSpPr>
          <p:cNvPr id="88" name="CustomShape 5"/>
          <p:cNvSpPr/>
          <p:nvPr/>
        </p:nvSpPr>
        <p:spPr>
          <a:xfrm>
            <a:off x="3213720" y="1987920"/>
            <a:ext cx="2014920" cy="1981080"/>
          </a:xfrm>
          <a:prstGeom prst="ellipse">
            <a:avLst/>
          </a:prstGeom>
          <a:solidFill>
            <a:srgbClr val="e69138"/>
          </a:solidFill>
          <a:ln w="9360">
            <a:solidFill>
              <a:srgbClr val="e69138"/>
            </a:solidFill>
            <a:round/>
          </a:ln>
        </p:spPr>
        <p:style>
          <a:lnRef idx="0"/>
          <a:fillRef idx="0"/>
          <a:effectRef idx="0"/>
          <a:fontRef idx="minor"/>
        </p:style>
      </p:sp>
      <p:sp>
        <p:nvSpPr>
          <p:cNvPr id="89" name="CustomShape 6"/>
          <p:cNvSpPr/>
          <p:nvPr/>
        </p:nvSpPr>
        <p:spPr>
          <a:xfrm>
            <a:off x="3768120" y="3247560"/>
            <a:ext cx="1754640" cy="529200"/>
          </a:xfrm>
          <a:custGeom>
            <a:avLst/>
            <a:gdLst/>
            <a:ahLst/>
            <a:rect l="l" t="t" r="r" b="b"/>
            <a:pathLst>
              <a:path w="70196" h="21181">
                <a:moveTo>
                  <a:pt x="0" y="1007"/>
                </a:moveTo>
                <a:cubicBezTo>
                  <a:pt x="6102" y="4366"/>
                  <a:pt x="24910" y="21328"/>
                  <a:pt x="36609" y="21160"/>
                </a:cubicBezTo>
                <a:cubicBezTo>
                  <a:pt x="48308" y="20992"/>
                  <a:pt x="64598" y="3527"/>
                  <a:pt x="70196" y="0"/>
                </a:cubicBezTo>
              </a:path>
            </a:pathLst>
          </a:custGeom>
          <a:solidFill>
            <a:srgbClr val="000000"/>
          </a:solidFill>
          <a:ln w="9360">
            <a:solidFill>
              <a:schemeClr val="dk2"/>
            </a:solidFill>
            <a:round/>
          </a:ln>
        </p:spPr>
        <p:style>
          <a:lnRef idx="0"/>
          <a:fillRef idx="0"/>
          <a:effectRef idx="0"/>
          <a:fontRef idx="minor"/>
        </p:style>
      </p:sp>
      <p:sp>
        <p:nvSpPr>
          <p:cNvPr id="90" name="CustomShape 7"/>
          <p:cNvSpPr/>
          <p:nvPr/>
        </p:nvSpPr>
        <p:spPr>
          <a:xfrm>
            <a:off x="3894120" y="2071800"/>
            <a:ext cx="243360" cy="637920"/>
          </a:xfrm>
          <a:prstGeom prst="ellipse">
            <a:avLst/>
          </a:prstGeom>
          <a:solidFill>
            <a:srgbClr val="000000"/>
          </a:solidFill>
          <a:ln w="9360">
            <a:solidFill>
              <a:schemeClr val="dk2"/>
            </a:solidFill>
            <a:round/>
          </a:ln>
        </p:spPr>
        <p:style>
          <a:lnRef idx="0"/>
          <a:fillRef idx="0"/>
          <a:effectRef idx="0"/>
          <a:fontRef idx="minor"/>
        </p:style>
      </p:sp>
      <p:sp>
        <p:nvSpPr>
          <p:cNvPr id="91" name="CustomShape 8"/>
          <p:cNvSpPr/>
          <p:nvPr/>
        </p:nvSpPr>
        <p:spPr>
          <a:xfrm>
            <a:off x="4935240" y="2180880"/>
            <a:ext cx="587520" cy="293760"/>
          </a:xfrm>
          <a:prstGeom prst="ellipse">
            <a:avLst/>
          </a:prstGeom>
          <a:solidFill>
            <a:srgbClr val="000000"/>
          </a:solidFill>
          <a:ln w="9360">
            <a:solidFill>
              <a:schemeClr val="dk2"/>
            </a:solidFill>
            <a:round/>
          </a:ln>
        </p:spPr>
        <p:style>
          <a:lnRef idx="0"/>
          <a:fillRef idx="0"/>
          <a:effectRef idx="0"/>
          <a:fontRef idx="minor"/>
        </p:style>
      </p:sp>
      <p:sp>
        <p:nvSpPr>
          <p:cNvPr id="92" name="CustomShape 9"/>
          <p:cNvSpPr/>
          <p:nvPr/>
        </p:nvSpPr>
        <p:spPr>
          <a:xfrm flipH="1">
            <a:off x="3483720" y="1778040"/>
            <a:ext cx="771120" cy="600480"/>
          </a:xfrm>
          <a:custGeom>
            <a:avLst/>
            <a:gdLst/>
            <a:ahLst/>
            <a:rect l="l" t="t" r="r" b="b"/>
            <a:pathLst>
              <a:path w="21600" h="21600">
                <a:moveTo>
                  <a:pt x="0" y="0"/>
                </a:moveTo>
                <a:lnTo>
                  <a:pt x="21600" y="21600"/>
                </a:lnTo>
              </a:path>
            </a:pathLst>
          </a:custGeom>
          <a:noFill/>
          <a:ln w="28440">
            <a:solidFill>
              <a:srgbClr val="000000"/>
            </a:solidFill>
            <a:round/>
          </a:ln>
        </p:spPr>
        <p:style>
          <a:lnRef idx="0"/>
          <a:fillRef idx="0"/>
          <a:effectRef idx="0"/>
          <a:fontRef idx="minor"/>
        </p:style>
      </p:sp>
      <p:sp>
        <p:nvSpPr>
          <p:cNvPr id="93" name="CustomShape 10"/>
          <p:cNvSpPr/>
          <p:nvPr/>
        </p:nvSpPr>
        <p:spPr>
          <a:xfrm flipH="1">
            <a:off x="4643640" y="1734120"/>
            <a:ext cx="771120" cy="600480"/>
          </a:xfrm>
          <a:custGeom>
            <a:avLst/>
            <a:gdLst/>
            <a:ahLst/>
            <a:rect l="l" t="t" r="r" b="b"/>
            <a:pathLst>
              <a:path w="21600" h="21600">
                <a:moveTo>
                  <a:pt x="0" y="0"/>
                </a:moveTo>
                <a:lnTo>
                  <a:pt x="21600" y="21600"/>
                </a:lnTo>
              </a:path>
            </a:pathLst>
          </a:custGeom>
          <a:noFill/>
          <a:ln w="28440">
            <a:solidFill>
              <a:srgbClr val="000000"/>
            </a:solidFill>
            <a:round/>
          </a:ln>
        </p:spPr>
        <p:style>
          <a:lnRef idx="0"/>
          <a:fillRef idx="0"/>
          <a:effectRef idx="0"/>
          <a:fontRef idx="minor"/>
        </p:style>
      </p:sp>
      <p:sp>
        <p:nvSpPr>
          <p:cNvPr id="94" name="CustomShape 11"/>
          <p:cNvSpPr/>
          <p:nvPr/>
        </p:nvSpPr>
        <p:spPr>
          <a:xfrm flipH="1" rot="10800000">
            <a:off x="6035400" y="1266120"/>
            <a:ext cx="1502640" cy="70488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95" name="CustomShape 12"/>
          <p:cNvSpPr/>
          <p:nvPr/>
        </p:nvSpPr>
        <p:spPr>
          <a:xfrm>
            <a:off x="6261840" y="2752200"/>
            <a:ext cx="1830240" cy="2484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96" name="CustomShape 13"/>
          <p:cNvSpPr/>
          <p:nvPr/>
        </p:nvSpPr>
        <p:spPr>
          <a:xfrm>
            <a:off x="6169320" y="3331440"/>
            <a:ext cx="1662120" cy="78912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97" name="CustomShape 14"/>
          <p:cNvSpPr/>
          <p:nvPr/>
        </p:nvSpPr>
        <p:spPr>
          <a:xfrm>
            <a:off x="5825160" y="4003200"/>
            <a:ext cx="1275840" cy="97380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98" name="CustomShape 15"/>
          <p:cNvSpPr/>
          <p:nvPr/>
        </p:nvSpPr>
        <p:spPr>
          <a:xfrm rot="10800000">
            <a:off x="2089440" y="568800"/>
            <a:ext cx="1208520" cy="110808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99" name="CustomShape 16"/>
          <p:cNvSpPr/>
          <p:nvPr/>
        </p:nvSpPr>
        <p:spPr>
          <a:xfrm rot="10800000">
            <a:off x="1425960" y="1735920"/>
            <a:ext cx="1510920" cy="49500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100" name="CustomShape 17"/>
          <p:cNvSpPr/>
          <p:nvPr/>
        </p:nvSpPr>
        <p:spPr>
          <a:xfrm rot="10800000">
            <a:off x="1257840" y="2810160"/>
            <a:ext cx="1628640" cy="36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101" name="CustomShape 18"/>
          <p:cNvSpPr/>
          <p:nvPr/>
        </p:nvSpPr>
        <p:spPr>
          <a:xfrm flipH="1">
            <a:off x="1365840" y="3625200"/>
            <a:ext cx="1569960" cy="71352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102" name="CustomShape 19"/>
          <p:cNvSpPr/>
          <p:nvPr/>
        </p:nvSpPr>
        <p:spPr>
          <a:xfrm flipH="1">
            <a:off x="2836080" y="4221360"/>
            <a:ext cx="730080" cy="83952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103" name="CustomShape 20"/>
          <p:cNvSpPr/>
          <p:nvPr/>
        </p:nvSpPr>
        <p:spPr>
          <a:xfrm>
            <a:off x="4708440" y="4532040"/>
            <a:ext cx="226440" cy="82260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
        <p:nvSpPr>
          <p:cNvPr id="104" name="CustomShape 21"/>
          <p:cNvSpPr/>
          <p:nvPr/>
        </p:nvSpPr>
        <p:spPr>
          <a:xfrm flipH="1" rot="10800000">
            <a:off x="5666040" y="226800"/>
            <a:ext cx="1032480" cy="1167120"/>
          </a:xfrm>
          <a:custGeom>
            <a:avLst/>
            <a:gdLst/>
            <a:ahLst/>
            <a:rect l="l" t="t" r="r" b="b"/>
            <a:pathLst>
              <a:path w="21600" h="21600">
                <a:moveTo>
                  <a:pt x="0" y="0"/>
                </a:moveTo>
                <a:lnTo>
                  <a:pt x="21600" y="21600"/>
                </a:lnTo>
              </a:path>
            </a:pathLst>
          </a:custGeom>
          <a:noFill/>
          <a:ln w="76320">
            <a:solidFill>
              <a:srgbClr val="ffff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The Chromosphere (aka the really hot place)</a:t>
            </a:r>
            <a:endParaRPr b="0" lang="en-US" sz="2800" spc="-1" strike="noStrike">
              <a:solidFill>
                <a:srgbClr val="000000"/>
              </a:solidFill>
              <a:latin typeface="Arial"/>
            </a:endParaRPr>
          </a:p>
        </p:txBody>
      </p:sp>
      <p:sp>
        <p:nvSpPr>
          <p:cNvPr id="134" name="TextShape 2"/>
          <p:cNvSpPr txBox="1"/>
          <p:nvPr/>
        </p:nvSpPr>
        <p:spPr>
          <a:xfrm>
            <a:off x="311760" y="1152360"/>
            <a:ext cx="4572360" cy="3857400"/>
          </a:xfrm>
          <a:prstGeom prst="rect">
            <a:avLst/>
          </a:prstGeom>
          <a:noFill/>
          <a:ln>
            <a:noFill/>
          </a:ln>
        </p:spPr>
        <p:txBody>
          <a:bodyPr tIns="91440" bIns="91440">
            <a:noAutofit/>
          </a:bodyPr>
          <a:p>
            <a:pPr marL="457200" indent="-342720">
              <a:lnSpc>
                <a:spcPct val="115000"/>
              </a:lnSpc>
              <a:buClr>
                <a:srgbClr val="adadad"/>
              </a:buClr>
              <a:buFont typeface="Arial"/>
              <a:buChar char="●"/>
            </a:pPr>
            <a:r>
              <a:rPr b="0" lang="en" sz="1800" spc="-1" strike="noStrike">
                <a:solidFill>
                  <a:srgbClr val="adadad"/>
                </a:solidFill>
                <a:latin typeface="Arial"/>
                <a:ea typeface="Arial"/>
              </a:rPr>
              <a:t>Sun atmosphere!</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Source of the absorption lines in the solar spectrum!</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Look! Movie!</a:t>
            </a:r>
            <a:endParaRPr b="0" lang="en-US" sz="1800" spc="-1" strike="noStrike">
              <a:solidFill>
                <a:srgbClr val="000000"/>
              </a:solidFill>
              <a:latin typeface="Arial"/>
            </a:endParaRPr>
          </a:p>
        </p:txBody>
      </p:sp>
      <p:pic>
        <p:nvPicPr>
          <p:cNvPr id="135" name="Google Shape;141;p22" descr="SOHO_2.gif"/>
          <p:cNvPicPr/>
          <p:nvPr/>
        </p:nvPicPr>
        <p:blipFill>
          <a:blip r:embed="rId1"/>
          <a:stretch/>
        </p:blipFill>
        <p:spPr>
          <a:xfrm>
            <a:off x="4974480" y="1152360"/>
            <a:ext cx="3857400" cy="3857400"/>
          </a:xfrm>
          <a:prstGeom prst="rect">
            <a:avLst/>
          </a:prstGeom>
          <a:ln>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The Corona (aka the weirdly hot place)</a:t>
            </a:r>
            <a:endParaRPr b="0" lang="en-US" sz="2800" spc="-1" strike="noStrike">
              <a:solidFill>
                <a:srgbClr val="000000"/>
              </a:solidFill>
              <a:latin typeface="Arial"/>
            </a:endParaRPr>
          </a:p>
        </p:txBody>
      </p:sp>
      <p:sp>
        <p:nvSpPr>
          <p:cNvPr id="137" name="TextShape 2"/>
          <p:cNvSpPr txBox="1"/>
          <p:nvPr/>
        </p:nvSpPr>
        <p:spPr>
          <a:xfrm>
            <a:off x="311760" y="1152360"/>
            <a:ext cx="4421880" cy="3416040"/>
          </a:xfrm>
          <a:prstGeom prst="rect">
            <a:avLst/>
          </a:prstGeom>
          <a:noFill/>
          <a:ln>
            <a:noFill/>
          </a:ln>
        </p:spPr>
        <p:txBody>
          <a:bodyPr tIns="91440" bIns="91440">
            <a:noAutofit/>
          </a:bodyPr>
          <a:p>
            <a:pPr marL="457200" indent="-342720">
              <a:lnSpc>
                <a:spcPct val="115000"/>
              </a:lnSpc>
              <a:buClr>
                <a:srgbClr val="adadad"/>
              </a:buClr>
              <a:buFont typeface="Arial"/>
              <a:buChar char="●"/>
            </a:pPr>
            <a:r>
              <a:rPr b="0" lang="en" sz="1800" spc="-1" strike="noStrike">
                <a:solidFill>
                  <a:srgbClr val="adadad"/>
                </a:solidFill>
                <a:latin typeface="Arial"/>
                <a:ea typeface="Arial"/>
              </a:rPr>
              <a:t>Tenuous gas/wind surrounding the Sun</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Extremely (weirdly) hot at ~1 million degrees</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Can only be seen when you block out the disk of the sun</a:t>
            </a:r>
            <a:endParaRPr b="0" lang="en-US" sz="1800" spc="-1" strike="noStrike">
              <a:solidFill>
                <a:srgbClr val="000000"/>
              </a:solidFill>
              <a:latin typeface="Arial"/>
            </a:endParaRPr>
          </a:p>
          <a:p>
            <a:pPr lvl="1" marL="914400" indent="-317160">
              <a:lnSpc>
                <a:spcPct val="115000"/>
              </a:lnSpc>
              <a:buClr>
                <a:srgbClr val="adadad"/>
              </a:buClr>
              <a:buFont typeface="Arial"/>
              <a:buChar char="○"/>
            </a:pPr>
            <a:r>
              <a:rPr b="0" lang="en" sz="1400" spc="-1" strike="noStrike">
                <a:solidFill>
                  <a:srgbClr val="adadad"/>
                </a:solidFill>
                <a:latin typeface="Arial"/>
                <a:ea typeface="Arial"/>
              </a:rPr>
              <a:t>Best if you have an eclipse!</a:t>
            </a:r>
            <a:endParaRPr b="0" lang="en-US" sz="1400" spc="-1" strike="noStrike">
              <a:solidFill>
                <a:srgbClr val="000000"/>
              </a:solidFill>
              <a:latin typeface="Arial"/>
            </a:endParaRPr>
          </a:p>
        </p:txBody>
      </p:sp>
      <p:pic>
        <p:nvPicPr>
          <p:cNvPr id="138" name="Google Shape;155;p24" descr="Solar_eclipse_1999_4_NR.jpg"/>
          <p:cNvPicPr/>
          <p:nvPr/>
        </p:nvPicPr>
        <p:blipFill>
          <a:blip r:embed="rId1"/>
          <a:stretch/>
        </p:blipFill>
        <p:spPr>
          <a:xfrm>
            <a:off x="4872960" y="1017720"/>
            <a:ext cx="3958920" cy="3898440"/>
          </a:xfrm>
          <a:prstGeom prst="rect">
            <a:avLst/>
          </a:prstGeom>
          <a:ln>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TextShape 1"/>
          <p:cNvSpPr txBox="1"/>
          <p:nvPr/>
        </p:nvSpPr>
        <p:spPr>
          <a:xfrm>
            <a:off x="311760" y="444960"/>
            <a:ext cx="8520120" cy="572400"/>
          </a:xfrm>
          <a:prstGeom prst="rect">
            <a:avLst/>
          </a:prstGeom>
          <a:noFill/>
          <a:ln>
            <a:noFill/>
          </a:ln>
        </p:spPr>
        <p:txBody>
          <a:bodyPr tIns="91440" bIns="91440">
            <a:noAutofit/>
          </a:bodyPr>
          <a:p>
            <a:endParaRPr b="0" lang="en-US" sz="1400" spc="-1" strike="noStrike">
              <a:solidFill>
                <a:srgbClr val="000000"/>
              </a:solidFill>
              <a:latin typeface="Arial"/>
            </a:endParaRPr>
          </a:p>
        </p:txBody>
      </p:sp>
      <p:sp>
        <p:nvSpPr>
          <p:cNvPr id="106" name="TextShape 2"/>
          <p:cNvSpPr txBox="1"/>
          <p:nvPr/>
        </p:nvSpPr>
        <p:spPr>
          <a:xfrm>
            <a:off x="311760" y="4450320"/>
            <a:ext cx="8520120" cy="538200"/>
          </a:xfrm>
          <a:prstGeom prst="rect">
            <a:avLst/>
          </a:prstGeom>
          <a:noFill/>
          <a:ln>
            <a:noFill/>
          </a:ln>
        </p:spPr>
        <p:txBody>
          <a:bodyPr tIns="91440" bIns="91440">
            <a:noAutofit/>
          </a:bodyPr>
          <a:p>
            <a:pPr>
              <a:lnSpc>
                <a:spcPct val="115000"/>
              </a:lnSpc>
              <a:spcAft>
                <a:spcPts val="1599"/>
              </a:spcAft>
              <a:tabLst>
                <a:tab algn="l" pos="0"/>
              </a:tabLst>
            </a:pPr>
            <a:r>
              <a:rPr b="0" lang="en" sz="1800" spc="-1" strike="noStrike">
                <a:solidFill>
                  <a:srgbClr val="adadad"/>
                </a:solidFill>
                <a:latin typeface="Arial"/>
                <a:ea typeface="Arial"/>
              </a:rPr>
              <a:t>https://www.helioviewer.org/</a:t>
            </a:r>
            <a:endParaRPr b="0" lang="en-US" sz="1800" spc="-1" strike="noStrike">
              <a:solidFill>
                <a:srgbClr val="000000"/>
              </a:solidFill>
              <a:latin typeface="Arial"/>
            </a:endParaRPr>
          </a:p>
        </p:txBody>
      </p:sp>
      <p:pic>
        <p:nvPicPr>
          <p:cNvPr id="107" name="Google Shape;81;p14" descr="Solar_Archipelago_-_Flickr_-_NASA_Goddard_Photo_and_Video.jpg"/>
          <p:cNvPicPr/>
          <p:nvPr/>
        </p:nvPicPr>
        <p:blipFill>
          <a:blip r:embed="rId1"/>
          <a:stretch/>
        </p:blipFill>
        <p:spPr>
          <a:xfrm>
            <a:off x="311760" y="773280"/>
            <a:ext cx="8520120" cy="3596760"/>
          </a:xfrm>
          <a:prstGeom prst="rect">
            <a:avLst/>
          </a:prstGeom>
          <a:ln>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TextShape 1"/>
          <p:cNvSpPr txBox="1"/>
          <p:nvPr/>
        </p:nvSpPr>
        <p:spPr>
          <a:xfrm>
            <a:off x="311760" y="444960"/>
            <a:ext cx="8520120" cy="572400"/>
          </a:xfrm>
          <a:prstGeom prst="rect">
            <a:avLst/>
          </a:prstGeom>
          <a:noFill/>
          <a:ln>
            <a:noFill/>
          </a:ln>
        </p:spPr>
        <p:txBody>
          <a:bodyPr tIns="91440" bIns="91440">
            <a:noAutofit/>
          </a:bodyPr>
          <a:p>
            <a:endParaRPr b="0" lang="en-US" sz="1400" spc="-1" strike="noStrike">
              <a:solidFill>
                <a:srgbClr val="000000"/>
              </a:solidFill>
              <a:latin typeface="Arial"/>
            </a:endParaRPr>
          </a:p>
        </p:txBody>
      </p:sp>
      <p:sp>
        <p:nvSpPr>
          <p:cNvPr id="109" name="TextShape 2"/>
          <p:cNvSpPr txBox="1"/>
          <p:nvPr/>
        </p:nvSpPr>
        <p:spPr>
          <a:xfrm>
            <a:off x="311760" y="1152360"/>
            <a:ext cx="8520120" cy="3416040"/>
          </a:xfrm>
          <a:prstGeom prst="rect">
            <a:avLst/>
          </a:prstGeom>
          <a:noFill/>
          <a:ln>
            <a:noFill/>
          </a:ln>
        </p:spPr>
        <p:txBody>
          <a:bodyPr tIns="91440" bIns="91440">
            <a:noAutofit/>
          </a:bodyPr>
          <a:p>
            <a:endParaRPr b="0" lang="en-US" sz="1400" spc="-1" strike="noStrike">
              <a:solidFill>
                <a:srgbClr val="000000"/>
              </a:solidFill>
              <a:latin typeface="Arial"/>
            </a:endParaRPr>
          </a:p>
        </p:txBody>
      </p:sp>
      <p:pic>
        <p:nvPicPr>
          <p:cNvPr id="110" name="Google Shape;88;p15" descr="1003b.jpg"/>
          <p:cNvPicPr/>
          <p:nvPr/>
        </p:nvPicPr>
        <p:blipFill>
          <a:blip r:embed="rId1"/>
          <a:stretch/>
        </p:blipFill>
        <p:spPr>
          <a:xfrm>
            <a:off x="1905840" y="550800"/>
            <a:ext cx="5332320" cy="4123440"/>
          </a:xfrm>
          <a:prstGeom prst="rect">
            <a:avLst/>
          </a:prstGeom>
          <a:ln>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The Core (aka the really hot place)</a:t>
            </a:r>
            <a:endParaRPr b="0" lang="en-US" sz="2800" spc="-1" strike="noStrike">
              <a:solidFill>
                <a:srgbClr val="000000"/>
              </a:solidFill>
              <a:latin typeface="Arial"/>
            </a:endParaRPr>
          </a:p>
        </p:txBody>
      </p:sp>
      <p:sp>
        <p:nvSpPr>
          <p:cNvPr id="112" name="TextShape 2"/>
          <p:cNvSpPr txBox="1"/>
          <p:nvPr/>
        </p:nvSpPr>
        <p:spPr>
          <a:xfrm>
            <a:off x="311760" y="1152360"/>
            <a:ext cx="5377320" cy="3416040"/>
          </a:xfrm>
          <a:prstGeom prst="rect">
            <a:avLst/>
          </a:prstGeom>
          <a:noFill/>
          <a:ln>
            <a:noFill/>
          </a:ln>
        </p:spPr>
        <p:txBody>
          <a:bodyPr tIns="91440" bIns="91440">
            <a:noAutofit/>
          </a:bodyPr>
          <a:p>
            <a:pPr marL="457200" indent="-342720">
              <a:lnSpc>
                <a:spcPct val="115000"/>
              </a:lnSpc>
              <a:buClr>
                <a:srgbClr val="adadad"/>
              </a:buClr>
              <a:buFont typeface="Arial"/>
              <a:buChar char="●"/>
            </a:pPr>
            <a:r>
              <a:rPr b="0" lang="en" sz="1800" spc="-1" strike="noStrike">
                <a:solidFill>
                  <a:srgbClr val="adadad"/>
                </a:solidFill>
                <a:latin typeface="Arial"/>
                <a:ea typeface="Arial"/>
              </a:rPr>
              <a:t>The core of the sun is about 15 million Kelvin.</a:t>
            </a:r>
            <a:endParaRPr b="0" lang="en-US" sz="1800" spc="-1" strike="noStrike">
              <a:solidFill>
                <a:srgbClr val="000000"/>
              </a:solidFill>
              <a:latin typeface="Arial"/>
            </a:endParaRPr>
          </a:p>
          <a:p>
            <a:pPr lvl="1" marL="914400" indent="-317160">
              <a:lnSpc>
                <a:spcPct val="115000"/>
              </a:lnSpc>
              <a:buClr>
                <a:srgbClr val="adadad"/>
              </a:buClr>
              <a:buFont typeface="Arial"/>
              <a:buChar char="○"/>
            </a:pPr>
            <a:r>
              <a:rPr b="0" lang="en" sz="1400" spc="-1" strike="noStrike">
                <a:solidFill>
                  <a:srgbClr val="adadad"/>
                </a:solidFill>
                <a:latin typeface="Arial"/>
                <a:ea typeface="Arial"/>
              </a:rPr>
              <a:t>That’s very hot.</a:t>
            </a:r>
            <a:endParaRPr b="0" lang="en-US" sz="1400" spc="-1" strike="noStrike">
              <a:solidFill>
                <a:srgbClr val="000000"/>
              </a:solidFill>
              <a:latin typeface="Arial"/>
            </a:endParaRPr>
          </a:p>
          <a:p>
            <a:pPr lvl="2" marL="1371600" indent="-317160">
              <a:lnSpc>
                <a:spcPct val="115000"/>
              </a:lnSpc>
              <a:buClr>
                <a:srgbClr val="adadad"/>
              </a:buClr>
              <a:buFont typeface="Arial"/>
              <a:buChar char="■"/>
            </a:pPr>
            <a:r>
              <a:rPr b="0" lang="en" sz="1400" spc="-1" strike="noStrike">
                <a:solidFill>
                  <a:srgbClr val="adadad"/>
                </a:solidFill>
                <a:latin typeface="Arial"/>
                <a:ea typeface="Arial"/>
              </a:rPr>
              <a:t>VERY Hot</a:t>
            </a:r>
            <a:endParaRPr b="0" lang="en-US" sz="1400" spc="-1" strike="noStrike">
              <a:solidFill>
                <a:srgbClr val="000000"/>
              </a:solidFill>
              <a:latin typeface="Arial"/>
            </a:endParaRPr>
          </a:p>
          <a:p>
            <a:pPr lvl="1" marL="914400" indent="-317160">
              <a:lnSpc>
                <a:spcPct val="115000"/>
              </a:lnSpc>
              <a:buClr>
                <a:srgbClr val="adadad"/>
              </a:buClr>
              <a:buFont typeface="Arial"/>
              <a:buChar char="○"/>
            </a:pPr>
            <a:r>
              <a:rPr b="0" lang="en" sz="1400" spc="-1" strike="noStrike">
                <a:solidFill>
                  <a:srgbClr val="adadad"/>
                </a:solidFill>
                <a:latin typeface="Arial"/>
                <a:ea typeface="Arial"/>
              </a:rPr>
              <a:t>How hot is it? It’s sooo hot…</a:t>
            </a:r>
            <a:endParaRPr b="0" lang="en-US" sz="14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That protons (four of them) can collide and stick together</a:t>
            </a:r>
            <a:endParaRPr b="0" lang="en-US" sz="1800" spc="-1" strike="noStrike">
              <a:solidFill>
                <a:srgbClr val="000000"/>
              </a:solidFill>
              <a:latin typeface="Arial"/>
            </a:endParaRPr>
          </a:p>
          <a:p>
            <a:pPr lvl="1" marL="914400" indent="-317160">
              <a:lnSpc>
                <a:spcPct val="115000"/>
              </a:lnSpc>
              <a:buClr>
                <a:srgbClr val="adadad"/>
              </a:buClr>
              <a:buFont typeface="Arial"/>
              <a:buChar char="○"/>
            </a:pPr>
            <a:r>
              <a:rPr b="0" lang="en" sz="1400" spc="-1" strike="noStrike">
                <a:solidFill>
                  <a:srgbClr val="adadad"/>
                </a:solidFill>
                <a:latin typeface="Arial"/>
                <a:ea typeface="Arial"/>
              </a:rPr>
              <a:t>Some of them turn into neutrons, and we get….</a:t>
            </a:r>
            <a:endParaRPr b="0" lang="en-US" sz="14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HELIUM. Which weighs slightly less than four protons.</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What happened to the rest of the mass?</a:t>
            </a:r>
            <a:endParaRPr b="0" lang="en-US" sz="1800" spc="-1" strike="noStrike">
              <a:solidFill>
                <a:srgbClr val="000000"/>
              </a:solidFill>
              <a:latin typeface="Arial"/>
            </a:endParaRPr>
          </a:p>
        </p:txBody>
      </p:sp>
      <p:sp>
        <p:nvSpPr>
          <p:cNvPr id="113" name="CustomShape 3"/>
          <p:cNvSpPr/>
          <p:nvPr/>
        </p:nvSpPr>
        <p:spPr>
          <a:xfrm>
            <a:off x="5959440" y="424080"/>
            <a:ext cx="3106440" cy="4449960"/>
          </a:xfrm>
          <a:prstGeom prst="rect">
            <a:avLst/>
          </a:prstGeom>
          <a:solidFill>
            <a:schemeClr val="lt2"/>
          </a:solidFill>
          <a:ln w="9360">
            <a:solidFill>
              <a:schemeClr val="dk2"/>
            </a:solidFill>
            <a:round/>
          </a:ln>
        </p:spPr>
        <p:style>
          <a:lnRef idx="0"/>
          <a:fillRef idx="0"/>
          <a:effectRef idx="0"/>
          <a:fontRef idx="minor"/>
        </p:style>
      </p:sp>
      <p:pic>
        <p:nvPicPr>
          <p:cNvPr id="114" name="Google Shape;96;p16" descr="2000px-FusionintheSun.svg.png"/>
          <p:cNvPicPr/>
          <p:nvPr/>
        </p:nvPicPr>
        <p:blipFill>
          <a:blip r:embed="rId1"/>
          <a:stretch/>
        </p:blipFill>
        <p:spPr>
          <a:xfrm>
            <a:off x="5965920" y="444960"/>
            <a:ext cx="3106440" cy="4426920"/>
          </a:xfrm>
          <a:prstGeom prst="rect">
            <a:avLst/>
          </a:prstGeom>
          <a:ln>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TextShape 1"/>
          <p:cNvSpPr txBox="1"/>
          <p:nvPr/>
        </p:nvSpPr>
        <p:spPr>
          <a:xfrm>
            <a:off x="156960" y="335880"/>
            <a:ext cx="8829720" cy="572400"/>
          </a:xfrm>
          <a:prstGeom prst="rect">
            <a:avLst/>
          </a:prstGeom>
          <a:noFill/>
          <a:ln>
            <a:noFill/>
          </a:ln>
        </p:spPr>
        <p:txBody>
          <a:bodyPr tIns="91440" bIns="91440">
            <a:noAutofit/>
          </a:bodyPr>
          <a:p>
            <a:pPr>
              <a:lnSpc>
                <a:spcPct val="100000"/>
              </a:lnSpc>
              <a:tabLst>
                <a:tab algn="l" pos="0"/>
              </a:tabLst>
            </a:pPr>
            <a:r>
              <a:rPr b="0" lang="en" sz="2400" spc="-1" strike="noStrike">
                <a:solidFill>
                  <a:srgbClr val="ffffff"/>
                </a:solidFill>
                <a:latin typeface="Arial"/>
                <a:ea typeface="Arial"/>
              </a:rPr>
              <a:t>The Radiative and Convective Zones (aka the really hot places)</a:t>
            </a:r>
            <a:endParaRPr b="0" lang="en-US" sz="2400" spc="-1" strike="noStrike">
              <a:solidFill>
                <a:srgbClr val="000000"/>
              </a:solidFill>
              <a:latin typeface="Arial"/>
            </a:endParaRPr>
          </a:p>
        </p:txBody>
      </p:sp>
      <p:sp>
        <p:nvSpPr>
          <p:cNvPr id="116" name="TextShape 2"/>
          <p:cNvSpPr txBox="1"/>
          <p:nvPr/>
        </p:nvSpPr>
        <p:spPr>
          <a:xfrm>
            <a:off x="311760" y="3381120"/>
            <a:ext cx="8520120" cy="1473840"/>
          </a:xfrm>
          <a:prstGeom prst="rect">
            <a:avLst/>
          </a:prstGeom>
          <a:noFill/>
          <a:ln>
            <a:noFill/>
          </a:ln>
        </p:spPr>
        <p:txBody>
          <a:bodyPr tIns="91440" bIns="91440">
            <a:noAutofit/>
          </a:bodyPr>
          <a:p>
            <a:pPr marL="457200" indent="-317160">
              <a:lnSpc>
                <a:spcPct val="115000"/>
              </a:lnSpc>
              <a:buClr>
                <a:srgbClr val="adadad"/>
              </a:buClr>
              <a:buFont typeface="Arial"/>
              <a:buChar char="●"/>
            </a:pPr>
            <a:r>
              <a:rPr b="0" lang="en" sz="1400" spc="-1" strike="noStrike">
                <a:solidFill>
                  <a:srgbClr val="adadad"/>
                </a:solidFill>
                <a:latin typeface="Arial"/>
                <a:ea typeface="Arial"/>
              </a:rPr>
              <a:t>Gamma rays are emitted in the core, and bounce around the radiative zone, being absorbed and reemitted thousands of times.</a:t>
            </a:r>
            <a:endParaRPr b="0" lang="en-US" sz="1400" spc="-1" strike="noStrike">
              <a:solidFill>
                <a:srgbClr val="000000"/>
              </a:solidFill>
              <a:latin typeface="Arial"/>
            </a:endParaRPr>
          </a:p>
          <a:p>
            <a:pPr marL="457200" indent="-317160">
              <a:lnSpc>
                <a:spcPct val="115000"/>
              </a:lnSpc>
              <a:buClr>
                <a:srgbClr val="adadad"/>
              </a:buClr>
              <a:buFont typeface="Arial"/>
              <a:buChar char="●"/>
            </a:pPr>
            <a:r>
              <a:rPr b="0" lang="en" sz="1400" spc="-1" strike="noStrike">
                <a:solidFill>
                  <a:srgbClr val="adadad"/>
                </a:solidFill>
                <a:latin typeface="Arial"/>
                <a:ea typeface="Arial"/>
              </a:rPr>
              <a:t>Eventually they make it to the convective zone, where energy bubbles up towards the surface in ‘convective cells’ - like a lava lamp!</a:t>
            </a:r>
            <a:endParaRPr b="0" lang="en-US" sz="1400" spc="-1" strike="noStrike">
              <a:solidFill>
                <a:srgbClr val="000000"/>
              </a:solidFill>
              <a:latin typeface="Arial"/>
            </a:endParaRPr>
          </a:p>
          <a:p>
            <a:pPr marL="457200" indent="-317160">
              <a:lnSpc>
                <a:spcPct val="115000"/>
              </a:lnSpc>
              <a:buClr>
                <a:srgbClr val="adadad"/>
              </a:buClr>
              <a:buFont typeface="Arial"/>
              <a:buChar char="●"/>
            </a:pPr>
            <a:r>
              <a:rPr b="0" lang="en" sz="1400" spc="-1" strike="noStrike">
                <a:solidFill>
                  <a:srgbClr val="adadad"/>
                </a:solidFill>
                <a:latin typeface="Arial"/>
                <a:ea typeface="Arial"/>
              </a:rPr>
              <a:t>Takes ~1 million years for a photon to reach the surface</a:t>
            </a:r>
            <a:endParaRPr b="0" lang="en-US" sz="1400" spc="-1" strike="noStrike">
              <a:solidFill>
                <a:srgbClr val="000000"/>
              </a:solidFill>
              <a:latin typeface="Arial"/>
            </a:endParaRPr>
          </a:p>
          <a:p>
            <a:pPr marL="457200" indent="-317160">
              <a:lnSpc>
                <a:spcPct val="115000"/>
              </a:lnSpc>
              <a:buClr>
                <a:srgbClr val="adadad"/>
              </a:buClr>
              <a:buFont typeface="Arial"/>
              <a:buChar char="●"/>
            </a:pPr>
            <a:r>
              <a:rPr b="0" lang="en" sz="1400" spc="-1" strike="noStrike">
                <a:solidFill>
                  <a:srgbClr val="adadad"/>
                </a:solidFill>
                <a:latin typeface="Arial"/>
                <a:ea typeface="Arial"/>
              </a:rPr>
              <a:t>~Few million Degrees</a:t>
            </a:r>
            <a:endParaRPr b="0" lang="en-US" sz="1400" spc="-1" strike="noStrike">
              <a:solidFill>
                <a:srgbClr val="000000"/>
              </a:solidFill>
              <a:latin typeface="Arial"/>
            </a:endParaRPr>
          </a:p>
        </p:txBody>
      </p:sp>
      <p:pic>
        <p:nvPicPr>
          <p:cNvPr id="117" name="Google Shape;103;p17" descr="sun_conv_small.jpg"/>
          <p:cNvPicPr/>
          <p:nvPr/>
        </p:nvPicPr>
        <p:blipFill>
          <a:blip r:embed="rId1"/>
          <a:stretch/>
        </p:blipFill>
        <p:spPr>
          <a:xfrm>
            <a:off x="3297960" y="833400"/>
            <a:ext cx="2547360" cy="2547360"/>
          </a:xfrm>
          <a:prstGeom prst="rect">
            <a:avLst/>
          </a:prstGeom>
          <a:ln>
            <a:noFill/>
          </a:ln>
        </p:spPr>
      </p:pic>
      <p:pic>
        <p:nvPicPr>
          <p:cNvPr id="118" name="Google Shape;104;p17" descr="220px-Blue_Lava_lamp.JPG"/>
          <p:cNvPicPr/>
          <p:nvPr/>
        </p:nvPicPr>
        <p:blipFill>
          <a:blip r:embed="rId2"/>
          <a:stretch/>
        </p:blipFill>
        <p:spPr>
          <a:xfrm>
            <a:off x="6418800" y="833400"/>
            <a:ext cx="1698120" cy="2547360"/>
          </a:xfrm>
          <a:prstGeom prst="rect">
            <a:avLst/>
          </a:prstGeom>
          <a:ln>
            <a:noFill/>
          </a:ln>
        </p:spPr>
      </p:pic>
      <p:pic>
        <p:nvPicPr>
          <p:cNvPr id="119" name="Google Shape;105;p17" descr="220px-Blue_Lava_lamp.JPG"/>
          <p:cNvPicPr/>
          <p:nvPr/>
        </p:nvPicPr>
        <p:blipFill>
          <a:blip r:embed="rId3"/>
          <a:stretch/>
        </p:blipFill>
        <p:spPr>
          <a:xfrm>
            <a:off x="989280" y="833400"/>
            <a:ext cx="1698120" cy="2547360"/>
          </a:xfrm>
          <a:prstGeom prst="rect">
            <a:avLst/>
          </a:prstGeom>
          <a:ln>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The Photosphere (aka the really hot place)</a:t>
            </a:r>
            <a:endParaRPr b="0" lang="en-US" sz="2800" spc="-1" strike="noStrike">
              <a:solidFill>
                <a:srgbClr val="000000"/>
              </a:solidFill>
              <a:latin typeface="Arial"/>
            </a:endParaRPr>
          </a:p>
        </p:txBody>
      </p:sp>
      <p:sp>
        <p:nvSpPr>
          <p:cNvPr id="121" name="TextShape 2"/>
          <p:cNvSpPr txBox="1"/>
          <p:nvPr/>
        </p:nvSpPr>
        <p:spPr>
          <a:xfrm>
            <a:off x="311760" y="3913560"/>
            <a:ext cx="8520120" cy="1064520"/>
          </a:xfrm>
          <a:prstGeom prst="rect">
            <a:avLst/>
          </a:prstGeom>
          <a:noFill/>
          <a:ln>
            <a:noFill/>
          </a:ln>
        </p:spPr>
        <p:txBody>
          <a:bodyPr tIns="91440" bIns="91440">
            <a:noAutofit/>
          </a:bodyPr>
          <a:p>
            <a:pPr marL="457200" indent="-342720">
              <a:lnSpc>
                <a:spcPct val="115000"/>
              </a:lnSpc>
              <a:buClr>
                <a:srgbClr val="adadad"/>
              </a:buClr>
              <a:buFont typeface="Arial"/>
              <a:buChar char="●"/>
            </a:pPr>
            <a:r>
              <a:rPr b="0" lang="en" sz="1800" spc="-1" strike="noStrike">
                <a:solidFill>
                  <a:srgbClr val="adadad"/>
                </a:solidFill>
                <a:latin typeface="Arial"/>
                <a:ea typeface="Arial"/>
              </a:rPr>
              <a:t>The ‘Surface’ of the Sun - 5800K</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Blackbody curve peaks in yellow</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Sunspots, Granulation, and Differential Rotation</a:t>
            </a:r>
            <a:endParaRPr b="0" lang="en-US" sz="1800" spc="-1" strike="noStrike">
              <a:solidFill>
                <a:srgbClr val="000000"/>
              </a:solidFill>
              <a:latin typeface="Arial"/>
            </a:endParaRPr>
          </a:p>
        </p:txBody>
      </p:sp>
      <p:pic>
        <p:nvPicPr>
          <p:cNvPr id="122" name="Google Shape;112;p18" descr="sun_photosphere_sunspots_granulation_900x550.jpg"/>
          <p:cNvPicPr/>
          <p:nvPr/>
        </p:nvPicPr>
        <p:blipFill>
          <a:blip r:embed="rId1"/>
          <a:stretch/>
        </p:blipFill>
        <p:spPr>
          <a:xfrm>
            <a:off x="2257920" y="1017720"/>
            <a:ext cx="4627800" cy="2827800"/>
          </a:xfrm>
          <a:prstGeom prst="rect">
            <a:avLst/>
          </a:prstGeom>
          <a:ln>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Sunspots (aka the less (but still really) hot places)</a:t>
            </a:r>
            <a:endParaRPr b="0" lang="en-US" sz="2800" spc="-1" strike="noStrike">
              <a:solidFill>
                <a:srgbClr val="000000"/>
              </a:solidFill>
              <a:latin typeface="Arial"/>
            </a:endParaRPr>
          </a:p>
        </p:txBody>
      </p:sp>
      <p:sp>
        <p:nvSpPr>
          <p:cNvPr id="124" name="TextShape 2"/>
          <p:cNvSpPr txBox="1"/>
          <p:nvPr/>
        </p:nvSpPr>
        <p:spPr>
          <a:xfrm>
            <a:off x="311760" y="1152360"/>
            <a:ext cx="8520120" cy="3416040"/>
          </a:xfrm>
          <a:prstGeom prst="rect">
            <a:avLst/>
          </a:prstGeom>
          <a:noFill/>
          <a:ln>
            <a:noFill/>
          </a:ln>
        </p:spPr>
        <p:txBody>
          <a:bodyPr tIns="91440" bIns="91440">
            <a:noAutofit/>
          </a:bodyPr>
          <a:p>
            <a:pPr marL="457200" indent="-342720">
              <a:lnSpc>
                <a:spcPct val="115000"/>
              </a:lnSpc>
              <a:buClr>
                <a:srgbClr val="adadad"/>
              </a:buClr>
              <a:buFont typeface="Arial"/>
              <a:buChar char="●"/>
            </a:pPr>
            <a:r>
              <a:rPr b="0" lang="en" sz="1800" spc="-1" strike="noStrike">
                <a:solidFill>
                  <a:srgbClr val="adadad"/>
                </a:solidFill>
                <a:latin typeface="Arial"/>
                <a:ea typeface="Arial"/>
              </a:rPr>
              <a:t>Sunspots are regions where the Sun’s magnetic field is abnormally strong</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Blocks the convective cells underneath.</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Area grows darker (and cooler)</a:t>
            </a:r>
            <a:endParaRPr b="0" lang="en-US" sz="1800" spc="-1" strike="noStrike">
              <a:solidFill>
                <a:srgbClr val="000000"/>
              </a:solidFill>
              <a:latin typeface="Arial"/>
            </a:endParaRPr>
          </a:p>
        </p:txBody>
      </p:sp>
      <p:pic>
        <p:nvPicPr>
          <p:cNvPr id="125" name="Google Shape;119;p19" descr="Sunspotdiagram.GIF"/>
          <p:cNvPicPr/>
          <p:nvPr/>
        </p:nvPicPr>
        <p:blipFill>
          <a:blip r:embed="rId1"/>
          <a:stretch/>
        </p:blipFill>
        <p:spPr>
          <a:xfrm>
            <a:off x="2683440" y="2227680"/>
            <a:ext cx="3776760" cy="2792520"/>
          </a:xfrm>
          <a:prstGeom prst="rect">
            <a:avLst/>
          </a:prstGeom>
          <a:ln>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TextShape 1"/>
          <p:cNvSpPr txBox="1"/>
          <p:nvPr/>
        </p:nvSpPr>
        <p:spPr>
          <a:xfrm>
            <a:off x="311760" y="444960"/>
            <a:ext cx="8520120" cy="572400"/>
          </a:xfrm>
          <a:prstGeom prst="rect">
            <a:avLst/>
          </a:prstGeom>
          <a:noFill/>
          <a:ln>
            <a:noFill/>
          </a:ln>
        </p:spPr>
        <p:txBody>
          <a:bodyPr tIns="91440" bIns="91440">
            <a:noAutofit/>
          </a:bodyPr>
          <a:p>
            <a:endParaRPr b="0" lang="en-US" sz="1400" spc="-1" strike="noStrike">
              <a:solidFill>
                <a:srgbClr val="000000"/>
              </a:solidFill>
              <a:latin typeface="Arial"/>
            </a:endParaRPr>
          </a:p>
        </p:txBody>
      </p:sp>
      <p:sp>
        <p:nvSpPr>
          <p:cNvPr id="127" name="TextShape 2"/>
          <p:cNvSpPr txBox="1"/>
          <p:nvPr/>
        </p:nvSpPr>
        <p:spPr>
          <a:xfrm>
            <a:off x="311760" y="1152360"/>
            <a:ext cx="8520120" cy="3416040"/>
          </a:xfrm>
          <a:prstGeom prst="rect">
            <a:avLst/>
          </a:prstGeom>
          <a:noFill/>
          <a:ln>
            <a:noFill/>
          </a:ln>
        </p:spPr>
        <p:txBody>
          <a:bodyPr tIns="91440" bIns="91440">
            <a:noAutofit/>
          </a:bodyPr>
          <a:p>
            <a:endParaRPr b="0" lang="en-US" sz="1400" spc="-1" strike="noStrike">
              <a:solidFill>
                <a:srgbClr val="000000"/>
              </a:solidFill>
              <a:latin typeface="Arial"/>
            </a:endParaRPr>
          </a:p>
        </p:txBody>
      </p:sp>
      <p:pic>
        <p:nvPicPr>
          <p:cNvPr id="128" name="Google Shape;126;p20" descr="researching an early mobile media art work SpacePlace: Art in the Age of Orbitization in 2005 it dawned on Philip Pocock that the first film, the first movie, the first cinematic animation had been recorded by Galileo, his telescope, eye, hand and support surface. What a subject for the first work in the cinematographic medium of moving light - the Sun itself! Images and stimulus courtesy Rice University Galileo project."/>
          <p:cNvPicPr/>
          <p:nvPr/>
        </p:nvPicPr>
        <p:blipFill>
          <a:blip r:embed="rId1"/>
          <a:stretch/>
        </p:blipFill>
        <p:spPr>
          <a:xfrm>
            <a:off x="1926720" y="587880"/>
            <a:ext cx="5289840" cy="3967200"/>
          </a:xfrm>
          <a:prstGeom prst="rect">
            <a:avLst/>
          </a:prstGeom>
          <a:ln>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Historical Aside - The Maunder Minimum</a:t>
            </a:r>
            <a:endParaRPr b="0" lang="en-US" sz="2800" spc="-1" strike="noStrike">
              <a:solidFill>
                <a:srgbClr val="000000"/>
              </a:solidFill>
              <a:latin typeface="Arial"/>
            </a:endParaRPr>
          </a:p>
        </p:txBody>
      </p:sp>
      <p:sp>
        <p:nvSpPr>
          <p:cNvPr id="130" name="TextShape 2"/>
          <p:cNvSpPr txBox="1"/>
          <p:nvPr/>
        </p:nvSpPr>
        <p:spPr>
          <a:xfrm>
            <a:off x="311760" y="1152360"/>
            <a:ext cx="8520120" cy="3416040"/>
          </a:xfrm>
          <a:prstGeom prst="rect">
            <a:avLst/>
          </a:prstGeom>
          <a:noFill/>
          <a:ln>
            <a:noFill/>
          </a:ln>
        </p:spPr>
        <p:txBody>
          <a:bodyPr tIns="91440" bIns="91440">
            <a:noAutofit/>
          </a:bodyPr>
          <a:p>
            <a:pPr>
              <a:lnSpc>
                <a:spcPct val="115000"/>
              </a:lnSpc>
              <a:spcAft>
                <a:spcPts val="1599"/>
              </a:spcAft>
              <a:tabLst>
                <a:tab algn="l" pos="0"/>
              </a:tabLst>
            </a:pPr>
            <a:r>
              <a:rPr b="0" lang="en" sz="1800" spc="-1" strike="noStrike">
                <a:solidFill>
                  <a:srgbClr val="adadad"/>
                </a:solidFill>
                <a:latin typeface="Arial"/>
                <a:ea typeface="Arial"/>
              </a:rPr>
              <a:t>(aka the really cold time)</a:t>
            </a:r>
            <a:endParaRPr b="0" lang="en-US" sz="1800" spc="-1" strike="noStrike">
              <a:solidFill>
                <a:srgbClr val="000000"/>
              </a:solidFill>
              <a:latin typeface="Arial"/>
            </a:endParaRPr>
          </a:p>
        </p:txBody>
      </p:sp>
      <p:pic>
        <p:nvPicPr>
          <p:cNvPr id="131" name="Google Shape;133;p21" descr="article-2524252-1A206EF600000578-460_964x595.jpg"/>
          <p:cNvPicPr/>
          <p:nvPr/>
        </p:nvPicPr>
        <p:blipFill>
          <a:blip r:embed="rId1"/>
          <a:stretch/>
        </p:blipFill>
        <p:spPr>
          <a:xfrm>
            <a:off x="311760" y="1635480"/>
            <a:ext cx="4840560" cy="2987640"/>
          </a:xfrm>
          <a:prstGeom prst="rect">
            <a:avLst/>
          </a:prstGeom>
          <a:ln>
            <a:noFill/>
          </a:ln>
        </p:spPr>
      </p:pic>
      <p:pic>
        <p:nvPicPr>
          <p:cNvPr id="132" name="Google Shape;134;p21" descr="Sunspot_Numbers.png"/>
          <p:cNvPicPr/>
          <p:nvPr/>
        </p:nvPicPr>
        <p:blipFill>
          <a:blip r:embed="rId2"/>
          <a:stretch/>
        </p:blipFill>
        <p:spPr>
          <a:xfrm>
            <a:off x="5284080" y="2390400"/>
            <a:ext cx="3547800" cy="1478160"/>
          </a:xfrm>
          <a:prstGeom prst="rect">
            <a:avLst/>
          </a:prstGeom>
          <a:ln>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TotalTime>
  <Application>LibreOffice/6.4.7.2$Linux_X86_64 LibreOffice_project/40$Build-2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dcterms:modified xsi:type="dcterms:W3CDTF">2022-12-13T09:51:54Z</dcterms:modified>
  <cp:revision>1</cp:revision>
  <dc:subject/>
  <dc:title/>
</cp:coreProperties>
</file>