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6.png" ContentType="image/png"/>
  <Override PartName="/ppt/media/image5.png" ContentType="image/png"/>
  <Override PartName="/ppt/media/image4.jpeg" ContentType="image/jpeg"/>
  <Override PartName="/ppt/media/image8.png" ContentType="image/png"/>
  <Override PartName="/ppt/media/image1.png" ContentType="image/png"/>
  <Override PartName="/ppt/media/image9.png" ContentType="image/png"/>
  <Override PartName="/ppt/media/image2.png" ContentType="image/png"/>
  <Override PartName="/ppt/media/image7.png" ContentType="image/png"/>
  <Override PartName="/ppt/media/image3.jpeg" ContentType="image/jpe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</a:t>
            </a:r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edit the </a:t>
            </a:r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title text </a:t>
            </a:r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C442160-931C-4874-8D11-2A47BD0496C2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the title text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89579B4-A8EE-4793-AC5B-9822419CB1D1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Origin </a:t>
            </a: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of the </a:t>
            </a: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Season</a:t>
            </a: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s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311760" y="2834280"/>
            <a:ext cx="8520120" cy="792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ASTR - 11XXG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Spring 2023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487040" y="505800"/>
            <a:ext cx="4366440" cy="27435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1" lang="en" sz="1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Calculating daytime hours</a:t>
            </a:r>
            <a:r>
              <a:rPr b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: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Length day arc x (24hr / total arc length)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1" lang="en" sz="1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Calculating nighttime hours: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24 hours - daytime hours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Google Shape;122;p23" descr=""/>
          <p:cNvPicPr/>
          <p:nvPr/>
        </p:nvPicPr>
        <p:blipFill>
          <a:blip r:embed="rId1"/>
          <a:stretch/>
        </p:blipFill>
        <p:spPr>
          <a:xfrm>
            <a:off x="0" y="0"/>
            <a:ext cx="2234880" cy="5143320"/>
          </a:xfrm>
          <a:prstGeom prst="rect">
            <a:avLst/>
          </a:prstGeom>
          <a:ln>
            <a:noFill/>
          </a:ln>
        </p:spPr>
      </p:pic>
      <p:sp>
        <p:nvSpPr>
          <p:cNvPr id="105" name="CustomShape 2"/>
          <p:cNvSpPr/>
          <p:nvPr/>
        </p:nvSpPr>
        <p:spPr>
          <a:xfrm>
            <a:off x="2313720" y="1071720"/>
            <a:ext cx="2999520" cy="299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Exercise 3: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Experiment 1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Exercise 3: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Experiment 2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Exercise 3: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Experiment 3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400" spc="-1" strike="noStrike">
                <a:solidFill>
                  <a:srgbClr val="ffffff"/>
                </a:solidFill>
                <a:latin typeface="Arial"/>
                <a:ea typeface="Arial"/>
              </a:rPr>
              <a:t>Exercise 4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 flipH="1" rot="10800000">
            <a:off x="19800" y="3983400"/>
            <a:ext cx="9103320" cy="2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4"/>
          <p:cNvSpPr/>
          <p:nvPr/>
        </p:nvSpPr>
        <p:spPr>
          <a:xfrm>
            <a:off x="4347360" y="21600"/>
            <a:ext cx="32040" cy="5132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5"/>
          <p:cNvSpPr/>
          <p:nvPr/>
        </p:nvSpPr>
        <p:spPr>
          <a:xfrm>
            <a:off x="4755960" y="4250520"/>
            <a:ext cx="4099320" cy="7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Area of a circle: πR</a:t>
            </a:r>
            <a:r>
              <a:rPr b="0" lang="en" sz="1800" spc="-1" strike="noStrike" baseline="30000">
                <a:solidFill>
                  <a:srgbClr val="ffffff"/>
                </a:solidFill>
                <a:latin typeface="Arial"/>
                <a:ea typeface="Arial"/>
              </a:rPr>
              <a:t>2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Area of an ellipse: πab/4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Hypothesis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: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The Earth is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closer to the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sun in the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summer and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further away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in the winter.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253800" y="167220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For this to make sense, the Earth’s orbit cannot be circular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Aphelion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- </a:t>
            </a:r>
            <a:r>
              <a:rPr b="0" i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maximum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distance from the sun (~152 million km)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Perihelion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- </a:t>
            </a:r>
            <a:r>
              <a:rPr b="0" i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minimum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distance from the sun (~147 million km)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Change between peri/aphelion: ~3%. Is this enough?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Exercise #1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: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using the images of the sun in July and January measure the diameter of the sun to test this hypothesis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236520" y="27288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Earth’s Tilt 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and latitude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Google Shape;73;p16" descr=""/>
          <p:cNvPicPr/>
          <p:nvPr/>
        </p:nvPicPr>
        <p:blipFill>
          <a:blip r:embed="rId1"/>
          <a:stretch/>
        </p:blipFill>
        <p:spPr>
          <a:xfrm>
            <a:off x="828720" y="1017720"/>
            <a:ext cx="7225200" cy="3955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Google Shape;80;p17" descr=""/>
          <p:cNvPicPr/>
          <p:nvPr/>
        </p:nvPicPr>
        <p:blipFill>
          <a:blip r:embed="rId1"/>
          <a:stretch/>
        </p:blipFill>
        <p:spPr>
          <a:xfrm>
            <a:off x="0" y="569520"/>
            <a:ext cx="9143640" cy="4004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Google Shape;87;p18" descr=""/>
          <p:cNvPicPr/>
          <p:nvPr/>
        </p:nvPicPr>
        <p:blipFill>
          <a:blip r:embed="rId1"/>
          <a:stretch/>
        </p:blipFill>
        <p:spPr>
          <a:xfrm>
            <a:off x="0" y="0"/>
            <a:ext cx="5143320" cy="5143320"/>
          </a:xfrm>
          <a:prstGeom prst="rect">
            <a:avLst/>
          </a:prstGeom>
          <a:ln>
            <a:noFill/>
          </a:ln>
        </p:spPr>
      </p:pic>
      <p:sp>
        <p:nvSpPr>
          <p:cNvPr id="90" name="CustomShape 3"/>
          <p:cNvSpPr/>
          <p:nvPr/>
        </p:nvSpPr>
        <p:spPr>
          <a:xfrm>
            <a:off x="5143680" y="444960"/>
            <a:ext cx="3130560" cy="57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Meteosat 9 (EUMETSAT)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91" name="Google Shape;89;p18" descr="The four changes of the seasons, related to the position of sunlight on the planet, are captured in this view from Earth orbit. &#10; &#10;Read more at http://earthobservatory.nasa.gov/IOTD/view.php?id=52248&amp;src=youtube"/>
          <p:cNvPicPr/>
          <p:nvPr/>
        </p:nvPicPr>
        <p:blipFill>
          <a:blip r:embed="rId2"/>
          <a:stretch/>
        </p:blipFill>
        <p:spPr>
          <a:xfrm>
            <a:off x="5143680" y="1099800"/>
            <a:ext cx="4571640" cy="3428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4;p19" descr=""/>
          <p:cNvPicPr/>
          <p:nvPr/>
        </p:nvPicPr>
        <p:blipFill>
          <a:blip r:embed="rId1"/>
          <a:srcRect l="0" t="0" r="50045" b="0"/>
          <a:stretch/>
        </p:blipFill>
        <p:spPr>
          <a:xfrm>
            <a:off x="0" y="0"/>
            <a:ext cx="7720200" cy="2575800"/>
          </a:xfrm>
          <a:prstGeom prst="rect">
            <a:avLst/>
          </a:prstGeom>
          <a:ln>
            <a:noFill/>
          </a:ln>
        </p:spPr>
      </p:pic>
      <p:pic>
        <p:nvPicPr>
          <p:cNvPr id="93" name="Google Shape;95;p19" descr=""/>
          <p:cNvPicPr/>
          <p:nvPr/>
        </p:nvPicPr>
        <p:blipFill>
          <a:blip r:embed="rId2"/>
          <a:srcRect l="50045" t="0" r="0" b="0"/>
          <a:stretch/>
        </p:blipFill>
        <p:spPr>
          <a:xfrm>
            <a:off x="1423440" y="2583360"/>
            <a:ext cx="7720200" cy="257580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7456320" y="161640"/>
            <a:ext cx="1835280" cy="52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Himawari-8 (JAXA)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Exercise #2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679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200" spc="-1" strike="noStrike">
                <a:solidFill>
                  <a:srgbClr val="ffffff"/>
                </a:solidFill>
                <a:latin typeface="Arial"/>
                <a:ea typeface="Arial"/>
              </a:rPr>
              <a:t>How the temperature changes with Latitude in general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457200" indent="-3679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200" spc="-1" strike="noStrike">
                <a:solidFill>
                  <a:srgbClr val="ffffff"/>
                </a:solidFill>
                <a:latin typeface="Arial"/>
                <a:ea typeface="Arial"/>
              </a:rPr>
              <a:t>How temperature changes with elevation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457200" indent="-3679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200" spc="-1" strike="noStrike">
                <a:solidFill>
                  <a:srgbClr val="ffffff"/>
                </a:solidFill>
                <a:latin typeface="Arial"/>
                <a:ea typeface="Arial"/>
              </a:rPr>
              <a:t>How the seasons affect temperature changes at particular Latitudes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457200" indent="-3679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200" spc="-1" strike="noStrike">
                <a:solidFill>
                  <a:srgbClr val="ffffff"/>
                </a:solidFill>
                <a:latin typeface="Arial"/>
                <a:ea typeface="Arial"/>
              </a:rPr>
              <a:t>All answers can be found using Table 2.1! You don’t need to look anything up.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11760" y="30528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Exercise #3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: Setup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311760" y="95328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Scale: </a:t>
            </a:r>
            <a:r>
              <a:rPr b="1" lang="en" sz="20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1 cm = 1 million km</a:t>
            </a: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Place the sun/earth at their average distance, 150 million kilometers (1.5 meters apart)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Be sure to line up the sun (lamp) so that the light is completely horizontal and hits the center of the earth (the sphere).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Google Shape;109;p21" descr=""/>
          <p:cNvPicPr/>
          <p:nvPr/>
        </p:nvPicPr>
        <p:blipFill>
          <a:blip r:embed="rId1"/>
          <a:stretch/>
        </p:blipFill>
        <p:spPr>
          <a:xfrm>
            <a:off x="1281960" y="3381480"/>
            <a:ext cx="5933880" cy="1761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311760" y="28368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Exercise #3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: Tips</a:t>
            </a:r>
            <a:br/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311760" y="86364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Things will not turn out perfectly, but you should see general trends.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Measure the full arc lengths before you start! This will make things easier.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457200" indent="-355320">
              <a:lnSpc>
                <a:spcPct val="115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2000" spc="-1" strike="noStrike">
                <a:solidFill>
                  <a:srgbClr val="ffffff"/>
                </a:solidFill>
                <a:latin typeface="Arial"/>
                <a:ea typeface="Arial"/>
              </a:rPr>
              <a:t>DO NOT just flip the numbers between the Arctic/Antarctic Circles, or between the 2 solstices. You WILL get the answer wrong!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Google Shape;116;p22" descr=""/>
          <p:cNvPicPr/>
          <p:nvPr/>
        </p:nvPicPr>
        <p:blipFill>
          <a:blip r:embed="rId1"/>
          <a:stretch/>
        </p:blipFill>
        <p:spPr>
          <a:xfrm>
            <a:off x="1357560" y="3337200"/>
            <a:ext cx="5933880" cy="1761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2022-12-13T08:31:06Z</dcterms:modified>
  <cp:revision>1</cp:revision>
  <dc:subject/>
  <dc:title/>
</cp:coreProperties>
</file>