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23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20.jpeg" ContentType="image/jpeg"/>
  <Override PartName="/ppt/media/image21.jpeg" ContentType="image/jpeg"/>
  <Override PartName="/ppt/media/image22.jpeg" ContentType="image/jpeg"/>
  <Override PartName="/ppt/media/image24.jpeg" ContentType="image/jpeg"/>
  <Override PartName="/ppt/media/image23.jpeg" ContentType="image/jpeg"/>
  <Override PartName="/ppt/media/image14.jpeg" ContentType="image/jpeg"/>
  <Override PartName="/ppt/media/image13.jpeg" ContentType="image/jpeg"/>
  <Override PartName="/ppt/media/image12.jpeg" ContentType="image/jpeg"/>
  <Override PartName="/ppt/media/image11.jpeg" ContentType="image/jpeg"/>
  <Override PartName="/ppt/media/image10.jpeg" ContentType="image/jpeg"/>
  <Override PartName="/ppt/media/image16.jpeg" ContentType="image/jpeg"/>
  <Override PartName="/ppt/media/image15.jpeg" ContentType="image/jpeg"/>
  <Override PartName="/ppt/media/image17.jpeg" ContentType="image/jpeg"/>
  <Override PartName="/ppt/media/image19.jpeg" ContentType="image/jpeg"/>
  <Override PartName="/ppt/media/image18.jpeg" ContentType="image/jpeg"/>
  <Override PartName="/ppt/media/image9.jpeg" ContentType="image/jpeg"/>
  <Override PartName="/ppt/media/image6.jpeg" ContentType="image/jpeg"/>
  <Override PartName="/ppt/media/image5.jpeg" ContentType="image/jpeg"/>
  <Override PartName="/ppt/media/image4.jpeg" ContentType="image/jpeg"/>
  <Override PartName="/ppt/media/image3.jpeg" ContentType="image/jpeg"/>
  <Override PartName="/ppt/media/image1.jpeg" ContentType="image/jpeg"/>
  <Override PartName="/ppt/media/image2.jpeg" ContentType="image/jpeg"/>
  <Override PartName="/ppt/media/image7.jpeg" ContentType="image/jpeg"/>
  <Override PartName="/ppt/media/image8.jpeg" ContentType="image/jpe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</p:spPr>
        <p:txBody>
          <a:bodyPr tIns="91440" bIns="91440" anchor="b">
            <a:noAutofit/>
          </a:bodyPr>
          <a:p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F62AE184-A7C1-4766-9EBC-50DAB3CD6B51}" type="slidenum">
              <a:rPr b="0" lang="en" sz="1000" spc="-1" strike="noStrike">
                <a:solidFill>
                  <a:srgbClr val="595959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tIns="91440" bIns="91440">
            <a:noAutofit/>
          </a:bodyPr>
          <a:p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tIns="91440" bIns="91440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B968362-CB5D-4815-BCCF-6E75B8080C66}" type="slidenum">
              <a:rPr b="0" lang="en" sz="1000" spc="-1" strike="noStrike">
                <a:solidFill>
                  <a:srgbClr val="595959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4800" spc="-1" strike="noStrike">
                <a:solidFill>
                  <a:srgbClr val="ffffff"/>
                </a:solidFill>
                <a:latin typeface="Arial"/>
                <a:ea typeface="Arial"/>
              </a:rPr>
              <a:t>Hertzsprung-Russell diagram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311760" y="2834280"/>
            <a:ext cx="8520120" cy="7923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HR Diagrams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9" name="Google Shape;121;p22" descr=""/>
          <p:cNvPicPr/>
          <p:nvPr/>
        </p:nvPicPr>
        <p:blipFill>
          <a:blip r:embed="rId1"/>
          <a:stretch/>
        </p:blipFill>
        <p:spPr>
          <a:xfrm>
            <a:off x="3258000" y="0"/>
            <a:ext cx="4860360" cy="5143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2" name="Google Shape;128;p23" descr=""/>
          <p:cNvPicPr/>
          <p:nvPr/>
        </p:nvPicPr>
        <p:blipFill>
          <a:blip r:embed="rId1"/>
          <a:stretch/>
        </p:blipFill>
        <p:spPr>
          <a:xfrm>
            <a:off x="2304360" y="0"/>
            <a:ext cx="4860360" cy="5143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Life of a Star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Birth: a dense clump of gas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gravitationally collapses into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a ball of gas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Ball of gas eventually becomes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hot and dense enough to fuse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hydrogen into helium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 star is born!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5" name="Google Shape;135;p24" descr=""/>
          <p:cNvPicPr/>
          <p:nvPr/>
        </p:nvPicPr>
        <p:blipFill>
          <a:blip r:embed="rId1"/>
          <a:stretch/>
        </p:blipFill>
        <p:spPr>
          <a:xfrm>
            <a:off x="4283280" y="0"/>
            <a:ext cx="4860360" cy="5143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Stars spend most of their lives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on the Main Sequence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Burn hydrogen into helium until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cores run out of hydrogen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8" name="Google Shape;142;p25" descr=""/>
          <p:cNvPicPr/>
          <p:nvPr/>
        </p:nvPicPr>
        <p:blipFill>
          <a:blip r:embed="rId1"/>
          <a:stretch/>
        </p:blipFill>
        <p:spPr>
          <a:xfrm>
            <a:off x="4283280" y="0"/>
            <a:ext cx="4860360" cy="5143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Red Giants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Stars run out of hydrogen in their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cores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Start burning hydrogen in a shell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around the helium core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Rapidly expand in radius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Cool off in surface temperature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Increase in luminosity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1" name="Google Shape;149;p26" descr=""/>
          <p:cNvPicPr/>
          <p:nvPr/>
        </p:nvPicPr>
        <p:blipFill>
          <a:blip r:embed="rId1"/>
          <a:stretch/>
        </p:blipFill>
        <p:spPr>
          <a:xfrm>
            <a:off x="4283280" y="0"/>
            <a:ext cx="4860360" cy="5143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" name="Google Shape;156;p27" descr=""/>
          <p:cNvPicPr/>
          <p:nvPr/>
        </p:nvPicPr>
        <p:blipFill>
          <a:blip r:embed="rId1"/>
          <a:stretch/>
        </p:blipFill>
        <p:spPr>
          <a:xfrm>
            <a:off x="79560" y="488520"/>
            <a:ext cx="4071240" cy="4165920"/>
          </a:xfrm>
          <a:prstGeom prst="rect">
            <a:avLst/>
          </a:prstGeom>
          <a:ln>
            <a:noFill/>
          </a:ln>
        </p:spPr>
      </p:pic>
      <p:pic>
        <p:nvPicPr>
          <p:cNvPr id="125" name="Google Shape;157;p27" descr=""/>
          <p:cNvPicPr/>
          <p:nvPr/>
        </p:nvPicPr>
        <p:blipFill>
          <a:blip r:embed="rId2"/>
          <a:stretch/>
        </p:blipFill>
        <p:spPr>
          <a:xfrm>
            <a:off x="4381560" y="571680"/>
            <a:ext cx="4762080" cy="4000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Google Shape;164;p28" descr=""/>
          <p:cNvPicPr/>
          <p:nvPr/>
        </p:nvPicPr>
        <p:blipFill>
          <a:blip r:embed="rId1"/>
          <a:stretch/>
        </p:blipFill>
        <p:spPr>
          <a:xfrm>
            <a:off x="0" y="222480"/>
            <a:ext cx="4439520" cy="4698000"/>
          </a:xfrm>
          <a:prstGeom prst="rect">
            <a:avLst/>
          </a:prstGeom>
          <a:ln>
            <a:noFill/>
          </a:ln>
        </p:spPr>
      </p:pic>
      <p:pic>
        <p:nvPicPr>
          <p:cNvPr id="129" name="Google Shape;165;p28" descr=""/>
          <p:cNvPicPr/>
          <p:nvPr/>
        </p:nvPicPr>
        <p:blipFill>
          <a:blip r:embed="rId2"/>
          <a:stretch/>
        </p:blipFill>
        <p:spPr>
          <a:xfrm>
            <a:off x="4704120" y="222480"/>
            <a:ext cx="4439520" cy="469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Long Slow Death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Star blows away its outer layers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Left with a cloud of glowing gas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and an exposed core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Exposed core is called a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White dwarf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White dwarves slowly cool for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rest of time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2" name="Google Shape;172;p29" descr=""/>
          <p:cNvPicPr/>
          <p:nvPr/>
        </p:nvPicPr>
        <p:blipFill>
          <a:blip r:embed="rId1"/>
          <a:stretch/>
        </p:blipFill>
        <p:spPr>
          <a:xfrm>
            <a:off x="4283280" y="0"/>
            <a:ext cx="4860360" cy="5143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Planetary Nebula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Ring Nebula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" name="Google Shape;179;p30" descr=""/>
          <p:cNvPicPr/>
          <p:nvPr/>
        </p:nvPicPr>
        <p:blipFill>
          <a:blip r:embed="rId1"/>
          <a:stretch/>
        </p:blipFill>
        <p:spPr>
          <a:xfrm>
            <a:off x="4093200" y="0"/>
            <a:ext cx="5050440" cy="5142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If a star has about 8x as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much mass as the Sun, its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core will become unstable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before it becomes a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Planetary Nebula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Instead, it will explode!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Crab Nebula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Google Shape;185;p31" descr=""/>
          <p:cNvPicPr/>
          <p:nvPr/>
        </p:nvPicPr>
        <p:blipFill>
          <a:blip r:embed="rId1"/>
          <a:stretch/>
        </p:blipFill>
        <p:spPr>
          <a:xfrm>
            <a:off x="3784320" y="0"/>
            <a:ext cx="5359320" cy="5143320"/>
          </a:xfrm>
          <a:prstGeom prst="rect">
            <a:avLst/>
          </a:prstGeom>
          <a:ln>
            <a:noFill/>
          </a:ln>
        </p:spPr>
      </p:pic>
      <p:sp>
        <p:nvSpPr>
          <p:cNvPr id="138" name="TextShape 2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But what about Supernovae?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311760" y="2235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HR Diagram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2" name="Google Shape;62;p14" descr=""/>
          <p:cNvPicPr/>
          <p:nvPr/>
        </p:nvPicPr>
        <p:blipFill>
          <a:blip r:embed="rId1"/>
          <a:stretch/>
        </p:blipFill>
        <p:spPr>
          <a:xfrm>
            <a:off x="0" y="796320"/>
            <a:ext cx="9143640" cy="4347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HR Diagram as a measure of age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00000"/>
              </a:lnSpc>
              <a:spcBef>
                <a:spcPts val="1800"/>
              </a:spcBef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For a given group of stars that was born at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same time, not all these stellar phases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will occur together.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00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red giant turnoff will occur later for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smaller/cooler stars.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00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 star cluster is a good example of stars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that were all born together.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00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Clusters also have the benefit of all the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stars being the same distance from us, so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magnitude can be a useful measurement.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Google Shape;193;p32" descr=""/>
          <p:cNvPicPr/>
          <p:nvPr/>
        </p:nvPicPr>
        <p:blipFill>
          <a:blip r:embed="rId1"/>
          <a:stretch/>
        </p:blipFill>
        <p:spPr>
          <a:xfrm>
            <a:off x="5372640" y="1152360"/>
            <a:ext cx="3771000" cy="3990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M67 - about 4 billion years old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4" name="Google Shape;200;p33" descr=""/>
          <p:cNvPicPr/>
          <p:nvPr/>
        </p:nvPicPr>
        <p:blipFill>
          <a:blip r:embed="rId1"/>
          <a:stretch/>
        </p:blipFill>
        <p:spPr>
          <a:xfrm>
            <a:off x="980640" y="1313280"/>
            <a:ext cx="6781320" cy="3390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M13 - about 12 billion years old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Google Shape;207;p34" descr=""/>
          <p:cNvPicPr/>
          <p:nvPr/>
        </p:nvPicPr>
        <p:blipFill>
          <a:blip r:embed="rId1"/>
          <a:stretch/>
        </p:blipFill>
        <p:spPr>
          <a:xfrm>
            <a:off x="1272240" y="1471320"/>
            <a:ext cx="6599520" cy="3478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311760" y="2235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Google Shape;214;p35" descr=""/>
          <p:cNvPicPr/>
          <p:nvPr/>
        </p:nvPicPr>
        <p:blipFill>
          <a:blip r:embed="rId1"/>
          <a:stretch/>
        </p:blipFill>
        <p:spPr>
          <a:xfrm>
            <a:off x="0" y="398160"/>
            <a:ext cx="9143640" cy="4347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Magnitude System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Developed by the Ancient Greeks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Brightest stars were “Magnitude 1” stars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Faintest stars visible to the human eye were “Magnitude 6” stars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System was formalized in the 1800s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Logarithmic scale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5 magnitudes less means 100 times more light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Magnitudes measure RELATIVE brightness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Two stars of the same magnitude may be at different distances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star at 10 light years will be 100 times fainter if the stars have the same luminosity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7" name="Google Shape;75;p16" descr=""/>
          <p:cNvPicPr/>
          <p:nvPr/>
        </p:nvPicPr>
        <p:blipFill>
          <a:blip r:embed="rId1"/>
          <a:stretch/>
        </p:blipFill>
        <p:spPr>
          <a:xfrm>
            <a:off x="1968120" y="2384280"/>
            <a:ext cx="5714640" cy="952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Luminosity vs Absolute Magnitude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Both measure the intrinsic brightness of a star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Magnitude measures how much light we see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Luminosity measures how much light the star emits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If we know an object’s magnitude and distance, we can calculate its luminosity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Usually measured in units of Solar Luminosity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Absolute magnitude is the magnitude a star would have if it were at a distance of 10 parsecs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Colors of the Stars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In the early 1900s, astronomers started sorting stars by temperature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O is hot and blue, M is cold and red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Sun is a G5 star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“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Oh Be A Fine Girl/Guy, Kiss Me”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2" name="Google Shape;88;p18" descr=""/>
          <p:cNvPicPr/>
          <p:nvPr/>
        </p:nvPicPr>
        <p:blipFill>
          <a:blip r:embed="rId1"/>
          <a:stretch/>
        </p:blipFill>
        <p:spPr>
          <a:xfrm>
            <a:off x="2010960" y="2989800"/>
            <a:ext cx="5628960" cy="1514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000000"/>
                </a:solidFill>
                <a:latin typeface="Arial"/>
                <a:ea typeface="Arial"/>
              </a:rPr>
              <a:t>The Harvard Women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5" name="Google Shape;95;p19" descr=""/>
          <p:cNvPicPr/>
          <p:nvPr/>
        </p:nvPicPr>
        <p:blipFill>
          <a:blip r:embed="rId1"/>
          <a:stretch/>
        </p:blipFill>
        <p:spPr>
          <a:xfrm>
            <a:off x="421200" y="1108800"/>
            <a:ext cx="2272320" cy="2943000"/>
          </a:xfrm>
          <a:prstGeom prst="rect">
            <a:avLst/>
          </a:prstGeom>
          <a:ln>
            <a:noFill/>
          </a:ln>
        </p:spPr>
      </p:pic>
      <p:pic>
        <p:nvPicPr>
          <p:cNvPr id="96" name="Google Shape;96;p19" descr=""/>
          <p:cNvPicPr/>
          <p:nvPr/>
        </p:nvPicPr>
        <p:blipFill>
          <a:blip r:embed="rId2"/>
          <a:stretch/>
        </p:blipFill>
        <p:spPr>
          <a:xfrm>
            <a:off x="3652920" y="1100160"/>
            <a:ext cx="2095200" cy="294300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670680" y="4167000"/>
            <a:ext cx="2209680" cy="27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Williamina Fleming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3779280" y="4239720"/>
            <a:ext cx="2023920" cy="27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Annie Jump Cannon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99" name="Google Shape;99;p19" descr=""/>
          <p:cNvPicPr/>
          <p:nvPr/>
        </p:nvPicPr>
        <p:blipFill>
          <a:blip r:embed="rId3"/>
          <a:stretch/>
        </p:blipFill>
        <p:spPr>
          <a:xfrm>
            <a:off x="6438600" y="799200"/>
            <a:ext cx="2095200" cy="3561840"/>
          </a:xfrm>
          <a:prstGeom prst="rect">
            <a:avLst/>
          </a:prstGeom>
          <a:ln>
            <a:noFill/>
          </a:ln>
        </p:spPr>
      </p:pic>
      <p:sp>
        <p:nvSpPr>
          <p:cNvPr id="100" name="CustomShape 5"/>
          <p:cNvSpPr/>
          <p:nvPr/>
        </p:nvSpPr>
        <p:spPr>
          <a:xfrm>
            <a:off x="6933960" y="4568760"/>
            <a:ext cx="2209680" cy="20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Cecilia Payne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Precise Color Measurements - Filters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Measure brightness in two filters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Traditionally the ‘B’ and ‘V’ filters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Subtract the magnitudes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Stars are then described by their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B - V color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B-V color of the Sun is 0.65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spcBef>
                <a:spcPts val="1599"/>
              </a:spcBef>
              <a:buClr>
                <a:srgbClr val="ffffff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Remember: Color is related to </a:t>
            </a:r>
            <a:br/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temperature!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Google Shape;107;p20" descr=""/>
          <p:cNvPicPr/>
          <p:nvPr/>
        </p:nvPicPr>
        <p:blipFill>
          <a:blip r:embed="rId1"/>
          <a:stretch/>
        </p:blipFill>
        <p:spPr>
          <a:xfrm>
            <a:off x="5061600" y="1317240"/>
            <a:ext cx="3966480" cy="3416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6" name="Google Shape;114;p21" descr=""/>
          <p:cNvPicPr/>
          <p:nvPr/>
        </p:nvPicPr>
        <p:blipFill>
          <a:blip r:embed="rId1"/>
          <a:stretch/>
        </p:blipFill>
        <p:spPr>
          <a:xfrm>
            <a:off x="0" y="611640"/>
            <a:ext cx="9143640" cy="3993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2022-12-13T09:57:59Z</dcterms:modified>
  <cp:revision>1</cp:revision>
  <dc:subject/>
  <dc:title/>
</cp:coreProperties>
</file>