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6.gif" ContentType="image/gif"/>
  <Override PartName="/ppt/media/image20.gif" ContentType="image/gif"/>
  <Override PartName="/ppt/media/image21.gif" ContentType="image/gif"/>
  <Override PartName="/ppt/media/image23.gif" ContentType="image/gif"/>
  <Override PartName="/ppt/media/image26.gif" ContentType="image/gif"/>
  <Override PartName="/ppt/media/image4.png" ContentType="image/png"/>
  <Override PartName="/ppt/media/image3.png" ContentType="image/png"/>
  <Override PartName="/ppt/media/image2.png" ContentType="image/png"/>
  <Override PartName="/ppt/media/image22.jpeg" ContentType="image/jpeg"/>
  <Override PartName="/ppt/media/image24.jpeg" ContentType="image/jpeg"/>
  <Override PartName="/ppt/media/image27.jpeg" ContentType="image/jpeg"/>
  <Override PartName="/ppt/media/image25.jpeg" ContentType="image/jpeg"/>
  <Override PartName="/ppt/media/image5.jpeg" ContentType="image/jpeg"/>
  <Override PartName="/ppt/media/image19.png" ContentType="image/png"/>
  <Override PartName="/ppt/media/image1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4.jpeg" ContentType="image/jpeg"/>
  <Override PartName="/ppt/media/image12.jpeg" ContentType="image/jpeg"/>
  <Override PartName="/ppt/media/image11.jpeg" ContentType="image/jpeg"/>
  <Override PartName="/ppt/media/image10.jpeg" ContentType="image/jpeg"/>
  <Override PartName="/ppt/media/image13.jpeg" ContentType="image/jpeg"/>
  <Override PartName="/ppt/media/image15.jpeg" ContentType="image/jpeg"/>
  <Override PartName="/ppt/media/image18.jpeg" ContentType="image/jpeg"/>
  <Override PartName="/ppt/media/image17.jpeg" ContentType="image/jpeg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</p:spPr>
        <p:txBody>
          <a:bodyPr tIns="91440" bIns="91440" anchor="b">
            <a:noAutofit/>
          </a:bodyPr>
          <a:p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771FC462-F500-454A-A0D4-07FF2B57E898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outline text 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Outline 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Outlin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e 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u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u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tl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v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u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v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x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u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v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v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u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v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tIns="91440" bIns="91440">
            <a:noAutofit/>
          </a:bodyPr>
          <a:p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tIns="91440" bIns="91440">
            <a:no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43D6FE1C-0A6D-4B79-B9B5-BBDA63FAD877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png"/><Relationship Id="rId4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0.gif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1.gif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3.gif"/><Relationship Id="rId2" Type="http://schemas.openxmlformats.org/officeDocument/2006/relationships/image" Target="../media/image24.jpeg"/><Relationship Id="rId3" Type="http://schemas.openxmlformats.org/officeDocument/2006/relationships/image" Target="../media/image25.jpeg"/><Relationship Id="rId4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6.gif"/><Relationship Id="rId2" Type="http://schemas.openxmlformats.org/officeDocument/2006/relationships/image" Target="../media/image27.jpeg"/><Relationship Id="rId3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hyperlink" Target="http://astro.unl.edu/naap/blackbody/animations/blackbody.html" TargetMode="External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image" Target="../media/image13.jpeg"/><Relationship Id="rId4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gif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311760" y="518040"/>
            <a:ext cx="8520120" cy="92160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5200" spc="-1" strike="noStrike">
                <a:solidFill>
                  <a:srgbClr val="ffffff"/>
                </a:solidFill>
                <a:latin typeface="Arial"/>
                <a:ea typeface="Arial"/>
              </a:rPr>
              <a:t>Spectroscopy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9" name="Google Shape;55;p13" descr="prism-005.jpg"/>
          <p:cNvPicPr/>
          <p:nvPr/>
        </p:nvPicPr>
        <p:blipFill>
          <a:blip r:embed="rId1"/>
          <a:stretch/>
        </p:blipFill>
        <p:spPr>
          <a:xfrm>
            <a:off x="2781360" y="1440000"/>
            <a:ext cx="3580920" cy="3187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Emission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677880" y="4568760"/>
            <a:ext cx="20005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Emission Nebula!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4" name="Google Shape;136;p22" descr="Ring_Nebula.jpg"/>
          <p:cNvPicPr/>
          <p:nvPr/>
        </p:nvPicPr>
        <p:blipFill>
          <a:blip r:embed="rId1"/>
          <a:stretch/>
        </p:blipFill>
        <p:spPr>
          <a:xfrm>
            <a:off x="311760" y="1152360"/>
            <a:ext cx="2732760" cy="3416040"/>
          </a:xfrm>
          <a:prstGeom prst="rect">
            <a:avLst/>
          </a:prstGeom>
          <a:ln>
            <a:noFill/>
          </a:ln>
        </p:spPr>
      </p:pic>
      <p:pic>
        <p:nvPicPr>
          <p:cNvPr id="125" name="Google Shape;137;p22" descr="orispec.jpg"/>
          <p:cNvPicPr/>
          <p:nvPr/>
        </p:nvPicPr>
        <p:blipFill>
          <a:blip r:embed="rId2"/>
          <a:stretch/>
        </p:blipFill>
        <p:spPr>
          <a:xfrm>
            <a:off x="4656600" y="1152360"/>
            <a:ext cx="4175280" cy="1649160"/>
          </a:xfrm>
          <a:prstGeom prst="rect">
            <a:avLst/>
          </a:prstGeom>
          <a:ln>
            <a:noFill/>
          </a:ln>
        </p:spPr>
      </p:pic>
      <p:sp>
        <p:nvSpPr>
          <p:cNvPr id="126" name="TextShape 3"/>
          <p:cNvSpPr txBox="1"/>
          <p:nvPr/>
        </p:nvSpPr>
        <p:spPr>
          <a:xfrm>
            <a:off x="4935240" y="2801880"/>
            <a:ext cx="361800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An Example Emission Spectrum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" name="Google Shape;139;p22" descr="iphone-5-spectra-w.png"/>
          <p:cNvPicPr/>
          <p:nvPr/>
        </p:nvPicPr>
        <p:blipFill>
          <a:blip r:embed="rId3"/>
          <a:stretch/>
        </p:blipFill>
        <p:spPr>
          <a:xfrm>
            <a:off x="3398040" y="3374640"/>
            <a:ext cx="2347920" cy="1608120"/>
          </a:xfrm>
          <a:prstGeom prst="rect">
            <a:avLst/>
          </a:prstGeom>
          <a:ln>
            <a:noFill/>
          </a:ln>
        </p:spPr>
      </p:pic>
      <p:sp>
        <p:nvSpPr>
          <p:cNvPr id="128" name="TextShape 4"/>
          <p:cNvSpPr txBox="1"/>
          <p:nvPr/>
        </p:nvSpPr>
        <p:spPr>
          <a:xfrm>
            <a:off x="5802480" y="3892320"/>
            <a:ext cx="24163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Your phone screen!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Absorption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311760" y="1152360"/>
            <a:ext cx="38239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The opposite of emission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Takes place in a cool, </a:t>
            </a:r>
            <a:r>
              <a:rPr b="0" lang="en" sz="1800" spc="-1" strike="noStrike" u="sng">
                <a:solidFill>
                  <a:srgbClr val="adadad"/>
                </a:solidFill>
                <a:uFillTx/>
                <a:latin typeface="Arial"/>
                <a:ea typeface="Arial"/>
              </a:rPr>
              <a:t>low density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 gas with a continuous (blackbody) source behind it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Same wavelengths as emission lines, but now those energies are </a:t>
            </a:r>
            <a:r>
              <a:rPr b="0" lang="en" sz="1800" spc="-1" strike="noStrike" u="sng">
                <a:solidFill>
                  <a:srgbClr val="adadad"/>
                </a:solidFill>
                <a:uFillTx/>
                <a:latin typeface="Arial"/>
                <a:ea typeface="Arial"/>
              </a:rPr>
              <a:t>subtracted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 from a continuous spectrum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Google Shape;147;p23" descr="kirchhoff.gif"/>
          <p:cNvPicPr/>
          <p:nvPr/>
        </p:nvPicPr>
        <p:blipFill>
          <a:blip r:embed="rId1"/>
          <a:stretch/>
        </p:blipFill>
        <p:spPr>
          <a:xfrm>
            <a:off x="4532400" y="1152360"/>
            <a:ext cx="4299480" cy="3454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Absorption is how we study stars!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Google Shape;154;p24" descr="spectra.gif"/>
          <p:cNvPicPr/>
          <p:nvPr/>
        </p:nvPicPr>
        <p:blipFill>
          <a:blip r:embed="rId1"/>
          <a:stretch/>
        </p:blipFill>
        <p:spPr>
          <a:xfrm>
            <a:off x="311760" y="1428840"/>
            <a:ext cx="4285800" cy="2285640"/>
          </a:xfrm>
          <a:prstGeom prst="rect">
            <a:avLst/>
          </a:prstGeom>
          <a:ln>
            <a:noFill/>
          </a:ln>
        </p:spPr>
      </p:pic>
      <p:pic>
        <p:nvPicPr>
          <p:cNvPr id="135" name="Google Shape;155;p24" descr="suny.jpg"/>
          <p:cNvPicPr/>
          <p:nvPr/>
        </p:nvPicPr>
        <p:blipFill>
          <a:blip r:embed="rId2"/>
          <a:stretch/>
        </p:blipFill>
        <p:spPr>
          <a:xfrm>
            <a:off x="4869720" y="1251000"/>
            <a:ext cx="3962520" cy="2641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Side note: Reflection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Question: If objects </a:t>
            </a:r>
            <a:r>
              <a:rPr b="0" lang="en" sz="1800" spc="-1" strike="noStrike" u="sng">
                <a:solidFill>
                  <a:srgbClr val="adadad"/>
                </a:solidFill>
                <a:uFillTx/>
                <a:latin typeface="Arial"/>
                <a:ea typeface="Arial"/>
              </a:rPr>
              <a:t>emit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 at certain colors because of their temperature, why is Jupiter yellow? Why are my pants blue? Why can you have a red shirt?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r>
              <a:rPr b="1" lang="en" sz="1800" spc="-1" strike="noStrike" u="sng">
                <a:solidFill>
                  <a:srgbClr val="adadad"/>
                </a:solidFill>
                <a:uFillTx/>
                <a:latin typeface="Arial"/>
                <a:ea typeface="Arial"/>
              </a:rPr>
              <a:t>Hint: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 It’s not because my pants are 7000K.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Google Shape;162;p25" descr="jupwsmap.gif"/>
          <p:cNvPicPr/>
          <p:nvPr/>
        </p:nvPicPr>
        <p:blipFill>
          <a:blip r:embed="rId1"/>
          <a:stretch/>
        </p:blipFill>
        <p:spPr>
          <a:xfrm>
            <a:off x="311760" y="2536200"/>
            <a:ext cx="2328840" cy="2328840"/>
          </a:xfrm>
          <a:prstGeom prst="rect">
            <a:avLst/>
          </a:prstGeom>
          <a:ln>
            <a:noFill/>
          </a:ln>
        </p:spPr>
      </p:pic>
      <p:pic>
        <p:nvPicPr>
          <p:cNvPr id="139" name="Google Shape;163;p25" descr="Redshirt.jpg"/>
          <p:cNvPicPr/>
          <p:nvPr/>
        </p:nvPicPr>
        <p:blipFill>
          <a:blip r:embed="rId2"/>
          <a:stretch/>
        </p:blipFill>
        <p:spPr>
          <a:xfrm>
            <a:off x="2827440" y="2536200"/>
            <a:ext cx="3495960" cy="2328840"/>
          </a:xfrm>
          <a:prstGeom prst="rect">
            <a:avLst/>
          </a:prstGeom>
          <a:ln>
            <a:noFill/>
          </a:ln>
        </p:spPr>
      </p:pic>
      <p:pic>
        <p:nvPicPr>
          <p:cNvPr id="140" name="Google Shape;164;p25" descr="guessjeanspz25953A_1409911093.jpg"/>
          <p:cNvPicPr/>
          <p:nvPr/>
        </p:nvPicPr>
        <p:blipFill>
          <a:blip r:embed="rId3"/>
          <a:stretch/>
        </p:blipFill>
        <p:spPr>
          <a:xfrm>
            <a:off x="6509880" y="2536200"/>
            <a:ext cx="2328840" cy="2328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Reflection: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Answer: Jupiter is yellow because it is made of gasses that mostly </a:t>
            </a:r>
            <a:r>
              <a:rPr b="0" i="1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reflect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 yellow light from the sun, and absorb most other wavelengths. The specific materials reflect certain colors of light, and absorb the rest. Your shirt isn’t </a:t>
            </a:r>
            <a:r>
              <a:rPr b="0" i="1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glowing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 red, like a blackbody. It’s </a:t>
            </a:r>
            <a:r>
              <a:rPr b="0" i="1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reflecting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 the red light that’s already around, and absorbing most of the rest.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3" name="Google Shape;171;p26" descr="jupwsmap.gif"/>
          <p:cNvPicPr/>
          <p:nvPr/>
        </p:nvPicPr>
        <p:blipFill>
          <a:blip r:embed="rId1"/>
          <a:stretch/>
        </p:blipFill>
        <p:spPr>
          <a:xfrm>
            <a:off x="6795000" y="2828160"/>
            <a:ext cx="2036880" cy="2036880"/>
          </a:xfrm>
          <a:prstGeom prst="rect">
            <a:avLst/>
          </a:prstGeom>
          <a:ln>
            <a:noFill/>
          </a:ln>
        </p:spPr>
      </p:pic>
      <p:pic>
        <p:nvPicPr>
          <p:cNvPr id="144" name="Google Shape;172;p26" descr="512701main_pia13760-43_full.jpg"/>
          <p:cNvPicPr/>
          <p:nvPr/>
        </p:nvPicPr>
        <p:blipFill>
          <a:blip r:embed="rId2"/>
          <a:stretch/>
        </p:blipFill>
        <p:spPr>
          <a:xfrm>
            <a:off x="347400" y="2828160"/>
            <a:ext cx="2715840" cy="2036880"/>
          </a:xfrm>
          <a:prstGeom prst="rect">
            <a:avLst/>
          </a:prstGeom>
          <a:ln>
            <a:noFill/>
          </a:ln>
        </p:spPr>
      </p:pic>
      <p:sp>
        <p:nvSpPr>
          <p:cNvPr id="145" name="TextShape 3"/>
          <p:cNvSpPr txBox="1"/>
          <p:nvPr/>
        </p:nvSpPr>
        <p:spPr>
          <a:xfrm>
            <a:off x="3720960" y="2828160"/>
            <a:ext cx="2416320" cy="20368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Jupiter reflects yellow light from the sun due to its composition, but </a:t>
            </a:r>
            <a:r>
              <a:rPr b="0" i="1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emits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 infrared light due to its temperature.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Summary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Blackbody Spectra are continuous spectra emitted by dense objects, like the Sun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7160">
              <a:lnSpc>
                <a:spcPct val="115000"/>
              </a:lnSpc>
              <a:buClr>
                <a:srgbClr val="adadad"/>
              </a:buClr>
              <a:buFont typeface="Arial"/>
              <a:buChar char="○"/>
            </a:pPr>
            <a:r>
              <a:rPr b="0" lang="en" sz="1400" spc="-1" strike="noStrike">
                <a:solidFill>
                  <a:srgbClr val="adadad"/>
                </a:solidFill>
                <a:latin typeface="Arial"/>
                <a:ea typeface="Arial"/>
              </a:rPr>
              <a:t>Hotter objects = shorter wavelengths = bluer color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Emission Line spectra have only a few lines produced by low-density gas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7160">
              <a:lnSpc>
                <a:spcPct val="115000"/>
              </a:lnSpc>
              <a:buClr>
                <a:srgbClr val="adadad"/>
              </a:buClr>
              <a:buFont typeface="Arial"/>
              <a:buChar char="○"/>
            </a:pPr>
            <a:r>
              <a:rPr b="0" lang="en" sz="1400" spc="-1" strike="noStrike">
                <a:solidFill>
                  <a:srgbClr val="adadad"/>
                </a:solidFill>
                <a:latin typeface="Arial"/>
                <a:ea typeface="Arial"/>
              </a:rPr>
              <a:t>Emission line spectra are unique to each element and depend on the electron configuration of the atom.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Absorption Line spectra are caused by a low-density, cold gas in front of a continuous (blackbody) source.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7160">
              <a:lnSpc>
                <a:spcPct val="115000"/>
              </a:lnSpc>
              <a:buClr>
                <a:srgbClr val="adadad"/>
              </a:buClr>
              <a:buFont typeface="Arial"/>
              <a:buChar char="○"/>
            </a:pPr>
            <a:r>
              <a:rPr b="0" lang="en" sz="1400" spc="-1" strike="noStrike">
                <a:solidFill>
                  <a:srgbClr val="adadad"/>
                </a:solidFill>
                <a:latin typeface="Arial"/>
                <a:ea typeface="Arial"/>
              </a:rPr>
              <a:t>Absorption lines look like emission lines, but are subtracted from a continuous spectrum. Absorption and Emission can be used as a sort of ‘fingerprint’ to determine elemental makeup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Reflection produces most of the colors we see, reflecting certain colors from another source.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7160">
              <a:lnSpc>
                <a:spcPct val="115000"/>
              </a:lnSpc>
              <a:buClr>
                <a:srgbClr val="adadad"/>
              </a:buClr>
              <a:buFont typeface="Arial"/>
              <a:buChar char="○"/>
            </a:pPr>
            <a:r>
              <a:rPr b="0" lang="en" sz="1400" spc="-1" strike="noStrike">
                <a:solidFill>
                  <a:srgbClr val="adadad"/>
                </a:solidFill>
                <a:latin typeface="Arial"/>
                <a:ea typeface="Arial"/>
              </a:rPr>
              <a:t>If I can turn out the lights and NOT see it anymore, it’s not producing its own visible light.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 u="sng">
                <a:solidFill>
                  <a:srgbClr val="4dd0e1"/>
                </a:solidFill>
                <a:uFillTx/>
                <a:latin typeface="Arial"/>
                <a:ea typeface="Arial"/>
                <a:hlinkClick r:id="rId1"/>
              </a:rPr>
              <a:t>http://astro.unl.edu/naap/blackbody/animations/blackbody.html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Question: What is light?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311760" y="3250440"/>
            <a:ext cx="8520120" cy="13183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Light is a series of waves in the electromagnetic field permeating the universe. The “wavelength” of the light determines the colors we see. Light with a shorter wavelength has more energy that light with a longer wavelength. So blue light has more energy than red!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2" name="Google Shape;62;p14" descr="wavelength.png"/>
          <p:cNvPicPr/>
          <p:nvPr/>
        </p:nvPicPr>
        <p:blipFill>
          <a:blip r:embed="rId1"/>
          <a:stretch/>
        </p:blipFill>
        <p:spPr>
          <a:xfrm>
            <a:off x="2362320" y="1167120"/>
            <a:ext cx="4419360" cy="1933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600" spc="-1" strike="noStrike">
                <a:solidFill>
                  <a:srgbClr val="000000"/>
                </a:solidFill>
                <a:latin typeface="Arial"/>
                <a:ea typeface="Arial"/>
              </a:rPr>
              <a:t>Blackbody Radiation and the Electromagnetic Spectrum</a:t>
            </a:r>
            <a:endParaRPr b="0" lang="en-US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6028200" y="1177560"/>
            <a:ext cx="2803680" cy="35992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000000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000000"/>
                </a:solidFill>
                <a:latin typeface="Arial"/>
                <a:ea typeface="Arial"/>
              </a:rPr>
              <a:t>If an object is </a:t>
            </a:r>
            <a:r>
              <a:rPr b="0" i="1" lang="en" sz="1800" spc="-1" strike="noStrike">
                <a:solidFill>
                  <a:srgbClr val="000000"/>
                </a:solidFill>
                <a:latin typeface="Arial"/>
                <a:ea typeface="Arial"/>
              </a:rPr>
              <a:t>emitting</a:t>
            </a:r>
            <a:r>
              <a:rPr b="0" lang="en" sz="1800" spc="-1" strike="noStrike">
                <a:solidFill>
                  <a:srgbClr val="000000"/>
                </a:solidFill>
                <a:latin typeface="Arial"/>
                <a:ea typeface="Arial"/>
              </a:rPr>
              <a:t>, it is creating it’s own light.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000000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000000"/>
                </a:solidFill>
                <a:latin typeface="Arial"/>
                <a:ea typeface="Arial"/>
              </a:rPr>
              <a:t>Blackbody emission is a </a:t>
            </a:r>
            <a:r>
              <a:rPr b="1" lang="en" sz="180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continuous</a:t>
            </a:r>
            <a:r>
              <a:rPr b="0" lang="en" sz="1800" spc="-1" strike="noStrike">
                <a:solidFill>
                  <a:srgbClr val="000000"/>
                </a:solidFill>
                <a:latin typeface="Arial"/>
                <a:ea typeface="Arial"/>
              </a:rPr>
              <a:t> spectrum from a </a:t>
            </a:r>
            <a:r>
              <a:rPr b="1" lang="en" sz="180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dense</a:t>
            </a:r>
            <a:r>
              <a:rPr b="0" lang="en" sz="1800" spc="-1" strike="noStrike">
                <a:solidFill>
                  <a:srgbClr val="000000"/>
                </a:solidFill>
                <a:latin typeface="Arial"/>
                <a:ea typeface="Arial"/>
              </a:rPr>
              <a:t> object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000000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000000"/>
                </a:solidFill>
                <a:latin typeface="Arial"/>
                <a:ea typeface="Arial"/>
              </a:rPr>
              <a:t>As temperature gets hotter, the peak wavelength decreases - becomes blue-er!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5" name="Google Shape;69;p15" descr="2000px-EM_Spectrum_Properties_edit.svg.png"/>
          <p:cNvPicPr/>
          <p:nvPr/>
        </p:nvPicPr>
        <p:blipFill>
          <a:blip r:embed="rId1"/>
          <a:stretch/>
        </p:blipFill>
        <p:spPr>
          <a:xfrm>
            <a:off x="347400" y="1177560"/>
            <a:ext cx="5680440" cy="3365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Blackbody Radiation and the Ultraviolet Catastrophe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Google Shape;76;p16" descr="tQJYLP_Ew4lgJHkAtqAQBqPC6SlneG7iqP98joVtVnYmOyPv0NL_xoZX2ufiHJqdbNFjueqOcLUDFQ97FjliIgVFUZBc8beT4YgIkeMwBRuUwddhELsjD-89"/>
          <p:cNvPicPr/>
          <p:nvPr/>
        </p:nvPicPr>
        <p:blipFill>
          <a:blip r:embed="rId1"/>
          <a:stretch/>
        </p:blipFill>
        <p:spPr>
          <a:xfrm>
            <a:off x="1236240" y="1152360"/>
            <a:ext cx="6670800" cy="36104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Blackbody Radiation - the Simpler Version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311760" y="1152360"/>
            <a:ext cx="8520120" cy="9993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At room temperature, objects emit with a peak wavelength in the infrared (IR)!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Things that emit infrared: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1" name="Google Shape;83;p17" descr="512701main_pia13760-43_full.jpg"/>
          <p:cNvPicPr/>
          <p:nvPr/>
        </p:nvPicPr>
        <p:blipFill>
          <a:blip r:embed="rId1"/>
          <a:stretch/>
        </p:blipFill>
        <p:spPr>
          <a:xfrm>
            <a:off x="311760" y="2152080"/>
            <a:ext cx="2715840" cy="2036880"/>
          </a:xfrm>
          <a:prstGeom prst="rect">
            <a:avLst/>
          </a:prstGeom>
          <a:ln>
            <a:noFill/>
          </a:ln>
        </p:spPr>
      </p:pic>
      <p:pic>
        <p:nvPicPr>
          <p:cNvPr id="92" name="Google Shape;84;p17" descr="Human-Infrared.jpg"/>
          <p:cNvPicPr/>
          <p:nvPr/>
        </p:nvPicPr>
        <p:blipFill>
          <a:blip r:embed="rId2"/>
          <a:stretch/>
        </p:blipFill>
        <p:spPr>
          <a:xfrm>
            <a:off x="3273480" y="2152080"/>
            <a:ext cx="3379320" cy="2036880"/>
          </a:xfrm>
          <a:prstGeom prst="rect">
            <a:avLst/>
          </a:prstGeom>
          <a:ln>
            <a:noFill/>
          </a:ln>
        </p:spPr>
      </p:pic>
      <p:pic>
        <p:nvPicPr>
          <p:cNvPr id="93" name="Google Shape;85;p17" descr="VIRTIS_IR2_410.jpg"/>
          <p:cNvPicPr/>
          <p:nvPr/>
        </p:nvPicPr>
        <p:blipFill>
          <a:blip r:embed="rId3"/>
          <a:stretch/>
        </p:blipFill>
        <p:spPr>
          <a:xfrm>
            <a:off x="6898680" y="2152080"/>
            <a:ext cx="1933200" cy="2036880"/>
          </a:xfrm>
          <a:prstGeom prst="rect">
            <a:avLst/>
          </a:prstGeom>
          <a:ln>
            <a:noFill/>
          </a:ln>
        </p:spPr>
      </p:pic>
      <p:sp>
        <p:nvSpPr>
          <p:cNvPr id="94" name="TextShape 3"/>
          <p:cNvSpPr txBox="1"/>
          <p:nvPr/>
        </p:nvSpPr>
        <p:spPr>
          <a:xfrm>
            <a:off x="311760" y="4189320"/>
            <a:ext cx="271584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Jupiter!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TextShape 4"/>
          <p:cNvSpPr txBox="1"/>
          <p:nvPr/>
        </p:nvSpPr>
        <p:spPr>
          <a:xfrm>
            <a:off x="3605040" y="4189320"/>
            <a:ext cx="271584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People!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TextShape 5"/>
          <p:cNvSpPr txBox="1"/>
          <p:nvPr/>
        </p:nvSpPr>
        <p:spPr>
          <a:xfrm>
            <a:off x="6507360" y="4189320"/>
            <a:ext cx="271584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Earth!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311760" y="4100040"/>
            <a:ext cx="2372400" cy="444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Red Stars!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Let’s get a bit warmer...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TextShape 3"/>
          <p:cNvSpPr txBox="1"/>
          <p:nvPr/>
        </p:nvSpPr>
        <p:spPr>
          <a:xfrm>
            <a:off x="311760" y="1152360"/>
            <a:ext cx="8520120" cy="9727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At around 650K (700F), things start to emit red light!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Red-emitting things: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0" name="Google Shape;96;p18" descr="627B0AC36CEB4732AA437AE4D2AF73CD.jpg"/>
          <p:cNvPicPr/>
          <p:nvPr/>
        </p:nvPicPr>
        <p:blipFill>
          <a:blip r:embed="rId1"/>
          <a:stretch/>
        </p:blipFill>
        <p:spPr>
          <a:xfrm>
            <a:off x="311760" y="2260080"/>
            <a:ext cx="2372400" cy="1779120"/>
          </a:xfrm>
          <a:prstGeom prst="rect">
            <a:avLst/>
          </a:prstGeom>
          <a:ln>
            <a:noFill/>
          </a:ln>
        </p:spPr>
      </p:pic>
      <p:pic>
        <p:nvPicPr>
          <p:cNvPr id="101" name="Google Shape;97;p18" descr="electricstove.ashx"/>
          <p:cNvPicPr/>
          <p:nvPr/>
        </p:nvPicPr>
        <p:blipFill>
          <a:blip r:embed="rId2"/>
          <a:stretch/>
        </p:blipFill>
        <p:spPr>
          <a:xfrm>
            <a:off x="3060000" y="2260080"/>
            <a:ext cx="2727000" cy="1779120"/>
          </a:xfrm>
          <a:prstGeom prst="rect">
            <a:avLst/>
          </a:prstGeom>
          <a:ln>
            <a:noFill/>
          </a:ln>
        </p:spPr>
      </p:pic>
      <p:pic>
        <p:nvPicPr>
          <p:cNvPr id="102" name="Google Shape;98;p18" descr="blacksmith.jpg"/>
          <p:cNvPicPr/>
          <p:nvPr/>
        </p:nvPicPr>
        <p:blipFill>
          <a:blip r:embed="rId3"/>
          <a:stretch/>
        </p:blipFill>
        <p:spPr>
          <a:xfrm>
            <a:off x="6162840" y="2260080"/>
            <a:ext cx="2669040" cy="1779120"/>
          </a:xfrm>
          <a:prstGeom prst="rect">
            <a:avLst/>
          </a:prstGeom>
          <a:ln>
            <a:noFill/>
          </a:ln>
        </p:spPr>
      </p:pic>
      <p:sp>
        <p:nvSpPr>
          <p:cNvPr id="103" name="TextShape 4"/>
          <p:cNvSpPr txBox="1"/>
          <p:nvPr/>
        </p:nvSpPr>
        <p:spPr>
          <a:xfrm>
            <a:off x="3237480" y="4100040"/>
            <a:ext cx="2372400" cy="444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A hot stove!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TextShape 5"/>
          <p:cNvSpPr txBox="1"/>
          <p:nvPr/>
        </p:nvSpPr>
        <p:spPr>
          <a:xfrm>
            <a:off x="6311160" y="4100040"/>
            <a:ext cx="2372400" cy="444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Red-hot iron!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Okay… Let’s crank up the heat a bit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311760" y="1152360"/>
            <a:ext cx="8520120" cy="12405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If we make it to 3500K (6000F), we start emitting white light. We often use objects this warm as lights!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Things that are white-hot: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7" name="Google Shape;107;p19" descr="light-bulb-glowing-filament-light-blue-uncropped-3-AHD.jpg"/>
          <p:cNvPicPr/>
          <p:nvPr/>
        </p:nvPicPr>
        <p:blipFill>
          <a:blip r:embed="rId1"/>
          <a:stretch/>
        </p:blipFill>
        <p:spPr>
          <a:xfrm>
            <a:off x="615240" y="2527920"/>
            <a:ext cx="1690920" cy="1990800"/>
          </a:xfrm>
          <a:prstGeom prst="rect">
            <a:avLst/>
          </a:prstGeom>
          <a:ln>
            <a:noFill/>
          </a:ln>
        </p:spPr>
      </p:pic>
      <p:sp>
        <p:nvSpPr>
          <p:cNvPr id="108" name="TextShape 3"/>
          <p:cNvSpPr txBox="1"/>
          <p:nvPr/>
        </p:nvSpPr>
        <p:spPr>
          <a:xfrm>
            <a:off x="274680" y="4654080"/>
            <a:ext cx="2372400" cy="444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Lightbulbs!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9" name="Google Shape;109;p19" descr="DSS_van_Maanen-s_star_678x509.jpg"/>
          <p:cNvPicPr/>
          <p:nvPr/>
        </p:nvPicPr>
        <p:blipFill>
          <a:blip r:embed="rId2"/>
          <a:stretch/>
        </p:blipFill>
        <p:spPr>
          <a:xfrm>
            <a:off x="3245760" y="2527920"/>
            <a:ext cx="2652120" cy="1990800"/>
          </a:xfrm>
          <a:prstGeom prst="rect">
            <a:avLst/>
          </a:prstGeom>
          <a:ln>
            <a:noFill/>
          </a:ln>
        </p:spPr>
      </p:pic>
      <p:sp>
        <p:nvSpPr>
          <p:cNvPr id="110" name="TextShape 4"/>
          <p:cNvSpPr txBox="1"/>
          <p:nvPr/>
        </p:nvSpPr>
        <p:spPr>
          <a:xfrm>
            <a:off x="3385800" y="4654080"/>
            <a:ext cx="2372400" cy="444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Stars!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1" name="Google Shape;111;p19" descr="strike-when-the-iron-is-hot.jpg"/>
          <p:cNvPicPr/>
          <p:nvPr/>
        </p:nvPicPr>
        <p:blipFill>
          <a:blip r:embed="rId3"/>
          <a:stretch/>
        </p:blipFill>
        <p:spPr>
          <a:xfrm>
            <a:off x="6177240" y="2527920"/>
            <a:ext cx="2654640" cy="1990800"/>
          </a:xfrm>
          <a:prstGeom prst="rect">
            <a:avLst/>
          </a:prstGeom>
          <a:ln>
            <a:noFill/>
          </a:ln>
        </p:spPr>
      </p:pic>
      <p:sp>
        <p:nvSpPr>
          <p:cNvPr id="112" name="TextShape 5"/>
          <p:cNvSpPr txBox="1"/>
          <p:nvPr/>
        </p:nvSpPr>
        <p:spPr>
          <a:xfrm>
            <a:off x="6318360" y="4654080"/>
            <a:ext cx="2372400" cy="444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i="1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Really 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hot iron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7" dur="indefinite" restart="never" nodeType="tmRoot">
          <p:childTnLst>
            <p:seq>
              <p:cTn id="78" dur="indefinite" nodeType="mainSeq">
                <p:childTnLst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8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Too hot! Too hot!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311760" y="1152360"/>
            <a:ext cx="8520120" cy="7938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When you get above 7000K (12000F), things start to emit blue light…. We don’t see this a lot in our day to day lives. Well. I don’t. You might if you have….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5" name="Google Shape;119;p20" descr="SMAW.welding.navy.ncs.jpg"/>
          <p:cNvPicPr/>
          <p:nvPr/>
        </p:nvPicPr>
        <p:blipFill>
          <a:blip r:embed="rId1"/>
          <a:stretch/>
        </p:blipFill>
        <p:spPr>
          <a:xfrm>
            <a:off x="311760" y="1946520"/>
            <a:ext cx="3664080" cy="2616120"/>
          </a:xfrm>
          <a:prstGeom prst="rect">
            <a:avLst/>
          </a:prstGeom>
          <a:ln>
            <a:noFill/>
          </a:ln>
        </p:spPr>
      </p:pic>
      <p:sp>
        <p:nvSpPr>
          <p:cNvPr id="116" name="TextShape 3"/>
          <p:cNvSpPr txBox="1"/>
          <p:nvPr/>
        </p:nvSpPr>
        <p:spPr>
          <a:xfrm>
            <a:off x="6266160" y="4609440"/>
            <a:ext cx="2372400" cy="444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A Blue Giant Star!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7" name="Google Shape;121;p20" descr="Alcyon_(star).jpg"/>
          <p:cNvPicPr/>
          <p:nvPr/>
        </p:nvPicPr>
        <p:blipFill>
          <a:blip r:embed="rId2"/>
          <a:stretch/>
        </p:blipFill>
        <p:spPr>
          <a:xfrm>
            <a:off x="6072480" y="1946520"/>
            <a:ext cx="2759400" cy="2616120"/>
          </a:xfrm>
          <a:prstGeom prst="rect">
            <a:avLst/>
          </a:prstGeom>
          <a:ln>
            <a:noFill/>
          </a:ln>
        </p:spPr>
      </p:pic>
      <p:sp>
        <p:nvSpPr>
          <p:cNvPr id="118" name="TextShape 4"/>
          <p:cNvSpPr txBox="1"/>
          <p:nvPr/>
        </p:nvSpPr>
        <p:spPr>
          <a:xfrm>
            <a:off x="957600" y="4609440"/>
            <a:ext cx="2372400" cy="444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An arc welder!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9" dur="indefinite" restart="never" nodeType="tmRoot">
          <p:childTnLst>
            <p:seq>
              <p:cTn id="110" dur="indefinite" nodeType="mainSeq">
                <p:childTnLst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Part 2: Emission and Absorption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311760" y="1152360"/>
            <a:ext cx="402876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Emission line spectra are produced by </a:t>
            </a:r>
            <a:r>
              <a:rPr b="0" lang="en" sz="1800" spc="-1" strike="noStrike" u="sng">
                <a:solidFill>
                  <a:srgbClr val="adadad"/>
                </a:solidFill>
                <a:uFillTx/>
                <a:latin typeface="Arial"/>
                <a:ea typeface="Arial"/>
              </a:rPr>
              <a:t>low density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 gas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Arises from the atom: Electrons can only move to certain levels corresponding to specific energies.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Spectral Emission lines arise from the different transition energies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Electron energies are different for different elements!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1" name="Google Shape;129;p21" descr="bohr_atomicorbits.gif"/>
          <p:cNvPicPr/>
          <p:nvPr/>
        </p:nvPicPr>
        <p:blipFill>
          <a:blip r:embed="rId1"/>
          <a:stretch/>
        </p:blipFill>
        <p:spPr>
          <a:xfrm>
            <a:off x="5204880" y="1191960"/>
            <a:ext cx="3627360" cy="3521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cp:revision>0</cp:revision>
  <dc:subject/>
  <dc:title/>
</cp:coreProperties>
</file>