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ppt/_rels/presentation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7.xml.rels" ContentType="application/vnd.openxmlformats-package.relationships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_rels/slide2.xml.rels" ContentType="application/vnd.openxmlformats-package.relationships+xml"/>
  <Override PartName="/ppt/slides/_rels/slide7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11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6.gif" ContentType="image/gif"/>
  <Override PartName="/ppt/media/image7.jpeg" ContentType="image/jpeg"/>
  <Override PartName="/ppt/media/image3.jpeg" ContentType="image/jpeg"/>
  <Override PartName="/ppt/media/image8.jpeg" ContentType="image/jpeg"/>
  <Override PartName="/ppt/media/image1.png" ContentType="image/png"/>
  <Override PartName="/ppt/media/image4.jpeg" ContentType="image/jpeg"/>
  <Override PartName="/ppt/media/image2.gif" ContentType="image/gif"/>
  <Override PartName="/ppt/media/image5.png" ContentType="image/png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9144000" cy="51435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2012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311760" y="2936880"/>
            <a:ext cx="852012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31176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67784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3192480" y="115236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6073200" y="115236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311760" y="293688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 type="body"/>
          </p:nvPr>
        </p:nvSpPr>
        <p:spPr>
          <a:xfrm>
            <a:off x="3192480" y="293688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 type="body"/>
          </p:nvPr>
        </p:nvSpPr>
        <p:spPr>
          <a:xfrm>
            <a:off x="6073200" y="293688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311760" y="444960"/>
            <a:ext cx="8520120" cy="2654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31176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67784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311760" y="2936880"/>
            <a:ext cx="852012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2012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311760" y="2936880"/>
            <a:ext cx="852012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31176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467784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3192480" y="115236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6073200" y="115236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 type="body"/>
          </p:nvPr>
        </p:nvSpPr>
        <p:spPr>
          <a:xfrm>
            <a:off x="311760" y="293688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6"/>
          <p:cNvSpPr>
            <a:spLocks noGrp="1"/>
          </p:cNvSpPr>
          <p:nvPr>
            <p:ph type="body"/>
          </p:nvPr>
        </p:nvSpPr>
        <p:spPr>
          <a:xfrm>
            <a:off x="3192480" y="293688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7"/>
          <p:cNvSpPr>
            <a:spLocks noGrp="1"/>
          </p:cNvSpPr>
          <p:nvPr>
            <p:ph type="body"/>
          </p:nvPr>
        </p:nvSpPr>
        <p:spPr>
          <a:xfrm>
            <a:off x="6073200" y="293688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311760" y="444960"/>
            <a:ext cx="8520120" cy="2654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31176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784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311760" y="2936880"/>
            <a:ext cx="852012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21212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11760" y="744480"/>
            <a:ext cx="8520120" cy="2052360"/>
          </a:xfrm>
          <a:prstGeom prst="rect">
            <a:avLst/>
          </a:prstGeom>
        </p:spPr>
        <p:txBody>
          <a:bodyPr tIns="91440" bIns="91440" anchor="b">
            <a:noAutofit/>
          </a:bodyPr>
          <a:p>
            <a:r>
              <a:rPr b="0" lang="en-US" sz="52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5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</p:spPr>
        <p:txBody>
          <a:bodyPr tIns="91440" bIns="91440" anchor="ctr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0C777648-FAC3-4A1D-B67E-65B150F0A6D5}" type="slidenum">
              <a:rPr b="0" lang="en" sz="1000" spc="-1" strike="noStrike">
                <a:solidFill>
                  <a:srgbClr val="adadad"/>
                </a:solidFill>
                <a:latin typeface="Arial"/>
                <a:ea typeface="Arial"/>
              </a:rPr>
              <a:t>&lt;number&gt;</a:t>
            </a:fld>
            <a:endParaRPr b="0" lang="en-US" sz="10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21212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tIns="91440" bIns="91440">
            <a:noAutofit/>
          </a:bodyPr>
          <a:p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</p:spPr>
        <p:txBody>
          <a:bodyPr tIns="91440" bIns="91440">
            <a:no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sldNum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</p:spPr>
        <p:txBody>
          <a:bodyPr tIns="91440" bIns="91440" anchor="ctr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3B258828-F82B-41B4-B52F-53626C654278}" type="slidenum">
              <a:rPr b="0" lang="en" sz="1000" spc="-1" strike="noStrike">
                <a:solidFill>
                  <a:srgbClr val="adadad"/>
                </a:solidFill>
                <a:latin typeface="Arial"/>
                <a:ea typeface="Arial"/>
              </a:rPr>
              <a:t>&lt;number&gt;</a:t>
            </a:fld>
            <a:endParaRPr b="0" lang="en-US" sz="10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.gif"/><Relationship Id="rId2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6.gif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352080" y="1960920"/>
            <a:ext cx="8520120" cy="7923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br/>
            <a:br/>
            <a:r>
              <a:rPr b="0" lang="en" sz="5200" spc="-1" strike="noStrike">
                <a:solidFill>
                  <a:srgbClr val="ffffff"/>
                </a:solidFill>
                <a:latin typeface="Arial"/>
                <a:ea typeface="Arial"/>
              </a:rPr>
              <a:t>Building a Comet</a:t>
            </a:r>
            <a:endParaRPr b="0" lang="en-US" sz="5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Comet Bits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TextShape 2"/>
          <p:cNvSpPr txBox="1"/>
          <p:nvPr/>
        </p:nvSpPr>
        <p:spPr>
          <a:xfrm>
            <a:off x="311760" y="1152360"/>
            <a:ext cx="43333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15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ffffff"/>
                </a:solidFill>
                <a:latin typeface="Arial"/>
                <a:ea typeface="Arial"/>
              </a:rPr>
              <a:t>Composition: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marL="457200" indent="-317160">
              <a:lnSpc>
                <a:spcPct val="115000"/>
              </a:lnSpc>
              <a:spcBef>
                <a:spcPts val="1599"/>
              </a:spcBef>
              <a:buClr>
                <a:srgbClr val="ffffff"/>
              </a:buClr>
              <a:buFont typeface="Arial"/>
              <a:buChar char="●"/>
              <a:tabLst>
                <a:tab algn="l" pos="0"/>
              </a:tabLst>
            </a:pPr>
            <a:r>
              <a:rPr b="0" lang="en" sz="1400" spc="-1" strike="noStrike">
                <a:solidFill>
                  <a:srgbClr val="ffffff"/>
                </a:solidFill>
                <a:latin typeface="Arial"/>
                <a:ea typeface="Arial"/>
              </a:rPr>
              <a:t>Ice and Rock - density ~ 1.5 - 2 g/cm</a:t>
            </a:r>
            <a:r>
              <a:rPr b="0" lang="en" sz="1400" spc="-1" strike="noStrike" baseline="30000">
                <a:solidFill>
                  <a:srgbClr val="ffffff"/>
                </a:solidFill>
                <a:latin typeface="Arial"/>
                <a:ea typeface="Arial"/>
              </a:rPr>
              <a:t>3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marL="457200" indent="-317160">
              <a:lnSpc>
                <a:spcPct val="115000"/>
              </a:lnSpc>
              <a:buClr>
                <a:srgbClr val="ffffff"/>
              </a:buClr>
              <a:buFont typeface="Arial"/>
              <a:buChar char="●"/>
              <a:tabLst>
                <a:tab algn="l" pos="0"/>
              </a:tabLst>
            </a:pPr>
            <a:r>
              <a:rPr b="0" lang="en" sz="1400" spc="-1" strike="noStrike">
                <a:solidFill>
                  <a:srgbClr val="ffffff"/>
                </a:solidFill>
                <a:latin typeface="Arial"/>
                <a:ea typeface="Arial"/>
              </a:rPr>
              <a:t>Ammonia and other organic compounds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1" marL="914400" indent="-304560">
              <a:lnSpc>
                <a:spcPct val="115000"/>
              </a:lnSpc>
              <a:buClr>
                <a:srgbClr val="ffffff"/>
              </a:buClr>
              <a:buFont typeface="Arial"/>
              <a:buChar char="○"/>
              <a:tabLst>
                <a:tab algn="l" pos="0"/>
              </a:tabLst>
            </a:pPr>
            <a:r>
              <a:rPr b="0" lang="en" sz="1200" spc="-1" strike="noStrike">
                <a:solidFill>
                  <a:srgbClr val="ffffff"/>
                </a:solidFill>
                <a:latin typeface="Arial"/>
                <a:ea typeface="Arial"/>
              </a:rPr>
              <a:t>Source of life on Earth?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Bef>
                <a:spcPts val="1599"/>
              </a:spcBef>
              <a:tabLst>
                <a:tab algn="l" pos="0"/>
              </a:tabLst>
            </a:pPr>
            <a:r>
              <a:rPr b="0" lang="en" sz="1400" spc="-1" strike="noStrike">
                <a:solidFill>
                  <a:srgbClr val="ffffff"/>
                </a:solidFill>
                <a:latin typeface="Arial"/>
                <a:ea typeface="Arial"/>
              </a:rPr>
              <a:t>Anatomy of a Comet: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marL="457200" indent="-317160">
              <a:lnSpc>
                <a:spcPct val="115000"/>
              </a:lnSpc>
              <a:spcBef>
                <a:spcPts val="1599"/>
              </a:spcBef>
              <a:buClr>
                <a:srgbClr val="ffffff"/>
              </a:buClr>
              <a:buFont typeface="Arial"/>
              <a:buChar char="●"/>
              <a:tabLst>
                <a:tab algn="l" pos="0"/>
              </a:tabLst>
            </a:pPr>
            <a:r>
              <a:rPr b="0" lang="en" sz="1400" spc="-1" strike="noStrike">
                <a:solidFill>
                  <a:srgbClr val="ffffff"/>
                </a:solidFill>
                <a:latin typeface="Arial"/>
                <a:ea typeface="Arial"/>
              </a:rPr>
              <a:t>Nucleus - the solid core of a comet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1" marL="914400" indent="-317160">
              <a:lnSpc>
                <a:spcPct val="115000"/>
              </a:lnSpc>
              <a:buClr>
                <a:srgbClr val="ffffff"/>
              </a:buClr>
              <a:buFont typeface="Arial"/>
              <a:buChar char="○"/>
              <a:tabLst>
                <a:tab algn="l" pos="0"/>
              </a:tabLst>
            </a:pPr>
            <a:r>
              <a:rPr b="0" lang="en" sz="1400" spc="-1" strike="noStrike">
                <a:solidFill>
                  <a:srgbClr val="ffffff"/>
                </a:solidFill>
                <a:latin typeface="Arial"/>
                <a:ea typeface="Arial"/>
              </a:rPr>
              <a:t>Not typically visible from Earth, Jets &amp; Outgassing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marL="457200" indent="-317160">
              <a:lnSpc>
                <a:spcPct val="115000"/>
              </a:lnSpc>
              <a:buClr>
                <a:srgbClr val="ffffff"/>
              </a:buClr>
              <a:buFont typeface="Arial"/>
              <a:buChar char="●"/>
              <a:tabLst>
                <a:tab algn="l" pos="0"/>
              </a:tabLst>
            </a:pPr>
            <a:r>
              <a:rPr b="0" lang="en" sz="1400" spc="-1" strike="noStrike">
                <a:solidFill>
                  <a:srgbClr val="ffffff"/>
                </a:solidFill>
                <a:latin typeface="Arial"/>
                <a:ea typeface="Arial"/>
              </a:rPr>
              <a:t>Coma - luminous halo/fog around the nucleus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marL="457200" indent="-317160">
              <a:lnSpc>
                <a:spcPct val="115000"/>
              </a:lnSpc>
              <a:buClr>
                <a:srgbClr val="ffffff"/>
              </a:buClr>
              <a:buFont typeface="Arial"/>
              <a:buChar char="●"/>
              <a:tabLst>
                <a:tab algn="l" pos="0"/>
              </a:tabLst>
            </a:pPr>
            <a:r>
              <a:rPr b="0" lang="en" sz="1400" spc="-1" strike="noStrike">
                <a:solidFill>
                  <a:srgbClr val="ffffff"/>
                </a:solidFill>
                <a:latin typeface="Arial"/>
                <a:ea typeface="Arial"/>
              </a:rPr>
              <a:t>Tails - long streams of dust and gas stretching far behind comet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1" marL="914400" indent="-317160">
              <a:lnSpc>
                <a:spcPct val="115000"/>
              </a:lnSpc>
              <a:buClr>
                <a:srgbClr val="ffffff"/>
              </a:buClr>
              <a:buFont typeface="Arial"/>
              <a:buChar char="○"/>
              <a:tabLst>
                <a:tab algn="l" pos="0"/>
              </a:tabLst>
            </a:pPr>
            <a:r>
              <a:rPr b="0" lang="en" sz="1400" spc="-1" strike="noStrike">
                <a:solidFill>
                  <a:srgbClr val="ffffff"/>
                </a:solidFill>
                <a:latin typeface="Arial"/>
                <a:ea typeface="Arial"/>
              </a:rPr>
              <a:t>Two of them. 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2" name="Google Shape;120;p23" descr="tumblr_nvsh7sBMqz1us21qco2_1280.jpg"/>
          <p:cNvPicPr/>
          <p:nvPr/>
        </p:nvPicPr>
        <p:blipFill>
          <a:blip r:embed="rId1"/>
          <a:stretch/>
        </p:blipFill>
        <p:spPr>
          <a:xfrm>
            <a:off x="4645440" y="897120"/>
            <a:ext cx="4386240" cy="35125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5" name="Google Shape;127;p24" descr="Comet67P_NavCamFeb3.jpg"/>
          <p:cNvPicPr/>
          <p:nvPr/>
        </p:nvPicPr>
        <p:blipFill>
          <a:blip r:embed="rId1"/>
          <a:stretch/>
        </p:blipFill>
        <p:spPr>
          <a:xfrm>
            <a:off x="0" y="167400"/>
            <a:ext cx="9143640" cy="48085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311760" y="1829160"/>
            <a:ext cx="8520120" cy="79236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This lab can get </a:t>
            </a:r>
            <a:r>
              <a:rPr b="0" i="1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very</a:t>
            </a: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 messy. I am not here to clean up your messes. For every minute I spend cleaning, your group loses 5 points from your lab grade.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80" name="TextShape 2"/>
          <p:cNvSpPr txBox="1"/>
          <p:nvPr/>
        </p:nvSpPr>
        <p:spPr>
          <a:xfrm>
            <a:off x="311760" y="532080"/>
            <a:ext cx="8520120" cy="95292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en" sz="5200" spc="-1" strike="noStrike">
                <a:solidFill>
                  <a:srgbClr val="ffffff"/>
                </a:solidFill>
                <a:latin typeface="Arial"/>
                <a:ea typeface="Arial"/>
              </a:rPr>
              <a:t>Quick Note</a:t>
            </a:r>
            <a:endParaRPr b="0" lang="en-US" sz="5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311760" y="2053800"/>
            <a:ext cx="8520120" cy="103536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What’s the difference between a comet and an asteroid?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Asteroids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TextShape 2"/>
          <p:cNvSpPr txBox="1"/>
          <p:nvPr/>
        </p:nvSpPr>
        <p:spPr>
          <a:xfrm>
            <a:off x="311760" y="1152360"/>
            <a:ext cx="397656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Usually found hanging out, orbiting between Mars and Jupiter - the asteroid belt!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Composition is usually rocky/metallic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Most are small pebbles. Some are larger than the state of New Mexico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Meteors/shooting stars are asteroids burning up in our atmosphere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4" name="Google Shape;78;p17" descr="InnerSolarSystem-en.png"/>
          <p:cNvPicPr/>
          <p:nvPr/>
        </p:nvPicPr>
        <p:blipFill>
          <a:blip r:embed="rId1"/>
          <a:stretch/>
        </p:blipFill>
        <p:spPr>
          <a:xfrm>
            <a:off x="4397400" y="375840"/>
            <a:ext cx="4391640" cy="43916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Asteroid Impacts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7" name="Google Shape;85;p18" descr="Chicxulub-animation.gif"/>
          <p:cNvPicPr/>
          <p:nvPr/>
        </p:nvPicPr>
        <p:blipFill>
          <a:blip r:embed="rId1"/>
          <a:stretch/>
        </p:blipFill>
        <p:spPr>
          <a:xfrm>
            <a:off x="155880" y="1017720"/>
            <a:ext cx="8831880" cy="40006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Impact Energy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TextShape 2"/>
          <p:cNvSpPr txBox="1"/>
          <p:nvPr/>
        </p:nvSpPr>
        <p:spPr>
          <a:xfrm>
            <a:off x="311760" y="1152360"/>
            <a:ext cx="39679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Space Junk can hit with speeds up to ~65000 mph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A meteorite the size of a football field at this speed has the kinetic energy of 10</a:t>
            </a:r>
            <a:r>
              <a:rPr b="0" lang="en" sz="1800" spc="-1" strike="noStrike" baseline="30000">
                <a:solidFill>
                  <a:srgbClr val="ffffff"/>
                </a:solidFill>
                <a:latin typeface="Arial"/>
                <a:ea typeface="Arial"/>
              </a:rPr>
              <a:t>18 </a:t>
            </a: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Joules or </a:t>
            </a:r>
            <a:r>
              <a:rPr b="0" i="1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200 Megatons of TNT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1" marL="914400" indent="-317160">
              <a:lnSpc>
                <a:spcPct val="115000"/>
              </a:lnSpc>
              <a:buClr>
                <a:srgbClr val="ffffff"/>
              </a:buClr>
              <a:buFont typeface="Arial"/>
              <a:buChar char="○"/>
            </a:pPr>
            <a:r>
              <a:rPr b="0" lang="en" sz="1400" spc="-1" strike="noStrike">
                <a:solidFill>
                  <a:srgbClr val="ffffff"/>
                </a:solidFill>
                <a:latin typeface="Arial"/>
                <a:ea typeface="Arial"/>
              </a:rPr>
              <a:t>Comparison: Hiroshima ~ 15 Kilotons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1" marL="914400" indent="-317160">
              <a:lnSpc>
                <a:spcPct val="115000"/>
              </a:lnSpc>
              <a:buClr>
                <a:srgbClr val="ffffff"/>
              </a:buClr>
              <a:buFont typeface="Arial"/>
              <a:buChar char="○"/>
            </a:pPr>
            <a:r>
              <a:rPr b="0" lang="en" sz="1400" spc="-1" strike="noStrike">
                <a:solidFill>
                  <a:srgbClr val="ffffff"/>
                </a:solidFill>
                <a:latin typeface="Arial"/>
                <a:ea typeface="Arial"/>
              </a:rPr>
              <a:t>Largest Nuclear Weapon ever detonated ~50 Megatons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K-T Impactor ~ 6 miles wide (but probably moving slower)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0" name="Google Shape;92;p19" descr="Pingualuit_aerial_2007.jpg"/>
          <p:cNvPicPr/>
          <p:nvPr/>
        </p:nvPicPr>
        <p:blipFill>
          <a:blip r:embed="rId1"/>
          <a:stretch/>
        </p:blipFill>
        <p:spPr>
          <a:xfrm>
            <a:off x="4346280" y="1365480"/>
            <a:ext cx="4485600" cy="29901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Comets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TextShape 2"/>
          <p:cNvSpPr txBox="1"/>
          <p:nvPr/>
        </p:nvSpPr>
        <p:spPr>
          <a:xfrm>
            <a:off x="311760" y="1152360"/>
            <a:ext cx="369216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The pretty ones!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Dirty snowballs (rock and ice)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Long period comets from the Oort Cloud (extends out nearly halfway to the nearest star to the Sun)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2720">
              <a:lnSpc>
                <a:spcPct val="115000"/>
              </a:lnSpc>
              <a:buClr>
                <a:srgbClr val="ffffff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ffffff"/>
                </a:solidFill>
                <a:latin typeface="Arial"/>
                <a:ea typeface="Arial"/>
              </a:rPr>
              <a:t>Short period comets from the Kuiper Belt (where Pluto lives)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3" name="Google Shape;99;p20" descr="two-comets-flybys-march-2016.jpg"/>
          <p:cNvPicPr/>
          <p:nvPr/>
        </p:nvPicPr>
        <p:blipFill>
          <a:blip r:embed="rId1"/>
          <a:stretch/>
        </p:blipFill>
        <p:spPr>
          <a:xfrm>
            <a:off x="4004280" y="1126440"/>
            <a:ext cx="4770720" cy="31824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6" name="Google Shape;106;p21" descr="2000px-Kuiper_belt_-_Oort_cloud-en.svg.png"/>
          <p:cNvPicPr/>
          <p:nvPr/>
        </p:nvPicPr>
        <p:blipFill>
          <a:blip r:embed="rId1"/>
          <a:stretch/>
        </p:blipFill>
        <p:spPr>
          <a:xfrm>
            <a:off x="1572840" y="0"/>
            <a:ext cx="5997960" cy="51429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9" name="Google Shape;113;p22" descr="HalleyOrbit.gif"/>
          <p:cNvPicPr/>
          <p:nvPr/>
        </p:nvPicPr>
        <p:blipFill>
          <a:blip r:embed="rId1"/>
          <a:stretch/>
        </p:blipFill>
        <p:spPr>
          <a:xfrm>
            <a:off x="311760" y="532800"/>
            <a:ext cx="8520120" cy="39938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LibreOffice/6.4.7.2$Linux_X86_64 LibreOffice_project/40$Build-2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en-US</dc:language>
  <cp:lastModifiedBy/>
  <dcterms:modified xsi:type="dcterms:W3CDTF">2022-12-13T09:56:26Z</dcterms:modified>
  <cp:revision>1</cp:revision>
  <dc:subject/>
  <dc:title/>
</cp:coreProperties>
</file>